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485" r:id="rId2"/>
    <p:sldId id="486" r:id="rId3"/>
    <p:sldId id="487" r:id="rId4"/>
    <p:sldId id="488" r:id="rId5"/>
    <p:sldId id="489" r:id="rId6"/>
    <p:sldId id="490" r:id="rId7"/>
    <p:sldId id="491" r:id="rId8"/>
    <p:sldId id="492" r:id="rId9"/>
    <p:sldId id="493" r:id="rId10"/>
    <p:sldId id="326" r:id="rId11"/>
    <p:sldId id="282" r:id="rId12"/>
    <p:sldId id="283" r:id="rId13"/>
    <p:sldId id="284" r:id="rId14"/>
    <p:sldId id="285" r:id="rId15"/>
    <p:sldId id="286" r:id="rId16"/>
    <p:sldId id="484" r:id="rId17"/>
    <p:sldId id="289" r:id="rId18"/>
    <p:sldId id="290" r:id="rId19"/>
    <p:sldId id="291" r:id="rId20"/>
    <p:sldId id="295" r:id="rId21"/>
    <p:sldId id="296" r:id="rId22"/>
    <p:sldId id="294"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612" r:id="rId43"/>
    <p:sldId id="514" r:id="rId44"/>
    <p:sldId id="515" r:id="rId45"/>
    <p:sldId id="516" r:id="rId46"/>
    <p:sldId id="517" r:id="rId47"/>
    <p:sldId id="518" r:id="rId48"/>
    <p:sldId id="519" r:id="rId49"/>
    <p:sldId id="520" r:id="rId50"/>
    <p:sldId id="521" r:id="rId51"/>
    <p:sldId id="522" r:id="rId52"/>
    <p:sldId id="523" r:id="rId53"/>
    <p:sldId id="524" r:id="rId54"/>
    <p:sldId id="525" r:id="rId55"/>
    <p:sldId id="526" r:id="rId56"/>
    <p:sldId id="527" r:id="rId57"/>
    <p:sldId id="528" r:id="rId58"/>
    <p:sldId id="529" r:id="rId59"/>
    <p:sldId id="530" r:id="rId60"/>
    <p:sldId id="531" r:id="rId61"/>
    <p:sldId id="532" r:id="rId62"/>
    <p:sldId id="533" r:id="rId63"/>
    <p:sldId id="534" r:id="rId64"/>
    <p:sldId id="535" r:id="rId65"/>
    <p:sldId id="536" r:id="rId66"/>
    <p:sldId id="537" r:id="rId67"/>
    <p:sldId id="538" r:id="rId68"/>
    <p:sldId id="539" r:id="rId69"/>
    <p:sldId id="540" r:id="rId70"/>
    <p:sldId id="541" r:id="rId71"/>
    <p:sldId id="542" r:id="rId72"/>
    <p:sldId id="543" r:id="rId73"/>
    <p:sldId id="544" r:id="rId74"/>
    <p:sldId id="545" r:id="rId75"/>
    <p:sldId id="546" r:id="rId76"/>
    <p:sldId id="547" r:id="rId77"/>
    <p:sldId id="548" r:id="rId78"/>
    <p:sldId id="549" r:id="rId79"/>
    <p:sldId id="550" r:id="rId80"/>
    <p:sldId id="551" r:id="rId81"/>
    <p:sldId id="552" r:id="rId82"/>
    <p:sldId id="553" r:id="rId83"/>
    <p:sldId id="554" r:id="rId84"/>
    <p:sldId id="555" r:id="rId85"/>
    <p:sldId id="556" r:id="rId86"/>
    <p:sldId id="557" r:id="rId87"/>
    <p:sldId id="558" r:id="rId88"/>
    <p:sldId id="559" r:id="rId89"/>
    <p:sldId id="560" r:id="rId90"/>
    <p:sldId id="561" r:id="rId91"/>
    <p:sldId id="562" r:id="rId92"/>
    <p:sldId id="563" r:id="rId93"/>
    <p:sldId id="564" r:id="rId94"/>
    <p:sldId id="565" r:id="rId95"/>
    <p:sldId id="566" r:id="rId96"/>
    <p:sldId id="567" r:id="rId97"/>
    <p:sldId id="568" r:id="rId98"/>
    <p:sldId id="569" r:id="rId99"/>
    <p:sldId id="570" r:id="rId100"/>
    <p:sldId id="571" r:id="rId101"/>
    <p:sldId id="572" r:id="rId102"/>
    <p:sldId id="573" r:id="rId103"/>
    <p:sldId id="574" r:id="rId104"/>
    <p:sldId id="575" r:id="rId105"/>
    <p:sldId id="576" r:id="rId106"/>
    <p:sldId id="577" r:id="rId107"/>
    <p:sldId id="578" r:id="rId108"/>
    <p:sldId id="579" r:id="rId109"/>
    <p:sldId id="580" r:id="rId110"/>
    <p:sldId id="581" r:id="rId111"/>
    <p:sldId id="582" r:id="rId112"/>
    <p:sldId id="583" r:id="rId113"/>
    <p:sldId id="584" r:id="rId114"/>
    <p:sldId id="585" r:id="rId115"/>
    <p:sldId id="586" r:id="rId116"/>
    <p:sldId id="587" r:id="rId117"/>
    <p:sldId id="588" r:id="rId118"/>
    <p:sldId id="589" r:id="rId119"/>
    <p:sldId id="590" r:id="rId120"/>
    <p:sldId id="591" r:id="rId121"/>
    <p:sldId id="592" r:id="rId122"/>
    <p:sldId id="593" r:id="rId123"/>
    <p:sldId id="594" r:id="rId124"/>
    <p:sldId id="595" r:id="rId125"/>
    <p:sldId id="596" r:id="rId126"/>
    <p:sldId id="597" r:id="rId127"/>
    <p:sldId id="598" r:id="rId128"/>
    <p:sldId id="599" r:id="rId129"/>
    <p:sldId id="600" r:id="rId130"/>
    <p:sldId id="601" r:id="rId131"/>
    <p:sldId id="602" r:id="rId132"/>
    <p:sldId id="603" r:id="rId133"/>
    <p:sldId id="604" r:id="rId134"/>
    <p:sldId id="605" r:id="rId135"/>
    <p:sldId id="606" r:id="rId136"/>
    <p:sldId id="607" r:id="rId137"/>
    <p:sldId id="608" r:id="rId138"/>
    <p:sldId id="609" r:id="rId139"/>
    <p:sldId id="610" r:id="rId140"/>
    <p:sldId id="611"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7917" autoAdjust="0"/>
  </p:normalViewPr>
  <p:slideViewPr>
    <p:cSldViewPr snapToGrid="0">
      <p:cViewPr varScale="1">
        <p:scale>
          <a:sx n="58" d="100"/>
          <a:sy n="58" d="100"/>
        </p:scale>
        <p:origin x="1110"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OneDrive\Desktop\Quality%20Defin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OneDrive\Desktop\Quality%20Defin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aseline="0"/>
              <a:t>Phase-Wise Short-term Sigma Value  </a:t>
            </a:r>
            <a:endParaRPr lang="en-IN" sz="140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'DEFINE DATA'!$H$9</c:f>
              <c:strCache>
                <c:ptCount val="1"/>
                <c:pt idx="0">
                  <c:v>SHORT-TERM SIGMA VALUE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'DEFINE DATA'!$K$8:$L$8</c:f>
              <c:strCache>
                <c:ptCount val="2"/>
                <c:pt idx="0">
                  <c:v>MEASURE</c:v>
                </c:pt>
                <c:pt idx="1">
                  <c:v>IMPROVE</c:v>
                </c:pt>
              </c:strCache>
            </c:strRef>
          </c:cat>
          <c:val>
            <c:numRef>
              <c:f>'DEFINE DATA'!$K$9:$L$9</c:f>
              <c:numCache>
                <c:formatCode>General</c:formatCode>
                <c:ptCount val="2"/>
                <c:pt idx="0">
                  <c:v>0.94699999999999995</c:v>
                </c:pt>
                <c:pt idx="1">
                  <c:v>3.33</c:v>
                </c:pt>
              </c:numCache>
            </c:numRef>
          </c:val>
        </c:ser>
        <c:dLbls>
          <c:showLegendKey val="0"/>
          <c:showVal val="1"/>
          <c:showCatName val="0"/>
          <c:showSerName val="0"/>
          <c:showPercent val="0"/>
          <c:showBubbleSize val="0"/>
        </c:dLbls>
        <c:gapWidth val="219"/>
        <c:axId val="727626968"/>
        <c:axId val="727629712"/>
      </c:barChart>
      <c:lineChart>
        <c:grouping val="standard"/>
        <c:varyColors val="0"/>
        <c:ser>
          <c:idx val="1"/>
          <c:order val="1"/>
          <c:tx>
            <c:strRef>
              <c:f>'DEFINE DATA'!$H$10</c:f>
              <c:strCache>
                <c:ptCount val="1"/>
                <c:pt idx="0">
                  <c:v>AVERAGE</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'DEFINE DATA'!$K$8:$L$8</c:f>
              <c:strCache>
                <c:ptCount val="2"/>
                <c:pt idx="0">
                  <c:v>MEASURE</c:v>
                </c:pt>
                <c:pt idx="1">
                  <c:v>IMPROVE</c:v>
                </c:pt>
              </c:strCache>
            </c:strRef>
          </c:cat>
          <c:val>
            <c:numRef>
              <c:f>'DEFINE DATA'!$K$10:$L$10</c:f>
              <c:numCache>
                <c:formatCode>General</c:formatCode>
                <c:ptCount val="2"/>
                <c:pt idx="0">
                  <c:v>2.2999999999999998</c:v>
                </c:pt>
                <c:pt idx="1">
                  <c:v>2.2999999999999998</c:v>
                </c:pt>
              </c:numCache>
            </c:numRef>
          </c:val>
          <c:smooth val="0"/>
        </c:ser>
        <c:dLbls>
          <c:showLegendKey val="0"/>
          <c:showVal val="1"/>
          <c:showCatName val="0"/>
          <c:showSerName val="0"/>
          <c:showPercent val="0"/>
          <c:showBubbleSize val="0"/>
        </c:dLbls>
        <c:marker val="1"/>
        <c:smooth val="0"/>
        <c:axId val="727626968"/>
        <c:axId val="727629712"/>
      </c:lineChart>
      <c:catAx>
        <c:axId val="7276269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PHASE</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7629712"/>
        <c:crosses val="autoZero"/>
        <c:auto val="1"/>
        <c:lblAlgn val="ctr"/>
        <c:lblOffset val="100"/>
        <c:noMultiLvlLbl val="0"/>
      </c:catAx>
      <c:valAx>
        <c:axId val="72762971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900" b="0" i="0" u="none" strike="noStrike" cap="all" baseline="0">
                    <a:effectLst/>
                  </a:rPr>
                  <a:t>SHORT-TERM SIGMA VALUE </a:t>
                </a:r>
                <a:r>
                  <a:rPr lang="en-IN" sz="900" b="1" i="0" u="none" strike="noStrike" cap="all" baseline="0"/>
                  <a:t> </a:t>
                </a:r>
                <a:endParaRPr lang="en-IN"/>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76269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1" i="0" baseline="0">
                <a:effectLst>
                  <a:outerShdw blurRad="50800" dist="38100" dir="5400000" algn="t" rotWithShape="0">
                    <a:srgbClr val="000000">
                      <a:alpha val="40000"/>
                    </a:srgbClr>
                  </a:outerShdw>
                </a:effectLst>
              </a:rPr>
              <a:t>Phase-Wise Short-term Sigma Value  </a:t>
            </a:r>
            <a:endParaRPr lang="en-IN" sz="1200">
              <a:effectLst/>
            </a:endParaRP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'DEFINE DATA'!$H$9:$J$9</c:f>
              <c:strCache>
                <c:ptCount val="3"/>
                <c:pt idx="0">
                  <c:v>SHORT-TERM SIGMA VALUE </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'DEFINE DATA'!$K$8:$M$8</c:f>
              <c:strCache>
                <c:ptCount val="3"/>
                <c:pt idx="0">
                  <c:v>MEASURE</c:v>
                </c:pt>
                <c:pt idx="1">
                  <c:v>IMPROVE</c:v>
                </c:pt>
                <c:pt idx="2">
                  <c:v>CONTROL</c:v>
                </c:pt>
              </c:strCache>
            </c:strRef>
          </c:cat>
          <c:val>
            <c:numRef>
              <c:f>'DEFINE DATA'!$K$9:$M$9</c:f>
              <c:numCache>
                <c:formatCode>General</c:formatCode>
                <c:ptCount val="3"/>
                <c:pt idx="0">
                  <c:v>0.94699999999999995</c:v>
                </c:pt>
                <c:pt idx="1">
                  <c:v>3.33</c:v>
                </c:pt>
                <c:pt idx="2">
                  <c:v>2.621</c:v>
                </c:pt>
              </c:numCache>
            </c:numRef>
          </c:val>
        </c:ser>
        <c:dLbls>
          <c:showLegendKey val="0"/>
          <c:showVal val="0"/>
          <c:showCatName val="0"/>
          <c:showSerName val="0"/>
          <c:showPercent val="0"/>
          <c:showBubbleSize val="0"/>
        </c:dLbls>
        <c:gapWidth val="219"/>
        <c:axId val="577271800"/>
        <c:axId val="577269448"/>
      </c:barChart>
      <c:lineChart>
        <c:grouping val="standard"/>
        <c:varyColors val="0"/>
        <c:ser>
          <c:idx val="1"/>
          <c:order val="1"/>
          <c:tx>
            <c:strRef>
              <c:f>'DEFINE DATA'!$H$10:$J$10</c:f>
              <c:strCache>
                <c:ptCount val="3"/>
                <c:pt idx="0">
                  <c:v>AVERAGE</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strRef>
              <c:f>'DEFINE DATA'!$K$8:$M$8</c:f>
              <c:strCache>
                <c:ptCount val="3"/>
                <c:pt idx="0">
                  <c:v>MEASURE</c:v>
                </c:pt>
                <c:pt idx="1">
                  <c:v>IMPROVE</c:v>
                </c:pt>
                <c:pt idx="2">
                  <c:v>CONTROL</c:v>
                </c:pt>
              </c:strCache>
            </c:strRef>
          </c:cat>
          <c:val>
            <c:numRef>
              <c:f>'DEFINE DATA'!$K$10:$M$10</c:f>
              <c:numCache>
                <c:formatCode>General</c:formatCode>
                <c:ptCount val="3"/>
                <c:pt idx="0">
                  <c:v>2.2999999999999998</c:v>
                </c:pt>
                <c:pt idx="1">
                  <c:v>2.2999999999999998</c:v>
                </c:pt>
                <c:pt idx="2">
                  <c:v>2.2999999999999998</c:v>
                </c:pt>
              </c:numCache>
            </c:numRef>
          </c:val>
          <c:smooth val="0"/>
        </c:ser>
        <c:dLbls>
          <c:showLegendKey val="0"/>
          <c:showVal val="0"/>
          <c:showCatName val="0"/>
          <c:showSerName val="0"/>
          <c:showPercent val="0"/>
          <c:showBubbleSize val="0"/>
        </c:dLbls>
        <c:marker val="1"/>
        <c:smooth val="0"/>
        <c:axId val="577271800"/>
        <c:axId val="577269448"/>
      </c:lineChart>
      <c:catAx>
        <c:axId val="577271800"/>
        <c:scaling>
          <c:orientation val="minMax"/>
        </c:scaling>
        <c:delete val="0"/>
        <c:axPos val="b"/>
        <c:title>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7269448"/>
        <c:crosses val="autoZero"/>
        <c:auto val="1"/>
        <c:lblAlgn val="ctr"/>
        <c:lblOffset val="100"/>
        <c:noMultiLvlLbl val="0"/>
      </c:catAx>
      <c:valAx>
        <c:axId val="57726944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900" b="0" i="0" cap="all" baseline="0">
                    <a:effectLst/>
                  </a:rPr>
                  <a:t>SHORT-TERM SIGMA VALUE </a:t>
                </a:r>
                <a:r>
                  <a:rPr lang="en-IN" sz="900" b="1" i="0" cap="all" baseline="0">
                    <a:effectLst/>
                  </a:rPr>
                  <a:t> </a:t>
                </a:r>
                <a:endParaRPr lang="en-IN" sz="200">
                  <a:effectLst/>
                </a:endParaRP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772718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9AF4-8ED1-43A4-BFCD-820752018E32}"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09DAE-95FB-44E1-9F36-6DDAAF9464FC}" type="slidenum">
              <a:rPr lang="en-US" smtClean="0"/>
              <a:t>‹#›</a:t>
            </a:fld>
            <a:endParaRPr lang="en-US"/>
          </a:p>
        </p:txBody>
      </p:sp>
    </p:spTree>
    <p:extLst>
      <p:ext uri="{BB962C8B-B14F-4D97-AF65-F5344CB8AC3E}">
        <p14:creationId xmlns:p14="http://schemas.microsoft.com/office/powerpoint/2010/main" val="284054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409DAE-95FB-44E1-9F36-6DDAAF9464FC}" type="slidenum">
              <a:rPr lang="en-US" smtClean="0"/>
              <a:t>1</a:t>
            </a:fld>
            <a:endParaRPr lang="en-US"/>
          </a:p>
        </p:txBody>
      </p:sp>
    </p:spTree>
    <p:extLst>
      <p:ext uri="{BB962C8B-B14F-4D97-AF65-F5344CB8AC3E}">
        <p14:creationId xmlns:p14="http://schemas.microsoft.com/office/powerpoint/2010/main" val="286603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b="1" baseline="0" dirty="0" smtClean="0"/>
              <a:t> Given </a:t>
            </a:r>
            <a:r>
              <a:rPr lang="en-US" sz="1200" b="1" kern="0" dirty="0" smtClean="0">
                <a:solidFill>
                  <a:srgbClr val="007BB9"/>
                </a:solidFill>
              </a:rPr>
              <a:t>List of Potential Causes are</a:t>
            </a:r>
            <a:r>
              <a:rPr lang="en-US" sz="1200" b="1" kern="0" baseline="0" dirty="0" smtClean="0">
                <a:solidFill>
                  <a:srgbClr val="007BB9"/>
                </a:solidFill>
              </a:rPr>
              <a:t> obtained from Brainstorming sessions conducted during measure phase along with SME’s, Process Manager provided for your reference.</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740572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 a summary table of</a:t>
            </a:r>
            <a:r>
              <a:rPr lang="en-US" b="1" baseline="0" dirty="0" smtClean="0"/>
              <a:t> Mean Tests</a:t>
            </a:r>
            <a:r>
              <a:rPr lang="en-US" b="1" dirty="0" smtClean="0"/>
              <a:t>.</a:t>
            </a:r>
            <a:r>
              <a:rPr lang="en-US" b="1" baseline="0" dirty="0" smtClean="0"/>
              <a:t> Write P value and interpretation in the provided columns.</a:t>
            </a:r>
            <a:endParaRPr b="1" dirty="0"/>
          </a:p>
        </p:txBody>
      </p:sp>
    </p:spTree>
    <p:extLst>
      <p:ext uri="{BB962C8B-B14F-4D97-AF65-F5344CB8AC3E}">
        <p14:creationId xmlns:p14="http://schemas.microsoft.com/office/powerpoint/2010/main" val="34893631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 a summary table of</a:t>
            </a:r>
            <a:r>
              <a:rPr lang="en-US" b="1" baseline="0" dirty="0" smtClean="0"/>
              <a:t> </a:t>
            </a:r>
            <a:r>
              <a:rPr lang="en-US" b="1" baseline="0" smtClean="0"/>
              <a:t>Mean Tests</a:t>
            </a:r>
            <a:r>
              <a:rPr lang="en-US" b="1" smtClean="0"/>
              <a:t>.</a:t>
            </a:r>
            <a:r>
              <a:rPr lang="en-US" b="1" baseline="0" smtClean="0"/>
              <a:t> </a:t>
            </a:r>
            <a:r>
              <a:rPr lang="en-US" b="1" baseline="0" dirty="0" smtClean="0"/>
              <a:t>Write P value and interpretation in the provided columns.</a:t>
            </a:r>
            <a:endParaRPr b="1" dirty="0"/>
          </a:p>
        </p:txBody>
      </p:sp>
    </p:spTree>
    <p:extLst>
      <p:ext uri="{BB962C8B-B14F-4D97-AF65-F5344CB8AC3E}">
        <p14:creationId xmlns:p14="http://schemas.microsoft.com/office/powerpoint/2010/main" val="25066945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a:t>
            </a:r>
            <a:r>
              <a:rPr lang="en-US" b="1" baseline="0" dirty="0" smtClean="0"/>
              <a:t> a table of significant causes identified in Analyze Phase.</a:t>
            </a:r>
            <a:endParaRPr b="1" dirty="0"/>
          </a:p>
        </p:txBody>
      </p:sp>
    </p:spTree>
    <p:extLst>
      <p:ext uri="{BB962C8B-B14F-4D97-AF65-F5344CB8AC3E}">
        <p14:creationId xmlns:p14="http://schemas.microsoft.com/office/powerpoint/2010/main" val="15428131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91794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Solution</a:t>
            </a:r>
            <a:r>
              <a:rPr lang="en-US" b="1" baseline="0" dirty="0" smtClean="0"/>
              <a:t> Brainstorming is done by Pursullence. </a:t>
            </a:r>
            <a:endParaRPr dirty="0"/>
          </a:p>
        </p:txBody>
      </p:sp>
    </p:spTree>
    <p:extLst>
      <p:ext uri="{BB962C8B-B14F-4D97-AF65-F5344CB8AC3E}">
        <p14:creationId xmlns:p14="http://schemas.microsoft.com/office/powerpoint/2010/main" val="9917176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smtClean="0"/>
              <a:t>Steps to complete Solution Refining table:</a:t>
            </a:r>
            <a:endParaRPr lang="en-US" b="1" baseline="0" dirty="0" smtClean="0"/>
          </a:p>
          <a:p>
            <a:r>
              <a:rPr lang="en-US" b="1" baseline="0" dirty="0" smtClean="0"/>
              <a:t>Step 1: Excel file with blank template of solution refining is embedded in this sheet. Download the excel sheet.</a:t>
            </a:r>
          </a:p>
          <a:p>
            <a:r>
              <a:rPr lang="en-US" b="1" baseline="0" dirty="0" smtClean="0"/>
              <a:t>Step 2: Read the ideas given in the table. </a:t>
            </a:r>
          </a:p>
          <a:p>
            <a:r>
              <a:rPr lang="en-US" b="1" baseline="0" dirty="0" smtClean="0"/>
              <a:t>Step 3: You have to give numbers from 1 to 3 (i.e. low to high) for Impact , cost effective, Feasibility to deploy and authority consent and then automatically it will compute Solutions priority index. </a:t>
            </a:r>
          </a:p>
          <a:p>
            <a:r>
              <a:rPr lang="en-US" b="1" baseline="0" dirty="0" smtClean="0"/>
              <a:t>Step 4: In Solution priority index, green colour means, those ideas are comparatively easy to implement. (Try to get at-least one solution for each cause, which we need to use in control phase)</a:t>
            </a:r>
          </a:p>
          <a:p>
            <a:endParaRPr lang="en-US" b="1" dirty="0"/>
          </a:p>
        </p:txBody>
      </p:sp>
    </p:spTree>
    <p:extLst>
      <p:ext uri="{BB962C8B-B14F-4D97-AF65-F5344CB8AC3E}">
        <p14:creationId xmlns:p14="http://schemas.microsoft.com/office/powerpoint/2010/main" val="4957298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Pilot</a:t>
            </a:r>
            <a:r>
              <a:rPr lang="en-US" b="1" baseline="0" dirty="0" smtClean="0"/>
              <a:t> Phase Planning and Data Collection is done by Pursullence.</a:t>
            </a:r>
            <a:endParaRPr dirty="0"/>
          </a:p>
        </p:txBody>
      </p:sp>
    </p:spTree>
    <p:extLst>
      <p:ext uri="{BB962C8B-B14F-4D97-AF65-F5344CB8AC3E}">
        <p14:creationId xmlns:p14="http://schemas.microsoft.com/office/powerpoint/2010/main" val="3563399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Improve</a:t>
            </a:r>
            <a:r>
              <a:rPr lang="en-US" b="1" baseline="0" dirty="0" smtClean="0"/>
              <a:t> Phase – % Quality Score (Per Day) Data. </a:t>
            </a:r>
          </a:p>
          <a:p>
            <a:pPr marL="0" lvl="0" indent="0" algn="l" rtl="0">
              <a:spcBef>
                <a:spcPts val="0"/>
              </a:spcBef>
              <a:spcAft>
                <a:spcPts val="0"/>
              </a:spcAft>
              <a:buNone/>
            </a:pPr>
            <a:r>
              <a:rPr lang="en-US" b="1" baseline="0" dirty="0" smtClean="0"/>
              <a:t>-Excel file is embedded on this slide. </a:t>
            </a:r>
          </a:p>
          <a:p>
            <a:pPr marL="0" lvl="0" indent="0" algn="l" rtl="0">
              <a:spcBef>
                <a:spcPts val="0"/>
              </a:spcBef>
              <a:spcAft>
                <a:spcPts val="0"/>
              </a:spcAft>
              <a:buNone/>
            </a:pPr>
            <a:r>
              <a:rPr lang="en-US" b="1" baseline="0" dirty="0" smtClean="0"/>
              <a:t>-In this excel, data for % Quality Score(Per Day) and number of incidences are given for significant causes obtained in analyze phase.</a:t>
            </a:r>
          </a:p>
          <a:p>
            <a:pPr marL="0" lvl="0" indent="0" algn="l" rtl="0">
              <a:spcBef>
                <a:spcPts val="0"/>
              </a:spcBef>
              <a:spcAft>
                <a:spcPts val="0"/>
              </a:spcAft>
              <a:buNone/>
            </a:pPr>
            <a:r>
              <a:rPr lang="en-US" b="1" dirty="0" smtClean="0"/>
              <a:t>-Use this data for further analysis</a:t>
            </a:r>
            <a:r>
              <a:rPr lang="en-US" b="1" baseline="0" dirty="0" smtClean="0"/>
              <a:t> of improve phase.</a:t>
            </a:r>
            <a:endParaRPr b="1" dirty="0"/>
          </a:p>
        </p:txBody>
      </p:sp>
    </p:spTree>
    <p:extLst>
      <p:ext uri="{BB962C8B-B14F-4D97-AF65-F5344CB8AC3E}">
        <p14:creationId xmlns:p14="http://schemas.microsoft.com/office/powerpoint/2010/main" val="6445258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Steps to draw a Run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Step 1:</a:t>
            </a:r>
            <a:r>
              <a:rPr lang="en-US" b="1" u="none" dirty="0" smtClean="0"/>
              <a:t> </a:t>
            </a:r>
            <a:r>
              <a:rPr lang="en-US" b="1" dirty="0" smtClean="0"/>
              <a:t>Draw</a:t>
            </a:r>
            <a:r>
              <a:rPr lang="en-US" b="1" baseline="0" dirty="0" smtClean="0"/>
              <a:t> Run chart. (</a:t>
            </a:r>
            <a:r>
              <a:rPr lang="en-US" b="1" i="0" u="none" dirty="0" smtClean="0">
                <a:solidFill>
                  <a:prstClr val="black"/>
                </a:solidFill>
              </a:rPr>
              <a:t>Minitab Path: </a:t>
            </a:r>
            <a:r>
              <a:rPr lang="en-US" b="1" i="1" dirty="0" smtClean="0">
                <a:solidFill>
                  <a:prstClr val="black"/>
                </a:solidFill>
              </a:rPr>
              <a:t>Stat&gt; Control Control&gt; Run Chart</a:t>
            </a:r>
            <a:r>
              <a:rPr lang="en-US" b="1" i="0" dirty="0" smtClean="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smtClean="0">
                <a:solidFill>
                  <a:prstClr val="black"/>
                </a:solidFill>
              </a:rPr>
              <a:t>Step 2:</a:t>
            </a:r>
            <a:r>
              <a:rPr lang="en-US" b="1" i="0" u="none" dirty="0" smtClean="0">
                <a:solidFill>
                  <a:prstClr val="black"/>
                </a:solidFill>
              </a:rPr>
              <a:t> Observe the p-</a:t>
            </a:r>
            <a:r>
              <a:rPr lang="en-US" b="1" i="0" u="none" baseline="0" dirty="0" smtClean="0">
                <a:solidFill>
                  <a:prstClr val="black"/>
                </a:solidFill>
              </a:rPr>
              <a:t> values of parameters Clustering, Mixtures, Trends &amp; Oscillations from the Run Chart. (You can refer previous TAT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baseline="0" dirty="0" smtClean="0">
                <a:solidFill>
                  <a:prstClr val="black"/>
                </a:solidFill>
              </a:rPr>
              <a:t>Step 3: </a:t>
            </a:r>
            <a:r>
              <a:rPr lang="en-US" b="1" i="0" u="none" baseline="0" dirty="0" smtClean="0">
                <a:solidFill>
                  <a:prstClr val="black"/>
                </a:solidFill>
              </a:rPr>
              <a:t> </a:t>
            </a:r>
            <a:r>
              <a:rPr lang="en-US" b="1" i="0" u="none" dirty="0" smtClean="0">
                <a:solidFill>
                  <a:prstClr val="black"/>
                </a:solidFill>
              </a:rPr>
              <a:t>Write</a:t>
            </a:r>
            <a:r>
              <a:rPr lang="en-US" b="1" i="0" u="none" baseline="0" dirty="0" smtClean="0">
                <a:solidFill>
                  <a:prstClr val="black"/>
                </a:solidFill>
              </a:rPr>
              <a:t> the interpretation about the stability of data.</a:t>
            </a:r>
            <a:endParaRPr lang="en-US" b="1" i="0" u="sng"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none"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372569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Steps to draw a Run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Step 1:</a:t>
            </a:r>
            <a:r>
              <a:rPr lang="en-US" b="1" u="none" dirty="0" smtClean="0"/>
              <a:t> </a:t>
            </a:r>
            <a:r>
              <a:rPr lang="en-US" b="1" dirty="0" smtClean="0"/>
              <a:t>Draw</a:t>
            </a:r>
            <a:r>
              <a:rPr lang="en-US" b="1" baseline="0" dirty="0" smtClean="0"/>
              <a:t> Normality Plot. (</a:t>
            </a:r>
            <a:r>
              <a:rPr lang="en-US" b="1" i="0" u="none" dirty="0" smtClean="0">
                <a:solidFill>
                  <a:prstClr val="black"/>
                </a:solidFill>
              </a:rPr>
              <a:t>Minitab Path: </a:t>
            </a:r>
            <a:r>
              <a:rPr lang="en-US" b="1" i="1" dirty="0" smtClean="0">
                <a:solidFill>
                  <a:prstClr val="black"/>
                </a:solidFill>
              </a:rPr>
              <a:t>Stat&gt; Basic Statistics&gt; Normality Test</a:t>
            </a:r>
            <a:r>
              <a:rPr lang="en-US" b="1" i="0" dirty="0" smtClean="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smtClean="0">
                <a:solidFill>
                  <a:prstClr val="black"/>
                </a:solidFill>
              </a:rPr>
              <a:t>Step 2:</a:t>
            </a:r>
            <a:r>
              <a:rPr lang="en-US" b="1" i="0" u="none" dirty="0" smtClean="0">
                <a:solidFill>
                  <a:prstClr val="black"/>
                </a:solidFill>
              </a:rPr>
              <a:t> Observe the p-</a:t>
            </a:r>
            <a:r>
              <a:rPr lang="en-US" b="1" i="0" u="none" baseline="0" dirty="0" smtClean="0">
                <a:solidFill>
                  <a:prstClr val="black"/>
                </a:solidFill>
              </a:rPr>
              <a:t> value.(You can refer previous TAT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baseline="0" dirty="0" smtClean="0">
                <a:solidFill>
                  <a:prstClr val="black"/>
                </a:solidFill>
              </a:rPr>
              <a:t>Step 3: </a:t>
            </a:r>
            <a:r>
              <a:rPr lang="en-US" b="1" i="0" u="none" baseline="0" dirty="0" smtClean="0">
                <a:solidFill>
                  <a:prstClr val="black"/>
                </a:solidFill>
              </a:rPr>
              <a:t> </a:t>
            </a:r>
            <a:r>
              <a:rPr lang="en-US" b="1" i="0" u="none" dirty="0" smtClean="0">
                <a:solidFill>
                  <a:prstClr val="black"/>
                </a:solidFill>
              </a:rPr>
              <a:t>Write</a:t>
            </a:r>
            <a:r>
              <a:rPr lang="en-US" b="1" i="0" u="none" baseline="0" dirty="0" smtClean="0">
                <a:solidFill>
                  <a:prstClr val="black"/>
                </a:solidFill>
              </a:rPr>
              <a:t> the interpretation about the Normality of data.</a:t>
            </a:r>
            <a:endParaRPr lang="en-US" b="1" i="0" u="sng"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none"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62514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HINT:-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1" dirty="0" smtClean="0"/>
              <a:t>Refer to slide </a:t>
            </a:r>
            <a:r>
              <a:rPr lang="en-US" sz="1200" b="1" kern="0" dirty="0" smtClean="0">
                <a:solidFill>
                  <a:schemeClr val="accent4">
                    <a:lumMod val="50000"/>
                  </a:schemeClr>
                </a:solidFill>
              </a:rPr>
              <a:t>list of potential causes.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1" kern="0" dirty="0" smtClean="0">
                <a:solidFill>
                  <a:schemeClr val="accent4">
                    <a:lumMod val="50000"/>
                  </a:schemeClr>
                </a:solidFill>
              </a:rPr>
              <a:t>From the available list of potential causes, segregate those causes into the categories of Fishbone diagram.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1" kern="0" dirty="0" smtClean="0">
                <a:solidFill>
                  <a:schemeClr val="accent4">
                    <a:lumMod val="50000"/>
                  </a:schemeClr>
                </a:solidFill>
              </a:rPr>
              <a:t>Categorize</a:t>
            </a:r>
            <a:r>
              <a:rPr lang="en-US" sz="2000" b="1" kern="0" dirty="0" smtClean="0">
                <a:solidFill>
                  <a:srgbClr val="007BB9"/>
                </a:solidFill>
              </a:rPr>
              <a:t> </a:t>
            </a:r>
            <a:r>
              <a:rPr lang="en-US" sz="1200" b="1" kern="0" dirty="0" smtClean="0">
                <a:solidFill>
                  <a:schemeClr val="accent4">
                    <a:lumMod val="50000"/>
                  </a:schemeClr>
                </a:solidFill>
              </a:rPr>
              <a:t>those</a:t>
            </a:r>
            <a:r>
              <a:rPr lang="en-US" sz="2000" b="1" kern="0" dirty="0" smtClean="0">
                <a:solidFill>
                  <a:srgbClr val="007BB9"/>
                </a:solidFill>
              </a:rPr>
              <a:t> </a:t>
            </a:r>
            <a:r>
              <a:rPr lang="en-US" sz="1200" b="1" kern="0" dirty="0" smtClean="0">
                <a:solidFill>
                  <a:schemeClr val="accent4">
                    <a:lumMod val="50000"/>
                  </a:schemeClr>
                </a:solidFill>
              </a:rPr>
              <a:t>causes into current slide of Fishbone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dirty="0" smtClean="0">
              <a:solidFill>
                <a:schemeClr val="accent4">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chemeClr val="accent4">
                    <a:lumMod val="50000"/>
                  </a:schemeClr>
                </a:solidFill>
              </a:rPr>
              <a:t>Note :-  For e.g.-</a:t>
            </a:r>
            <a:r>
              <a:rPr lang="en-US" sz="1200" b="1" kern="0" baseline="0" dirty="0" smtClean="0">
                <a:solidFill>
                  <a:schemeClr val="accent4">
                    <a:lumMod val="50000"/>
                  </a:schemeClr>
                </a:solidFill>
              </a:rPr>
              <a:t> </a:t>
            </a:r>
            <a:r>
              <a:rPr lang="en-US" sz="1200" b="1" i="0" u="none" strike="noStrike" cap="none" dirty="0" smtClean="0">
                <a:solidFill>
                  <a:srgbClr val="000000"/>
                </a:solidFill>
                <a:effectLst/>
                <a:latin typeface="Bodoni MT" panose="02070603080606020203" pitchFamily="18" charset="0"/>
                <a:ea typeface="+mn-ea"/>
                <a:cs typeface="+mn-cs"/>
                <a:sym typeface="Arial"/>
              </a:rPr>
              <a:t>IMPROPER LABEL DIMENSIONS</a:t>
            </a:r>
            <a:r>
              <a:rPr lang="en-US" sz="1200" b="1" i="0" u="none" strike="noStrike" cap="none" baseline="0" dirty="0" smtClean="0">
                <a:solidFill>
                  <a:srgbClr val="000000"/>
                </a:solidFill>
                <a:effectLst/>
                <a:latin typeface="Bodoni MT" panose="02070603080606020203" pitchFamily="18" charset="0"/>
                <a:ea typeface="+mn-ea"/>
                <a:cs typeface="+mn-cs"/>
                <a:sym typeface="Arial"/>
              </a:rPr>
              <a:t> </a:t>
            </a:r>
            <a:r>
              <a:rPr lang="en-US" sz="1200" b="1" kern="0" baseline="0" dirty="0" smtClean="0">
                <a:solidFill>
                  <a:schemeClr val="accent4">
                    <a:lumMod val="50000"/>
                  </a:schemeClr>
                </a:solidFill>
              </a:rPr>
              <a:t>is into personal category . Similarly do the remaining causes segregation.</a:t>
            </a:r>
            <a:endParaRPr lang="en-US" sz="1200" b="1" kern="0" dirty="0" smtClean="0">
              <a:solidFill>
                <a:schemeClr val="accent4">
                  <a:lumMod val="50000"/>
                </a:schemeClr>
              </a:solidFill>
            </a:endParaRPr>
          </a:p>
          <a:p>
            <a:pPr marL="0" lvl="0" indent="0" algn="l" rtl="0">
              <a:spcBef>
                <a:spcPts val="0"/>
              </a:spcBef>
              <a:spcAft>
                <a:spcPts val="0"/>
              </a:spcAft>
              <a:buNone/>
            </a:pPr>
            <a:endParaRPr lang="en-US" b="1" dirty="0"/>
          </a:p>
        </p:txBody>
      </p:sp>
    </p:spTree>
    <p:extLst>
      <p:ext uri="{BB962C8B-B14F-4D97-AF65-F5344CB8AC3E}">
        <p14:creationId xmlns:p14="http://schemas.microsoft.com/office/powerpoint/2010/main" val="275356841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2 sample 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two sample t test for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2</a:t>
            </a:r>
            <a:r>
              <a:rPr lang="en-US" b="1" i="1" u="none" baseline="0" dirty="0" smtClean="0">
                <a:solidFill>
                  <a:prstClr val="black"/>
                </a:solidFill>
              </a:rPr>
              <a:t> Sample t</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114</a:t>
            </a:fld>
            <a:endParaRPr lang="en-US">
              <a:solidFill>
                <a:prstClr val="black"/>
              </a:solidFill>
            </a:endParaRPr>
          </a:p>
        </p:txBody>
      </p:sp>
    </p:spTree>
    <p:extLst>
      <p:ext uri="{BB962C8B-B14F-4D97-AF65-F5344CB8AC3E}">
        <p14:creationId xmlns:p14="http://schemas.microsoft.com/office/powerpoint/2010/main" val="276000693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2 sample t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2</a:t>
            </a:r>
            <a:r>
              <a:rPr lang="en-US" b="1" i="1" u="none" baseline="0" dirty="0" smtClean="0">
                <a:solidFill>
                  <a:prstClr val="black"/>
                </a:solidFill>
              </a:rPr>
              <a:t> Sample t</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pPr marL="0" lvl="0" indent="0" algn="l" rtl="0">
              <a:spcBef>
                <a:spcPts val="0"/>
              </a:spcBef>
              <a:spcAft>
                <a:spcPts val="0"/>
              </a:spcAft>
              <a:buNone/>
            </a:pP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115</a:t>
            </a:fld>
            <a:endParaRPr lang="en-US">
              <a:solidFill>
                <a:prstClr val="black"/>
              </a:solidFill>
            </a:endParaRPr>
          </a:p>
        </p:txBody>
      </p:sp>
    </p:spTree>
    <p:extLst>
      <p:ext uri="{BB962C8B-B14F-4D97-AF65-F5344CB8AC3E}">
        <p14:creationId xmlns:p14="http://schemas.microsoft.com/office/powerpoint/2010/main" val="171890472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1 sample t test:</a:t>
            </a:r>
            <a:endParaRPr lang="en-US" b="1" i="1" u="sng"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one sample t test for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116</a:t>
            </a:fld>
            <a:endParaRPr lang="en-US">
              <a:solidFill>
                <a:prstClr val="black"/>
              </a:solidFill>
            </a:endParaRPr>
          </a:p>
        </p:txBody>
      </p:sp>
    </p:spTree>
    <p:extLst>
      <p:ext uri="{BB962C8B-B14F-4D97-AF65-F5344CB8AC3E}">
        <p14:creationId xmlns:p14="http://schemas.microsoft.com/office/powerpoint/2010/main" val="110213107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1 sample t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1</a:t>
            </a:r>
            <a:r>
              <a:rPr lang="en-US" b="1" i="1" u="none" baseline="0" dirty="0" smtClean="0">
                <a:solidFill>
                  <a:prstClr val="black"/>
                </a:solidFill>
              </a:rPr>
              <a:t> Sample t</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pPr marL="0" lvl="0" indent="0" algn="l" rtl="0">
              <a:spcBef>
                <a:spcPts val="0"/>
              </a:spcBef>
              <a:spcAft>
                <a:spcPts val="0"/>
              </a:spcAft>
              <a:buNone/>
            </a:pP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117</a:t>
            </a:fld>
            <a:endParaRPr lang="en-US">
              <a:solidFill>
                <a:prstClr val="black"/>
              </a:solidFill>
            </a:endParaRPr>
          </a:p>
        </p:txBody>
      </p:sp>
    </p:spTree>
    <p:extLst>
      <p:ext uri="{BB962C8B-B14F-4D97-AF65-F5344CB8AC3E}">
        <p14:creationId xmlns:p14="http://schemas.microsoft.com/office/powerpoint/2010/main" val="218325818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buClr>
                <a:srgbClr val="007BB9"/>
              </a:buClr>
            </a:pPr>
            <a:r>
              <a:rPr lang="en-US" b="1" dirty="0" smtClean="0"/>
              <a:t>HINT:-</a:t>
            </a:r>
          </a:p>
          <a:p>
            <a:pPr>
              <a:lnSpc>
                <a:spcPct val="150000"/>
              </a:lnSpc>
              <a:buClr>
                <a:srgbClr val="007BB9"/>
              </a:buClr>
            </a:pPr>
            <a:r>
              <a:rPr lang="en-US" b="1" dirty="0" smtClean="0"/>
              <a:t>Refer to the formulas provided in measure phase &amp; find the appropriate values of parameters of capability analysis.</a:t>
            </a:r>
          </a:p>
          <a:p>
            <a:pPr>
              <a:lnSpc>
                <a:spcPct val="150000"/>
              </a:lnSpc>
              <a:buClr>
                <a:srgbClr val="007BB9"/>
              </a:buClr>
            </a:pPr>
            <a:endParaRPr lang="en-US" b="1" dirty="0" smtClean="0"/>
          </a:p>
        </p:txBody>
      </p:sp>
    </p:spTree>
    <p:extLst>
      <p:ext uri="{BB962C8B-B14F-4D97-AF65-F5344CB8AC3E}">
        <p14:creationId xmlns:p14="http://schemas.microsoft.com/office/powerpoint/2010/main" val="82759990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a:t>
            </a:r>
            <a:r>
              <a:rPr lang="en-US" b="1" baseline="0" dirty="0" smtClean="0"/>
              <a:t> you have to compute sigma values for Measure and Improve phase and draw a simple bar chart with average line to compare phase-wise sigma value. Write the interpretation from the graph.</a:t>
            </a:r>
          </a:p>
          <a:p>
            <a:r>
              <a:rPr lang="en-US" b="1" baseline="0" dirty="0" smtClean="0"/>
              <a:t>Note: For interpretation refer previous project of TAT.</a:t>
            </a:r>
            <a:endParaRPr lang="en-US" b="1" dirty="0"/>
          </a:p>
        </p:txBody>
      </p:sp>
      <p:sp>
        <p:nvSpPr>
          <p:cNvPr id="4" name="Slide Number Placeholder 3"/>
          <p:cNvSpPr>
            <a:spLocks noGrp="1"/>
          </p:cNvSpPr>
          <p:nvPr>
            <p:ph type="sldNum" sz="quarter" idx="10"/>
          </p:nvPr>
        </p:nvSpPr>
        <p:spPr/>
        <p:txBody>
          <a:bodyPr/>
          <a:lstStyle/>
          <a:p>
            <a:fld id="{7F24EBA7-FCF4-4481-8717-5A51A24AAD92}" type="slidenum">
              <a:rPr lang="en-US" smtClean="0">
                <a:solidFill>
                  <a:prstClr val="black"/>
                </a:solidFill>
              </a:rPr>
              <a:pPr/>
              <a:t>119</a:t>
            </a:fld>
            <a:endParaRPr lang="en-US">
              <a:solidFill>
                <a:prstClr val="black"/>
              </a:solidFill>
            </a:endParaRPr>
          </a:p>
        </p:txBody>
      </p:sp>
    </p:spTree>
    <p:extLst>
      <p:ext uri="{BB962C8B-B14F-4D97-AF65-F5344CB8AC3E}">
        <p14:creationId xmlns:p14="http://schemas.microsoft.com/office/powerpoint/2010/main" val="28133494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After</a:t>
            </a:r>
            <a:r>
              <a:rPr lang="en-US" b="1" baseline="0" dirty="0" smtClean="0"/>
              <a:t> implementing the solutions, we need to update the process map. </a:t>
            </a:r>
            <a:endParaRPr lang="en-US" b="1" dirty="0"/>
          </a:p>
        </p:txBody>
      </p:sp>
      <p:sp>
        <p:nvSpPr>
          <p:cNvPr id="4" name="Slide Number Placeholder 3"/>
          <p:cNvSpPr>
            <a:spLocks noGrp="1"/>
          </p:cNvSpPr>
          <p:nvPr>
            <p:ph type="sldNum" sz="quarter" idx="10"/>
          </p:nvPr>
        </p:nvSpPr>
        <p:spPr/>
        <p:txBody>
          <a:bodyPr/>
          <a:lstStyle/>
          <a:p>
            <a:fld id="{7F24EBA7-FCF4-4481-8717-5A51A24AAD92}" type="slidenum">
              <a:rPr lang="en-US" smtClean="0">
                <a:solidFill>
                  <a:prstClr val="black"/>
                </a:solidFill>
              </a:rPr>
              <a:pPr/>
              <a:t>120</a:t>
            </a:fld>
            <a:endParaRPr lang="en-US">
              <a:solidFill>
                <a:prstClr val="black"/>
              </a:solidFill>
            </a:endParaRPr>
          </a:p>
        </p:txBody>
      </p:sp>
    </p:spTree>
    <p:extLst>
      <p:ext uri="{BB962C8B-B14F-4D97-AF65-F5344CB8AC3E}">
        <p14:creationId xmlns:p14="http://schemas.microsoft.com/office/powerpoint/2010/main" val="131469360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Note: Now, control phase begins from this slide.</a:t>
            </a:r>
            <a:endParaRPr lang="en-US" b="1" dirty="0"/>
          </a:p>
        </p:txBody>
      </p:sp>
      <p:sp>
        <p:nvSpPr>
          <p:cNvPr id="4" name="Slide Number Placeholder 3"/>
          <p:cNvSpPr>
            <a:spLocks noGrp="1"/>
          </p:cNvSpPr>
          <p:nvPr>
            <p:ph type="sldNum" sz="quarter" idx="10"/>
          </p:nvPr>
        </p:nvSpPr>
        <p:spPr/>
        <p:txBody>
          <a:bodyPr/>
          <a:lstStyle/>
          <a:p>
            <a:fld id="{D41EC7B5-6584-442F-AC6C-CC573AA12117}" type="slidenum">
              <a:rPr lang="en-US" smtClean="0">
                <a:solidFill>
                  <a:prstClr val="black"/>
                </a:solidFill>
              </a:rPr>
              <a:pPr/>
              <a:t>121</a:t>
            </a:fld>
            <a:endParaRPr lang="en-US">
              <a:solidFill>
                <a:prstClr val="black"/>
              </a:solidFill>
            </a:endParaRPr>
          </a:p>
        </p:txBody>
      </p:sp>
    </p:spTree>
    <p:extLst>
      <p:ext uri="{BB962C8B-B14F-4D97-AF65-F5344CB8AC3E}">
        <p14:creationId xmlns:p14="http://schemas.microsoft.com/office/powerpoint/2010/main" val="27011877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First</a:t>
            </a:r>
            <a:r>
              <a:rPr lang="en-US" b="1" baseline="0" dirty="0" smtClean="0"/>
              <a:t> we will do FMEA in Control phase.</a:t>
            </a:r>
          </a:p>
          <a:p>
            <a:endParaRPr lang="en-US" b="1" dirty="0" smtClean="0"/>
          </a:p>
          <a:p>
            <a:r>
              <a:rPr lang="en-US" b="1" dirty="0" smtClean="0"/>
              <a:t>Note: Failure</a:t>
            </a:r>
            <a:r>
              <a:rPr lang="en-US" b="1" baseline="0" dirty="0" smtClean="0"/>
              <a:t> Mode Effect Analysis is done by Pursullence. For your reference excel file is embedded into this slide. To open the file, double click on the excel icon given on the upper right corner. </a:t>
            </a:r>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Fill</a:t>
            </a:r>
            <a:r>
              <a:rPr lang="en-US" b="1" baseline="0" dirty="0" smtClean="0"/>
              <a:t> in the blanks and complete the FMEA in excel file and change the image.</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122</a:t>
            </a:fld>
            <a:endParaRPr lang="en-US">
              <a:solidFill>
                <a:prstClr val="black"/>
              </a:solidFill>
            </a:endParaRPr>
          </a:p>
        </p:txBody>
      </p:sp>
    </p:spTree>
    <p:extLst>
      <p:ext uri="{BB962C8B-B14F-4D97-AF65-F5344CB8AC3E}">
        <p14:creationId xmlns:p14="http://schemas.microsoft.com/office/powerpoint/2010/main" val="64693862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FMEA - Continued</a:t>
            </a: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3595172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C-</a:t>
            </a:r>
            <a:r>
              <a:rPr lang="en-US" b="1" baseline="0" dirty="0" smtClean="0"/>
              <a:t> I matrix </a:t>
            </a:r>
            <a:r>
              <a:rPr lang="en-US" sz="1200" b="1" dirty="0" smtClean="0">
                <a:solidFill>
                  <a:srgbClr val="007BB9"/>
                </a:solidFill>
              </a:rPr>
              <a:t> is</a:t>
            </a:r>
            <a:r>
              <a:rPr lang="en-US" sz="1200" b="1" baseline="0" dirty="0" smtClean="0">
                <a:solidFill>
                  <a:srgbClr val="007BB9"/>
                </a:solidFill>
              </a:rPr>
              <a:t> already prepared and provided for your reference.</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55886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Control</a:t>
            </a:r>
            <a:r>
              <a:rPr lang="en-US" b="1" baseline="0" dirty="0" smtClean="0"/>
              <a:t> Phase – % Quality Data. Excel file is embedded on this slide. </a:t>
            </a:r>
          </a:p>
          <a:p>
            <a:pPr marL="228600" lvl="0" indent="-228600" algn="l" rtl="0">
              <a:spcBef>
                <a:spcPts val="0"/>
              </a:spcBef>
              <a:spcAft>
                <a:spcPts val="0"/>
              </a:spcAft>
              <a:buAutoNum type="arabicPeriod"/>
            </a:pPr>
            <a:r>
              <a:rPr lang="en-US" b="1" baseline="0" dirty="0" smtClean="0"/>
              <a:t>In this excel, data for Quality score per day is given.</a:t>
            </a:r>
          </a:p>
        </p:txBody>
      </p:sp>
    </p:spTree>
    <p:extLst>
      <p:ext uri="{BB962C8B-B14F-4D97-AF65-F5344CB8AC3E}">
        <p14:creationId xmlns:p14="http://schemas.microsoft.com/office/powerpoint/2010/main" val="245781609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endParaRPr lang="en-US" b="1" dirty="0" smtClean="0"/>
          </a:p>
          <a:p>
            <a:endParaRPr lang="en-US" b="1" dirty="0" smtClean="0"/>
          </a:p>
          <a:p>
            <a:r>
              <a:rPr lang="en-US" b="1" dirty="0" smtClean="0"/>
              <a:t>(Since,</a:t>
            </a:r>
            <a:r>
              <a:rPr lang="en-US" b="1" baseline="0" dirty="0" smtClean="0"/>
              <a:t> Y i.e. % Quality is continuous we need to select one of the control chart from continuous control charts. Where we will mainly look at the sample,  that is how many sample taken per day. In our case we have taken 1 sample on each day, So we will select I-MR chart to check whether the process is in control or not. )</a:t>
            </a:r>
          </a:p>
          <a:p>
            <a:endParaRPr lang="en-US" b="1" baseline="0" dirty="0" smtClean="0"/>
          </a:p>
          <a:p>
            <a:r>
              <a:rPr lang="en-US" b="1" baseline="0" dirty="0" smtClean="0"/>
              <a:t>Select correct option for</a:t>
            </a:r>
          </a:p>
          <a:p>
            <a:r>
              <a:rPr lang="en-US" b="1" baseline="0" dirty="0" smtClean="0"/>
              <a:t>1. _____________ data</a:t>
            </a:r>
          </a:p>
          <a:p>
            <a:pPr marL="0" indent="0">
              <a:buNone/>
            </a:pPr>
            <a:r>
              <a:rPr lang="en-US" b="1" baseline="0" dirty="0" smtClean="0"/>
              <a:t>a. Discrete              b. Continuous </a:t>
            </a:r>
          </a:p>
          <a:p>
            <a:pPr marL="0" indent="0">
              <a:buNone/>
            </a:pPr>
            <a:endParaRPr lang="en-US" b="1" baseline="0" dirty="0" smtClean="0"/>
          </a:p>
          <a:p>
            <a:pPr marL="0" indent="0">
              <a:buNone/>
            </a:pPr>
            <a:r>
              <a:rPr lang="en-US" b="1" baseline="0" dirty="0" smtClean="0"/>
              <a:t>2. __________ chart</a:t>
            </a:r>
          </a:p>
          <a:p>
            <a:pPr marL="228600" indent="-228600">
              <a:buAutoNum type="alphaLcPeriod"/>
            </a:pPr>
            <a:r>
              <a:rPr lang="en-US" b="1" baseline="0" dirty="0" smtClean="0"/>
              <a:t>I-MR Chart          b. </a:t>
            </a:r>
            <a:r>
              <a:rPr lang="en-US" b="1" baseline="0" dirty="0" err="1" smtClean="0"/>
              <a:t>Xbar</a:t>
            </a:r>
            <a:r>
              <a:rPr lang="en-US" b="1" baseline="0" dirty="0" smtClean="0"/>
              <a:t>-R Chart</a:t>
            </a:r>
          </a:p>
          <a:p>
            <a:pPr marL="228600" indent="-228600">
              <a:buAutoNum type="alphaLcPeriod"/>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125</a:t>
            </a:fld>
            <a:endParaRPr lang="en-US">
              <a:solidFill>
                <a:prstClr val="black"/>
              </a:solidFill>
            </a:endParaRPr>
          </a:p>
        </p:txBody>
      </p:sp>
    </p:spTree>
    <p:extLst>
      <p:ext uri="{BB962C8B-B14F-4D97-AF65-F5344CB8AC3E}">
        <p14:creationId xmlns:p14="http://schemas.microsoft.com/office/powerpoint/2010/main" val="33091816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I-MR- Chart: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Control Charts&gt; </a:t>
            </a:r>
            <a:r>
              <a:rPr lang="en-US" dirty="0" smtClean="0">
                <a:solidFill>
                  <a:srgbClr val="3A3F50"/>
                </a:solidFill>
              </a:rPr>
              <a:t>Variable Charts for Individual &gt; I-MR</a:t>
            </a:r>
            <a:r>
              <a:rPr lang="en-US" b="1" i="1" u="none" baseline="0" dirty="0" smtClean="0">
                <a:solidFill>
                  <a:prstClr val="black"/>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126</a:t>
            </a:fld>
            <a:endParaRPr lang="en-US">
              <a:solidFill>
                <a:prstClr val="black"/>
              </a:solidFill>
            </a:endParaRPr>
          </a:p>
        </p:txBody>
      </p:sp>
    </p:spTree>
    <p:extLst>
      <p:ext uri="{BB962C8B-B14F-4D97-AF65-F5344CB8AC3E}">
        <p14:creationId xmlns:p14="http://schemas.microsoft.com/office/powerpoint/2010/main" val="361860055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Run Chart: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Quality</a:t>
            </a:r>
            <a:r>
              <a:rPr lang="en-US" sz="1200" b="1" i="1" baseline="0" dirty="0" smtClean="0">
                <a:solidFill>
                  <a:prstClr val="black"/>
                </a:solidFill>
              </a:rPr>
              <a:t> Tools</a:t>
            </a:r>
            <a:r>
              <a:rPr lang="en-US" sz="1200" b="1" i="1" dirty="0" smtClean="0">
                <a:solidFill>
                  <a:prstClr val="black"/>
                </a:solidFill>
              </a:rPr>
              <a:t>&gt; Run</a:t>
            </a:r>
            <a:r>
              <a:rPr lang="en-US" sz="1200" b="1" i="1" baseline="0" dirty="0" smtClean="0">
                <a:solidFill>
                  <a:prstClr val="black"/>
                </a:solidFill>
              </a:rPr>
              <a:t> Chart.</a:t>
            </a:r>
            <a:endParaRPr lang="en-US" sz="1200" b="1" i="1"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9057956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Normality Chart:</a:t>
            </a:r>
            <a:endParaRPr lang="en-US" b="1" i="1" u="sng"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Basic</a:t>
            </a:r>
            <a:r>
              <a:rPr lang="en-US" sz="1200" b="1" i="1" baseline="0" dirty="0" smtClean="0">
                <a:solidFill>
                  <a:prstClr val="black"/>
                </a:solidFill>
              </a:rPr>
              <a:t> Statistics</a:t>
            </a:r>
            <a:r>
              <a:rPr lang="en-US" sz="1200" b="1" i="1" dirty="0" smtClean="0">
                <a:solidFill>
                  <a:prstClr val="black"/>
                </a:solidFill>
              </a:rPr>
              <a:t>&gt; Normality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619903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2 __________test: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2 __________ test for validation (For this, you can refer previous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Data type of Y (% Quality) is Continuous, so we select ______________ test  for validation of improvement.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Option for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2 Proportion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2 Sample t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prstClr val="black"/>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129</a:t>
            </a:fld>
            <a:endParaRPr lang="en-US">
              <a:solidFill>
                <a:prstClr val="black"/>
              </a:solidFill>
            </a:endParaRPr>
          </a:p>
        </p:txBody>
      </p:sp>
    </p:spTree>
    <p:extLst>
      <p:ext uri="{BB962C8B-B14F-4D97-AF65-F5344CB8AC3E}">
        <p14:creationId xmlns:p14="http://schemas.microsoft.com/office/powerpoint/2010/main" val="243261651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2 ____________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2-_____________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endParaRPr lang="en-US" dirty="0" smtClean="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130</a:t>
            </a:fld>
            <a:endParaRPr lang="en-US">
              <a:solidFill>
                <a:prstClr val="black"/>
              </a:solidFill>
            </a:endParaRPr>
          </a:p>
        </p:txBody>
      </p:sp>
    </p:spTree>
    <p:extLst>
      <p:ext uri="{BB962C8B-B14F-4D97-AF65-F5344CB8AC3E}">
        <p14:creationId xmlns:p14="http://schemas.microsoft.com/office/powerpoint/2010/main" val="32331318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1 __________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_____________ test for validation (For this, you can refer Previous projects)</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Here</a:t>
            </a:r>
            <a:r>
              <a:rPr lang="en-US" b="1" i="1" u="none" baseline="0" dirty="0" smtClean="0">
                <a:solidFill>
                  <a:prstClr val="black"/>
                </a:solidFill>
              </a:rPr>
              <a:t> Y (% Quality score) is continuous, so we select ____________ test for validation of goal achievement.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Option for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1 Proportion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1 Sample t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prstClr val="black"/>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131</a:t>
            </a:fld>
            <a:endParaRPr lang="en-US">
              <a:solidFill>
                <a:prstClr val="black"/>
              </a:solidFill>
            </a:endParaRPr>
          </a:p>
        </p:txBody>
      </p:sp>
    </p:spTree>
    <p:extLst>
      <p:ext uri="{BB962C8B-B14F-4D97-AF65-F5344CB8AC3E}">
        <p14:creationId xmlns:p14="http://schemas.microsoft.com/office/powerpoint/2010/main" val="409426543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1 _____________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1</a:t>
            </a:r>
            <a:r>
              <a:rPr lang="en-US" b="1" i="1" u="none" baseline="0" dirty="0" smtClean="0">
                <a:solidFill>
                  <a:prstClr val="black"/>
                </a:solidFill>
              </a:rPr>
              <a:t> ____________</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endParaRPr lang="en-US" dirty="0" smtClean="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132</a:t>
            </a:fld>
            <a:endParaRPr lang="en-US">
              <a:solidFill>
                <a:prstClr val="black"/>
              </a:solidFill>
            </a:endParaRPr>
          </a:p>
        </p:txBody>
      </p:sp>
    </p:spTree>
    <p:extLst>
      <p:ext uri="{BB962C8B-B14F-4D97-AF65-F5344CB8AC3E}">
        <p14:creationId xmlns:p14="http://schemas.microsoft.com/office/powerpoint/2010/main" val="344545505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Clr>
                <a:srgbClr val="007BB9"/>
              </a:buClr>
            </a:pPr>
            <a:r>
              <a:rPr lang="en-US" b="1" dirty="0" smtClean="0"/>
              <a:t>Hint:-</a:t>
            </a:r>
            <a:endParaRPr lang="en-US" b="1" i="1" dirty="0" smtClean="0"/>
          </a:p>
          <a:p>
            <a:pPr marL="228600" indent="-228600">
              <a:lnSpc>
                <a:spcPct val="150000"/>
              </a:lnSpc>
              <a:buClr>
                <a:srgbClr val="007BB9"/>
              </a:buClr>
              <a:buAutoNum type="arabicParenR"/>
            </a:pPr>
            <a:r>
              <a:rPr lang="en-US" sz="1200" b="1" i="1" kern="0" dirty="0" smtClean="0">
                <a:solidFill>
                  <a:schemeClr val="accent4">
                    <a:lumMod val="50000"/>
                  </a:schemeClr>
                </a:solidFill>
              </a:rPr>
              <a:t>Refer to the </a:t>
            </a:r>
            <a:r>
              <a:rPr lang="en-US" sz="1200" b="1" i="1" dirty="0" smtClean="0">
                <a:solidFill>
                  <a:srgbClr val="007BB9"/>
                </a:solidFill>
              </a:rPr>
              <a:t>formulas provided</a:t>
            </a:r>
            <a:r>
              <a:rPr lang="en-US" sz="1200" b="1" i="1" baseline="0" dirty="0" smtClean="0">
                <a:solidFill>
                  <a:srgbClr val="007BB9"/>
                </a:solidFill>
              </a:rPr>
              <a:t> in measure phase </a:t>
            </a:r>
            <a:r>
              <a:rPr lang="en-US" sz="1200" b="1" i="1" kern="0" dirty="0" smtClean="0">
                <a:solidFill>
                  <a:schemeClr val="accent4">
                    <a:lumMod val="50000"/>
                  </a:schemeClr>
                </a:solidFill>
              </a:rPr>
              <a:t>&amp; find the appropriate values of parameters of capability analysis.</a:t>
            </a:r>
          </a:p>
          <a:p>
            <a:pPr marL="0" indent="0">
              <a:lnSpc>
                <a:spcPct val="150000"/>
              </a:lnSpc>
              <a:buClr>
                <a:srgbClr val="007BB9"/>
              </a:buClr>
              <a:buNone/>
            </a:pPr>
            <a:endParaRPr lang="en-US" sz="1200" b="1" kern="0" dirty="0" smtClean="0">
              <a:solidFill>
                <a:schemeClr val="accent4">
                  <a:lumMod val="50000"/>
                </a:schemeClr>
              </a:solidFill>
            </a:endParaRPr>
          </a:p>
          <a:p>
            <a:pPr algn="l">
              <a:spcBef>
                <a:spcPct val="50000"/>
              </a:spcBef>
              <a:buClr>
                <a:srgbClr val="007BB9"/>
              </a:buClr>
            </a:pPr>
            <a:r>
              <a:rPr lang="en-US" sz="1200" b="1" dirty="0" smtClean="0">
                <a:solidFill>
                  <a:srgbClr val="007BB9"/>
                </a:solidFill>
              </a:rPr>
              <a:t>2) </a:t>
            </a:r>
            <a:r>
              <a:rPr lang="en-US" sz="1200" b="1" i="1" dirty="0" smtClean="0">
                <a:solidFill>
                  <a:srgbClr val="007BB9"/>
                </a:solidFill>
              </a:rPr>
              <a:t>Capability Analysis: </a:t>
            </a:r>
            <a:r>
              <a:rPr lang="en-US" sz="1200" b="1" i="1" dirty="0" smtClean="0">
                <a:solidFill>
                  <a:srgbClr val="007BB9"/>
                </a:solidFill>
                <a:latin typeface="Calibri" panose="020F0502020204030204" pitchFamily="34" charset="0"/>
              </a:rPr>
              <a:t>Solutions for Capability analysis are displayed in hint section.</a:t>
            </a:r>
          </a:p>
          <a:p>
            <a:pPr algn="l">
              <a:spcBef>
                <a:spcPct val="50000"/>
              </a:spcBef>
              <a:buClr>
                <a:srgbClr val="007BB9"/>
              </a:buClr>
            </a:pPr>
            <a:endParaRPr lang="en-US" sz="1200" b="1" i="1" dirty="0" smtClean="0">
              <a:solidFill>
                <a:srgbClr val="007BB9"/>
              </a:solidFill>
              <a:latin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sz="1200" b="1" i="0" u="none" strike="noStrike" dirty="0" smtClean="0">
                <a:solidFill>
                  <a:schemeClr val="bg1"/>
                </a:solidFill>
                <a:effectLst/>
                <a:latin typeface="Calibri" panose="020F0502020204030204" pitchFamily="34" charset="0"/>
              </a:rPr>
              <a:t>Defective</a:t>
            </a:r>
            <a:r>
              <a:rPr lang="en-US" sz="1200" b="1" i="0" u="none" strike="noStrike" baseline="0" dirty="0" smtClean="0">
                <a:solidFill>
                  <a:schemeClr val="bg1"/>
                </a:solidFill>
                <a:effectLst/>
                <a:latin typeface="Calibri" panose="020F0502020204030204" pitchFamily="34" charset="0"/>
              </a:rPr>
              <a:t> Definition - </a:t>
            </a:r>
            <a:r>
              <a:rPr lang="en-US" sz="1200" b="1" i="0" u="none" strike="noStrike" baseline="0" dirty="0" smtClean="0">
                <a:solidFill>
                  <a:srgbClr val="000000"/>
                </a:solidFill>
                <a:effectLst/>
                <a:latin typeface="Calibri" panose="020F0502020204030204" pitchFamily="34" charset="0"/>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sz="1200" b="1" i="0" u="none" strike="noStrike" kern="1200" dirty="0" smtClean="0">
                <a:solidFill>
                  <a:schemeClr val="tx1"/>
                </a:solidFill>
                <a:effectLst/>
                <a:latin typeface="+mn-lt"/>
                <a:ea typeface="+mn-ea"/>
                <a:cs typeface="+mn-cs"/>
              </a:rPr>
              <a:t>Total Units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eaLnBrk="1" fontAlgn="ctr" latinLnBrk="0" hangingPunct="1">
              <a:buFont typeface="+mj-lt"/>
              <a:buAutoNum type="romanLcPeriod"/>
            </a:pPr>
            <a:r>
              <a:rPr lang="en-US" sz="1200" b="1" i="0" u="none" strike="noStrike" kern="1200" dirty="0" smtClean="0">
                <a:solidFill>
                  <a:schemeClr val="tx1"/>
                </a:solidFill>
                <a:effectLst/>
                <a:latin typeface="+mn-lt"/>
                <a:ea typeface="+mn-ea"/>
                <a:cs typeface="+mn-cs"/>
              </a:rPr>
              <a:t>Total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eaLnBrk="1" fontAlgn="ctr" latinLnBrk="0" hangingPunct="1">
              <a:buFont typeface="+mj-lt"/>
              <a:buAutoNum type="romanLcPeriod"/>
            </a:pPr>
            <a:r>
              <a:rPr lang="en-US" sz="1200" b="1" i="0" u="none" strike="noStrike" kern="1200" dirty="0" smtClean="0">
                <a:solidFill>
                  <a:schemeClr val="tx1"/>
                </a:solidFill>
                <a:effectLst/>
                <a:latin typeface="+mn-lt"/>
                <a:ea typeface="+mn-ea"/>
                <a:cs typeface="+mn-cs"/>
              </a:rPr>
              <a:t>Defective</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fontAlgn="ctr">
              <a:buFont typeface="+mj-lt"/>
              <a:buAutoNum type="romanLcPeriod"/>
            </a:pPr>
            <a:r>
              <a:rPr lang="en-US" sz="1200" b="1" i="0" u="none" strike="noStrike" kern="1200" dirty="0" smtClean="0">
                <a:solidFill>
                  <a:schemeClr val="tx1"/>
                </a:solidFill>
                <a:effectLst/>
                <a:latin typeface="+mn-lt"/>
                <a:ea typeface="+mn-ea"/>
                <a:cs typeface="+mn-cs"/>
              </a:rPr>
              <a:t>Defects/Total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fontAlgn="ctr">
              <a:buFont typeface="+mj-lt"/>
              <a:buAutoNum type="romanLcPeriod"/>
            </a:pPr>
            <a:r>
              <a:rPr lang="en-US" sz="1200" b="1" i="0" u="none" strike="noStrike" kern="1200" dirty="0" smtClean="0">
                <a:solidFill>
                  <a:schemeClr val="tx1"/>
                </a:solidFill>
                <a:effectLst/>
                <a:latin typeface="+mn-lt"/>
                <a:ea typeface="+mn-ea"/>
                <a:cs typeface="+mn-cs"/>
              </a:rPr>
              <a:t>Defectives Per Million Opportunities</a:t>
            </a:r>
            <a:r>
              <a:rPr lang="en-US" sz="1200" b="1" i="0" u="none" strike="noStrike" kern="1200" baseline="0" dirty="0" smtClean="0">
                <a:solidFill>
                  <a:schemeClr val="tx1"/>
                </a:solidFill>
                <a:effectLst/>
                <a:latin typeface="+mn-lt"/>
                <a:ea typeface="+mn-ea"/>
                <a:cs typeface="+mn-cs"/>
              </a:rPr>
              <a:t> –</a:t>
            </a:r>
            <a:endParaRPr lang="en-US" sz="1200" b="1" i="0" u="none" strike="noStrike" kern="1200" dirty="0" smtClean="0">
              <a:solidFill>
                <a:schemeClr val="tx1"/>
              </a:solidFill>
              <a:effectLst/>
              <a:latin typeface="+mn-lt"/>
              <a:ea typeface="+mn-ea"/>
              <a:cs typeface="+mn-cs"/>
            </a:endParaRPr>
          </a:p>
          <a:p>
            <a:pPr marL="285750" indent="-285750" rtl="0" fontAlgn="ctr">
              <a:buFont typeface="+mj-lt"/>
              <a:buAutoNum type="romanLcPeriod"/>
            </a:pPr>
            <a:r>
              <a:rPr lang="en-US" sz="1200" b="1" i="0" u="none" strike="noStrike" kern="1200" dirty="0" smtClean="0">
                <a:solidFill>
                  <a:schemeClr val="tx1"/>
                </a:solidFill>
                <a:effectLst/>
                <a:latin typeface="+mn-lt"/>
                <a:ea typeface="+mn-ea"/>
                <a:cs typeface="+mn-cs"/>
              </a:rPr>
              <a:t>LONG TERM SIGMA VALUE (ZLT)</a:t>
            </a:r>
            <a:r>
              <a:rPr lang="en-US" sz="1200" b="1" i="0" u="none" strike="noStrike" kern="1200" baseline="0" dirty="0" smtClean="0">
                <a:solidFill>
                  <a:schemeClr val="tx1"/>
                </a:solidFill>
                <a:effectLst/>
                <a:latin typeface="+mn-lt"/>
                <a:ea typeface="+mn-ea"/>
                <a:cs typeface="+mn-cs"/>
              </a:rPr>
              <a:t> = </a:t>
            </a:r>
            <a:r>
              <a:rPr lang="en-US" sz="1200" b="1" i="1" u="none" strike="noStrike" kern="1200" baseline="0" dirty="0" smtClean="0">
                <a:solidFill>
                  <a:schemeClr val="tx1"/>
                </a:solidFill>
                <a:effectLst/>
                <a:latin typeface="+mn-lt"/>
                <a:ea typeface="+mn-ea"/>
                <a:cs typeface="+mn-cs"/>
              </a:rPr>
              <a:t>n</a:t>
            </a:r>
            <a:r>
              <a:rPr lang="en-US" sz="1200" b="1" i="1" u="none" strike="noStrike" kern="1200" dirty="0" smtClean="0">
                <a:solidFill>
                  <a:schemeClr val="tx1"/>
                </a:solidFill>
                <a:effectLst/>
                <a:latin typeface="+mn-lt"/>
                <a:ea typeface="+mn-ea"/>
                <a:cs typeface="+mn-cs"/>
              </a:rPr>
              <a:t>ormsinv ( 1- DPO) </a:t>
            </a:r>
            <a:endParaRPr lang="en-US" sz="1200" b="1" i="0" u="none" strike="noStrike" kern="1200" dirty="0" smtClean="0">
              <a:solidFill>
                <a:schemeClr val="tx1"/>
              </a:solidFill>
              <a:effectLst/>
              <a:latin typeface="+mn-lt"/>
              <a:ea typeface="+mn-ea"/>
              <a:cs typeface="+mn-cs"/>
            </a:endParaRPr>
          </a:p>
          <a:p>
            <a:pPr marL="0" indent="0" rtl="0" fontAlgn="ctr">
              <a:buFont typeface="+mj-lt"/>
              <a:buNone/>
            </a:pPr>
            <a:r>
              <a:rPr lang="en-US" sz="1200" b="0" i="0" u="none" strike="noStrike" kern="1200" dirty="0" smtClean="0">
                <a:solidFill>
                  <a:schemeClr val="tx1"/>
                </a:solidFill>
                <a:effectLst/>
                <a:latin typeface="+mn-lt"/>
                <a:ea typeface="+mn-ea"/>
                <a:cs typeface="+mn-cs"/>
              </a:rPr>
              <a:t> </a:t>
            </a:r>
            <a:endParaRPr lang="en-US" sz="1200" b="0" i="0" u="none" strike="noStrike" dirty="0" smtClean="0">
              <a:solidFill>
                <a:schemeClr val="bg1"/>
              </a:solidFill>
              <a:effectLst/>
              <a:latin typeface="Calibri" panose="020F0502020204030204" pitchFamily="34" charset="0"/>
            </a:endParaRPr>
          </a:p>
          <a:p>
            <a:pPr marL="0" lvl="0" indent="0" algn="l" rtl="0">
              <a:spcBef>
                <a:spcPts val="0"/>
              </a:spcBef>
              <a:spcAft>
                <a:spcPts val="0"/>
              </a:spcAft>
              <a:buNone/>
            </a:pPr>
            <a:r>
              <a:rPr lang="en-US" b="0" dirty="0" smtClean="0"/>
              <a:t> </a:t>
            </a:r>
          </a:p>
          <a:p>
            <a:pPr marL="0" lvl="0" indent="0" algn="l" rtl="0">
              <a:spcBef>
                <a:spcPts val="0"/>
              </a:spcBef>
              <a:spcAft>
                <a:spcPts val="0"/>
              </a:spcAft>
              <a:buNone/>
            </a:pPr>
            <a:endParaRPr lang="en-US" b="0" dirty="0" smtClean="0"/>
          </a:p>
          <a:p>
            <a:pPr marL="0" indent="0">
              <a:lnSpc>
                <a:spcPct val="150000"/>
              </a:lnSpc>
              <a:buClr>
                <a:srgbClr val="007BB9"/>
              </a:buClr>
              <a:buNone/>
            </a:pPr>
            <a:r>
              <a:rPr lang="en-US" sz="1200" b="1" kern="0" dirty="0" smtClean="0">
                <a:solidFill>
                  <a:schemeClr val="accent4">
                    <a:lumMod val="50000"/>
                  </a:schemeClr>
                </a:solidFill>
              </a:rPr>
              <a:t> </a:t>
            </a:r>
          </a:p>
          <a:p>
            <a:pPr>
              <a:lnSpc>
                <a:spcPct val="150000"/>
              </a:lnSpc>
              <a:buClr>
                <a:srgbClr val="007BB9"/>
              </a:buClr>
            </a:pPr>
            <a:endParaRPr lang="en-US" sz="1200" b="1" kern="0" dirty="0" smtClean="0">
              <a:solidFill>
                <a:schemeClr val="accent4">
                  <a:lumMod val="50000"/>
                </a:schemeClr>
              </a:solidFill>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133</a:t>
            </a:fld>
            <a:endParaRPr lang="en-US">
              <a:solidFill>
                <a:prstClr val="black"/>
              </a:solidFill>
            </a:endParaRPr>
          </a:p>
        </p:txBody>
      </p:sp>
    </p:spTree>
    <p:extLst>
      <p:ext uri="{BB962C8B-B14F-4D97-AF65-F5344CB8AC3E}">
        <p14:creationId xmlns:p14="http://schemas.microsoft.com/office/powerpoint/2010/main" val="4215153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C-</a:t>
            </a:r>
            <a:r>
              <a:rPr lang="en-US" b="1" baseline="0" dirty="0" smtClean="0"/>
              <a:t> I matrix </a:t>
            </a:r>
            <a:r>
              <a:rPr lang="en-US" sz="1200" b="1" dirty="0" smtClean="0">
                <a:solidFill>
                  <a:srgbClr val="007BB9"/>
                </a:solidFill>
              </a:rPr>
              <a:t> is</a:t>
            </a:r>
            <a:r>
              <a:rPr lang="en-US" sz="1200" b="1" baseline="0" dirty="0" smtClean="0">
                <a:solidFill>
                  <a:srgbClr val="007BB9"/>
                </a:solidFill>
              </a:rPr>
              <a:t> already prepared and provided for your reference.</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8504823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a:t>
            </a:r>
            <a:r>
              <a:rPr lang="en-US" b="1" baseline="0" dirty="0" smtClean="0"/>
              <a:t> you have to compute sigma value for each phase (i.e. for Measure, Improve &amp; Control) and draw a simple bar chart with average line to compare phase-wise sigma value. </a:t>
            </a:r>
          </a:p>
          <a:p>
            <a:endParaRPr lang="en-US" b="1" baseline="0" dirty="0" smtClean="0"/>
          </a:p>
          <a:p>
            <a:r>
              <a:rPr lang="en-US" b="1" baseline="0" dirty="0" smtClean="0"/>
              <a:t>Steps to draw a bar chart for Phase-wise comparison of Sigma Value </a:t>
            </a:r>
          </a:p>
          <a:p>
            <a:r>
              <a:rPr lang="en-US" b="1" baseline="0" dirty="0" smtClean="0"/>
              <a:t>First step is copy or write the sigma value for measure and improve phase in the table given on this slide and these values you have obtained previously.</a:t>
            </a:r>
          </a:p>
          <a:p>
            <a:pPr marL="228600" indent="-228600">
              <a:buAutoNum type="arabicPeriod"/>
            </a:pPr>
            <a:r>
              <a:rPr lang="en-US" b="1" baseline="0" dirty="0" smtClean="0"/>
              <a:t>Second is write sigma value for control which is been obtained in the control phase itself.</a:t>
            </a:r>
          </a:p>
          <a:p>
            <a:pPr marL="228600" indent="-228600">
              <a:buAutoNum type="arabicPeriod"/>
            </a:pPr>
            <a:r>
              <a:rPr lang="en-US" b="1" baseline="0" dirty="0" smtClean="0"/>
              <a:t>And once we have sigma values for three phases, then compute average sigma value of these three and write it in the third column in all the three cells.</a:t>
            </a:r>
          </a:p>
          <a:p>
            <a:pPr marL="228600" indent="-228600">
              <a:buAutoNum type="arabicPeriod"/>
            </a:pPr>
            <a:r>
              <a:rPr lang="en-US" b="1" baseline="0" dirty="0" smtClean="0"/>
              <a:t>In excel draw a simple bar graph with average line.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1" baseline="0" dirty="0" smtClean="0"/>
              <a:t>Last step is, write interpretation from the graph.</a:t>
            </a:r>
          </a:p>
          <a:p>
            <a:pPr marL="0" indent="0">
              <a:buNone/>
            </a:pPr>
            <a:endParaRPr lang="en-US" b="1" baseline="0" dirty="0" smtClean="0"/>
          </a:p>
          <a:p>
            <a:r>
              <a:rPr lang="en-US" b="1" baseline="0" dirty="0" smtClean="0"/>
              <a:t>Note: For interpretation refer previous projects.</a:t>
            </a: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134</a:t>
            </a:fld>
            <a:endParaRPr lang="en-US">
              <a:solidFill>
                <a:prstClr val="black"/>
              </a:solidFill>
            </a:endParaRPr>
          </a:p>
        </p:txBody>
      </p:sp>
    </p:spTree>
    <p:extLst>
      <p:ext uri="{BB962C8B-B14F-4D97-AF65-F5344CB8AC3E}">
        <p14:creationId xmlns:p14="http://schemas.microsoft.com/office/powerpoint/2010/main" val="203604051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Fill in the</a:t>
            </a:r>
            <a:r>
              <a:rPr lang="en-US" b="1" baseline="0" dirty="0" smtClean="0"/>
              <a:t> blanks ( “_____”)</a:t>
            </a:r>
            <a:endParaRPr lang="en-US" b="1" dirty="0" smtClean="0"/>
          </a:p>
          <a:p>
            <a:r>
              <a:rPr lang="en-US" b="1" dirty="0" smtClean="0"/>
              <a:t>Now,</a:t>
            </a:r>
            <a:r>
              <a:rPr lang="en-US" b="1" baseline="0" dirty="0" smtClean="0"/>
              <a:t> we want to compare the performance of Y (Quality Score) throughout the phases using control chart. And as Y is continuous and sample size is 1 so we will use ___ chart here also.</a:t>
            </a:r>
            <a:endParaRPr lang="en-US" b="1" dirty="0" smtClean="0"/>
          </a:p>
          <a:p>
            <a:r>
              <a:rPr lang="en-US" b="1" dirty="0" smtClean="0"/>
              <a:t>On this slide Minitab</a:t>
            </a:r>
            <a:r>
              <a:rPr lang="en-US" b="1" baseline="0" dirty="0" smtClean="0"/>
              <a:t> path is provided to draw combined ____ chart for Measure, Improve and Control Phase.  Combined chart is . </a:t>
            </a: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135</a:t>
            </a:fld>
            <a:endParaRPr lang="en-US">
              <a:solidFill>
                <a:prstClr val="black"/>
              </a:solidFill>
            </a:endParaRPr>
          </a:p>
        </p:txBody>
      </p:sp>
    </p:spTree>
    <p:extLst>
      <p:ext uri="{BB962C8B-B14F-4D97-AF65-F5344CB8AC3E}">
        <p14:creationId xmlns:p14="http://schemas.microsoft.com/office/powerpoint/2010/main" val="222687274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a:t>
            </a:r>
            <a:r>
              <a:rPr lang="en-US" b="1" i="0" u="none" baseline="0" dirty="0" smtClean="0">
                <a:solidFill>
                  <a:schemeClr val="tx1"/>
                </a:solidFill>
              </a:rPr>
              <a:t>c</a:t>
            </a:r>
            <a:r>
              <a:rPr lang="en-US" b="1" baseline="0" dirty="0" smtClean="0"/>
              <a:t>ombined</a:t>
            </a:r>
            <a:r>
              <a:rPr lang="en-US" b="1" i="1" u="none" baseline="0" dirty="0" smtClean="0">
                <a:solidFill>
                  <a:prstClr val="black"/>
                </a:solidFill>
              </a:rPr>
              <a:t>  I-MR- Chart: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(For this chart combined Measure, Improve and Control phase data like Previous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Control Charts&gt; </a:t>
            </a:r>
            <a:r>
              <a:rPr lang="en-US" dirty="0" smtClean="0">
                <a:solidFill>
                  <a:srgbClr val="3A3F50"/>
                </a:solidFill>
              </a:rPr>
              <a:t>Variable Charts for Individual &gt; I-MR</a:t>
            </a:r>
            <a:r>
              <a:rPr lang="en-US" b="1" i="1" u="none" baseline="0" dirty="0" smtClean="0">
                <a:solidFill>
                  <a:prstClr val="black"/>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136</a:t>
            </a:fld>
            <a:endParaRPr lang="en-US">
              <a:solidFill>
                <a:prstClr val="black"/>
              </a:solidFill>
            </a:endParaRPr>
          </a:p>
        </p:txBody>
      </p:sp>
    </p:spTree>
    <p:extLst>
      <p:ext uri="{BB962C8B-B14F-4D97-AF65-F5344CB8AC3E}">
        <p14:creationId xmlns:p14="http://schemas.microsoft.com/office/powerpoint/2010/main" val="254333190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Complete the Monitoring plan in the Excel</a:t>
            </a:r>
            <a:r>
              <a:rPr lang="en-US" b="1" u="none" baseline="0" dirty="0" smtClean="0"/>
              <a:t> sheet embedded into this slide.</a:t>
            </a:r>
          </a:p>
          <a:p>
            <a:r>
              <a:rPr lang="en-US" b="1" u="none" baseline="0" dirty="0" smtClean="0"/>
              <a:t>Steps to create Monitoring plan:</a:t>
            </a:r>
            <a:r>
              <a:rPr lang="en-US" b="1" u="none" dirty="0" smtClean="0"/>
              <a:t>  </a:t>
            </a:r>
          </a:p>
          <a:p>
            <a:r>
              <a:rPr lang="en-US" b="1" i="1" u="sng" dirty="0" smtClean="0"/>
              <a:t>Step 1.</a:t>
            </a:r>
            <a:r>
              <a:rPr lang="en-US" b="1" i="1" u="none" dirty="0" smtClean="0"/>
              <a:t> </a:t>
            </a:r>
            <a:r>
              <a:rPr lang="en-US" b="1" i="1" dirty="0" smtClean="0"/>
              <a:t>Write the appropriate thing in respective columns </a:t>
            </a:r>
            <a:r>
              <a:rPr lang="en-US" b="1" i="1" u="none" baseline="0" dirty="0" smtClean="0"/>
              <a:t>(Refer previous projects to complete this task.)</a:t>
            </a:r>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137</a:t>
            </a:fld>
            <a:endParaRPr lang="en-US">
              <a:solidFill>
                <a:prstClr val="black"/>
              </a:solidFill>
            </a:endParaRPr>
          </a:p>
        </p:txBody>
      </p:sp>
    </p:spTree>
    <p:extLst>
      <p:ext uri="{BB962C8B-B14F-4D97-AF65-F5344CB8AC3E}">
        <p14:creationId xmlns:p14="http://schemas.microsoft.com/office/powerpoint/2010/main" val="425302245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smtClean="0"/>
              <a:t>Complete the Response plan in the Excel</a:t>
            </a:r>
            <a:r>
              <a:rPr lang="en-US" b="1" u="none" baseline="0" dirty="0" smtClean="0"/>
              <a:t> sheet embedded into this slide.</a:t>
            </a:r>
          </a:p>
          <a:p>
            <a:r>
              <a:rPr lang="en-US" b="1" u="none" baseline="0" dirty="0" smtClean="0"/>
              <a:t>Steps to create response plan:</a:t>
            </a:r>
            <a:r>
              <a:rPr lang="en-US" b="1" u="none" dirty="0" smtClean="0"/>
              <a:t>  </a:t>
            </a:r>
          </a:p>
          <a:p>
            <a:r>
              <a:rPr lang="en-US" b="1" i="1" u="sng" dirty="0" smtClean="0"/>
              <a:t>Step 1.</a:t>
            </a:r>
            <a:r>
              <a:rPr lang="en-US" b="1" i="1" u="none" dirty="0" smtClean="0"/>
              <a:t> </a:t>
            </a:r>
            <a:r>
              <a:rPr lang="en-US" b="1" i="1" dirty="0" smtClean="0"/>
              <a:t>Write solution(s) in front</a:t>
            </a:r>
            <a:r>
              <a:rPr lang="en-US" b="1" i="1" baseline="0" dirty="0" smtClean="0"/>
              <a:t> of causes for which we have obtained solutions in </a:t>
            </a:r>
            <a:r>
              <a:rPr lang="en-US" b="1" i="1" u="sng" baseline="0" dirty="0" smtClean="0"/>
              <a:t>Improve phase in solution refining.</a:t>
            </a:r>
          </a:p>
          <a:p>
            <a:r>
              <a:rPr lang="en-US" b="1" i="1" u="sng" baseline="0" dirty="0" smtClean="0"/>
              <a:t>Step 2.</a:t>
            </a:r>
            <a:r>
              <a:rPr lang="en-US" b="1" i="1" u="none" baseline="0" dirty="0" smtClean="0"/>
              <a:t> Write timeline to deploy solutions (Refer previous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t>Step 3.</a:t>
            </a:r>
            <a:r>
              <a:rPr lang="en-US" b="1" i="1" u="none" baseline="0" dirty="0" smtClean="0"/>
              <a:t> Write Responsible person that ensures solutions are implemented or not. (Refer previous project)</a:t>
            </a:r>
            <a:endParaRPr lang="en-US" b="1" i="1"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t>Step 4.</a:t>
            </a:r>
            <a:r>
              <a:rPr lang="en-US" b="1" i="1" u="none" baseline="0" dirty="0" smtClean="0"/>
              <a:t> Write Approval Authority(Refer previous project)</a:t>
            </a:r>
            <a:endParaRPr lang="en-US" b="1" i="1" u="none" dirty="0" smtClean="0"/>
          </a:p>
          <a:p>
            <a:endParaRPr lang="en-US" b="1" i="1" u="none"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138</a:t>
            </a:fld>
            <a:endParaRPr lang="en-US">
              <a:solidFill>
                <a:prstClr val="black"/>
              </a:solidFill>
            </a:endParaRPr>
          </a:p>
        </p:txBody>
      </p:sp>
    </p:spTree>
    <p:extLst>
      <p:ext uri="{BB962C8B-B14F-4D97-AF65-F5344CB8AC3E}">
        <p14:creationId xmlns:p14="http://schemas.microsoft.com/office/powerpoint/2010/main" val="28048001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Project Sign off &amp; Closure is given by Pursullence.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This is the last procedure of project closure.</a:t>
            </a:r>
            <a:endParaRPr lang="en-US" b="1" dirty="0" smtClean="0"/>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139</a:t>
            </a:fld>
            <a:endParaRPr lang="en-US">
              <a:solidFill>
                <a:prstClr val="black"/>
              </a:solidFill>
            </a:endParaRPr>
          </a:p>
        </p:txBody>
      </p:sp>
    </p:spTree>
    <p:extLst>
      <p:ext uri="{BB962C8B-B14F-4D97-AF65-F5344CB8AC3E}">
        <p14:creationId xmlns:p14="http://schemas.microsoft.com/office/powerpoint/2010/main" val="212319655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Project</a:t>
            </a:r>
            <a:r>
              <a:rPr lang="en-US" b="1" baseline="0" dirty="0" smtClean="0"/>
              <a:t> completed.</a:t>
            </a: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140</a:t>
            </a:fld>
            <a:endParaRPr lang="en-US">
              <a:solidFill>
                <a:prstClr val="black"/>
              </a:solidFill>
            </a:endParaRPr>
          </a:p>
        </p:txBody>
      </p:sp>
    </p:spTree>
    <p:extLst>
      <p:ext uri="{BB962C8B-B14F-4D97-AF65-F5344CB8AC3E}">
        <p14:creationId xmlns:p14="http://schemas.microsoft.com/office/powerpoint/2010/main" val="223303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sz="1200" b="1" dirty="0" smtClean="0">
                <a:solidFill>
                  <a:srgbClr val="007BB9"/>
                </a:solidFill>
              </a:rPr>
              <a:t>Data Collection Plan is</a:t>
            </a:r>
            <a:r>
              <a:rPr lang="en-US" sz="1200" b="1" baseline="0" dirty="0" smtClean="0">
                <a:solidFill>
                  <a:srgbClr val="007BB9"/>
                </a:solidFill>
              </a:rPr>
              <a:t>  already prepared and provided for your reference for both Y &amp; X’s.</a:t>
            </a:r>
            <a:endParaRPr lang="en-US" b="1"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9961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sz="1200" b="1" dirty="0" smtClean="0">
                <a:solidFill>
                  <a:srgbClr val="007BB9"/>
                </a:solidFill>
              </a:rPr>
              <a:t>Data Collection Plan is</a:t>
            </a:r>
            <a:r>
              <a:rPr lang="en-US" sz="1200" b="1" baseline="0" dirty="0" smtClean="0">
                <a:solidFill>
                  <a:srgbClr val="007BB9"/>
                </a:solidFill>
              </a:rPr>
              <a:t>  already prepared and provided for your reference for both Y &amp; X’s.</a:t>
            </a:r>
            <a:endParaRPr lang="en-US" b="1"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7608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Excel</a:t>
            </a:r>
            <a:r>
              <a:rPr lang="en-US" b="1" baseline="0" dirty="0" smtClean="0"/>
              <a:t> sheet dataset is embedded into slide for your reference</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84012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Hint:</a:t>
            </a:r>
          </a:p>
          <a:p>
            <a:pPr marL="0" lvl="0" indent="0" algn="l" rtl="0">
              <a:spcBef>
                <a:spcPts val="0"/>
              </a:spcBef>
              <a:spcAft>
                <a:spcPts val="0"/>
              </a:spcAft>
              <a:buNone/>
            </a:pPr>
            <a:r>
              <a:rPr lang="en-US" b="1" i="1" u="sng" baseline="0" dirty="0" smtClean="0">
                <a:solidFill>
                  <a:prstClr val="black"/>
                </a:solidFill>
              </a:rPr>
              <a:t>Step 1: </a:t>
            </a:r>
            <a:r>
              <a:rPr lang="en-US" b="1" dirty="0" smtClean="0"/>
              <a:t>Select</a:t>
            </a:r>
            <a:r>
              <a:rPr lang="en-US" b="1" baseline="0" dirty="0" smtClean="0"/>
              <a:t> the data and perform the Stability test using Run chart in Minitab tool by referring the steps below.</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Stat-&gt;Quality Tools –&gt; Run Chart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output of Run chart in the given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chart</a:t>
            </a:r>
            <a:endParaRPr lang="en-US" b="0" dirty="0" smtClean="0"/>
          </a:p>
          <a:p>
            <a:pPr marL="0" lvl="0" indent="0" algn="l" rtl="0">
              <a:spcBef>
                <a:spcPts val="0"/>
              </a:spcBef>
              <a:spcAft>
                <a:spcPts val="0"/>
              </a:spcAft>
              <a:buNone/>
            </a:pPr>
            <a:endParaRPr lang="en-US" b="0" baseline="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90170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 </a:t>
            </a:r>
            <a:r>
              <a:rPr lang="en-US" b="1" dirty="0" smtClean="0"/>
              <a:t>Select</a:t>
            </a:r>
            <a:r>
              <a:rPr lang="en-US" b="1" baseline="0" dirty="0" smtClean="0"/>
              <a:t> the data and perform the Normality test in Minitab tool by referring the steps below.</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Stat-&gt;Basic</a:t>
            </a:r>
            <a:r>
              <a:rPr lang="en-US" sz="1200" b="1" i="1" baseline="0" dirty="0" smtClean="0">
                <a:solidFill>
                  <a:prstClr val="black"/>
                </a:solidFill>
              </a:rPr>
              <a:t> Statistics</a:t>
            </a:r>
            <a:r>
              <a:rPr lang="en-US" sz="1200" b="1" i="1" dirty="0" smtClean="0">
                <a:solidFill>
                  <a:prstClr val="black"/>
                </a:solidFill>
              </a:rPr>
              <a:t> –&gt;</a:t>
            </a:r>
            <a:r>
              <a:rPr lang="en-US" sz="1200" b="1" i="1" baseline="0" dirty="0" smtClean="0">
                <a:solidFill>
                  <a:prstClr val="black"/>
                </a:solidFill>
              </a:rPr>
              <a:t> Normality Test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output of Normality Test  in the given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a:t>
            </a:r>
            <a:r>
              <a:rPr lang="en-US" b="1" i="1" u="none" baseline="0" dirty="0" smtClean="0">
                <a:solidFill>
                  <a:prstClr val="black"/>
                </a:solidFill>
              </a:rPr>
              <a:t> value.</a:t>
            </a:r>
            <a:endParaRPr lang="en-US" b="0" dirty="0" smtClean="0"/>
          </a:p>
          <a:p>
            <a:pPr marL="0" lvl="0" indent="0" algn="l" rtl="0">
              <a:spcBef>
                <a:spcPts val="0"/>
              </a:spcBef>
              <a:spcAft>
                <a:spcPts val="0"/>
              </a:spcAft>
              <a:buNone/>
            </a:pPr>
            <a:endParaRPr lang="en-US" b="0" baseline="0" dirty="0" smtClean="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6813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buClr>
                <a:srgbClr val="007BB9"/>
              </a:buClr>
            </a:pPr>
            <a:r>
              <a:rPr lang="en-US" b="1" dirty="0" smtClean="0"/>
              <a:t>HINT:-</a:t>
            </a:r>
          </a:p>
          <a:p>
            <a:pPr>
              <a:lnSpc>
                <a:spcPct val="150000"/>
              </a:lnSpc>
              <a:buClr>
                <a:srgbClr val="007BB9"/>
              </a:buClr>
            </a:pPr>
            <a:endParaRPr lang="en-US" b="1" dirty="0" smtClean="0"/>
          </a:p>
          <a:p>
            <a:pPr marL="228600" indent="-228600">
              <a:lnSpc>
                <a:spcPct val="150000"/>
              </a:lnSpc>
              <a:buClr>
                <a:srgbClr val="007BB9"/>
              </a:buClr>
              <a:buAutoNum type="arabicParenR"/>
            </a:pPr>
            <a:r>
              <a:rPr lang="en-US" sz="1200" b="1" kern="0" dirty="0" smtClean="0">
                <a:solidFill>
                  <a:schemeClr val="accent4">
                    <a:lumMod val="50000"/>
                  </a:schemeClr>
                </a:solidFill>
              </a:rPr>
              <a:t>Refer to the </a:t>
            </a:r>
            <a:r>
              <a:rPr lang="en-US" sz="1200" b="1" kern="1200" dirty="0" smtClean="0">
                <a:solidFill>
                  <a:srgbClr val="007BB9"/>
                </a:solidFill>
              </a:rPr>
              <a:t>DPMO</a:t>
            </a:r>
            <a:r>
              <a:rPr lang="en-US" sz="1200" b="1" dirty="0" smtClean="0">
                <a:solidFill>
                  <a:srgbClr val="007BB9"/>
                </a:solidFill>
              </a:rPr>
              <a:t> formulas </a:t>
            </a:r>
            <a:r>
              <a:rPr lang="en-US" sz="1200" b="1" kern="0" dirty="0" smtClean="0">
                <a:solidFill>
                  <a:schemeClr val="accent4">
                    <a:lumMod val="50000"/>
                  </a:schemeClr>
                </a:solidFill>
              </a:rPr>
              <a:t>&amp; find the appropriate values of parameters of capability analysis.</a:t>
            </a:r>
          </a:p>
          <a:p>
            <a:pPr marL="0" indent="0">
              <a:lnSpc>
                <a:spcPct val="150000"/>
              </a:lnSpc>
              <a:buClr>
                <a:srgbClr val="007BB9"/>
              </a:buClr>
              <a:buNone/>
            </a:pPr>
            <a:endParaRPr lang="en-US" sz="1200" b="1" kern="0" dirty="0" smtClean="0">
              <a:solidFill>
                <a:schemeClr val="accent4">
                  <a:lumMod val="50000"/>
                </a:schemeClr>
              </a:solidFill>
            </a:endParaRPr>
          </a:p>
          <a:p>
            <a:pPr algn="l">
              <a:spcBef>
                <a:spcPct val="50000"/>
              </a:spcBef>
              <a:buClr>
                <a:srgbClr val="007BB9"/>
              </a:buClr>
            </a:pPr>
            <a:r>
              <a:rPr lang="en-US" sz="1200" b="1" dirty="0" smtClean="0">
                <a:solidFill>
                  <a:srgbClr val="007BB9"/>
                </a:solidFill>
              </a:rPr>
              <a:t>2) CAPABILITY ANALYSIS: </a:t>
            </a:r>
            <a:r>
              <a:rPr lang="en-US" sz="1200" b="1" i="1" dirty="0" smtClean="0">
                <a:solidFill>
                  <a:srgbClr val="007BB9"/>
                </a:solidFill>
                <a:latin typeface="Calibri" panose="020F0502020204030204" pitchFamily="34" charset="0"/>
              </a:rPr>
              <a:t>Solutions for Capability analysis are displayed in hint section.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1" dirty="0" smtClean="0">
              <a:solidFill>
                <a:srgbClr val="007BB9"/>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1) </a:t>
            </a:r>
            <a:r>
              <a:rPr lang="en-US" sz="1200" b="1" i="0" u="none" strike="noStrike" dirty="0" smtClean="0">
                <a:solidFill>
                  <a:schemeClr val="bg1"/>
                </a:solidFill>
                <a:effectLst/>
                <a:latin typeface="Calibri" panose="020F0502020204030204" pitchFamily="34" charset="0"/>
              </a:rPr>
              <a:t>Defective</a:t>
            </a:r>
            <a:r>
              <a:rPr lang="en-US" sz="1200" b="1" i="0" u="none" strike="noStrike" baseline="0" dirty="0" smtClean="0">
                <a:solidFill>
                  <a:schemeClr val="bg1"/>
                </a:solidFill>
                <a:effectLst/>
                <a:latin typeface="Calibri" panose="020F0502020204030204" pitchFamily="34" charset="0"/>
              </a:rPr>
              <a:t> Definition -</a:t>
            </a:r>
            <a:endParaRPr lang="en-US" sz="1200" b="1" i="0" u="none" strike="noStrike" dirty="0" smtClean="0">
              <a:solidFill>
                <a:srgbClr val="000000"/>
              </a:solidFill>
              <a:effectLst/>
              <a:latin typeface="Calibri" panose="020F0502020204030204" pitchFamily="34" charset="0"/>
            </a:endParaRPr>
          </a:p>
          <a:p>
            <a:pPr marL="0" indent="0" rtl="0" fontAlgn="ctr">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2) </a:t>
            </a:r>
            <a:r>
              <a:rPr lang="en-US" sz="1200" b="1" i="0" u="none" strike="noStrike" kern="1200" dirty="0" smtClean="0">
                <a:solidFill>
                  <a:schemeClr val="tx1"/>
                </a:solidFill>
                <a:effectLst/>
                <a:latin typeface="+mn-lt"/>
                <a:ea typeface="+mn-ea"/>
                <a:cs typeface="+mn-cs"/>
              </a:rPr>
              <a:t>Total Units</a:t>
            </a:r>
            <a:r>
              <a:rPr lang="en-US" sz="1200" b="1" i="0" u="none" strike="noStrike" kern="1200" baseline="0" dirty="0" smtClean="0">
                <a:solidFill>
                  <a:schemeClr val="tx1"/>
                </a:solidFill>
                <a:effectLst/>
                <a:latin typeface="+mn-lt"/>
                <a:ea typeface="+mn-ea"/>
                <a:cs typeface="+mn-cs"/>
              </a:rPr>
              <a:t>  -</a:t>
            </a:r>
            <a:endParaRPr lang="en-US" sz="1200" b="1" i="0" u="none" strike="noStrike" kern="1200" dirty="0" smtClean="0">
              <a:solidFill>
                <a:schemeClr val="tx1"/>
              </a:solidFill>
              <a:effectLst/>
              <a:latin typeface="+mn-lt"/>
              <a:ea typeface="+mn-ea"/>
              <a:cs typeface="+mn-cs"/>
            </a:endParaRPr>
          </a:p>
          <a:p>
            <a:pPr marL="0" indent="0" rtl="0" eaLnBrk="1" fontAlgn="ctr" latinLnBrk="0" hangingPunct="1">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3)</a:t>
            </a:r>
            <a:r>
              <a:rPr lang="en-US" sz="1200" b="1" i="0" u="none" strike="noStrike" baseline="0" dirty="0" smtClean="0">
                <a:solidFill>
                  <a:schemeClr val="bg1"/>
                </a:solidFill>
                <a:effectLst/>
                <a:latin typeface="Calibri" panose="020F0502020204030204" pitchFamily="34" charset="0"/>
              </a:rPr>
              <a:t> </a:t>
            </a:r>
            <a:r>
              <a:rPr lang="en-US" sz="1200" b="1" i="0" u="none" strike="noStrike" kern="1200" dirty="0" smtClean="0">
                <a:solidFill>
                  <a:schemeClr val="tx1"/>
                </a:solidFill>
                <a:effectLst/>
                <a:latin typeface="+mn-lt"/>
                <a:ea typeface="+mn-ea"/>
                <a:cs typeface="+mn-cs"/>
              </a:rPr>
              <a:t>Total Opportunities</a:t>
            </a:r>
            <a:r>
              <a:rPr lang="en-US" sz="1200" b="1" i="0" u="none" strike="noStrike" kern="1200" baseline="0" dirty="0" smtClean="0">
                <a:solidFill>
                  <a:schemeClr val="tx1"/>
                </a:solidFill>
                <a:effectLst/>
                <a:latin typeface="+mn-lt"/>
                <a:ea typeface="+mn-ea"/>
                <a:cs typeface="+mn-cs"/>
              </a:rPr>
              <a:t> -</a:t>
            </a:r>
            <a:endParaRPr lang="en-US" sz="1200" b="1" i="0" u="none" strike="noStrike" kern="1200" dirty="0" smtClean="0">
              <a:solidFill>
                <a:schemeClr val="tx1"/>
              </a:solidFill>
              <a:effectLst/>
              <a:latin typeface="+mn-lt"/>
              <a:ea typeface="+mn-ea"/>
              <a:cs typeface="+mn-cs"/>
            </a:endParaRPr>
          </a:p>
          <a:p>
            <a:pPr marL="0" indent="0" rtl="0" eaLnBrk="1" fontAlgn="ctr" latinLnBrk="0" hangingPunct="1">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4) </a:t>
            </a:r>
            <a:r>
              <a:rPr lang="en-US" sz="1200" b="1" i="0" u="none" strike="noStrike" kern="1200" dirty="0" smtClean="0">
                <a:solidFill>
                  <a:schemeClr val="tx1"/>
                </a:solidFill>
                <a:effectLst/>
                <a:latin typeface="+mn-lt"/>
                <a:ea typeface="+mn-ea"/>
                <a:cs typeface="+mn-cs"/>
              </a:rPr>
              <a:t>Defective</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0" indent="0" rtl="0" fontAlgn="ctr">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5) </a:t>
            </a:r>
            <a:r>
              <a:rPr lang="en-US" sz="1200" b="1" i="0" u="none" strike="noStrike" kern="1200" dirty="0" smtClean="0">
                <a:solidFill>
                  <a:schemeClr val="tx1"/>
                </a:solidFill>
                <a:effectLst/>
                <a:latin typeface="+mn-lt"/>
                <a:ea typeface="+mn-ea"/>
                <a:cs typeface="+mn-cs"/>
              </a:rPr>
              <a:t>Defects/Defectives Per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0" indent="0" rtl="0" fontAlgn="ctr">
              <a:buFont typeface="Arial" panose="020B0604020202020204" pitchFamily="34" charset="0"/>
              <a:buNone/>
            </a:pPr>
            <a:r>
              <a:rPr lang="en-US" sz="1200" b="1" i="0" u="none" strike="noStrike" kern="1200" dirty="0" smtClean="0">
                <a:solidFill>
                  <a:schemeClr val="tx1"/>
                </a:solidFill>
                <a:effectLst/>
                <a:latin typeface="+mn-lt"/>
                <a:ea typeface="+mn-ea"/>
                <a:cs typeface="+mn-cs"/>
              </a:rPr>
              <a:t>6) Defectives Per Million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0" indent="0" rtl="0" fontAlgn="ctr">
              <a:buFont typeface="Arial" panose="020B0604020202020204" pitchFamily="34" charset="0"/>
              <a:buNone/>
            </a:pPr>
            <a:r>
              <a:rPr lang="en-US" sz="1200" b="1" i="0" u="none" strike="noStrike" kern="1200" dirty="0" smtClean="0">
                <a:solidFill>
                  <a:schemeClr val="tx1"/>
                </a:solidFill>
                <a:effectLst/>
                <a:latin typeface="+mn-lt"/>
                <a:ea typeface="+mn-ea"/>
                <a:cs typeface="+mn-cs"/>
              </a:rPr>
              <a:t>7) LONG TERM SIGMA VALUE (ZLT)</a:t>
            </a:r>
            <a:r>
              <a:rPr lang="en-US" sz="1200" b="1" i="0" u="none" strike="noStrike" kern="1200" baseline="0" dirty="0" smtClean="0">
                <a:solidFill>
                  <a:schemeClr val="tx1"/>
                </a:solidFill>
                <a:effectLst/>
                <a:latin typeface="+mn-lt"/>
                <a:ea typeface="+mn-ea"/>
                <a:cs typeface="+mn-cs"/>
              </a:rPr>
              <a:t> = </a:t>
            </a:r>
            <a:r>
              <a:rPr lang="en-US" sz="1200" b="1" i="1" u="none" strike="noStrike" kern="1200" baseline="0" dirty="0" smtClean="0">
                <a:solidFill>
                  <a:schemeClr val="tx1"/>
                </a:solidFill>
                <a:effectLst/>
                <a:latin typeface="+mn-lt"/>
                <a:ea typeface="+mn-ea"/>
                <a:cs typeface="+mn-cs"/>
              </a:rPr>
              <a:t>n</a:t>
            </a:r>
            <a:r>
              <a:rPr lang="en-US" sz="1200" b="1" i="1" u="none" strike="noStrike" kern="1200" dirty="0" smtClean="0">
                <a:solidFill>
                  <a:schemeClr val="tx1"/>
                </a:solidFill>
                <a:effectLst/>
                <a:latin typeface="+mn-lt"/>
                <a:ea typeface="+mn-ea"/>
                <a:cs typeface="+mn-cs"/>
              </a:rPr>
              <a:t>ormsinv ( 1- DPO)</a:t>
            </a:r>
            <a:r>
              <a:rPr lang="en-US" sz="1200" b="1" i="1" u="none" strike="noStrike" kern="1200" baseline="0" dirty="0" smtClean="0">
                <a:solidFill>
                  <a:schemeClr val="tx1"/>
                </a:solidFill>
                <a:effectLst/>
                <a:latin typeface="+mn-lt"/>
                <a:ea typeface="+mn-ea"/>
                <a:cs typeface="+mn-cs"/>
              </a:rPr>
              <a:t> </a:t>
            </a:r>
            <a:r>
              <a:rPr lang="en-US" sz="1200" b="1" i="1" u="none" strike="noStrike" kern="1200" dirty="0" smtClean="0">
                <a:solidFill>
                  <a:schemeClr val="tx1"/>
                </a:solidFill>
                <a:effectLst/>
                <a:latin typeface="+mn-lt"/>
                <a:ea typeface="+mn-ea"/>
                <a:cs typeface="+mn-cs"/>
              </a:rPr>
              <a:t> </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rtl="0" fontAlgn="ctr"/>
            <a:r>
              <a:rPr lang="en-US" sz="1200" b="1" i="0" u="none" strike="noStrike"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dirty="0" smtClean="0">
              <a:solidFill>
                <a:schemeClr val="bg1"/>
              </a:solidFill>
              <a:effectLst/>
              <a:latin typeface="Calibri" panose="020F0502020204030204" pitchFamily="34" charset="0"/>
            </a:endParaRPr>
          </a:p>
          <a:p>
            <a:pPr marL="0" lvl="0" indent="0" algn="l" rtl="0">
              <a:spcBef>
                <a:spcPts val="0"/>
              </a:spcBef>
              <a:spcAft>
                <a:spcPts val="0"/>
              </a:spcAft>
              <a:buNone/>
            </a:pPr>
            <a:r>
              <a:rPr lang="en-US" b="1" dirty="0" smtClean="0"/>
              <a:t> </a:t>
            </a:r>
          </a:p>
          <a:p>
            <a:pPr marL="0" lvl="0" indent="0" algn="l" rtl="0">
              <a:spcBef>
                <a:spcPts val="0"/>
              </a:spcBef>
              <a:spcAft>
                <a:spcPts val="0"/>
              </a:spcAft>
              <a:buNone/>
            </a:pPr>
            <a:endParaRPr lang="en-US" b="1" dirty="0" smtClean="0"/>
          </a:p>
          <a:p>
            <a:pPr marL="0" indent="0">
              <a:lnSpc>
                <a:spcPct val="150000"/>
              </a:lnSpc>
              <a:buClr>
                <a:srgbClr val="007BB9"/>
              </a:buClr>
              <a:buNone/>
            </a:pPr>
            <a:r>
              <a:rPr lang="en-US" sz="1200" b="1" kern="0" dirty="0" smtClean="0">
                <a:solidFill>
                  <a:schemeClr val="accent4">
                    <a:lumMod val="50000"/>
                  </a:schemeClr>
                </a:solidFill>
              </a:rPr>
              <a:t> </a:t>
            </a:r>
          </a:p>
          <a:p>
            <a:pPr>
              <a:lnSpc>
                <a:spcPct val="150000"/>
              </a:lnSpc>
              <a:buClr>
                <a:srgbClr val="007BB9"/>
              </a:buClr>
            </a:pPr>
            <a:endParaRPr lang="en-US" sz="1200" b="1" kern="0" dirty="0" smtClean="0">
              <a:solidFill>
                <a:schemeClr val="accent4">
                  <a:lumMod val="50000"/>
                </a:schemeClr>
              </a:solidFill>
            </a:endParaRP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7457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Business Case Premise:</a:t>
            </a:r>
            <a:r>
              <a:rPr lang="en-US" b="1" baseline="0" dirty="0" smtClean="0"/>
              <a:t> Textile Corporation is Pune, India based garment manufacturing company started in 2000 By Mr. Shreeram Deshmukh. Over last 15-17 years company was well handled by Mr. Shreeram, his intelligent Manager Mr. Ramesh Joshi. However, over last 3-4 years Textile corporation started seeing losses in the business. </a:t>
            </a:r>
          </a:p>
          <a:p>
            <a:pPr marL="0" lvl="0" indent="0" algn="l" rtl="0">
              <a:spcBef>
                <a:spcPts val="0"/>
              </a:spcBef>
              <a:spcAft>
                <a:spcPts val="0"/>
              </a:spcAft>
              <a:buNone/>
            </a:pPr>
            <a:endParaRPr lang="en-US" b="1" baseline="0" dirty="0" smtClean="0"/>
          </a:p>
          <a:p>
            <a:pPr marL="0" lvl="0" indent="0" algn="l" rtl="0">
              <a:spcBef>
                <a:spcPts val="0"/>
              </a:spcBef>
              <a:spcAft>
                <a:spcPts val="0"/>
              </a:spcAft>
              <a:buNone/>
            </a:pPr>
            <a:r>
              <a:rPr lang="en-US" b="1" baseline="0" dirty="0" smtClean="0"/>
              <a:t>They started receiving backorders and client complaints frequently. Mr. Ajay Rane who owns renowned garment company, was Mr. Deshmukh important client. One fine day Mr. Rane called up to Mr. Ramesh and told, “Almost 20 out 150 Sweatshirts they ordered are missing collar buttons, 4-5 Sweatshirts are damaged pieces. Not only this, I was supposed to export few Sweatshirts to US based client yesterday but I couldn't because of these issues. I lost export opportunity and paid heavy penalty to the clients for the same. Mr. Ramesh, this was my last assignment to your company, I will not purchase any further product from your company." This is seventh client Textile corporation lost over last six months. </a:t>
            </a:r>
          </a:p>
          <a:p>
            <a:pPr marL="0" lvl="0" indent="0" algn="l" rtl="0">
              <a:spcBef>
                <a:spcPts val="0"/>
              </a:spcBef>
              <a:spcAft>
                <a:spcPts val="0"/>
              </a:spcAft>
              <a:buNone/>
            </a:pPr>
            <a:endParaRPr lang="en-US" b="1" baseline="0" dirty="0" smtClean="0"/>
          </a:p>
          <a:p>
            <a:pPr marL="0" lvl="0" indent="0" algn="l" rtl="0">
              <a:spcBef>
                <a:spcPts val="0"/>
              </a:spcBef>
              <a:spcAft>
                <a:spcPts val="0"/>
              </a:spcAft>
              <a:buNone/>
            </a:pPr>
            <a:r>
              <a:rPr lang="en-US" b="1" baseline="0" dirty="0" smtClean="0"/>
              <a:t>Mr. Ramesh told about this incidence to Mr. Deshmukh and also said, "We already have quality target of 95% to be achieved. I am not understanding why such problems are frequently occurring". Mr. Ramesh and Mr. Shreeram are in trouble and need some help to regain there market share.</a:t>
            </a:r>
            <a:endParaRPr b="1" dirty="0"/>
          </a:p>
        </p:txBody>
      </p:sp>
    </p:spTree>
    <p:extLst>
      <p:ext uri="{BB962C8B-B14F-4D97-AF65-F5344CB8AC3E}">
        <p14:creationId xmlns:p14="http://schemas.microsoft.com/office/powerpoint/2010/main" val="301246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9041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Histogram: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sng" dirty="0" smtClean="0">
                <a:solidFill>
                  <a:prstClr val="black"/>
                </a:solidFill>
              </a:rPr>
              <a:t>Step1: </a:t>
            </a:r>
            <a:r>
              <a:rPr lang="en-US" sz="1200" b="1" i="1" dirty="0" smtClean="0">
                <a:solidFill>
                  <a:prstClr val="black"/>
                </a:solidFill>
              </a:rPr>
              <a:t>Minitab Path:  Stat&gt; Basic Statistics&gt; Graphical Summary  (enter ‘Quality’ for ‘Variables’)</a:t>
            </a:r>
          </a:p>
          <a:p>
            <a:pPr marL="0" lvl="0" indent="0" algn="l" rtl="0">
              <a:spcBef>
                <a:spcPts val="0"/>
              </a:spcBef>
              <a:spcAft>
                <a:spcPts val="0"/>
              </a:spcAft>
              <a:buNone/>
            </a:pPr>
            <a:r>
              <a:rPr lang="en-US" sz="1200" b="1" i="0" u="sng" dirty="0" smtClean="0">
                <a:solidFill>
                  <a:prstClr val="black"/>
                </a:solidFill>
              </a:rPr>
              <a:t>Step2: </a:t>
            </a:r>
            <a:r>
              <a:rPr lang="en-US" b="1" dirty="0" smtClean="0"/>
              <a:t>Draw the conclusion from the histogram about Normality of the data.</a:t>
            </a:r>
          </a:p>
          <a:p>
            <a:pPr marL="0" lvl="0" indent="0" algn="l" rtl="0">
              <a:spcBef>
                <a:spcPts val="0"/>
              </a:spcBef>
              <a:spcAft>
                <a:spcPts val="0"/>
              </a:spcAft>
              <a:buNone/>
            </a:pPr>
            <a:r>
              <a:rPr lang="en-US" sz="1200" b="1" i="0" u="sng" dirty="0" smtClean="0">
                <a:solidFill>
                  <a:prstClr val="black"/>
                </a:solidFill>
              </a:rPr>
              <a:t>Step3: </a:t>
            </a:r>
            <a:r>
              <a:rPr lang="en-US" b="1" dirty="0" smtClean="0"/>
              <a:t>Observ</a:t>
            </a:r>
            <a:r>
              <a:rPr lang="en-US" b="1" baseline="0" dirty="0" smtClean="0"/>
              <a:t>e the basic statistics, look at the graph, observe and write interpretation about the shape of the histogram and spread of the data.</a:t>
            </a:r>
          </a:p>
        </p:txBody>
      </p:sp>
    </p:spTree>
    <p:extLst>
      <p:ext uri="{BB962C8B-B14F-4D97-AF65-F5344CB8AC3E}">
        <p14:creationId xmlns:p14="http://schemas.microsoft.com/office/powerpoint/2010/main" val="1388736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56690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4130436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3653971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920863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5956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1054518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4202226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105674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the excel file given in  this slide and understand the data.</a:t>
            </a:r>
            <a:endParaRPr lang="en-US" dirty="0"/>
          </a:p>
        </p:txBody>
      </p:sp>
      <p:sp>
        <p:nvSpPr>
          <p:cNvPr id="4" name="Slide Number Placeholder 3"/>
          <p:cNvSpPr>
            <a:spLocks noGrp="1"/>
          </p:cNvSpPr>
          <p:nvPr>
            <p:ph type="sldNum" sz="quarter" idx="10"/>
          </p:nvPr>
        </p:nvSpPr>
        <p:spPr/>
        <p:txBody>
          <a:bodyPr/>
          <a:lstStyle/>
          <a:p>
            <a:fld id="{BB409DAE-95FB-44E1-9F36-6DDAAF9464FC}" type="slidenum">
              <a:rPr lang="en-US" smtClean="0"/>
              <a:t>4</a:t>
            </a:fld>
            <a:endParaRPr lang="en-US"/>
          </a:p>
        </p:txBody>
      </p:sp>
    </p:spTree>
    <p:extLst>
      <p:ext uri="{BB962C8B-B14F-4D97-AF65-F5344CB8AC3E}">
        <p14:creationId xmlns:p14="http://schemas.microsoft.com/office/powerpoint/2010/main" val="2197996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3869328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1835313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3900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Read the slide- Important Note 1: Need to check assumptions/rules first.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5492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Read the slide- Important Note 2: Selection of test to test the equality of variance.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275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372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236401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589658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1818590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05587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Use</a:t>
            </a:r>
            <a:r>
              <a:rPr lang="en-US" b="1" baseline="0" dirty="0" smtClean="0"/>
              <a:t> the following statement as business case: </a:t>
            </a:r>
          </a:p>
          <a:p>
            <a:pPr marL="0" lvl="0" indent="0" algn="l" rtl="0">
              <a:spcBef>
                <a:spcPts val="0"/>
              </a:spcBef>
              <a:spcAft>
                <a:spcPts val="0"/>
              </a:spcAft>
              <a:buNone/>
            </a:pPr>
            <a:r>
              <a:rPr lang="en-US" b="1" baseline="0" dirty="0" smtClean="0"/>
              <a:t>Hints for Problem Statement: </a:t>
            </a:r>
          </a:p>
          <a:p>
            <a:pPr marL="228600" lvl="0" indent="-228600" algn="l" rtl="0">
              <a:spcBef>
                <a:spcPts val="0"/>
              </a:spcBef>
              <a:spcAft>
                <a:spcPts val="0"/>
              </a:spcAft>
              <a:buFont typeface="+mj-lt"/>
              <a:buAutoNum type="arabicPeriod"/>
            </a:pPr>
            <a:r>
              <a:rPr lang="en-US" baseline="0" dirty="0" smtClean="0"/>
              <a:t>Go through historical data</a:t>
            </a:r>
          </a:p>
          <a:p>
            <a:pPr marL="228600" lvl="0" indent="-228600" algn="l" rtl="0">
              <a:spcBef>
                <a:spcPts val="0"/>
              </a:spcBef>
              <a:spcAft>
                <a:spcPts val="0"/>
              </a:spcAft>
              <a:buFont typeface="+mj-lt"/>
              <a:buAutoNum type="arabicPeriod"/>
            </a:pPr>
            <a:r>
              <a:rPr lang="en-US" baseline="0" dirty="0" smtClean="0"/>
              <a:t>Find the average score in excel</a:t>
            </a:r>
          </a:p>
          <a:p>
            <a:pPr marL="228600" lvl="0" indent="-228600" algn="l" rtl="0">
              <a:spcBef>
                <a:spcPts val="0"/>
              </a:spcBef>
              <a:spcAft>
                <a:spcPts val="0"/>
              </a:spcAft>
              <a:buFont typeface="+mj-lt"/>
              <a:buAutoNum type="arabicPeriod"/>
            </a:pPr>
            <a:r>
              <a:rPr lang="en-US" baseline="0" dirty="0" smtClean="0"/>
              <a:t>Client has informed that there has to be min 95% quality met for each day delivered. </a:t>
            </a:r>
          </a:p>
          <a:p>
            <a:pPr marL="228600" lvl="0" indent="-228600" algn="l" rtl="0">
              <a:spcBef>
                <a:spcPts val="0"/>
              </a:spcBef>
              <a:spcAft>
                <a:spcPts val="0"/>
              </a:spcAft>
              <a:buFont typeface="+mj-lt"/>
              <a:buAutoNum type="arabicPeriod"/>
            </a:pPr>
            <a:r>
              <a:rPr lang="en-US" baseline="0" dirty="0" smtClean="0"/>
              <a:t>Please check percent quality each day and it should not be lower than 95%.</a:t>
            </a:r>
          </a:p>
          <a:p>
            <a:pPr marL="0" lvl="0" indent="0" algn="l" rtl="0">
              <a:spcBef>
                <a:spcPts val="0"/>
              </a:spcBef>
              <a:spcAft>
                <a:spcPts val="0"/>
              </a:spcAft>
              <a:buFont typeface="+mj-lt"/>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baseline="0" dirty="0" smtClean="0"/>
              <a:t>Hints for Goal Statement: </a:t>
            </a:r>
          </a:p>
          <a:p>
            <a:pPr marL="0" lvl="0" indent="0" algn="l" rtl="0">
              <a:spcBef>
                <a:spcPts val="0"/>
              </a:spcBef>
              <a:spcAft>
                <a:spcPts val="0"/>
              </a:spcAft>
              <a:buFont typeface="+mj-lt"/>
              <a:buNone/>
            </a:pPr>
            <a:r>
              <a:rPr lang="en-US" b="0" baseline="0" dirty="0" smtClean="0"/>
              <a:t>Please prepare your ‘time binding’ statement based on improving average quality percentage per day f</a:t>
            </a:r>
            <a:r>
              <a:rPr lang="en-US" baseline="0" dirty="0" smtClean="0"/>
              <a:t>rom current average to client </a:t>
            </a:r>
            <a:r>
              <a:rPr lang="en-US" baseline="0" smtClean="0"/>
              <a:t>specified limit..</a:t>
            </a:r>
            <a:endParaRPr lang="en-US" b="0" baseline="0" dirty="0" smtClean="0"/>
          </a:p>
          <a:p>
            <a:pPr marL="0" lvl="0" indent="0" algn="l" rtl="0">
              <a:spcBef>
                <a:spcPts val="0"/>
              </a:spcBef>
              <a:spcAft>
                <a:spcPts val="0"/>
              </a:spcAft>
              <a:buFont typeface="+mj-lt"/>
              <a:buNone/>
            </a:pPr>
            <a:r>
              <a:rPr lang="en-US" b="1" baseline="0" dirty="0" smtClean="0">
                <a:solidFill>
                  <a:srgbClr val="FF0000"/>
                </a:solidFill>
              </a:rPr>
              <a:t>Refer our previous project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lvl="0" indent="0" algn="l" rtl="0">
              <a:spcBef>
                <a:spcPts val="0"/>
              </a:spcBef>
              <a:spcAft>
                <a:spcPts val="0"/>
              </a:spcAft>
              <a:buFont typeface="+mj-lt"/>
              <a:buNone/>
            </a:pPr>
            <a:endParaRPr lang="en-US" baseline="0" dirty="0" smtClean="0"/>
          </a:p>
          <a:p>
            <a:pPr marL="228600" lvl="0" indent="-228600" algn="l" rtl="0">
              <a:spcBef>
                <a:spcPts val="0"/>
              </a:spcBef>
              <a:spcAft>
                <a:spcPts val="0"/>
              </a:spcAft>
              <a:buFont typeface="+mj-lt"/>
              <a:buAutoNum type="arabicPeriod"/>
            </a:pPr>
            <a:endParaRPr lang="en-US" baseline="0" dirty="0" smtClean="0"/>
          </a:p>
          <a:p>
            <a:pPr marL="0" lvl="0" indent="0" algn="l" rtl="0">
              <a:spcBef>
                <a:spcPts val="0"/>
              </a:spcBef>
              <a:spcAft>
                <a:spcPts val="0"/>
              </a:spcAft>
              <a:buFont typeface="+mj-lt"/>
              <a:buNone/>
            </a:pPr>
            <a:endParaRPr lang="en-US" baseline="0" dirty="0" smtClean="0"/>
          </a:p>
        </p:txBody>
      </p:sp>
    </p:spTree>
    <p:extLst>
      <p:ext uri="{BB962C8B-B14F-4D97-AF65-F5344CB8AC3E}">
        <p14:creationId xmlns:p14="http://schemas.microsoft.com/office/powerpoint/2010/main" val="5557302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539598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510080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756050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770133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019372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3198804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1187729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260402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39793960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81629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Please refer process map given in next step and draw a high level process step. Also refer our training manual and other project as a reference. Insert the text box for</a:t>
            </a:r>
            <a:r>
              <a:rPr lang="en-US" baseline="0" dirty="0" smtClean="0"/>
              <a:t> each column to insert the answer.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1" baseline="0" dirty="0" smtClean="0"/>
              <a:t>Hint for fill in the blanks:</a:t>
            </a:r>
          </a:p>
          <a:p>
            <a:pPr marL="0" lvl="0" indent="0" algn="l" rtl="0">
              <a:spcBef>
                <a:spcPts val="0"/>
              </a:spcBef>
              <a:spcAft>
                <a:spcPts val="0"/>
              </a:spcAft>
              <a:buNone/>
            </a:pPr>
            <a:r>
              <a:rPr lang="en-US" b="1" baseline="0" dirty="0" smtClean="0"/>
              <a:t>Understand  the full form of SIPOC  and fill in the correct word in blue box replacing the dash.</a:t>
            </a:r>
          </a:p>
          <a:p>
            <a:pPr marL="0" lvl="0" indent="0" algn="l" rtl="0">
              <a:spcBef>
                <a:spcPts val="0"/>
              </a:spcBef>
              <a:spcAft>
                <a:spcPts val="0"/>
              </a:spcAft>
              <a:buNone/>
            </a:pPr>
            <a:endParaRPr lang="en-US" b="1" baseline="0" dirty="0" smtClean="0"/>
          </a:p>
        </p:txBody>
      </p:sp>
    </p:spTree>
    <p:extLst>
      <p:ext uri="{BB962C8B-B14F-4D97-AF65-F5344CB8AC3E}">
        <p14:creationId xmlns:p14="http://schemas.microsoft.com/office/powerpoint/2010/main" val="2452269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3197237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3907956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642047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745455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2985231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6207019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196288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119788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432114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44081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refer the attached excel files</a:t>
            </a:r>
            <a:r>
              <a:rPr lang="en-US" baseline="0" dirty="0" smtClean="0"/>
              <a:t> for reference and clear view of process map</a:t>
            </a:r>
          </a:p>
          <a:p>
            <a:r>
              <a:rPr lang="en-US" baseline="0" dirty="0" smtClean="0"/>
              <a:t>Observe the process map given and try to understand the flow of work.</a:t>
            </a:r>
            <a:endParaRPr lang="en-US" dirty="0"/>
          </a:p>
        </p:txBody>
      </p:sp>
      <p:sp>
        <p:nvSpPr>
          <p:cNvPr id="4" name="Slide Number Placeholder 3"/>
          <p:cNvSpPr>
            <a:spLocks noGrp="1"/>
          </p:cNvSpPr>
          <p:nvPr>
            <p:ph type="sldNum" sz="quarter" idx="10"/>
          </p:nvPr>
        </p:nvSpPr>
        <p:spPr/>
        <p:txBody>
          <a:bodyPr/>
          <a:lstStyle/>
          <a:p>
            <a:fld id="{BB409DAE-95FB-44E1-9F36-6DDAAF9464FC}" type="slidenum">
              <a:rPr lang="en-US" smtClean="0"/>
              <a:t>8</a:t>
            </a:fld>
            <a:endParaRPr lang="en-US"/>
          </a:p>
        </p:txBody>
      </p:sp>
    </p:spTree>
    <p:extLst>
      <p:ext uri="{BB962C8B-B14F-4D97-AF65-F5344CB8AC3E}">
        <p14:creationId xmlns:p14="http://schemas.microsoft.com/office/powerpoint/2010/main" val="29710695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888754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1954888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5531050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98355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8217265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9314716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 a summary table of Test of equality of variances.</a:t>
            </a:r>
            <a:r>
              <a:rPr lang="en-US" b="1" baseline="0" dirty="0" smtClean="0"/>
              <a:t> Write P value and interpretation in the provided columns.</a:t>
            </a:r>
            <a:endParaRPr b="1" dirty="0"/>
          </a:p>
        </p:txBody>
      </p:sp>
    </p:spTree>
    <p:extLst>
      <p:ext uri="{BB962C8B-B14F-4D97-AF65-F5344CB8AC3E}">
        <p14:creationId xmlns:p14="http://schemas.microsoft.com/office/powerpoint/2010/main" val="18043929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Prepare a summary table of Test of equality of variances.</a:t>
            </a:r>
            <a:r>
              <a:rPr lang="en-US" b="1" baseline="0" dirty="0" smtClean="0"/>
              <a:t> Write P value and interpretation in the provided columns.</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0117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Prepare a summary table of Test of equality of variances.</a:t>
            </a:r>
            <a:r>
              <a:rPr lang="en-US" b="1" baseline="0" dirty="0" smtClean="0"/>
              <a:t> Write P value and interpretation in the provided columns.</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13155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Read the slide- Important Note 2: Selection of test to test the means.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486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a:t>
            </a:r>
            <a:r>
              <a:rPr lang="en-US" baseline="0" dirty="0" smtClean="0"/>
              <a:t> </a:t>
            </a:r>
            <a:r>
              <a:rPr lang="en-US" dirty="0" smtClean="0"/>
              <a:t>refer the previous project for communication plan construction and team member from project charter of this project to</a:t>
            </a:r>
            <a:r>
              <a:rPr lang="en-US" baseline="0" dirty="0" smtClean="0"/>
              <a:t> construct the matrix.</a:t>
            </a:r>
          </a:p>
          <a:p>
            <a:endParaRPr lang="en-US" b="1" baseline="0" dirty="0" smtClean="0"/>
          </a:p>
          <a:p>
            <a:r>
              <a:rPr lang="en-US" b="1" baseline="0" dirty="0" smtClean="0"/>
              <a:t>Hint for fill in the blanks for first table:</a:t>
            </a:r>
          </a:p>
          <a:p>
            <a:r>
              <a:rPr lang="en-US" b="1" baseline="0" dirty="0" smtClean="0"/>
              <a:t>Choose the correct answer from the options given below and fill in blanks in column RACI.</a:t>
            </a:r>
          </a:p>
          <a:p>
            <a:endParaRPr lang="en-US" b="1" baseline="0" dirty="0" smtClean="0"/>
          </a:p>
          <a:p>
            <a:r>
              <a:rPr lang="en-US" b="1" baseline="0" dirty="0" smtClean="0"/>
              <a:t>Sr.No 1</a:t>
            </a:r>
          </a:p>
          <a:p>
            <a:pPr marL="228600" indent="-228600">
              <a:buAutoNum type="alphaLcParenR"/>
            </a:pPr>
            <a:r>
              <a:rPr lang="en-US" b="1" baseline="0" dirty="0" smtClean="0"/>
              <a:t>Report</a:t>
            </a:r>
          </a:p>
          <a:p>
            <a:pPr marL="228600" indent="-228600">
              <a:buAutoNum type="alphaLcParenR"/>
            </a:pPr>
            <a:r>
              <a:rPr lang="en-US" b="1" baseline="0" dirty="0" smtClean="0"/>
              <a:t>Responsible</a:t>
            </a:r>
          </a:p>
          <a:p>
            <a:pPr marL="228600" indent="-228600">
              <a:buAutoNum type="alphaLcParenR"/>
            </a:pPr>
            <a:r>
              <a:rPr lang="en-US" b="1" baseline="0" dirty="0" smtClean="0"/>
              <a:t>Receive</a:t>
            </a:r>
          </a:p>
          <a:p>
            <a:pPr marL="228600" indent="-228600">
              <a:buAutoNum type="alphaLcParenR"/>
            </a:pPr>
            <a:r>
              <a:rPr lang="en-US" b="1" baseline="0" dirty="0" smtClean="0"/>
              <a:t>Regenerate</a:t>
            </a:r>
          </a:p>
          <a:p>
            <a:pPr marL="228600" indent="-228600">
              <a:buAutoNum type="alphaLcParenR"/>
            </a:pPr>
            <a:endParaRPr lang="en-US" b="1" baseline="0" dirty="0" smtClean="0"/>
          </a:p>
          <a:p>
            <a:r>
              <a:rPr lang="en-US" b="1" baseline="0" dirty="0" smtClean="0"/>
              <a:t>Sr.No 2</a:t>
            </a:r>
          </a:p>
          <a:p>
            <a:pPr marL="228600" indent="-228600">
              <a:buAutoNum type="alphaLcParenR"/>
            </a:pPr>
            <a:r>
              <a:rPr lang="en-US" b="1" baseline="0" dirty="0" smtClean="0"/>
              <a:t>Accessible</a:t>
            </a:r>
          </a:p>
          <a:p>
            <a:pPr marL="228600" indent="-228600">
              <a:buAutoNum type="alphaLcParenR"/>
            </a:pPr>
            <a:r>
              <a:rPr lang="en-US" b="1" baseline="0" dirty="0" smtClean="0"/>
              <a:t>Answerable</a:t>
            </a:r>
          </a:p>
          <a:p>
            <a:pPr marL="228600" indent="-228600">
              <a:buAutoNum type="alphaLcParenR"/>
            </a:pPr>
            <a:r>
              <a:rPr lang="en-US" b="1" baseline="0" dirty="0" smtClean="0"/>
              <a:t>Accountable</a:t>
            </a:r>
          </a:p>
          <a:p>
            <a:pPr marL="228600" indent="-228600">
              <a:buAutoNum type="alphaLcParenR"/>
            </a:pPr>
            <a:r>
              <a:rPr lang="en-US" b="1" baseline="0" dirty="0" smtClean="0"/>
              <a:t>Approve</a:t>
            </a:r>
          </a:p>
          <a:p>
            <a:pPr marL="228600" indent="-228600">
              <a:buAutoNum type="alphaLcParenR"/>
            </a:pPr>
            <a:endParaRPr lang="en-US" b="1" baseline="0" dirty="0" smtClean="0"/>
          </a:p>
          <a:p>
            <a:r>
              <a:rPr lang="en-US" b="1" baseline="0" dirty="0" smtClean="0"/>
              <a:t>Sr.No 3</a:t>
            </a:r>
          </a:p>
          <a:p>
            <a:pPr marL="228600" indent="-228600">
              <a:buAutoNum type="alphaLcParenR"/>
            </a:pPr>
            <a:r>
              <a:rPr lang="en-US" b="1" baseline="0" dirty="0" smtClean="0"/>
              <a:t>Communicate</a:t>
            </a:r>
          </a:p>
          <a:p>
            <a:pPr marL="228600" indent="-228600">
              <a:buAutoNum type="alphaLcParenR"/>
            </a:pPr>
            <a:r>
              <a:rPr lang="en-US" b="1" baseline="0" dirty="0" smtClean="0"/>
              <a:t>Convey</a:t>
            </a:r>
          </a:p>
          <a:p>
            <a:pPr marL="228600" indent="-228600">
              <a:buAutoNum type="alphaLcParenR"/>
            </a:pPr>
            <a:r>
              <a:rPr lang="en-US" b="1" baseline="0" dirty="0" smtClean="0"/>
              <a:t>Confirm</a:t>
            </a:r>
          </a:p>
          <a:p>
            <a:pPr marL="228600" indent="-228600">
              <a:buAutoNum type="alphaLcParenR"/>
            </a:pPr>
            <a:r>
              <a:rPr lang="en-US" b="1" baseline="0" dirty="0" smtClean="0"/>
              <a:t>Consult</a:t>
            </a:r>
          </a:p>
          <a:p>
            <a:pPr marL="0" indent="0">
              <a:buNone/>
            </a:pPr>
            <a:endParaRPr lang="en-US" b="1" baseline="0" dirty="0" smtClean="0"/>
          </a:p>
          <a:p>
            <a:r>
              <a:rPr lang="en-US" b="1" baseline="0" dirty="0" smtClean="0"/>
              <a:t>Sr.No 4</a:t>
            </a:r>
          </a:p>
          <a:p>
            <a:pPr marL="228600" indent="-228600">
              <a:buAutoNum type="alphaLcParenR"/>
            </a:pPr>
            <a:r>
              <a:rPr lang="en-US" b="1" baseline="0" dirty="0" smtClean="0"/>
              <a:t>Inform</a:t>
            </a:r>
          </a:p>
          <a:p>
            <a:pPr marL="228600" indent="-228600">
              <a:buAutoNum type="alphaLcParenR"/>
            </a:pPr>
            <a:r>
              <a:rPr lang="en-US" b="1" baseline="0" dirty="0" smtClean="0"/>
              <a:t>Indicate</a:t>
            </a:r>
          </a:p>
          <a:p>
            <a:pPr marL="228600" indent="-228600">
              <a:buAutoNum type="alphaLcParenR"/>
            </a:pPr>
            <a:r>
              <a:rPr lang="en-US" b="1" baseline="0" dirty="0" smtClean="0"/>
              <a:t>Improve</a:t>
            </a:r>
          </a:p>
          <a:p>
            <a:pPr marL="228600" indent="-228600">
              <a:buAutoNum type="alphaLcParenR"/>
            </a:pPr>
            <a:r>
              <a:rPr lang="en-US" b="1" baseline="0" dirty="0" smtClean="0"/>
              <a:t>Innovate</a:t>
            </a:r>
          </a:p>
          <a:p>
            <a:pPr marL="0" indent="0">
              <a:buNone/>
            </a:pPr>
            <a:endParaRPr lang="en-US" b="1" baseline="0" dirty="0" smtClean="0"/>
          </a:p>
          <a:p>
            <a:pPr marL="0" indent="0">
              <a:buNone/>
            </a:pPr>
            <a:endParaRPr lang="en-US" b="1" baseline="0" dirty="0" smtClean="0"/>
          </a:p>
        </p:txBody>
      </p:sp>
      <p:sp>
        <p:nvSpPr>
          <p:cNvPr id="4" name="Slide Number Placeholder 3"/>
          <p:cNvSpPr>
            <a:spLocks noGrp="1"/>
          </p:cNvSpPr>
          <p:nvPr>
            <p:ph type="sldNum" sz="quarter" idx="10"/>
          </p:nvPr>
        </p:nvSpPr>
        <p:spPr/>
        <p:txBody>
          <a:bodyPr/>
          <a:lstStyle/>
          <a:p>
            <a:fld id="{BB409DAE-95FB-44E1-9F36-6DDAAF9464FC}" type="slidenum">
              <a:rPr lang="en-US" smtClean="0"/>
              <a:t>9</a:t>
            </a:fld>
            <a:endParaRPr lang="en-US"/>
          </a:p>
        </p:txBody>
      </p:sp>
    </p:spTree>
    <p:extLst>
      <p:ext uri="{BB962C8B-B14F-4D97-AF65-F5344CB8AC3E}">
        <p14:creationId xmlns:p14="http://schemas.microsoft.com/office/powerpoint/2010/main" val="3005150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sng" dirty="0" smtClean="0">
              <a:solidFill>
                <a:prstClr val="black"/>
              </a:solidFill>
            </a:endParaRPr>
          </a:p>
        </p:txBody>
      </p:sp>
    </p:spTree>
    <p:extLst>
      <p:ext uri="{BB962C8B-B14F-4D97-AF65-F5344CB8AC3E}">
        <p14:creationId xmlns:p14="http://schemas.microsoft.com/office/powerpoint/2010/main" val="23151644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861141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22689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37059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013123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7439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42101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429130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64429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65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sz="1200" b="1" dirty="0" smtClean="0">
                <a:solidFill>
                  <a:srgbClr val="007BB9"/>
                </a:solidFill>
              </a:rPr>
              <a:t>Performance Standards are</a:t>
            </a:r>
            <a:r>
              <a:rPr lang="en-US" sz="1200" b="1" baseline="0" dirty="0" smtClean="0">
                <a:solidFill>
                  <a:srgbClr val="007BB9"/>
                </a:solidFill>
              </a:rPr>
              <a:t> already prepared and provided for your reference.</a:t>
            </a:r>
            <a:endParaRPr lang="en-US" b="1" dirty="0" smtClean="0"/>
          </a:p>
          <a:p>
            <a:pPr marL="0" lvl="0" indent="0" algn="l" rtl="0">
              <a:spcBef>
                <a:spcPts val="0"/>
              </a:spcBef>
              <a:spcAft>
                <a:spcPts val="0"/>
              </a:spcAft>
              <a:buNone/>
            </a:pPr>
            <a:endParaRPr lang="en-US" dirty="0" smtClean="0"/>
          </a:p>
          <a:p>
            <a:pPr fontAlgn="ctr">
              <a:lnSpc>
                <a:spcPct val="95000"/>
              </a:lnSpc>
              <a:spcBef>
                <a:spcPct val="35000"/>
              </a:spcBef>
              <a:buClr>
                <a:srgbClr val="000000"/>
              </a:buClr>
            </a:pPr>
            <a:endParaRPr lang="en-US" sz="1200" b="1" dirty="0" smtClean="0">
              <a:solidFill>
                <a:srgbClr val="FFFFFF"/>
              </a:solidFill>
              <a:latin typeface="Calibri" panose="020F0502020204030204" pitchFamily="34" charset="0"/>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612428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81962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88369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12125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68231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60308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66545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78243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100849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Two Sample 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Two sample 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62596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Two</a:t>
            </a:r>
            <a:r>
              <a:rPr lang="en-US" b="1" i="1" u="none" baseline="0" dirty="0" smtClean="0">
                <a:solidFill>
                  <a:prstClr val="black"/>
                </a:solidFill>
              </a:rPr>
              <a:t> sample t test </a:t>
            </a:r>
            <a:r>
              <a:rPr lang="en-US" b="1" i="1" u="none" dirty="0" smtClean="0">
                <a:solidFill>
                  <a:prstClr val="black"/>
                </a:solidFill>
              </a:rPr>
              <a:t>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Stat&gt;Basic Statistics&gt;2 Sample t test</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20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In this case there is no need to perform MSA  as data is system driven.</a:t>
            </a: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986281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Two sample t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9408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067633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937731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728789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58708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9489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74470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37756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3552400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688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57089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508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90089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9015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0124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5976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 dark">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a:solidFill>
                  <a:srgbClr val="007BB9"/>
                </a:solidFill>
              </a:rPr>
              <a:pPr/>
              <a:t>‹#›</a:t>
            </a:fld>
            <a:endParaRPr>
              <a:solidFill>
                <a:srgbClr val="007BB9"/>
              </a:solidFill>
            </a:endParaRPr>
          </a:p>
        </p:txBody>
      </p:sp>
    </p:spTree>
    <p:extLst>
      <p:ext uri="{BB962C8B-B14F-4D97-AF65-F5344CB8AC3E}">
        <p14:creationId xmlns:p14="http://schemas.microsoft.com/office/powerpoint/2010/main" val="337098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8724924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68.emf"/></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04.xml"/><Relationship Id="rId7" Type="http://schemas.openxmlformats.org/officeDocument/2006/relationships/image" Target="../media/image7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package" Target="../embeddings/Microsoft_Excel_Worksheet3.xlsx"/><Relationship Id="rId5" Type="http://schemas.openxmlformats.org/officeDocument/2006/relationships/image" Target="../media/image71.png"/><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07.xml"/><Relationship Id="rId7" Type="http://schemas.openxmlformats.org/officeDocument/2006/relationships/image" Target="../media/image74.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73.wmf"/><Relationship Id="rId5" Type="http://schemas.openxmlformats.org/officeDocument/2006/relationships/package" Target="../embeddings/Microsoft_Excel_Worksheet4.xlsx"/><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75.emf"/></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76.emf"/></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6.xml"/><Relationship Id="rId4" Type="http://schemas.openxmlformats.org/officeDocument/2006/relationships/image" Target="../media/image77.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16.xml"/><Relationship Id="rId7" Type="http://schemas.openxmlformats.org/officeDocument/2006/relationships/image" Target="../media/image79.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2.bin"/><Relationship Id="rId5" Type="http://schemas.openxmlformats.org/officeDocument/2006/relationships/image" Target="../media/image80.emf"/><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8.xml"/><Relationship Id="rId7" Type="http://schemas.openxmlformats.org/officeDocument/2006/relationships/image" Target="../media/image82.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81.wmf"/><Relationship Id="rId5" Type="http://schemas.openxmlformats.org/officeDocument/2006/relationships/package" Target="../embeddings/Microsoft_Excel_Worksheet5.xlsx"/><Relationship Id="rId4" Type="http://schemas.openxmlformats.org/officeDocument/2006/relationships/image" Target="../media/image1.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83.emf"/></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84.wmf"/><Relationship Id="rId5" Type="http://schemas.openxmlformats.org/officeDocument/2006/relationships/package" Target="../embeddings/Microsoft_Excel_Worksheet6.xlsx"/><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 Id="rId4" Type="http://schemas.openxmlformats.org/officeDocument/2006/relationships/image" Target="../media/image85.emf"/></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86.emf"/></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6.xml"/><Relationship Id="rId4" Type="http://schemas.openxmlformats.org/officeDocument/2006/relationships/image" Target="../media/image87.emf"/></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6.xml"/><Relationship Id="rId4" Type="http://schemas.openxmlformats.org/officeDocument/2006/relationships/image" Target="../media/image88.emf"/></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89.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6.xml"/><Relationship Id="rId4" Type="http://schemas.openxmlformats.org/officeDocument/2006/relationships/image" Target="../media/image90.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6.xml"/><Relationship Id="rId4" Type="http://schemas.openxmlformats.org/officeDocument/2006/relationships/image" Target="../media/image91.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6.xml"/><Relationship Id="rId4" Type="http://schemas.openxmlformats.org/officeDocument/2006/relationships/image" Target="../media/image92.emf"/></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6.xml"/><Relationship Id="rId4" Type="http://schemas.openxmlformats.org/officeDocument/2006/relationships/image" Target="../media/image93.emf"/></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6.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package" Target="../embeddings/Microsoft_Excel_Worksheet2.xlsx"/><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9.em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2.emf"/></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4.emf"/></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38.emf"/></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0.emf"/></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42.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44.emf"/></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46.emf"/></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48.emf"/></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50.emf"/></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wmf"/><Relationship Id="rId10" Type="http://schemas.openxmlformats.org/officeDocument/2006/relationships/image" Target="../media/image10.png"/><Relationship Id="rId4" Type="http://schemas.openxmlformats.org/officeDocument/2006/relationships/package" Target="../embeddings/Microsoft_Excel_Worksheet1.xlsx"/><Relationship Id="rId9"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54.emf"/></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56.emf"/></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58.emf"/></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60.emf"/></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62.emf"/></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64.emf"/></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6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dirty="0" smtClean="0"/>
              <a:t>DEFINE PHASE</a:t>
            </a:r>
            <a:endParaRPr lang="en-US" sz="60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a:t>
            </a:fld>
            <a:endParaRPr lang="en">
              <a:solidFill>
                <a:srgbClr val="FFFFFF"/>
              </a:solidFill>
            </a:endParaRPr>
          </a:p>
        </p:txBody>
      </p:sp>
    </p:spTree>
    <p:extLst>
      <p:ext uri="{BB962C8B-B14F-4D97-AF65-F5344CB8AC3E}">
        <p14:creationId xmlns:p14="http://schemas.microsoft.com/office/powerpoint/2010/main" val="1216137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MEASURE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10</a:t>
            </a:fld>
            <a:endParaRPr lang="en">
              <a:solidFill>
                <a:srgbClr val="FFFFFF"/>
              </a:solidFill>
            </a:endParaRPr>
          </a:p>
        </p:txBody>
      </p:sp>
    </p:spTree>
    <p:extLst>
      <p:ext uri="{BB962C8B-B14F-4D97-AF65-F5344CB8AC3E}">
        <p14:creationId xmlns:p14="http://schemas.microsoft.com/office/powerpoint/2010/main" val="36817174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100</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357847"/>
            <a:ext cx="7641238" cy="5117548"/>
          </a:xfrm>
          <a:prstGeom prst="rect">
            <a:avLst/>
          </a:prstGeom>
        </p:spPr>
      </p:pic>
      <p:sp>
        <p:nvSpPr>
          <p:cNvPr id="4" name="Rectangle 3"/>
          <p:cNvSpPr/>
          <p:nvPr/>
        </p:nvSpPr>
        <p:spPr>
          <a:xfrm>
            <a:off x="8111613" y="2309459"/>
            <a:ext cx="4029620" cy="2616101"/>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less than 0.05, we reject null hypothesis. Hence, we can conclude that impact of “</a:t>
            </a:r>
            <a:r>
              <a:rPr lang="en-US" b="1" i="1" kern="0" dirty="0" smtClean="0">
                <a:solidFill>
                  <a:prstClr val="black"/>
                </a:solidFill>
              </a:rPr>
              <a:t>Wrong Colour Combination” </a:t>
            </a:r>
            <a:r>
              <a:rPr lang="en-US" b="1" i="1" kern="0" dirty="0">
                <a:solidFill>
                  <a:prstClr val="black"/>
                </a:solidFill>
              </a:rPr>
              <a:t>on Quality score is statistically significant.</a:t>
            </a:r>
            <a:endParaRPr lang="en-IN" b="1" i="1" dirty="0"/>
          </a:p>
          <a:p>
            <a:endParaRPr lang="en-IN" dirty="0"/>
          </a:p>
          <a:p>
            <a:endParaRPr lang="en-IN" dirty="0"/>
          </a:p>
        </p:txBody>
      </p:sp>
    </p:spTree>
    <p:extLst>
      <p:ext uri="{BB962C8B-B14F-4D97-AF65-F5344CB8AC3E}">
        <p14:creationId xmlns:p14="http://schemas.microsoft.com/office/powerpoint/2010/main" val="16981563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101</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“Improper Label Dimensions” have </a:t>
            </a:r>
            <a:r>
              <a:rPr lang="en-US" b="1" i="1" dirty="0">
                <a:solidFill>
                  <a:prstClr val="black"/>
                </a:solidFill>
              </a:rPr>
              <a:t>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a:t>
            </a:r>
            <a:r>
              <a:rPr lang="en-US" b="1" i="1" dirty="0" smtClean="0">
                <a:solidFill>
                  <a:prstClr val="black"/>
                </a:solidFill>
              </a:rPr>
              <a:t>“Improper Label Dimensions” have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X10 (IMPROPER LABEL </a:t>
            </a:r>
            <a:r>
              <a:rPr lang="en-US" sz="2800" b="1" kern="0" dirty="0" smtClean="0">
                <a:solidFill>
                  <a:srgbClr val="007BB9"/>
                </a:solidFill>
              </a:rPr>
              <a:t>DIMENSIONS)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322345" y="2126454"/>
            <a:ext cx="11042505" cy="934259"/>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322344" y="2108860"/>
            <a:ext cx="11042505" cy="1323439"/>
          </a:xfrm>
          <a:prstGeom prst="rect">
            <a:avLst/>
          </a:prstGeom>
          <a:noFill/>
        </p:spPr>
        <p:txBody>
          <a:bodyPr wrap="square" rtlCol="0">
            <a:spAutoFit/>
          </a:bodyPr>
          <a:lstStyle/>
          <a:p>
            <a:r>
              <a:rPr lang="en-US" sz="2000" b="1" i="1" dirty="0">
                <a:solidFill>
                  <a:prstClr val="black"/>
                </a:solidFill>
              </a:rPr>
              <a:t>Purpose of performing One-Way ANOVA Test is to check whether the observations of One-Way ANOVA Test are statistically significant enough to make an impact on Quality Score</a:t>
            </a:r>
            <a:endParaRPr lang="en-IN" sz="2000" dirty="0"/>
          </a:p>
          <a:p>
            <a:endParaRPr lang="en-IN" sz="2000" dirty="0"/>
          </a:p>
        </p:txBody>
      </p:sp>
    </p:spTree>
    <p:extLst>
      <p:ext uri="{BB962C8B-B14F-4D97-AF65-F5344CB8AC3E}">
        <p14:creationId xmlns:p14="http://schemas.microsoft.com/office/powerpoint/2010/main" val="1016253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102</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4" y="1357847"/>
            <a:ext cx="8068941" cy="5112927"/>
          </a:xfrm>
          <a:prstGeom prst="rect">
            <a:avLst/>
          </a:prstGeom>
        </p:spPr>
      </p:pic>
      <p:sp>
        <p:nvSpPr>
          <p:cNvPr id="3" name="Rectangle 2"/>
          <p:cNvSpPr/>
          <p:nvPr/>
        </p:nvSpPr>
        <p:spPr>
          <a:xfrm>
            <a:off x="8539315" y="2683203"/>
            <a:ext cx="3601918"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3,6 and 10.The shape and spread of box plots for all Improper label dimensions are different.</a:t>
            </a:r>
          </a:p>
        </p:txBody>
      </p:sp>
    </p:spTree>
    <p:extLst>
      <p:ext uri="{BB962C8B-B14F-4D97-AF65-F5344CB8AC3E}">
        <p14:creationId xmlns:p14="http://schemas.microsoft.com/office/powerpoint/2010/main" val="922534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103</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290718"/>
            <a:ext cx="8113186" cy="5180056"/>
          </a:xfrm>
          <a:prstGeom prst="rect">
            <a:avLst/>
          </a:prstGeom>
        </p:spPr>
      </p:pic>
      <p:sp>
        <p:nvSpPr>
          <p:cNvPr id="3" name="Rectangle 2"/>
          <p:cNvSpPr/>
          <p:nvPr/>
        </p:nvSpPr>
        <p:spPr>
          <a:xfrm>
            <a:off x="8583561" y="2612670"/>
            <a:ext cx="3557672" cy="2893100"/>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“Improper Label Dimensions”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8398597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104</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Mean Tests</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891692"/>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a:t>
            </a:r>
          </a:p>
        </p:txBody>
      </p:sp>
      <p:graphicFrame>
        <p:nvGraphicFramePr>
          <p:cNvPr id="2" name="Table 1"/>
          <p:cNvGraphicFramePr>
            <a:graphicFrameLocks noGrp="1"/>
          </p:cNvGraphicFramePr>
          <p:nvPr>
            <p:extLst>
              <p:ext uri="{D42A27DB-BD31-4B8C-83A1-F6EECF244321}">
                <p14:modId xmlns:p14="http://schemas.microsoft.com/office/powerpoint/2010/main" val="1837890758"/>
              </p:ext>
            </p:extLst>
          </p:nvPr>
        </p:nvGraphicFramePr>
        <p:xfrm>
          <a:off x="557909" y="1749006"/>
          <a:ext cx="11101446" cy="4297986"/>
        </p:xfrm>
        <a:graphic>
          <a:graphicData uri="http://schemas.openxmlformats.org/drawingml/2006/table">
            <a:tbl>
              <a:tblPr/>
              <a:tblGrid>
                <a:gridCol w="813691"/>
                <a:gridCol w="1257300"/>
                <a:gridCol w="1267558"/>
                <a:gridCol w="911918"/>
                <a:gridCol w="6850979"/>
              </a:tblGrid>
              <a:tr h="6315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666256">
                <a:tc>
                  <a:txBody>
                    <a:bodyPr/>
                    <a:lstStyle/>
                    <a:p>
                      <a:pPr algn="ctr" fontAlgn="ctr"/>
                      <a:r>
                        <a:rPr lang="en-US" sz="1400" b="0" i="0" u="none" strike="noStrike">
                          <a:solidFill>
                            <a:srgbClr val="000000"/>
                          </a:solidFill>
                          <a:effectLst/>
                          <a:latin typeface="Calibri" panose="020F0502020204030204" pitchFamily="34" charset="0"/>
                        </a:rPr>
                        <a:t>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FAULTY ZIPPERS (X1)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less than 0.05, we reject null hypothesis. Hence, we can conclude that impact of “Faulty Zippers” on Quality score is statistically significant.</a:t>
                      </a:r>
                      <a:endParaRPr lang="en-IN" sz="1600" b="0" i="1" dirty="0" smtClean="0"/>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LOOSE BUTTONS (X2)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0.093</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“Loose Buttons” on Quality score.</a:t>
                      </a: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 IRREGULAR HEMMING (X3)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0.814</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1" kern="0" dirty="0" smtClean="0">
                          <a:solidFill>
                            <a:prstClr val="black"/>
                          </a:solidFill>
                        </a:rPr>
                        <a:t>Since p-value is more than 0.05, we fail to reject null hypothesis. Hence, we can conclude that there is no impact of “Irregular Hemming” on Quality score.</a:t>
                      </a:r>
                      <a:endParaRPr lang="en-US" sz="1600" b="0" i="1" kern="0" dirty="0">
                        <a:solidFill>
                          <a:prstClr val="black"/>
                        </a:solidFill>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IMPROPER BUTTON HOLES (X4)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0.013</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less than 0.05, we reject null hypothesis. Hence, we can conclude that impact of “Improper Button Holes” on Quality score is statistically significant.</a:t>
                      </a:r>
                      <a:endParaRPr lang="en-IN" sz="1600" b="0" i="1" dirty="0" smtClean="0"/>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WRONG GRADATION OF SIZES (X5)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0.007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less than 0.05, we reject null hypothesis. Hence, we can conclude that impact of “Wrong Gradation of Sizes” on Quality score is statistically significant.</a:t>
                      </a:r>
                      <a:endParaRPr lang="en-IN" sz="1600" b="0" i="1" dirty="0" smtClean="0"/>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759216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105</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Mean Tests</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891692"/>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a:t>
            </a:r>
          </a:p>
        </p:txBody>
      </p:sp>
      <p:graphicFrame>
        <p:nvGraphicFramePr>
          <p:cNvPr id="2" name="Table 1"/>
          <p:cNvGraphicFramePr>
            <a:graphicFrameLocks noGrp="1"/>
          </p:cNvGraphicFramePr>
          <p:nvPr>
            <p:extLst>
              <p:ext uri="{D42A27DB-BD31-4B8C-83A1-F6EECF244321}">
                <p14:modId xmlns:p14="http://schemas.microsoft.com/office/powerpoint/2010/main" val="4280283693"/>
              </p:ext>
            </p:extLst>
          </p:nvPr>
        </p:nvGraphicFramePr>
        <p:xfrm>
          <a:off x="557909" y="1749006"/>
          <a:ext cx="11101446" cy="4450386"/>
        </p:xfrm>
        <a:graphic>
          <a:graphicData uri="http://schemas.openxmlformats.org/drawingml/2006/table">
            <a:tbl>
              <a:tblPr/>
              <a:tblGrid>
                <a:gridCol w="813691"/>
                <a:gridCol w="1181100"/>
                <a:gridCol w="1343758"/>
                <a:gridCol w="911918"/>
                <a:gridCol w="6850979"/>
              </a:tblGrid>
              <a:tr h="6315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MISS OUT OF STITCHES IN BETWEEN (X6)</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0.371</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“Irregular Hemming”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WRONG STITCHING</a:t>
                      </a:r>
                      <a:r>
                        <a:rPr lang="en-US" sz="1400" b="0" i="0" u="none" strike="noStrike" baseline="0" dirty="0" smtClean="0">
                          <a:solidFill>
                            <a:srgbClr val="000000"/>
                          </a:solidFill>
                          <a:effectLst/>
                          <a:latin typeface="Calibri" panose="020F0502020204030204" pitchFamily="34" charset="0"/>
                        </a:rPr>
                        <a:t> TECHNIQUES USED</a:t>
                      </a:r>
                      <a:r>
                        <a:rPr lang="en-US" sz="1400" b="0" i="0" u="none" strike="noStrike" dirty="0" smtClean="0">
                          <a:solidFill>
                            <a:srgbClr val="000000"/>
                          </a:solidFill>
                          <a:effectLst/>
                          <a:latin typeface="Calibri" panose="020F0502020204030204" pitchFamily="34" charset="0"/>
                        </a:rPr>
                        <a:t> (X7)</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0.022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less than 0.05, we reject null hypothesis. Hence, we can conclude that impact of “Wrong Stitching Techniques Used” on Quality score is statistically significant.</a:t>
                      </a:r>
                      <a:endParaRPr lang="en-IN" sz="1600" b="0" i="1" dirty="0" smtClean="0"/>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WRONG SIZE</a:t>
                      </a:r>
                      <a:r>
                        <a:rPr lang="en-US" sz="1400" b="0" i="0" u="none" strike="noStrike" baseline="0" dirty="0" smtClean="0">
                          <a:solidFill>
                            <a:srgbClr val="000000"/>
                          </a:solidFill>
                          <a:effectLst/>
                          <a:latin typeface="Calibri" panose="020F0502020204030204" pitchFamily="34" charset="0"/>
                        </a:rPr>
                        <a:t> PACKAGING</a:t>
                      </a:r>
                      <a:r>
                        <a:rPr lang="en-US" sz="1400" b="0" i="0" u="none" strike="noStrike" dirty="0" smtClean="0">
                          <a:solidFill>
                            <a:srgbClr val="000000"/>
                          </a:solidFill>
                          <a:effectLst/>
                          <a:latin typeface="Calibri" panose="020F0502020204030204" pitchFamily="34" charset="0"/>
                        </a:rPr>
                        <a:t> (X8)</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0.642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“Wrong Size Packaging”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WRONG COLOUR COMBINATION (X9)</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0.000</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less than 0.05, we reject null hypothesis. Hence, we can conclude that impact of “Wrong Colour Combination” on Quality score is statistically significant.</a:t>
                      </a:r>
                      <a:endParaRPr lang="en-IN" sz="1600" b="0" i="1" dirty="0" smtClean="0"/>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10</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IMPROPER</a:t>
                      </a:r>
                      <a:r>
                        <a:rPr lang="en-US" sz="1400" b="0" i="0" u="none" strike="noStrike" baseline="0" dirty="0" smtClean="0">
                          <a:solidFill>
                            <a:srgbClr val="000000"/>
                          </a:solidFill>
                          <a:effectLst/>
                          <a:latin typeface="Calibri" panose="020F0502020204030204" pitchFamily="34" charset="0"/>
                        </a:rPr>
                        <a:t> LABEL DIMENSIONS</a:t>
                      </a:r>
                      <a:r>
                        <a:rPr lang="en-US" sz="1400" b="0" i="0" u="none" strike="noStrike" dirty="0" smtClean="0">
                          <a:solidFill>
                            <a:srgbClr val="000000"/>
                          </a:solidFill>
                          <a:effectLst/>
                          <a:latin typeface="Calibri" panose="020F0502020204030204" pitchFamily="34" charset="0"/>
                        </a:rPr>
                        <a:t> (X10)</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0.835</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“Improper Label Dimensions”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53059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106</a:t>
            </a:fld>
            <a:endParaRPr>
              <a:solidFill>
                <a:srgbClr val="FFFFFF"/>
              </a:solidFill>
            </a:endParaRPr>
          </a:p>
        </p:txBody>
      </p:sp>
      <p:sp>
        <p:nvSpPr>
          <p:cNvPr id="99" name="Title 3"/>
          <p:cNvSpPr txBox="1">
            <a:spLocks/>
          </p:cNvSpPr>
          <p:nvPr/>
        </p:nvSpPr>
        <p:spPr>
          <a:xfrm>
            <a:off x="3018251" y="115477"/>
            <a:ext cx="6040405"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200" b="1" dirty="0" smtClean="0">
                <a:solidFill>
                  <a:srgbClr val="007BB9"/>
                </a:solidFill>
              </a:rPr>
              <a:t>SUMMARY TABLE</a:t>
            </a:r>
            <a:endParaRPr lang="en-US" sz="32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8" name="Text Box 8"/>
          <p:cNvSpPr txBox="1">
            <a:spLocks noChangeArrowheads="1"/>
          </p:cNvSpPr>
          <p:nvPr/>
        </p:nvSpPr>
        <p:spPr bwMode="auto">
          <a:xfrm>
            <a:off x="433576" y="969319"/>
            <a:ext cx="5472954"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smtClean="0">
                <a:solidFill>
                  <a:prstClr val="black"/>
                </a:solidFill>
              </a:rPr>
              <a:t>Significant Causes List from Analyze Phase</a:t>
            </a:r>
            <a:endParaRPr lang="en-US" sz="2000" b="1" i="1"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08669934"/>
              </p:ext>
            </p:extLst>
          </p:nvPr>
        </p:nvGraphicFramePr>
        <p:xfrm>
          <a:off x="1301522" y="1748285"/>
          <a:ext cx="9540649" cy="3999372"/>
        </p:xfrm>
        <a:graphic>
          <a:graphicData uri="http://schemas.openxmlformats.org/drawingml/2006/table">
            <a:tbl>
              <a:tblPr/>
              <a:tblGrid>
                <a:gridCol w="1266057"/>
                <a:gridCol w="2862195"/>
                <a:gridCol w="5412397"/>
              </a:tblGrid>
              <a:tr h="666562">
                <a:tc>
                  <a:txBody>
                    <a:bodyPr/>
                    <a:lstStyle/>
                    <a:p>
                      <a:pPr algn="ctr" fontAlgn="ctr"/>
                      <a:r>
                        <a:rPr lang="en-US" sz="2000" b="1" i="0" u="none" strike="noStrike" dirty="0">
                          <a:solidFill>
                            <a:schemeClr val="bg1"/>
                          </a:solidFill>
                          <a:effectLst/>
                          <a:latin typeface="Calibri" panose="020F0502020204030204" pitchFamily="34" charset="0"/>
                        </a:rPr>
                        <a:t>SR. 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2000" b="1" i="0" u="none" strike="noStrike" dirty="0">
                          <a:solidFill>
                            <a:schemeClr val="bg1"/>
                          </a:solidFill>
                          <a:effectLst/>
                          <a:latin typeface="Calibri" panose="020F0502020204030204" pitchFamily="34" charset="0"/>
                        </a:rPr>
                        <a:t>Y (</a:t>
                      </a:r>
                      <a:r>
                        <a:rPr lang="en-US" sz="2000" b="1" i="0" u="none" strike="noStrike" dirty="0" smtClean="0">
                          <a:solidFill>
                            <a:schemeClr val="bg1"/>
                          </a:solidFill>
                          <a:effectLst/>
                          <a:latin typeface="Calibri" panose="020F0502020204030204" pitchFamily="34" charset="0"/>
                        </a:rPr>
                        <a:t>OUTCOME)</a:t>
                      </a:r>
                      <a:endParaRPr lang="en-US" sz="20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2000" b="1" i="0" u="none" strike="noStrike" dirty="0">
                          <a:solidFill>
                            <a:schemeClr val="bg1"/>
                          </a:solidFill>
                          <a:effectLst/>
                          <a:latin typeface="Calibri" panose="020F0502020204030204" pitchFamily="34" charset="0"/>
                        </a:rPr>
                        <a:t>X (CAUSES)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666562">
                <a:tc>
                  <a:txBody>
                    <a:bodyPr/>
                    <a:lstStyle/>
                    <a:p>
                      <a:pPr algn="ctr" fontAlgn="ctr"/>
                      <a:r>
                        <a:rPr lang="en-US" sz="2000" b="1"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0" i="0" u="none" strike="noStrike" dirty="0" smtClean="0">
                          <a:solidFill>
                            <a:srgbClr val="000000"/>
                          </a:solidFill>
                          <a:effectLst/>
                          <a:latin typeface="Calibri" panose="020F0502020204030204" pitchFamily="34" charset="0"/>
                        </a:rPr>
                        <a:t>FAULTY ZIPPERS (X1)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0" i="0" u="none" strike="noStrike" dirty="0" smtClean="0">
                          <a:solidFill>
                            <a:srgbClr val="000000"/>
                          </a:solidFill>
                          <a:effectLst/>
                          <a:latin typeface="Calibri" panose="020F0502020204030204" pitchFamily="34" charset="0"/>
                        </a:rPr>
                        <a:t>IMPROPER BUTTON HOLES (X4)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0" i="0" u="none" strike="noStrike" dirty="0" smtClean="0">
                          <a:solidFill>
                            <a:srgbClr val="000000"/>
                          </a:solidFill>
                          <a:effectLst/>
                          <a:latin typeface="Calibri" panose="020F0502020204030204" pitchFamily="34" charset="0"/>
                        </a:rPr>
                        <a:t>WRONG GRADATION OF SIZES (X5)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0" i="0" u="none" strike="noStrike" dirty="0" smtClean="0">
                          <a:solidFill>
                            <a:srgbClr val="000000"/>
                          </a:solidFill>
                          <a:effectLst/>
                          <a:latin typeface="Calibri" panose="020F0502020204030204" pitchFamily="34" charset="0"/>
                        </a:rPr>
                        <a:t>WRONG STITCHING</a:t>
                      </a:r>
                      <a:r>
                        <a:rPr lang="en-US" sz="2000" b="0" i="0" u="none" strike="noStrike" baseline="0" dirty="0" smtClean="0">
                          <a:solidFill>
                            <a:srgbClr val="000000"/>
                          </a:solidFill>
                          <a:effectLst/>
                          <a:latin typeface="Calibri" panose="020F0502020204030204" pitchFamily="34" charset="0"/>
                        </a:rPr>
                        <a:t> TECHNIQUES USED</a:t>
                      </a:r>
                      <a:r>
                        <a:rPr lang="en-US" sz="2000" b="0" i="0" u="none" strike="noStrike" dirty="0" smtClean="0">
                          <a:solidFill>
                            <a:srgbClr val="000000"/>
                          </a:solidFill>
                          <a:effectLst/>
                          <a:latin typeface="Calibri" panose="020F0502020204030204" pitchFamily="34" charset="0"/>
                        </a:rPr>
                        <a:t> (X7)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0" i="0" u="none" strike="noStrike" dirty="0" smtClean="0">
                          <a:solidFill>
                            <a:srgbClr val="000000"/>
                          </a:solidFill>
                          <a:effectLst/>
                          <a:latin typeface="Calibri" panose="020F0502020204030204" pitchFamily="34" charset="0"/>
                        </a:rPr>
                        <a:t>WRONG COLOUR COMBINATION (X9)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1685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107</a:t>
            </a:fld>
            <a:endParaRPr>
              <a:solidFill>
                <a:srgbClr val="FFFFFF"/>
              </a:solidFill>
            </a:endParaRPr>
          </a:p>
        </p:txBody>
      </p:sp>
      <p:sp>
        <p:nvSpPr>
          <p:cNvPr id="99" name="Title 3"/>
          <p:cNvSpPr txBox="1">
            <a:spLocks/>
          </p:cNvSpPr>
          <p:nvPr/>
        </p:nvSpPr>
        <p:spPr>
          <a:xfrm>
            <a:off x="1609969" y="2368999"/>
            <a:ext cx="8878702" cy="1570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IMPROVE PHASE</a:t>
            </a:r>
            <a:endParaRPr lang="en-US" sz="6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28652502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108</a:t>
            </a:fld>
            <a:endParaRPr>
              <a:solidFill>
                <a:srgbClr val="FFFFFF"/>
              </a:solidFill>
            </a:endParaRPr>
          </a:p>
        </p:txBody>
      </p:sp>
      <p:sp>
        <p:nvSpPr>
          <p:cNvPr id="99" name="Title 3"/>
          <p:cNvSpPr txBox="1">
            <a:spLocks/>
          </p:cNvSpPr>
          <p:nvPr/>
        </p:nvSpPr>
        <p:spPr>
          <a:xfrm>
            <a:off x="1018239" y="22431"/>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Brainstorming</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5"/>
          <a:stretch>
            <a:fillRect/>
          </a:stretch>
        </p:blipFill>
        <p:spPr>
          <a:xfrm>
            <a:off x="827197" y="1074626"/>
            <a:ext cx="10444267" cy="5369345"/>
          </a:xfrm>
          <a:prstGeom prst="rect">
            <a:avLst/>
          </a:prstGeom>
          <a:ln w="12700">
            <a:solidFill>
              <a:schemeClr val="tx1"/>
            </a:solidFill>
          </a:ln>
        </p:spPr>
      </p:pic>
      <p:graphicFrame>
        <p:nvGraphicFramePr>
          <p:cNvPr id="4" name="Object 3"/>
          <p:cNvGraphicFramePr>
            <a:graphicFrameLocks noChangeAspect="1"/>
          </p:cNvGraphicFramePr>
          <p:nvPr>
            <p:extLst>
              <p:ext uri="{D42A27DB-BD31-4B8C-83A1-F6EECF244321}">
                <p14:modId xmlns:p14="http://schemas.microsoft.com/office/powerpoint/2010/main" val="2148612339"/>
              </p:ext>
            </p:extLst>
          </p:nvPr>
        </p:nvGraphicFramePr>
        <p:xfrm>
          <a:off x="10144339" y="-15564"/>
          <a:ext cx="1478515" cy="1247497"/>
        </p:xfrm>
        <a:graphic>
          <a:graphicData uri="http://schemas.openxmlformats.org/presentationml/2006/ole">
            <mc:AlternateContent xmlns:mc="http://schemas.openxmlformats.org/markup-compatibility/2006">
              <mc:Choice xmlns:v="urn:schemas-microsoft-com:vml" Requires="v">
                <p:oleObj spid="_x0000_s23588"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10144339" y="-15564"/>
                        <a:ext cx="1478515" cy="1247497"/>
                      </a:xfrm>
                      <a:prstGeom prst="rect">
                        <a:avLst/>
                      </a:prstGeom>
                    </p:spPr>
                  </p:pic>
                </p:oleObj>
              </mc:Fallback>
            </mc:AlternateContent>
          </a:graphicData>
        </a:graphic>
      </p:graphicFrame>
      <p:grpSp>
        <p:nvGrpSpPr>
          <p:cNvPr id="8" name="Group 7"/>
          <p:cNvGrpSpPr/>
          <p:nvPr/>
        </p:nvGrpSpPr>
        <p:grpSpPr>
          <a:xfrm rot="16200000">
            <a:off x="8887855" y="-174351"/>
            <a:ext cx="677822" cy="1470764"/>
            <a:chOff x="9531263" y="1582077"/>
            <a:chExt cx="560091" cy="1841548"/>
          </a:xfrm>
        </p:grpSpPr>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9531263" y="2720603"/>
              <a:ext cx="560091" cy="703022"/>
            </a:xfrm>
            <a:prstGeom prst="rect">
              <a:avLst/>
            </a:prstGeom>
          </p:spPr>
        </p:pic>
        <p:sp>
          <p:nvSpPr>
            <p:cNvPr id="10" name="Rectangle 9"/>
            <p:cNvSpPr/>
            <p:nvPr/>
          </p:nvSpPr>
          <p:spPr>
            <a:xfrm rot="5400000">
              <a:off x="9176865" y="2064221"/>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spTree>
    <p:extLst>
      <p:ext uri="{BB962C8B-B14F-4D97-AF65-F5344CB8AC3E}">
        <p14:creationId xmlns:p14="http://schemas.microsoft.com/office/powerpoint/2010/main" val="31007201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109</a:t>
            </a:fld>
            <a:endParaRPr>
              <a:solidFill>
                <a:srgbClr val="FFFFFF"/>
              </a:solidFill>
            </a:endParaRPr>
          </a:p>
        </p:txBody>
      </p:sp>
      <p:sp>
        <p:nvSpPr>
          <p:cNvPr id="99" name="Title 3"/>
          <p:cNvSpPr txBox="1">
            <a:spLocks/>
          </p:cNvSpPr>
          <p:nvPr/>
        </p:nvSpPr>
        <p:spPr>
          <a:xfrm>
            <a:off x="1018239"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Refining</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4"/>
          <a:stretch>
            <a:fillRect/>
          </a:stretch>
        </p:blipFill>
        <p:spPr>
          <a:xfrm>
            <a:off x="445484" y="692529"/>
            <a:ext cx="10811768" cy="5778245"/>
          </a:xfrm>
          <a:prstGeom prst="rect">
            <a:avLst/>
          </a:prstGeom>
        </p:spPr>
      </p:pic>
    </p:spTree>
    <p:extLst>
      <p:ext uri="{BB962C8B-B14F-4D97-AF65-F5344CB8AC3E}">
        <p14:creationId xmlns:p14="http://schemas.microsoft.com/office/powerpoint/2010/main" val="4132096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a:t>
            </a:fld>
            <a:endParaRPr>
              <a:solidFill>
                <a:srgbClr val="FFFFFF"/>
              </a:solidFill>
            </a:endParaRPr>
          </a:p>
        </p:txBody>
      </p:sp>
      <p:sp>
        <p:nvSpPr>
          <p:cNvPr id="99" name="Title 3"/>
          <p:cNvSpPr txBox="1">
            <a:spLocks/>
          </p:cNvSpPr>
          <p:nvPr/>
        </p:nvSpPr>
        <p:spPr>
          <a:xfrm>
            <a:off x="804984" y="115493"/>
            <a:ext cx="11307688"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3600" dirty="0">
                <a:solidFill>
                  <a:srgbClr val="007BB9"/>
                </a:solidFill>
              </a:rPr>
              <a:t>Performance Standards</a:t>
            </a: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pSp>
        <p:nvGrpSpPr>
          <p:cNvPr id="14" name="Group 16"/>
          <p:cNvGrpSpPr>
            <a:grpSpLocks/>
          </p:cNvGrpSpPr>
          <p:nvPr/>
        </p:nvGrpSpPr>
        <p:grpSpPr bwMode="auto">
          <a:xfrm>
            <a:off x="683936" y="64894"/>
            <a:ext cx="11152693" cy="5477839"/>
            <a:chOff x="-863558" y="1271670"/>
            <a:chExt cx="8957815" cy="5903635"/>
          </a:xfrm>
        </p:grpSpPr>
        <p:sp>
          <p:nvSpPr>
            <p:cNvPr id="16" name="Pentagon 3"/>
            <p:cNvSpPr>
              <a:spLocks noChangeArrowheads="1"/>
            </p:cNvSpPr>
            <p:nvPr/>
          </p:nvSpPr>
          <p:spPr bwMode="auto">
            <a:xfrm>
              <a:off x="-863558" y="3293682"/>
              <a:ext cx="4632515" cy="873027"/>
            </a:xfrm>
            <a:prstGeom prst="homePlate">
              <a:avLst>
                <a:gd name="adj" fmla="val 50000"/>
              </a:avLst>
            </a:prstGeom>
            <a:solidFill>
              <a:schemeClr val="accent1">
                <a:lumMod val="75000"/>
              </a:schemeClr>
            </a:solidFill>
            <a:ln w="9525" algn="ctr">
              <a:solidFill>
                <a:schemeClr val="tx1"/>
              </a:solidFill>
              <a:round/>
              <a:headEnd/>
              <a:tailEnd/>
            </a:ln>
          </p:spPr>
          <p:txBody>
            <a:bodyPr wrap="none" anchor="ctr"/>
            <a:lstStyle/>
            <a:p>
              <a:pPr algn="ctr" fontAlgn="ctr">
                <a:lnSpc>
                  <a:spcPct val="95000"/>
                </a:lnSpc>
                <a:spcBef>
                  <a:spcPct val="35000"/>
                </a:spcBef>
                <a:buClr>
                  <a:srgbClr val="000000"/>
                </a:buClr>
                <a:buFont typeface="Arial"/>
                <a:buNone/>
              </a:pPr>
              <a:r>
                <a:rPr lang="en-US" b="1" dirty="0" smtClean="0">
                  <a:solidFill>
                    <a:srgbClr val="FFFFFF"/>
                  </a:solidFill>
                  <a:latin typeface="Calibri" panose="020F0502020204030204" pitchFamily="34" charset="0"/>
                  <a:sym typeface="Arial"/>
                </a:rPr>
                <a:t>% Quality score of shirts manufactured per day</a:t>
              </a:r>
              <a:endParaRPr lang="en-US" b="1" dirty="0">
                <a:solidFill>
                  <a:srgbClr val="FFFFFF"/>
                </a:solidFill>
                <a:latin typeface="Calibri" panose="020F0502020204030204" pitchFamily="34" charset="0"/>
                <a:sym typeface="Arial"/>
              </a:endParaRPr>
            </a:p>
          </p:txBody>
        </p:sp>
        <p:sp>
          <p:nvSpPr>
            <p:cNvPr id="17" name="Pentagon 4"/>
            <p:cNvSpPr>
              <a:spLocks noChangeArrowheads="1"/>
            </p:cNvSpPr>
            <p:nvPr/>
          </p:nvSpPr>
          <p:spPr bwMode="auto">
            <a:xfrm>
              <a:off x="4614863" y="1271670"/>
              <a:ext cx="3463329" cy="98731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r>
                <a:rPr lang="en-US" sz="1600" b="1" dirty="0" smtClean="0">
                  <a:solidFill>
                    <a:srgbClr val="FFFFFF"/>
                  </a:solidFill>
                </a:rPr>
                <a:t> </a:t>
              </a:r>
              <a:r>
                <a:rPr lang="en-US" sz="1600" b="1" dirty="0" smtClean="0">
                  <a:solidFill>
                    <a:srgbClr val="FFC000"/>
                  </a:solidFill>
                </a:rPr>
                <a:t>Operational Definition</a:t>
              </a:r>
            </a:p>
            <a:p>
              <a:pPr>
                <a:lnSpc>
                  <a:spcPct val="95000"/>
                </a:lnSpc>
                <a:spcBef>
                  <a:spcPct val="35000"/>
                </a:spcBef>
                <a:buClr>
                  <a:srgbClr val="3A3F50"/>
                </a:buClr>
              </a:pPr>
              <a:r>
                <a:rPr lang="en-US" sz="1200" b="1" dirty="0" smtClean="0">
                  <a:solidFill>
                    <a:schemeClr val="bg1"/>
                  </a:solidFill>
                </a:rPr>
                <a:t>% QUALITY SCORE PER DAY</a:t>
              </a:r>
            </a:p>
            <a:p>
              <a:pPr>
                <a:lnSpc>
                  <a:spcPct val="95000"/>
                </a:lnSpc>
                <a:spcBef>
                  <a:spcPct val="35000"/>
                </a:spcBef>
                <a:buClr>
                  <a:srgbClr val="3A3F50"/>
                </a:buClr>
              </a:pPr>
              <a:r>
                <a:rPr lang="en-US" sz="1400" b="1" dirty="0" smtClean="0">
                  <a:solidFill>
                    <a:schemeClr val="bg1"/>
                  </a:solidFill>
                </a:rPr>
                <a:t>= 1- ( No. of defectives shirts / Total no. of shirts)</a:t>
              </a:r>
            </a:p>
          </p:txBody>
        </p:sp>
        <p:sp>
          <p:nvSpPr>
            <p:cNvPr id="18" name="TextBox 9"/>
            <p:cNvSpPr txBox="1">
              <a:spLocks noChangeArrowheads="1"/>
            </p:cNvSpPr>
            <p:nvPr/>
          </p:nvSpPr>
          <p:spPr bwMode="auto">
            <a:xfrm>
              <a:off x="-219820" y="4328382"/>
              <a:ext cx="2987675" cy="270336"/>
            </a:xfrm>
            <a:prstGeom prst="rect">
              <a:avLst/>
            </a:prstGeom>
            <a:noFill/>
            <a:ln w="9525">
              <a:noFill/>
              <a:miter lim="800000"/>
              <a:headEnd/>
              <a:tailEnd/>
            </a:ln>
          </p:spPr>
          <p:txBody>
            <a:bodyPr lIns="0" rIns="0" bIns="0">
              <a:spAutoFit/>
            </a:bodyPr>
            <a:lstStyle/>
            <a:p>
              <a:pPr algn="ctr">
                <a:lnSpc>
                  <a:spcPct val="95000"/>
                </a:lnSpc>
                <a:spcBef>
                  <a:spcPct val="35000"/>
                </a:spcBef>
                <a:buClr>
                  <a:srgbClr val="3A3F50"/>
                </a:buClr>
              </a:pPr>
              <a:r>
                <a:rPr lang="en-US" sz="1400" b="1" dirty="0">
                  <a:solidFill>
                    <a:srgbClr val="FF0000"/>
                  </a:solidFill>
                </a:rPr>
                <a:t>Data (Y) - </a:t>
              </a:r>
              <a:r>
                <a:rPr lang="en-US" sz="1400" b="1" dirty="0" smtClean="0">
                  <a:solidFill>
                    <a:srgbClr val="FF0000"/>
                  </a:solidFill>
                </a:rPr>
                <a:t>Continuous</a:t>
              </a:r>
              <a:endParaRPr lang="en-US" sz="1400" b="1" dirty="0">
                <a:solidFill>
                  <a:srgbClr val="FF0000"/>
                </a:solidFill>
              </a:endParaRPr>
            </a:p>
          </p:txBody>
        </p:sp>
        <p:sp>
          <p:nvSpPr>
            <p:cNvPr id="19" name="Pentagon 7"/>
            <p:cNvSpPr>
              <a:spLocks noChangeArrowheads="1"/>
            </p:cNvSpPr>
            <p:nvPr/>
          </p:nvSpPr>
          <p:spPr bwMode="auto">
            <a:xfrm>
              <a:off x="4630926" y="2378900"/>
              <a:ext cx="3463331" cy="99761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0" name="Pentagon 9"/>
            <p:cNvSpPr>
              <a:spLocks noChangeArrowheads="1"/>
            </p:cNvSpPr>
            <p:nvPr/>
          </p:nvSpPr>
          <p:spPr bwMode="auto">
            <a:xfrm>
              <a:off x="4614862" y="5919666"/>
              <a:ext cx="3463330" cy="1255639"/>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100" b="1" dirty="0" smtClean="0">
                <a:solidFill>
                  <a:srgbClr val="FFFFFF"/>
                </a:solidFill>
              </a:endParaRPr>
            </a:p>
            <a:p>
              <a:pPr>
                <a:lnSpc>
                  <a:spcPct val="95000"/>
                </a:lnSpc>
                <a:spcBef>
                  <a:spcPct val="35000"/>
                </a:spcBef>
                <a:buClr>
                  <a:srgbClr val="3A3F50"/>
                </a:buClr>
              </a:pPr>
              <a:r>
                <a:rPr lang="en-US" sz="1600" b="1" dirty="0">
                  <a:solidFill>
                    <a:srgbClr val="FFC000"/>
                  </a:solidFill>
                </a:rPr>
                <a:t>Specification Limits &amp; Target Value</a:t>
              </a:r>
            </a:p>
            <a:p>
              <a:pPr fontAlgn="ctr">
                <a:lnSpc>
                  <a:spcPct val="95000"/>
                </a:lnSpc>
                <a:spcBef>
                  <a:spcPct val="35000"/>
                </a:spcBef>
                <a:buClr>
                  <a:srgbClr val="000000"/>
                </a:buClr>
              </a:pPr>
              <a:r>
                <a:rPr lang="en-US" sz="1400" b="1" dirty="0" smtClean="0">
                  <a:solidFill>
                    <a:srgbClr val="FFC000"/>
                  </a:solidFill>
                  <a:latin typeface="Calibri" panose="020F0502020204030204" pitchFamily="34" charset="0"/>
                  <a:sym typeface="Arial"/>
                </a:rPr>
                <a:t>USL</a:t>
              </a:r>
              <a:r>
                <a:rPr lang="en-US" sz="1200" b="1" dirty="0" smtClean="0">
                  <a:solidFill>
                    <a:srgbClr val="FFC000"/>
                  </a:solidFill>
                  <a:latin typeface="Calibri" panose="020F0502020204030204" pitchFamily="34" charset="0"/>
                  <a:sym typeface="Arial"/>
                </a:rPr>
                <a:t> </a:t>
              </a:r>
              <a:r>
                <a:rPr lang="en-US" sz="1600" b="1" dirty="0">
                  <a:solidFill>
                    <a:srgbClr val="FFFFFF"/>
                  </a:solidFill>
                  <a:latin typeface="Calibri" panose="020F0502020204030204" pitchFamily="34" charset="0"/>
                  <a:sym typeface="Arial"/>
                </a:rPr>
                <a:t>–  NA                          </a:t>
              </a:r>
              <a:r>
                <a:rPr lang="en-US" sz="1600" b="1" dirty="0" smtClean="0">
                  <a:solidFill>
                    <a:srgbClr val="FFFFFF"/>
                  </a:solidFill>
                  <a:latin typeface="Calibri" panose="020F0502020204030204" pitchFamily="34" charset="0"/>
                  <a:sym typeface="Arial"/>
                </a:rPr>
                <a:t>  </a:t>
              </a:r>
              <a:r>
                <a:rPr lang="en-US" sz="1400" b="1" dirty="0">
                  <a:solidFill>
                    <a:srgbClr val="FFC000"/>
                  </a:solidFill>
                  <a:latin typeface="Calibri" panose="020F0502020204030204" pitchFamily="34" charset="0"/>
                  <a:sym typeface="Arial"/>
                </a:rPr>
                <a:t>Target-</a:t>
              </a:r>
              <a:r>
                <a:rPr lang="en-US" sz="1200" b="1" dirty="0">
                  <a:solidFill>
                    <a:srgbClr val="FFC000"/>
                  </a:solidFill>
                  <a:latin typeface="Calibri" panose="020F0502020204030204" pitchFamily="34" charset="0"/>
                  <a:sym typeface="Arial"/>
                </a:rPr>
                <a:t> </a:t>
              </a:r>
              <a:r>
                <a:rPr lang="en-US" sz="1200" b="1" dirty="0" smtClean="0">
                  <a:solidFill>
                    <a:srgbClr val="FFFFFF"/>
                  </a:solidFill>
                  <a:latin typeface="Calibri" panose="020F0502020204030204" pitchFamily="34" charset="0"/>
                  <a:sym typeface="Arial"/>
                </a:rPr>
                <a:t>  </a:t>
              </a:r>
              <a:r>
                <a:rPr lang="en-US" sz="1600" b="1" dirty="0" smtClean="0">
                  <a:solidFill>
                    <a:srgbClr val="FFFFFF"/>
                  </a:solidFill>
                  <a:latin typeface="Calibri" panose="020F0502020204030204" pitchFamily="34" charset="0"/>
                  <a:sym typeface="Arial"/>
                </a:rPr>
                <a:t>93 %  </a:t>
              </a:r>
              <a:r>
                <a:rPr lang="en-US" sz="1200" b="1" dirty="0" smtClean="0">
                  <a:solidFill>
                    <a:srgbClr val="FFFFFF"/>
                  </a:solidFill>
                  <a:latin typeface="Calibri" panose="020F0502020204030204" pitchFamily="34" charset="0"/>
                  <a:sym typeface="Arial"/>
                </a:rPr>
                <a:t>           </a:t>
              </a:r>
            </a:p>
            <a:p>
              <a:pPr fontAlgn="ctr">
                <a:lnSpc>
                  <a:spcPct val="95000"/>
                </a:lnSpc>
                <a:spcBef>
                  <a:spcPct val="35000"/>
                </a:spcBef>
                <a:buClr>
                  <a:srgbClr val="000000"/>
                </a:buClr>
              </a:pPr>
              <a:r>
                <a:rPr lang="en-US" sz="1200" b="1" dirty="0" smtClean="0">
                  <a:solidFill>
                    <a:srgbClr val="FFC000"/>
                  </a:solidFill>
                  <a:latin typeface="Calibri" panose="020F0502020204030204" pitchFamily="34" charset="0"/>
                  <a:sym typeface="Arial"/>
                </a:rPr>
                <a:t> </a:t>
              </a:r>
              <a:r>
                <a:rPr lang="en-US" sz="1400" b="1" dirty="0">
                  <a:solidFill>
                    <a:srgbClr val="FFC000"/>
                  </a:solidFill>
                  <a:latin typeface="Calibri" panose="020F0502020204030204" pitchFamily="34" charset="0"/>
                  <a:sym typeface="Arial"/>
                </a:rPr>
                <a:t>LSL </a:t>
              </a:r>
              <a:r>
                <a:rPr lang="en-US" sz="1400" b="1" dirty="0" smtClean="0">
                  <a:solidFill>
                    <a:srgbClr val="FFC000"/>
                  </a:solidFill>
                  <a:latin typeface="Calibri" panose="020F0502020204030204" pitchFamily="34" charset="0"/>
                  <a:sym typeface="Arial"/>
                </a:rPr>
                <a:t>–   </a:t>
              </a:r>
              <a:r>
                <a:rPr lang="en-US" sz="1400" b="1" dirty="0" smtClean="0">
                  <a:solidFill>
                    <a:srgbClr val="FFFFFF"/>
                  </a:solidFill>
                  <a:latin typeface="Calibri" panose="020F0502020204030204" pitchFamily="34" charset="0"/>
                  <a:sym typeface="Arial"/>
                </a:rPr>
                <a:t>91 %</a:t>
              </a:r>
              <a:endParaRPr lang="en-US" sz="1400" b="1" dirty="0">
                <a:solidFill>
                  <a:srgbClr val="FFC000"/>
                </a:solidFill>
                <a:latin typeface="Calibri" panose="020F0502020204030204" pitchFamily="34" charset="0"/>
                <a:sym typeface="Arial"/>
              </a:endParaRPr>
            </a:p>
            <a:p>
              <a:pPr fontAlgn="ctr">
                <a:lnSpc>
                  <a:spcPct val="95000"/>
                </a:lnSpc>
                <a:spcBef>
                  <a:spcPct val="35000"/>
                </a:spcBef>
                <a:buClr>
                  <a:srgbClr val="000000"/>
                </a:buClr>
              </a:pPr>
              <a:endParaRPr lang="en-US" sz="1200" b="1" dirty="0">
                <a:solidFill>
                  <a:srgbClr val="FFFFFF"/>
                </a:solidFill>
                <a:latin typeface="Calibri" panose="020F0502020204030204" pitchFamily="34" charset="0"/>
                <a:sym typeface="Arial"/>
              </a:endParaRPr>
            </a:p>
          </p:txBody>
        </p:sp>
        <p:cxnSp>
          <p:nvCxnSpPr>
            <p:cNvPr id="21" name="Elbow Connector 11"/>
            <p:cNvCxnSpPr>
              <a:cxnSpLocks noChangeShapeType="1"/>
              <a:stCxn id="16" idx="3"/>
              <a:endCxn id="17" idx="1"/>
            </p:cNvCxnSpPr>
            <p:nvPr/>
          </p:nvCxnSpPr>
          <p:spPr bwMode="auto">
            <a:xfrm flipV="1">
              <a:off x="3768957" y="1765327"/>
              <a:ext cx="845907" cy="1964869"/>
            </a:xfrm>
            <a:prstGeom prst="bentConnector3">
              <a:avLst>
                <a:gd name="adj1" fmla="val 50000"/>
              </a:avLst>
            </a:prstGeom>
            <a:noFill/>
            <a:ln w="28575" algn="ctr">
              <a:solidFill>
                <a:schemeClr val="tx1"/>
              </a:solidFill>
              <a:round/>
              <a:headEnd/>
              <a:tailEnd type="arrow" w="med" len="med"/>
            </a:ln>
          </p:spPr>
        </p:cxnSp>
        <p:cxnSp>
          <p:nvCxnSpPr>
            <p:cNvPr id="22" name="Elbow Connector 13"/>
            <p:cNvCxnSpPr>
              <a:cxnSpLocks noChangeShapeType="1"/>
            </p:cNvCxnSpPr>
            <p:nvPr/>
          </p:nvCxnSpPr>
          <p:spPr bwMode="auto">
            <a:xfrm>
              <a:off x="3768957" y="3775886"/>
              <a:ext cx="845905" cy="2692222"/>
            </a:xfrm>
            <a:prstGeom prst="bentConnector3">
              <a:avLst>
                <a:gd name="adj1" fmla="val 50000"/>
              </a:avLst>
            </a:prstGeom>
            <a:noFill/>
            <a:ln w="28575" algn="ctr">
              <a:solidFill>
                <a:schemeClr val="tx1"/>
              </a:solidFill>
              <a:round/>
              <a:headEnd/>
              <a:tailEnd type="arrow" w="med" len="med"/>
            </a:ln>
          </p:spPr>
        </p:cxnSp>
        <p:cxnSp>
          <p:nvCxnSpPr>
            <p:cNvPr id="23" name="Elbow Connector 16"/>
            <p:cNvCxnSpPr>
              <a:cxnSpLocks noChangeShapeType="1"/>
            </p:cNvCxnSpPr>
            <p:nvPr/>
          </p:nvCxnSpPr>
          <p:spPr bwMode="auto">
            <a:xfrm>
              <a:off x="3768957" y="3746346"/>
              <a:ext cx="845904" cy="1582345"/>
            </a:xfrm>
            <a:prstGeom prst="bentConnector3">
              <a:avLst>
                <a:gd name="adj1" fmla="val 50000"/>
              </a:avLst>
            </a:prstGeom>
            <a:noFill/>
            <a:ln w="28575" algn="ctr">
              <a:solidFill>
                <a:schemeClr val="tx1"/>
              </a:solidFill>
              <a:round/>
              <a:headEnd/>
              <a:tailEnd type="arrow" w="med" len="med"/>
            </a:ln>
          </p:spPr>
        </p:cxnSp>
        <p:sp>
          <p:nvSpPr>
            <p:cNvPr id="24" name="Pentagon 28"/>
            <p:cNvSpPr>
              <a:spLocks noChangeArrowheads="1"/>
            </p:cNvSpPr>
            <p:nvPr/>
          </p:nvSpPr>
          <p:spPr bwMode="auto">
            <a:xfrm>
              <a:off x="4614862" y="3639107"/>
              <a:ext cx="3463330" cy="98025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5" name="Pentagon 29"/>
            <p:cNvSpPr>
              <a:spLocks noChangeArrowheads="1"/>
            </p:cNvSpPr>
            <p:nvPr/>
          </p:nvSpPr>
          <p:spPr bwMode="auto">
            <a:xfrm>
              <a:off x="4614862" y="4807771"/>
              <a:ext cx="3463330" cy="1009537"/>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cxnSp>
          <p:nvCxnSpPr>
            <p:cNvPr id="26" name="Elbow Connector 43"/>
            <p:cNvCxnSpPr>
              <a:cxnSpLocks noChangeShapeType="1"/>
              <a:stCxn id="16" idx="3"/>
              <a:endCxn id="19" idx="1"/>
            </p:cNvCxnSpPr>
            <p:nvPr/>
          </p:nvCxnSpPr>
          <p:spPr bwMode="auto">
            <a:xfrm flipV="1">
              <a:off x="3768957" y="2877708"/>
              <a:ext cx="861969" cy="852487"/>
            </a:xfrm>
            <a:prstGeom prst="bentConnector3">
              <a:avLst>
                <a:gd name="adj1" fmla="val 50000"/>
              </a:avLst>
            </a:prstGeom>
            <a:noFill/>
            <a:ln w="28575" algn="ctr">
              <a:solidFill>
                <a:schemeClr val="tx1"/>
              </a:solidFill>
              <a:round/>
              <a:headEnd/>
              <a:tailEnd type="arrow" w="med" len="med"/>
            </a:ln>
          </p:spPr>
        </p:cxnSp>
        <p:cxnSp>
          <p:nvCxnSpPr>
            <p:cNvPr id="27" name="Elbow Connector 49"/>
            <p:cNvCxnSpPr>
              <a:cxnSpLocks noChangeShapeType="1"/>
            </p:cNvCxnSpPr>
            <p:nvPr/>
          </p:nvCxnSpPr>
          <p:spPr bwMode="auto">
            <a:xfrm>
              <a:off x="3758755" y="3730195"/>
              <a:ext cx="845905" cy="399038"/>
            </a:xfrm>
            <a:prstGeom prst="bentConnector3">
              <a:avLst>
                <a:gd name="adj1" fmla="val 50000"/>
              </a:avLst>
            </a:prstGeom>
            <a:noFill/>
            <a:ln w="28575" algn="ctr">
              <a:solidFill>
                <a:schemeClr val="tx1"/>
              </a:solidFill>
              <a:round/>
              <a:headEnd/>
              <a:tailEnd type="arrow" w="med" len="med"/>
            </a:ln>
          </p:spPr>
        </p:cxnSp>
      </p:grpSp>
      <p:pic>
        <p:nvPicPr>
          <p:cNvPr id="28" name="Picture 2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29" name="Pentagon 9"/>
          <p:cNvSpPr>
            <a:spLocks noChangeArrowheads="1"/>
          </p:cNvSpPr>
          <p:nvPr/>
        </p:nvSpPr>
        <p:spPr bwMode="auto">
          <a:xfrm>
            <a:off x="7491998" y="5621653"/>
            <a:ext cx="4344631" cy="88885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600" b="1" dirty="0" smtClean="0">
              <a:solidFill>
                <a:srgbClr val="FFC000"/>
              </a:solidFill>
            </a:endParaRPr>
          </a:p>
          <a:p>
            <a:pPr>
              <a:lnSpc>
                <a:spcPct val="95000"/>
              </a:lnSpc>
              <a:spcBef>
                <a:spcPct val="35000"/>
              </a:spcBef>
              <a:buClr>
                <a:srgbClr val="3A3F50"/>
              </a:buClr>
            </a:pPr>
            <a:r>
              <a:rPr lang="en-US" sz="1600" b="1" dirty="0" smtClean="0">
                <a:solidFill>
                  <a:srgbClr val="FFC000"/>
                </a:solidFill>
              </a:rPr>
              <a:t>Defective </a:t>
            </a:r>
            <a:r>
              <a:rPr lang="en-US" sz="1600" b="1" dirty="0">
                <a:solidFill>
                  <a:srgbClr val="FFC000"/>
                </a:solidFill>
              </a:rPr>
              <a:t>D</a:t>
            </a:r>
            <a:r>
              <a:rPr lang="en-US" sz="1600" b="1" dirty="0" smtClean="0">
                <a:solidFill>
                  <a:srgbClr val="FFC000"/>
                </a:solidFill>
              </a:rPr>
              <a:t>efinition: </a:t>
            </a:r>
          </a:p>
          <a:p>
            <a:pPr>
              <a:lnSpc>
                <a:spcPct val="95000"/>
              </a:lnSpc>
              <a:spcBef>
                <a:spcPct val="35000"/>
              </a:spcBef>
              <a:buClr>
                <a:srgbClr val="3A3F50"/>
              </a:buClr>
            </a:pPr>
            <a:r>
              <a:rPr lang="en-US" sz="1200" b="1" dirty="0" smtClean="0">
                <a:solidFill>
                  <a:srgbClr val="FFFFFF"/>
                </a:solidFill>
                <a:latin typeface="Calibri" panose="020F0502020204030204" pitchFamily="34" charset="0"/>
                <a:sym typeface="Arial"/>
              </a:rPr>
              <a:t> </a:t>
            </a:r>
            <a:r>
              <a:rPr lang="en-US" sz="1600" b="1" dirty="0" smtClean="0">
                <a:solidFill>
                  <a:srgbClr val="FFFFFF"/>
                </a:solidFill>
                <a:latin typeface="Calibri" panose="020F0502020204030204" pitchFamily="34" charset="0"/>
                <a:sym typeface="Arial"/>
              </a:rPr>
              <a:t>Every single day when % </a:t>
            </a:r>
            <a:r>
              <a:rPr lang="en-US" sz="1600" b="1" dirty="0">
                <a:solidFill>
                  <a:srgbClr val="FFFFFF"/>
                </a:solidFill>
                <a:latin typeface="Calibri" panose="020F0502020204030204" pitchFamily="34" charset="0"/>
                <a:sym typeface="Arial"/>
              </a:rPr>
              <a:t>Q</a:t>
            </a:r>
            <a:r>
              <a:rPr lang="en-US" sz="1600" b="1" dirty="0" smtClean="0">
                <a:solidFill>
                  <a:srgbClr val="FFFFFF"/>
                </a:solidFill>
                <a:latin typeface="Calibri" panose="020F0502020204030204" pitchFamily="34" charset="0"/>
                <a:sym typeface="Arial"/>
              </a:rPr>
              <a:t>uality score of shirts</a:t>
            </a:r>
          </a:p>
          <a:p>
            <a:pPr>
              <a:lnSpc>
                <a:spcPct val="95000"/>
              </a:lnSpc>
              <a:spcBef>
                <a:spcPct val="35000"/>
              </a:spcBef>
              <a:buClr>
                <a:srgbClr val="3A3F50"/>
              </a:buClr>
            </a:pPr>
            <a:r>
              <a:rPr lang="en-US" sz="1600" b="1" dirty="0" smtClean="0">
                <a:solidFill>
                  <a:srgbClr val="FFFFFF"/>
                </a:solidFill>
                <a:latin typeface="Calibri" panose="020F0502020204030204" pitchFamily="34" charset="0"/>
                <a:sym typeface="Arial"/>
              </a:rPr>
              <a:t> manufactured is below 91 %.</a:t>
            </a:r>
          </a:p>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3" name="Rectangle 2"/>
          <p:cNvSpPr/>
          <p:nvPr/>
        </p:nvSpPr>
        <p:spPr>
          <a:xfrm>
            <a:off x="7584721" y="3491152"/>
            <a:ext cx="2841534" cy="646331"/>
          </a:xfrm>
          <a:prstGeom prst="rect">
            <a:avLst/>
          </a:prstGeom>
        </p:spPr>
        <p:txBody>
          <a:bodyPr wrap="square">
            <a:spAutoFit/>
          </a:bodyPr>
          <a:lstStyle/>
          <a:p>
            <a:pPr fontAlgn="ctr">
              <a:lnSpc>
                <a:spcPct val="95000"/>
              </a:lnSpc>
              <a:spcBef>
                <a:spcPct val="35000"/>
              </a:spcBef>
              <a:buClr>
                <a:srgbClr val="000000"/>
              </a:buClr>
            </a:pPr>
            <a:r>
              <a:rPr lang="en-US" sz="1600" b="1" dirty="0">
                <a:solidFill>
                  <a:srgbClr val="FFC000"/>
                </a:solidFill>
              </a:rPr>
              <a:t>Data </a:t>
            </a:r>
            <a:r>
              <a:rPr lang="en-US" sz="1600" b="1" dirty="0" smtClean="0">
                <a:solidFill>
                  <a:srgbClr val="FFC000"/>
                </a:solidFill>
              </a:rPr>
              <a:t>Source</a:t>
            </a:r>
          </a:p>
          <a:p>
            <a:pPr fontAlgn="ctr">
              <a:lnSpc>
                <a:spcPct val="95000"/>
              </a:lnSpc>
              <a:spcBef>
                <a:spcPct val="35000"/>
              </a:spcBef>
              <a:buClr>
                <a:srgbClr val="000000"/>
              </a:buClr>
            </a:pPr>
            <a:r>
              <a:rPr lang="en-US" sz="1600" b="1" dirty="0" smtClean="0">
                <a:solidFill>
                  <a:srgbClr val="FFFFFF"/>
                </a:solidFill>
                <a:latin typeface="Calibri" panose="020F0502020204030204" pitchFamily="34" charset="0"/>
                <a:sym typeface="Arial"/>
              </a:rPr>
              <a:t>Excel Database / Software Tool</a:t>
            </a:r>
            <a:endParaRPr lang="en-US" sz="1600" b="1" dirty="0">
              <a:solidFill>
                <a:srgbClr val="FFFFFF"/>
              </a:solidFill>
              <a:latin typeface="Calibri" panose="020F0502020204030204" pitchFamily="34" charset="0"/>
              <a:sym typeface="Arial"/>
            </a:endParaRPr>
          </a:p>
        </p:txBody>
      </p:sp>
      <p:sp>
        <p:nvSpPr>
          <p:cNvPr id="5" name="Rectangle 4"/>
          <p:cNvSpPr/>
          <p:nvPr/>
        </p:nvSpPr>
        <p:spPr>
          <a:xfrm>
            <a:off x="7534698" y="1203893"/>
            <a:ext cx="4271930" cy="675570"/>
          </a:xfrm>
          <a:prstGeom prst="rect">
            <a:avLst/>
          </a:prstGeom>
        </p:spPr>
        <p:txBody>
          <a:bodyPr wrap="square">
            <a:spAutoFit/>
          </a:bodyPr>
          <a:lstStyle/>
          <a:p>
            <a:pPr>
              <a:lnSpc>
                <a:spcPct val="95000"/>
              </a:lnSpc>
              <a:spcBef>
                <a:spcPct val="35000"/>
              </a:spcBef>
              <a:buClr>
                <a:srgbClr val="3A3F50"/>
              </a:buClr>
            </a:pPr>
            <a:r>
              <a:rPr lang="en-US" sz="1600" b="1" dirty="0">
                <a:solidFill>
                  <a:srgbClr val="FFC000"/>
                </a:solidFill>
              </a:rPr>
              <a:t>Unit Of Measure (</a:t>
            </a:r>
            <a:r>
              <a:rPr lang="en-US" b="1" dirty="0">
                <a:solidFill>
                  <a:srgbClr val="FFC000"/>
                </a:solidFill>
              </a:rPr>
              <a:t>UOM)</a:t>
            </a:r>
          </a:p>
          <a:p>
            <a:pPr>
              <a:lnSpc>
                <a:spcPct val="95000"/>
              </a:lnSpc>
              <a:spcBef>
                <a:spcPct val="35000"/>
              </a:spcBef>
              <a:buClr>
                <a:srgbClr val="3A3F50"/>
              </a:buClr>
            </a:pPr>
            <a:r>
              <a:rPr lang="en-US" sz="1600" b="1" dirty="0">
                <a:solidFill>
                  <a:srgbClr val="FFFFFF"/>
                </a:solidFill>
                <a:latin typeface="Calibri" panose="020F0502020204030204" pitchFamily="34" charset="0"/>
                <a:sym typeface="Arial"/>
              </a:rPr>
              <a:t>Every </a:t>
            </a:r>
            <a:r>
              <a:rPr lang="en-US" sz="1600" b="1" dirty="0" smtClean="0">
                <a:solidFill>
                  <a:srgbClr val="FFFFFF"/>
                </a:solidFill>
                <a:latin typeface="Calibri" panose="020F0502020204030204" pitchFamily="34" charset="0"/>
                <a:sym typeface="Arial"/>
              </a:rPr>
              <a:t>single </a:t>
            </a:r>
            <a:r>
              <a:rPr lang="en-US" sz="1600" b="1" dirty="0">
                <a:solidFill>
                  <a:srgbClr val="FFFFFF"/>
                </a:solidFill>
                <a:latin typeface="Calibri" panose="020F0502020204030204" pitchFamily="34" charset="0"/>
                <a:sym typeface="Arial"/>
              </a:rPr>
              <a:t>working day shirts </a:t>
            </a:r>
            <a:r>
              <a:rPr lang="en-US" sz="1600" b="1" dirty="0" smtClean="0">
                <a:solidFill>
                  <a:srgbClr val="FFFFFF"/>
                </a:solidFill>
                <a:latin typeface="Calibri" panose="020F0502020204030204" pitchFamily="34" charset="0"/>
                <a:sym typeface="Arial"/>
              </a:rPr>
              <a:t>manufactured. </a:t>
            </a:r>
            <a:endParaRPr lang="en-US" sz="1600" b="1" dirty="0">
              <a:solidFill>
                <a:srgbClr val="FFFFFF"/>
              </a:solidFill>
              <a:latin typeface="Calibri" panose="020F0502020204030204" pitchFamily="34" charset="0"/>
              <a:sym typeface="Arial"/>
            </a:endParaRPr>
          </a:p>
        </p:txBody>
      </p:sp>
      <p:sp>
        <p:nvSpPr>
          <p:cNvPr id="6" name="Rectangle 5"/>
          <p:cNvSpPr/>
          <p:nvPr/>
        </p:nvSpPr>
        <p:spPr>
          <a:xfrm>
            <a:off x="7584721" y="2346099"/>
            <a:ext cx="1505540" cy="355482"/>
          </a:xfrm>
          <a:prstGeom prst="rect">
            <a:avLst/>
          </a:prstGeom>
        </p:spPr>
        <p:txBody>
          <a:bodyPr wrap="none">
            <a:spAutoFit/>
          </a:bodyPr>
          <a:lstStyle/>
          <a:p>
            <a:pPr>
              <a:lnSpc>
                <a:spcPct val="95000"/>
              </a:lnSpc>
              <a:spcBef>
                <a:spcPct val="35000"/>
              </a:spcBef>
              <a:buClr>
                <a:srgbClr val="3A3F50"/>
              </a:buClr>
            </a:pPr>
            <a:r>
              <a:rPr lang="en-US" b="1" dirty="0" smtClean="0">
                <a:solidFill>
                  <a:srgbClr val="FFC000"/>
                </a:solidFill>
              </a:rPr>
              <a:t>Opportunity</a:t>
            </a:r>
            <a:endParaRPr lang="en-US" b="1" dirty="0">
              <a:solidFill>
                <a:srgbClr val="FFC000"/>
              </a:solidFill>
            </a:endParaRPr>
          </a:p>
        </p:txBody>
      </p:sp>
      <p:sp>
        <p:nvSpPr>
          <p:cNvPr id="8" name="Rectangle 7"/>
          <p:cNvSpPr/>
          <p:nvPr/>
        </p:nvSpPr>
        <p:spPr>
          <a:xfrm>
            <a:off x="7584721" y="2811146"/>
            <a:ext cx="4231906" cy="326243"/>
          </a:xfrm>
          <a:prstGeom prst="rect">
            <a:avLst/>
          </a:prstGeom>
        </p:spPr>
        <p:txBody>
          <a:bodyPr wrap="square">
            <a:spAutoFit/>
          </a:bodyPr>
          <a:lstStyle/>
          <a:p>
            <a:pPr>
              <a:lnSpc>
                <a:spcPct val="95000"/>
              </a:lnSpc>
              <a:spcBef>
                <a:spcPct val="35000"/>
              </a:spcBef>
              <a:buClr>
                <a:srgbClr val="3A3F50"/>
              </a:buClr>
            </a:pPr>
            <a:r>
              <a:rPr lang="en-US" sz="1600" b="1" dirty="0">
                <a:solidFill>
                  <a:srgbClr val="FFFFFF"/>
                </a:solidFill>
                <a:latin typeface="Calibri" panose="020F0502020204030204" pitchFamily="34" charset="0"/>
                <a:sym typeface="Arial"/>
              </a:rPr>
              <a:t>Every single working </a:t>
            </a:r>
            <a:r>
              <a:rPr lang="en-US" sz="1600" b="1" dirty="0" smtClean="0">
                <a:solidFill>
                  <a:srgbClr val="FFFFFF"/>
                </a:solidFill>
                <a:latin typeface="Calibri" panose="020F0502020204030204" pitchFamily="34" charset="0"/>
                <a:sym typeface="Arial"/>
              </a:rPr>
              <a:t>day </a:t>
            </a:r>
            <a:r>
              <a:rPr lang="en-US" sz="1600" b="1" dirty="0">
                <a:solidFill>
                  <a:srgbClr val="FFFFFF"/>
                </a:solidFill>
                <a:latin typeface="Calibri" panose="020F0502020204030204" pitchFamily="34" charset="0"/>
                <a:sym typeface="Arial"/>
              </a:rPr>
              <a:t>shirts manufactured</a:t>
            </a:r>
          </a:p>
        </p:txBody>
      </p:sp>
      <p:cxnSp>
        <p:nvCxnSpPr>
          <p:cNvPr id="33" name="Elbow Connector 16"/>
          <p:cNvCxnSpPr>
            <a:cxnSpLocks noChangeShapeType="1"/>
            <a:endCxn id="29" idx="1"/>
          </p:cNvCxnSpPr>
          <p:nvPr/>
        </p:nvCxnSpPr>
        <p:spPr bwMode="auto">
          <a:xfrm rot="16200000" flipH="1">
            <a:off x="6647362" y="5221444"/>
            <a:ext cx="1175386" cy="513886"/>
          </a:xfrm>
          <a:prstGeom prst="bentConnector2">
            <a:avLst/>
          </a:prstGeom>
          <a:noFill/>
          <a:ln w="28575" algn="ctr">
            <a:solidFill>
              <a:schemeClr val="tx1"/>
            </a:solidFill>
            <a:round/>
            <a:headEnd/>
            <a:tailEnd type="arrow" w="med" len="med"/>
          </a:ln>
        </p:spPr>
      </p:cxnSp>
    </p:spTree>
    <p:extLst>
      <p:ext uri="{BB962C8B-B14F-4D97-AF65-F5344CB8AC3E}">
        <p14:creationId xmlns:p14="http://schemas.microsoft.com/office/powerpoint/2010/main" val="40749823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110</a:t>
            </a:fld>
            <a:endParaRPr>
              <a:solidFill>
                <a:srgbClr val="FFFFFF"/>
              </a:solidFill>
            </a:endParaRPr>
          </a:p>
        </p:txBody>
      </p:sp>
      <p:sp>
        <p:nvSpPr>
          <p:cNvPr id="99" name="Title 3"/>
          <p:cNvSpPr txBox="1">
            <a:spLocks/>
          </p:cNvSpPr>
          <p:nvPr/>
        </p:nvSpPr>
        <p:spPr>
          <a:xfrm>
            <a:off x="1246885" y="-153621"/>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Pilot Phase Planning and </a:t>
            </a:r>
            <a:r>
              <a:rPr lang="en-US" sz="3600" b="1" kern="0" dirty="0">
                <a:solidFill>
                  <a:srgbClr val="007BB9"/>
                </a:solidFill>
              </a:rPr>
              <a:t>D</a:t>
            </a:r>
            <a:r>
              <a:rPr lang="en-US" sz="3600" b="1" kern="0" dirty="0" smtClean="0">
                <a:solidFill>
                  <a:srgbClr val="007BB9"/>
                </a:solidFill>
              </a:rPr>
              <a:t>ata Collection</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 name="Rectangle 1"/>
          <p:cNvSpPr/>
          <p:nvPr/>
        </p:nvSpPr>
        <p:spPr>
          <a:xfrm>
            <a:off x="164180" y="811065"/>
            <a:ext cx="11862816" cy="608115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 : SOLUTIONS SENSITIZATION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to 10</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a:t>
            </a:r>
            <a:endPar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From process 1 of Account 1 of </a:t>
            </a:r>
            <a:r>
              <a:rPr lang="en-US" sz="15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Textile. Corp.</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bottom 10% resources are planned to analyze based on historical data. Pilot project will be implemented upon bottom 10% performers from each experience tenure level.</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Project problem will be discussed with them, important causes and probable solutions need to be communicated to them in a small session. Probable challenges to implement solutions will be discussed and 10 days timeline from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FEB 2020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to 10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will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be allocated for solutions sensitization.</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Process TL will track the challenges to deploy solutions and best practices sharing on daily basis.</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LSSGB project leader and AM will review solution implementation status on alternate days and ensure smooth implementation of solutions and will provide adequate support.</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 : ASSESSMENT OF SOLUTION STANDARDIZATION </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11</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FEB 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to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12</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FEB 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1. On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11</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FEB 2020</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a small test will be conducted among pilot participants to assess their understanding of new changes or solutions. If test will assure that &gt; 90% participants’ scores are satisfactory, then we will confirm that solution standardization is accomplished. Update will be communicated to authorities/process owner.</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III : IMPROVE PHASE DATA COLLECTION AND IMPROVEMENT VALIDATION </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(20</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FEB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until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20</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MARCH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spcAft>
                <a:spcPts val="800"/>
              </a:spcAft>
              <a:buFont typeface="+mj-lt"/>
              <a:buAutoNum type="arabicPeriod"/>
            </a:pP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Improve phase data collection will commence from Monday,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until 20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MARCH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2020) </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If Improvement will be achieved, it will be validated based on adequate statistical tests and capability analysis. Results will be shared with authorities and improvement will be assessed monetarily.  </a:t>
            </a:r>
            <a:endPar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89107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111</a:t>
            </a:fld>
            <a:endParaRPr>
              <a:solidFill>
                <a:srgbClr val="FFFFFF"/>
              </a:solidFill>
            </a:endParaRPr>
          </a:p>
        </p:txBody>
      </p:sp>
      <p:sp>
        <p:nvSpPr>
          <p:cNvPr id="99" name="Title 3"/>
          <p:cNvSpPr txBox="1">
            <a:spLocks/>
          </p:cNvSpPr>
          <p:nvPr/>
        </p:nvSpPr>
        <p:spPr>
          <a:xfrm>
            <a:off x="709575" y="80298"/>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 for Improve Phase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Object 1"/>
          <p:cNvGraphicFramePr>
            <a:graphicFrameLocks noChangeAspect="1"/>
          </p:cNvGraphicFramePr>
          <p:nvPr>
            <p:extLst>
              <p:ext uri="{D42A27DB-BD31-4B8C-83A1-F6EECF244321}">
                <p14:modId xmlns:p14="http://schemas.microsoft.com/office/powerpoint/2010/main" val="1461255408"/>
              </p:ext>
            </p:extLst>
          </p:nvPr>
        </p:nvGraphicFramePr>
        <p:xfrm>
          <a:off x="10260677" y="3284721"/>
          <a:ext cx="1466552" cy="1237403"/>
        </p:xfrm>
        <a:graphic>
          <a:graphicData uri="http://schemas.openxmlformats.org/presentationml/2006/ole">
            <mc:AlternateContent xmlns:mc="http://schemas.openxmlformats.org/markup-compatibility/2006">
              <mc:Choice xmlns:v="urn:schemas-microsoft-com:vml" Requires="v">
                <p:oleObj spid="_x0000_s25633"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260677" y="3284721"/>
                        <a:ext cx="1466552" cy="1237403"/>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478453" y="1065157"/>
            <a:ext cx="7639050" cy="4914900"/>
          </a:xfrm>
          <a:prstGeom prst="rect">
            <a:avLst/>
          </a:prstGeom>
          <a:ln>
            <a:solidFill>
              <a:schemeClr val="tx1"/>
            </a:solidFill>
          </a:ln>
        </p:spPr>
      </p:pic>
      <p:grpSp>
        <p:nvGrpSpPr>
          <p:cNvPr id="9" name="Group 8"/>
          <p:cNvGrpSpPr/>
          <p:nvPr/>
        </p:nvGrpSpPr>
        <p:grpSpPr>
          <a:xfrm rot="16200000">
            <a:off x="10149677" y="1682867"/>
            <a:ext cx="1380471" cy="1333620"/>
            <a:chOff x="9098727" y="2097620"/>
            <a:chExt cx="1380471" cy="1333620"/>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494815">
              <a:off x="9098727" y="2508588"/>
              <a:ext cx="741834" cy="741834"/>
            </a:xfrm>
            <a:prstGeom prst="rect">
              <a:avLst/>
            </a:prstGeom>
          </p:spPr>
        </p:pic>
        <p:sp>
          <p:nvSpPr>
            <p:cNvPr id="11" name="Rectangle 10"/>
            <p:cNvSpPr/>
            <p:nvPr/>
          </p:nvSpPr>
          <p:spPr>
            <a:xfrm rot="5400000">
              <a:off x="9627722" y="2579764"/>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spTree>
    <p:extLst>
      <p:ext uri="{BB962C8B-B14F-4D97-AF65-F5344CB8AC3E}">
        <p14:creationId xmlns:p14="http://schemas.microsoft.com/office/powerpoint/2010/main" val="10127712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2" name="Rectangle 1"/>
          <p:cNvSpPr/>
          <p:nvPr/>
        </p:nvSpPr>
        <p:spPr>
          <a:xfrm>
            <a:off x="464949" y="998845"/>
            <a:ext cx="11205275" cy="364991"/>
          </a:xfrm>
          <a:prstGeom prst="rect">
            <a:avLst/>
          </a:prstGeom>
          <a:solidFill>
            <a:schemeClr val="tx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112</a:t>
            </a:fld>
            <a:endParaRPr>
              <a:solidFill>
                <a:srgbClr val="FFFFFF"/>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3394300" y="1479570"/>
            <a:ext cx="534657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11" name="Text Box 8"/>
          <p:cNvSpPr txBox="1">
            <a:spLocks noChangeArrowheads="1"/>
          </p:cNvSpPr>
          <p:nvPr/>
        </p:nvSpPr>
        <p:spPr bwMode="auto">
          <a:xfrm>
            <a:off x="480712" y="981323"/>
            <a:ext cx="11199619" cy="367853"/>
          </a:xfrm>
          <a:prstGeom prst="rect">
            <a:avLst/>
          </a:prstGeom>
          <a:noFill/>
          <a:ln w="9525">
            <a:noFill/>
            <a:miter lim="800000"/>
            <a:headEnd/>
            <a:tailEnd/>
          </a:ln>
          <a:effectLst>
            <a:innerShdw blurRad="63500" dist="50800" dir="5400000">
              <a:prstClr val="black">
                <a:alpha val="50000"/>
              </a:prstClr>
            </a:innerShdw>
          </a:effectLst>
        </p:spPr>
        <p:txBody>
          <a:bodyPr wrap="square">
            <a:spAutoFit/>
          </a:bodyPr>
          <a:lstStyle/>
          <a:p>
            <a:pPr fontAlgn="base">
              <a:spcBef>
                <a:spcPct val="50000"/>
              </a:spcBef>
              <a:spcAft>
                <a:spcPct val="0"/>
              </a:spcAft>
            </a:pPr>
            <a:r>
              <a:rPr lang="en-US" b="1" i="1" u="sng" dirty="0"/>
              <a:t>Purpose</a:t>
            </a:r>
            <a:r>
              <a:rPr lang="en-US" b="1" i="1" u="sng" dirty="0" smtClean="0"/>
              <a:t>: </a:t>
            </a:r>
            <a:r>
              <a:rPr lang="en-US" b="1" i="1" dirty="0" smtClean="0"/>
              <a:t>To check whether the data is stable or unstable</a:t>
            </a:r>
            <a:r>
              <a:rPr lang="en-US" b="1" i="1" u="sng" dirty="0" smtClean="0"/>
              <a:t>.</a:t>
            </a:r>
            <a:endParaRPr lang="en-US" b="1" i="1" dirty="0"/>
          </a:p>
        </p:txBody>
      </p:sp>
      <p:sp>
        <p:nvSpPr>
          <p:cNvPr id="15" name="Title 3"/>
          <p:cNvSpPr txBox="1">
            <a:spLocks/>
          </p:cNvSpPr>
          <p:nvPr/>
        </p:nvSpPr>
        <p:spPr>
          <a:xfrm>
            <a:off x="1600449" y="4265"/>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Stability Analysis </a:t>
            </a:r>
            <a:endParaRPr lang="en-US" sz="3600" b="1" kern="0" dirty="0">
              <a:solidFill>
                <a:srgbClr val="007BB9"/>
              </a:solidFill>
            </a:endParaRPr>
          </a:p>
        </p:txBody>
      </p:sp>
      <p:pic>
        <p:nvPicPr>
          <p:cNvPr id="3" name="Picture 2"/>
          <p:cNvPicPr>
            <a:picLocks noChangeAspect="1"/>
          </p:cNvPicPr>
          <p:nvPr/>
        </p:nvPicPr>
        <p:blipFill>
          <a:blip r:embed="rId4"/>
          <a:stretch>
            <a:fillRect/>
          </a:stretch>
        </p:blipFill>
        <p:spPr>
          <a:xfrm>
            <a:off x="464948" y="1848902"/>
            <a:ext cx="8025909" cy="4621872"/>
          </a:xfrm>
          <a:prstGeom prst="rect">
            <a:avLst/>
          </a:prstGeom>
        </p:spPr>
      </p:pic>
      <p:sp>
        <p:nvSpPr>
          <p:cNvPr id="4" name="Rectangle 3"/>
          <p:cNvSpPr/>
          <p:nvPr/>
        </p:nvSpPr>
        <p:spPr>
          <a:xfrm>
            <a:off x="8490857" y="2904513"/>
            <a:ext cx="3650376" cy="2339102"/>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IN" b="1" i="1" dirty="0" smtClean="0"/>
              <a:t>There are no p-values less than 0.05(alpha value), therefore no statistical evidence of unusual process </a:t>
            </a:r>
            <a:r>
              <a:rPr lang="en-IN" b="1" i="1" dirty="0" smtClean="0"/>
              <a:t>behaviour </a:t>
            </a:r>
            <a:r>
              <a:rPr lang="en-IN" b="1" i="1" dirty="0" smtClean="0"/>
              <a:t>exists, i.e. the data is stable.</a:t>
            </a:r>
            <a:endParaRPr lang="en-IN" b="1" i="1" dirty="0"/>
          </a:p>
          <a:p>
            <a:endParaRPr lang="en-IN" dirty="0"/>
          </a:p>
          <a:p>
            <a:endParaRPr lang="en-IN" dirty="0"/>
          </a:p>
        </p:txBody>
      </p:sp>
    </p:spTree>
    <p:extLst>
      <p:ext uri="{BB962C8B-B14F-4D97-AF65-F5344CB8AC3E}">
        <p14:creationId xmlns:p14="http://schemas.microsoft.com/office/powerpoint/2010/main" val="144304245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12"/>
          <p:cNvSpPr/>
          <p:nvPr/>
        </p:nvSpPr>
        <p:spPr>
          <a:xfrm>
            <a:off x="464950" y="998845"/>
            <a:ext cx="11067084" cy="339173"/>
          </a:xfrm>
          <a:prstGeom prst="rect">
            <a:avLst/>
          </a:prstGeom>
          <a:solidFill>
            <a:schemeClr val="tx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113</a:t>
            </a:fld>
            <a:endParaRPr>
              <a:solidFill>
                <a:srgbClr val="FFFFFF"/>
              </a:solidFill>
            </a:endParaRPr>
          </a:p>
        </p:txBody>
      </p:sp>
      <p:sp>
        <p:nvSpPr>
          <p:cNvPr id="99" name="Title 3"/>
          <p:cNvSpPr txBox="1">
            <a:spLocks/>
          </p:cNvSpPr>
          <p:nvPr/>
        </p:nvSpPr>
        <p:spPr>
          <a:xfrm>
            <a:off x="1600449" y="4265"/>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Normality Analysis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3826579" y="1426723"/>
            <a:ext cx="3922574"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11" name="Text Box 8"/>
          <p:cNvSpPr txBox="1">
            <a:spLocks noChangeArrowheads="1"/>
          </p:cNvSpPr>
          <p:nvPr/>
        </p:nvSpPr>
        <p:spPr bwMode="auto">
          <a:xfrm>
            <a:off x="470605" y="970165"/>
            <a:ext cx="11199619" cy="367853"/>
          </a:xfrm>
          <a:prstGeom prst="rect">
            <a:avLst/>
          </a:prstGeom>
          <a:noFill/>
          <a:ln w="9525">
            <a:noFill/>
            <a:miter lim="800000"/>
            <a:headEnd/>
            <a:tailEnd/>
          </a:ln>
          <a:effectLst>
            <a:innerShdw blurRad="63500" dist="50800" dir="5400000">
              <a:prstClr val="black">
                <a:alpha val="50000"/>
              </a:prstClr>
            </a:innerShdw>
          </a:effectLst>
        </p:spPr>
        <p:txBody>
          <a:bodyPr wrap="square">
            <a:spAutoFit/>
          </a:bodyPr>
          <a:lstStyle/>
          <a:p>
            <a:pPr fontAlgn="base">
              <a:spcBef>
                <a:spcPct val="50000"/>
              </a:spcBef>
              <a:spcAft>
                <a:spcPct val="0"/>
              </a:spcAft>
            </a:pPr>
            <a:r>
              <a:rPr lang="en-US" b="1" i="1" u="sng" dirty="0"/>
              <a:t>Purpose</a:t>
            </a:r>
            <a:r>
              <a:rPr lang="en-US" b="1" i="1" u="sng" dirty="0" smtClean="0"/>
              <a:t>: </a:t>
            </a:r>
            <a:r>
              <a:rPr lang="en-US" b="1" i="1" dirty="0"/>
              <a:t>To check whether the data is </a:t>
            </a:r>
            <a:r>
              <a:rPr lang="en-US" b="1" i="1" dirty="0" smtClean="0"/>
              <a:t>normal </a:t>
            </a:r>
            <a:r>
              <a:rPr lang="en-US" b="1" i="1" dirty="0"/>
              <a:t>or </a:t>
            </a:r>
            <a:r>
              <a:rPr lang="en-US" b="1" i="1" dirty="0" smtClean="0"/>
              <a:t>non-normal.</a:t>
            </a:r>
            <a:endParaRPr lang="en-US" b="1" i="1" dirty="0"/>
          </a:p>
        </p:txBody>
      </p:sp>
      <p:pic>
        <p:nvPicPr>
          <p:cNvPr id="2" name="Picture 1"/>
          <p:cNvPicPr>
            <a:picLocks noChangeAspect="1"/>
          </p:cNvPicPr>
          <p:nvPr/>
        </p:nvPicPr>
        <p:blipFill>
          <a:blip r:embed="rId4"/>
          <a:stretch>
            <a:fillRect/>
          </a:stretch>
        </p:blipFill>
        <p:spPr>
          <a:xfrm>
            <a:off x="464949" y="1796054"/>
            <a:ext cx="7780979" cy="4674719"/>
          </a:xfrm>
          <a:prstGeom prst="rect">
            <a:avLst/>
          </a:prstGeom>
        </p:spPr>
      </p:pic>
      <p:sp>
        <p:nvSpPr>
          <p:cNvPr id="3" name="Rectangle 2"/>
          <p:cNvSpPr/>
          <p:nvPr/>
        </p:nvSpPr>
        <p:spPr>
          <a:xfrm>
            <a:off x="8245928" y="2803352"/>
            <a:ext cx="3895305" cy="1754326"/>
          </a:xfrm>
          <a:prstGeom prst="rect">
            <a:avLst/>
          </a:prstGeom>
        </p:spPr>
        <p:txBody>
          <a:bodyPr wrap="square">
            <a:spAutoFit/>
          </a:bodyPr>
          <a:lstStyle/>
          <a:p>
            <a:r>
              <a:rPr lang="en-US" b="1" i="1" u="sng" kern="0" dirty="0">
                <a:solidFill>
                  <a:schemeClr val="accent2"/>
                </a:solidFill>
              </a:rPr>
              <a:t>Interpretation:</a:t>
            </a:r>
          </a:p>
          <a:p>
            <a:r>
              <a:rPr lang="en-US" b="1" i="1" kern="0" dirty="0">
                <a:solidFill>
                  <a:prstClr val="black"/>
                </a:solidFill>
              </a:rPr>
              <a:t>Since the p- value is greater than 0.05 (alpha value), </a:t>
            </a:r>
            <a:r>
              <a:rPr lang="en-US" b="1" i="1" dirty="0">
                <a:solidFill>
                  <a:schemeClr val="tx1">
                    <a:lumMod val="50000"/>
                  </a:schemeClr>
                </a:solidFill>
              </a:rPr>
              <a:t>we fail to reject normality and hence, </a:t>
            </a:r>
            <a:r>
              <a:rPr lang="en-US" b="1" i="1" dirty="0">
                <a:solidFill>
                  <a:prstClr val="black"/>
                </a:solidFill>
              </a:rPr>
              <a:t>the data is normal.</a:t>
            </a:r>
            <a:endParaRPr lang="en-US" b="1" i="1" kern="0" dirty="0">
              <a:solidFill>
                <a:prstClr val="black"/>
              </a:solidFill>
            </a:endParaRPr>
          </a:p>
          <a:p>
            <a:endParaRPr lang="en-IN" b="1" i="1" dirty="0"/>
          </a:p>
        </p:txBody>
      </p:sp>
    </p:spTree>
    <p:extLst>
      <p:ext uri="{BB962C8B-B14F-4D97-AF65-F5344CB8AC3E}">
        <p14:creationId xmlns:p14="http://schemas.microsoft.com/office/powerpoint/2010/main" val="37546997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65169" y="1958618"/>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114</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 Test</a:t>
            </a:r>
            <a:endParaRPr lang="en-US" sz="3600" b="1" kern="0" dirty="0">
              <a:solidFill>
                <a:srgbClr val="007BB9"/>
              </a:solidFill>
            </a:endParaRPr>
          </a:p>
        </p:txBody>
      </p:sp>
      <p:sp>
        <p:nvSpPr>
          <p:cNvPr id="10" name="Text Box 8"/>
          <p:cNvSpPr txBox="1">
            <a:spLocks noChangeArrowheads="1"/>
          </p:cNvSpPr>
          <p:nvPr/>
        </p:nvSpPr>
        <p:spPr bwMode="auto">
          <a:xfrm>
            <a:off x="479888" y="302073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schemeClr val="accent1"/>
                </a:solidFill>
              </a:rPr>
              <a:t>Hypothesis:</a:t>
            </a:r>
            <a:endParaRPr lang="en-US" sz="2400" b="1" i="1" u="sng" dirty="0">
              <a:solidFill>
                <a:schemeClr val="accent1"/>
              </a:solidFill>
            </a:endParaRPr>
          </a:p>
        </p:txBody>
      </p:sp>
      <p:sp>
        <p:nvSpPr>
          <p:cNvPr id="13" name="Text Box 9"/>
          <p:cNvSpPr txBox="1">
            <a:spLocks noChangeArrowheads="1"/>
          </p:cNvSpPr>
          <p:nvPr/>
        </p:nvSpPr>
        <p:spPr bwMode="auto">
          <a:xfrm>
            <a:off x="640811" y="3926975"/>
            <a:ext cx="10891222" cy="1231106"/>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gn="just">
              <a:lnSpc>
                <a:spcPct val="80000"/>
              </a:lnSpc>
              <a:spcBef>
                <a:spcPct val="50000"/>
              </a:spcBef>
            </a:pPr>
            <a:r>
              <a:rPr lang="en-US" sz="2000" b="1" i="1" dirty="0">
                <a:solidFill>
                  <a:srgbClr val="3A3F50"/>
                </a:solidFill>
              </a:rPr>
              <a:t>H</a:t>
            </a:r>
            <a:r>
              <a:rPr lang="en-US" sz="2000" b="1" i="1" baseline="-25000" dirty="0">
                <a:solidFill>
                  <a:srgbClr val="3A3F50"/>
                </a:solidFill>
              </a:rPr>
              <a:t>o </a:t>
            </a:r>
            <a:r>
              <a:rPr lang="en-US" sz="2000" b="1" i="1" dirty="0">
                <a:solidFill>
                  <a:srgbClr val="3A3F50"/>
                </a:solidFill>
              </a:rPr>
              <a:t>: </a:t>
            </a:r>
            <a:r>
              <a:rPr lang="en-US" sz="2000" b="1" i="1" dirty="0" smtClean="0">
                <a:solidFill>
                  <a:srgbClr val="3A3F50"/>
                </a:solidFill>
              </a:rPr>
              <a:t>After implementing the solution, Mean Quality Score across Measure and Improve phases are same.</a:t>
            </a:r>
            <a:r>
              <a:rPr lang="en-US" sz="2000" b="1" i="1" dirty="0">
                <a:solidFill>
                  <a:srgbClr val="3A3F50"/>
                </a:solidFill>
              </a:rPr>
              <a:t>	          </a:t>
            </a:r>
          </a:p>
          <a:p>
            <a:pPr marL="406400" indent="-406400" algn="just">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a:solidFill>
                  <a:srgbClr val="3A3F50"/>
                </a:solidFill>
              </a:rPr>
              <a:t>: After implementing the solution, Mean Quality </a:t>
            </a:r>
            <a:r>
              <a:rPr lang="en-US" sz="2000" b="1" i="1" dirty="0" smtClean="0">
                <a:solidFill>
                  <a:srgbClr val="3A3F50"/>
                </a:solidFill>
              </a:rPr>
              <a:t>Score in Improve Phase is more than </a:t>
            </a:r>
            <a:r>
              <a:rPr lang="en-US" sz="2000" b="1" i="1" dirty="0">
                <a:solidFill>
                  <a:srgbClr val="3A3F50"/>
                </a:solidFill>
              </a:rPr>
              <a:t>Mean Quality Score in </a:t>
            </a:r>
            <a:r>
              <a:rPr lang="en-US" sz="2000" b="1" i="1" dirty="0" smtClean="0">
                <a:solidFill>
                  <a:srgbClr val="3A3F50"/>
                </a:solidFill>
              </a:rPr>
              <a:t>Measure </a:t>
            </a:r>
            <a:r>
              <a:rPr lang="en-US" sz="2000" b="1" i="1" dirty="0">
                <a:solidFill>
                  <a:srgbClr val="3A3F50"/>
                </a:solidFill>
              </a:rPr>
              <a:t>Phase </a:t>
            </a:r>
          </a:p>
        </p:txBody>
      </p:sp>
      <p:sp>
        <p:nvSpPr>
          <p:cNvPr id="16" name="Text Box 8"/>
          <p:cNvSpPr txBox="1">
            <a:spLocks noChangeArrowheads="1"/>
          </p:cNvSpPr>
          <p:nvPr/>
        </p:nvSpPr>
        <p:spPr bwMode="auto">
          <a:xfrm>
            <a:off x="479888" y="1039244"/>
            <a:ext cx="1104250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a:solidFill>
                  <a:schemeClr val="accent1"/>
                </a:solidFill>
              </a:rPr>
              <a:t>Purpose:</a:t>
            </a:r>
            <a:endParaRPr lang="en-US" sz="2400" b="1" i="1" dirty="0">
              <a:solidFill>
                <a:schemeClr val="accent1"/>
              </a:solidFill>
            </a:endParaRPr>
          </a:p>
        </p:txBody>
      </p:sp>
      <p:sp>
        <p:nvSpPr>
          <p:cNvPr id="11" name="Text Box 9"/>
          <p:cNvSpPr txBox="1">
            <a:spLocks noChangeArrowheads="1"/>
          </p:cNvSpPr>
          <p:nvPr/>
        </p:nvSpPr>
        <p:spPr bwMode="auto">
          <a:xfrm>
            <a:off x="565169" y="1958619"/>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2 Sample t test is to check if mean of Quality Score across two phases- Measure and Improve are same or not</a:t>
            </a:r>
          </a:p>
        </p:txBody>
      </p:sp>
    </p:spTree>
    <p:extLst>
      <p:ext uri="{BB962C8B-B14F-4D97-AF65-F5344CB8AC3E}">
        <p14:creationId xmlns:p14="http://schemas.microsoft.com/office/powerpoint/2010/main" val="17957599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115</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 Test</a:t>
            </a:r>
            <a:endParaRPr lang="en-US" sz="3600" b="1" kern="0" dirty="0">
              <a:solidFill>
                <a:srgbClr val="007BB9"/>
              </a:solidFill>
            </a:endParaRPr>
          </a:p>
        </p:txBody>
      </p:sp>
      <p:sp>
        <p:nvSpPr>
          <p:cNvPr id="15" name="Text Box 7"/>
          <p:cNvSpPr txBox="1">
            <a:spLocks noChangeArrowheads="1"/>
          </p:cNvSpPr>
          <p:nvPr/>
        </p:nvSpPr>
        <p:spPr bwMode="auto">
          <a:xfrm>
            <a:off x="587793" y="5088797"/>
            <a:ext cx="10971472"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007BB9"/>
                </a:solidFill>
              </a:rPr>
              <a:t>Interpretation: </a:t>
            </a:r>
            <a:r>
              <a:rPr lang="en-US" sz="2000" b="1" i="1" kern="0" dirty="0" smtClean="0"/>
              <a:t>Since p-value is less than 0.05(alpha value), we can conclude that mean %Quality Improve is more than mean %Quality Measure.</a:t>
            </a:r>
            <a:endParaRPr lang="en-US" sz="2000" b="1" i="1" kern="0" dirty="0">
              <a:solidFill>
                <a:prstClr val="black"/>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027" y="1424148"/>
            <a:ext cx="10526539" cy="3664648"/>
          </a:xfrm>
          <a:prstGeom prst="rect">
            <a:avLst/>
          </a:prstGeom>
        </p:spPr>
      </p:pic>
      <p:sp>
        <p:nvSpPr>
          <p:cNvPr id="6" name="Rectangle 5"/>
          <p:cNvSpPr/>
          <p:nvPr/>
        </p:nvSpPr>
        <p:spPr>
          <a:xfrm>
            <a:off x="587793" y="5796682"/>
            <a:ext cx="10971472" cy="400110"/>
          </a:xfrm>
          <a:prstGeom prst="rect">
            <a:avLst/>
          </a:prstGeom>
        </p:spPr>
        <p:txBody>
          <a:bodyPr wrap="square">
            <a:spAutoFit/>
          </a:bodyPr>
          <a:lstStyle/>
          <a:p>
            <a:r>
              <a:rPr lang="en-US" sz="2000" b="1" i="1" u="sng" kern="0" dirty="0" smtClean="0">
                <a:solidFill>
                  <a:srgbClr val="007BB9"/>
                </a:solidFill>
              </a:rPr>
              <a:t>Conclusion:</a:t>
            </a:r>
            <a:r>
              <a:rPr lang="en-US" dirty="0" smtClean="0"/>
              <a:t> </a:t>
            </a:r>
            <a:r>
              <a:rPr lang="en-US" sz="2000" b="1" dirty="0"/>
              <a:t>Improvement is accomplished for the total population in Improve Phase.</a:t>
            </a:r>
          </a:p>
        </p:txBody>
      </p:sp>
    </p:spTree>
    <p:extLst>
      <p:ext uri="{BB962C8B-B14F-4D97-AF65-F5344CB8AC3E}">
        <p14:creationId xmlns:p14="http://schemas.microsoft.com/office/powerpoint/2010/main" val="13887622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11788" y="1808865"/>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116</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 Test</a:t>
            </a:r>
            <a:endParaRPr lang="en-US" sz="3600" b="1" kern="0" dirty="0">
              <a:solidFill>
                <a:srgbClr val="007BB9"/>
              </a:solidFill>
            </a:endParaRPr>
          </a:p>
        </p:txBody>
      </p:sp>
      <p:sp>
        <p:nvSpPr>
          <p:cNvPr id="10" name="Text Box 8"/>
          <p:cNvSpPr txBox="1">
            <a:spLocks noChangeArrowheads="1"/>
          </p:cNvSpPr>
          <p:nvPr/>
        </p:nvSpPr>
        <p:spPr bwMode="auto">
          <a:xfrm>
            <a:off x="479888" y="2836365"/>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a:solidFill>
                  <a:srgbClr val="007BB9"/>
                </a:solidFill>
              </a:rPr>
              <a:t>Hypothesis</a:t>
            </a:r>
          </a:p>
        </p:txBody>
      </p:sp>
      <p:sp>
        <p:nvSpPr>
          <p:cNvPr id="13" name="Text Box 9"/>
          <p:cNvSpPr txBox="1">
            <a:spLocks noChangeArrowheads="1"/>
          </p:cNvSpPr>
          <p:nvPr/>
        </p:nvSpPr>
        <p:spPr bwMode="auto">
          <a:xfrm>
            <a:off x="640811" y="3709463"/>
            <a:ext cx="10891222" cy="1231106"/>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o </a:t>
            </a:r>
            <a:r>
              <a:rPr lang="en-US" sz="2000" b="1" i="1" dirty="0">
                <a:solidFill>
                  <a:srgbClr val="3A3F50"/>
                </a:solidFill>
              </a:rPr>
              <a:t>: </a:t>
            </a:r>
            <a:r>
              <a:rPr lang="en-US" sz="2000" b="1" i="1" dirty="0" smtClean="0">
                <a:solidFill>
                  <a:srgbClr val="3A3F50"/>
                </a:solidFill>
              </a:rPr>
              <a:t>After implementing the solution, mean performance of Quality score in Improve phase is same as Target performance, proposed in Define phase.</a:t>
            </a:r>
            <a:r>
              <a:rPr lang="en-US" sz="2000" b="1" i="1" dirty="0">
                <a:solidFill>
                  <a:srgbClr val="3A3F50"/>
                </a:solidFill>
              </a:rPr>
              <a:t>		          </a:t>
            </a:r>
          </a:p>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smtClean="0">
                <a:solidFill>
                  <a:srgbClr val="3A3F50"/>
                </a:solidFill>
              </a:rPr>
              <a:t>:</a:t>
            </a:r>
            <a:r>
              <a:rPr lang="en-US" sz="2000" b="1" i="1" dirty="0">
                <a:solidFill>
                  <a:srgbClr val="3A3F50"/>
                </a:solidFill>
              </a:rPr>
              <a:t> After implementing the solution, mean performance of Quality score in Improve phase is </a:t>
            </a:r>
            <a:r>
              <a:rPr lang="en-US" sz="2000" b="1" i="1" dirty="0" smtClean="0">
                <a:solidFill>
                  <a:srgbClr val="3A3F50"/>
                </a:solidFill>
              </a:rPr>
              <a:t>not same </a:t>
            </a:r>
            <a:r>
              <a:rPr lang="en-US" sz="2000" b="1" i="1" dirty="0">
                <a:solidFill>
                  <a:srgbClr val="3A3F50"/>
                </a:solidFill>
              </a:rPr>
              <a:t>as Target performance, proposed in Define phase.</a:t>
            </a:r>
          </a:p>
        </p:txBody>
      </p:sp>
      <p:sp>
        <p:nvSpPr>
          <p:cNvPr id="16" name="Text Box 8"/>
          <p:cNvSpPr txBox="1">
            <a:spLocks noChangeArrowheads="1"/>
          </p:cNvSpPr>
          <p:nvPr/>
        </p:nvSpPr>
        <p:spPr bwMode="auto">
          <a:xfrm>
            <a:off x="479888" y="1039244"/>
            <a:ext cx="1104250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a:solidFill>
                  <a:srgbClr val="007BB9"/>
                </a:solidFill>
              </a:rPr>
              <a:t>Purpose:</a:t>
            </a:r>
            <a:endParaRPr lang="en-US" sz="2400" b="1" i="1" dirty="0">
              <a:solidFill>
                <a:prstClr val="black"/>
              </a:solidFill>
            </a:endParaRPr>
          </a:p>
        </p:txBody>
      </p:sp>
      <p:sp>
        <p:nvSpPr>
          <p:cNvPr id="11" name="Text Box 9"/>
          <p:cNvSpPr txBox="1">
            <a:spLocks noChangeArrowheads="1"/>
          </p:cNvSpPr>
          <p:nvPr/>
        </p:nvSpPr>
        <p:spPr bwMode="auto">
          <a:xfrm>
            <a:off x="511787" y="1870420"/>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1 Sample t test is to check whether the process has met the target or not </a:t>
            </a:r>
            <a:endParaRPr lang="en-US" sz="2000" b="1" i="1" dirty="0">
              <a:solidFill>
                <a:prstClr val="black"/>
              </a:solidFill>
            </a:endParaRPr>
          </a:p>
        </p:txBody>
      </p:sp>
    </p:spTree>
    <p:extLst>
      <p:ext uri="{BB962C8B-B14F-4D97-AF65-F5344CB8AC3E}">
        <p14:creationId xmlns:p14="http://schemas.microsoft.com/office/powerpoint/2010/main" val="30258803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560561" y="5494891"/>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9" name="Text Box 4"/>
          <p:cNvSpPr txBox="1">
            <a:spLocks noChangeArrowheads="1"/>
          </p:cNvSpPr>
          <p:nvPr/>
        </p:nvSpPr>
        <p:spPr bwMode="auto">
          <a:xfrm>
            <a:off x="560561" y="4507635"/>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117</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 Test</a:t>
            </a:r>
            <a:endParaRPr lang="en-US" sz="3600" b="1" kern="0" dirty="0">
              <a:solidFill>
                <a:srgbClr val="007BB9"/>
              </a:solidFill>
            </a:endParaRPr>
          </a:p>
        </p:txBody>
      </p:sp>
      <p:sp>
        <p:nvSpPr>
          <p:cNvPr id="15" name="Text Box 7"/>
          <p:cNvSpPr txBox="1">
            <a:spLocks noChangeArrowheads="1"/>
          </p:cNvSpPr>
          <p:nvPr/>
        </p:nvSpPr>
        <p:spPr bwMode="auto">
          <a:xfrm>
            <a:off x="560561" y="5537344"/>
            <a:ext cx="10971472"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Conclusion</a:t>
            </a:r>
            <a:r>
              <a:rPr lang="en-US" sz="2000" b="1" i="1" u="sng" kern="0" dirty="0" smtClean="0">
                <a:solidFill>
                  <a:srgbClr val="007BB9"/>
                </a:solidFill>
              </a:rPr>
              <a:t>: </a:t>
            </a:r>
            <a:r>
              <a:rPr lang="en-US" sz="2000" b="1" i="1" kern="0" dirty="0">
                <a:solidFill>
                  <a:prstClr val="black"/>
                </a:solidFill>
              </a:rPr>
              <a:t>Since the p- value is less than 0.05 (alpha value), we can conclude </a:t>
            </a:r>
            <a:r>
              <a:rPr lang="en-US" sz="2000" b="1" i="1" kern="0" dirty="0" smtClean="0">
                <a:solidFill>
                  <a:prstClr val="black"/>
                </a:solidFill>
              </a:rPr>
              <a:t>that the process has not met the target proposed in </a:t>
            </a:r>
            <a:r>
              <a:rPr lang="en-US" sz="2000" b="1" i="1" kern="0" dirty="0" smtClean="0">
                <a:solidFill>
                  <a:prstClr val="black"/>
                </a:solidFill>
              </a:rPr>
              <a:t>Define </a:t>
            </a:r>
            <a:r>
              <a:rPr lang="en-US" sz="2000" b="1" i="1" kern="0" dirty="0" smtClean="0">
                <a:solidFill>
                  <a:prstClr val="black"/>
                </a:solidFill>
              </a:rPr>
              <a:t>phase.</a:t>
            </a:r>
            <a:endParaRPr lang="en-US" sz="2000" b="1" i="1" kern="0" dirty="0">
              <a:solidFill>
                <a:prstClr val="black"/>
              </a:solidFill>
            </a:endParaRPr>
          </a:p>
          <a:p>
            <a:pPr algn="just" fontAlgn="base">
              <a:spcBef>
                <a:spcPct val="50000"/>
              </a:spcBef>
              <a:spcAft>
                <a:spcPct val="0"/>
              </a:spcAft>
            </a:pPr>
            <a:endParaRPr lang="en-US" sz="2000" b="1" i="1" kern="0" dirty="0">
              <a:solidFill>
                <a:prstClr val="black"/>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sp>
        <p:nvSpPr>
          <p:cNvPr id="6" name="TextBox 5"/>
          <p:cNvSpPr txBox="1"/>
          <p:nvPr/>
        </p:nvSpPr>
        <p:spPr>
          <a:xfrm>
            <a:off x="560561" y="4507635"/>
            <a:ext cx="10971472" cy="707886"/>
          </a:xfrm>
          <a:prstGeom prst="rect">
            <a:avLst/>
          </a:prstGeom>
          <a:noFill/>
        </p:spPr>
        <p:txBody>
          <a:bodyPr wrap="square" rtlCol="0">
            <a:spAutoFit/>
          </a:bodyPr>
          <a:lstStyle/>
          <a:p>
            <a:r>
              <a:rPr lang="en-US" sz="2000" b="1" i="1" u="sng" kern="0" dirty="0" smtClean="0">
                <a:solidFill>
                  <a:srgbClr val="007BB9"/>
                </a:solidFill>
              </a:rPr>
              <a:t>Interpretation</a:t>
            </a:r>
            <a:r>
              <a:rPr lang="en-US" sz="1600" b="1" i="1" u="sng" kern="0" dirty="0" smtClean="0">
                <a:solidFill>
                  <a:srgbClr val="007BB9"/>
                </a:solidFill>
              </a:rPr>
              <a:t>: </a:t>
            </a:r>
            <a:r>
              <a:rPr lang="en-US" sz="1600" b="1" i="1" kern="0" dirty="0" smtClean="0"/>
              <a:t>Since the p-value is less than 0.05 (alpha value), we reject null hypothesis, and hence</a:t>
            </a:r>
            <a:r>
              <a:rPr lang="en-US" sz="2000" b="1" i="1" kern="0" dirty="0" smtClean="0"/>
              <a:t>, </a:t>
            </a:r>
            <a:r>
              <a:rPr lang="en-US" sz="1600" b="1" i="1" dirty="0" smtClean="0">
                <a:solidFill>
                  <a:srgbClr val="3A3F50"/>
                </a:solidFill>
              </a:rPr>
              <a:t>mean </a:t>
            </a:r>
            <a:r>
              <a:rPr lang="en-US" sz="1600" b="1" i="1" dirty="0">
                <a:solidFill>
                  <a:srgbClr val="3A3F50"/>
                </a:solidFill>
              </a:rPr>
              <a:t>performance of Quality score is same as Target performance, proposed in </a:t>
            </a:r>
            <a:r>
              <a:rPr lang="en-US" sz="1600" b="1" i="1" dirty="0" smtClean="0">
                <a:solidFill>
                  <a:srgbClr val="3A3F50"/>
                </a:solidFill>
              </a:rPr>
              <a:t>Define </a:t>
            </a:r>
            <a:r>
              <a:rPr lang="en-US" sz="1600" b="1" i="1" dirty="0">
                <a:solidFill>
                  <a:srgbClr val="3A3F50"/>
                </a:solidFill>
              </a:rPr>
              <a:t>phase</a:t>
            </a:r>
            <a:r>
              <a:rPr lang="en-US" sz="2000" b="1" i="1" dirty="0">
                <a:solidFill>
                  <a:srgbClr val="3A3F50"/>
                </a:solidFill>
              </a:rPr>
              <a:t>.	</a:t>
            </a:r>
            <a:endParaRPr lang="en-IN" sz="2000" dirty="0"/>
          </a:p>
        </p:txBody>
      </p:sp>
      <p:pic>
        <p:nvPicPr>
          <p:cNvPr id="2" name="Picture 1"/>
          <p:cNvPicPr>
            <a:picLocks noChangeAspect="1"/>
          </p:cNvPicPr>
          <p:nvPr/>
        </p:nvPicPr>
        <p:blipFill>
          <a:blip r:embed="rId4"/>
          <a:stretch>
            <a:fillRect/>
          </a:stretch>
        </p:blipFill>
        <p:spPr>
          <a:xfrm>
            <a:off x="560561" y="1424148"/>
            <a:ext cx="11138858" cy="2744557"/>
          </a:xfrm>
          <a:prstGeom prst="rect">
            <a:avLst/>
          </a:prstGeom>
        </p:spPr>
      </p:pic>
    </p:spTree>
    <p:extLst>
      <p:ext uri="{BB962C8B-B14F-4D97-AF65-F5344CB8AC3E}">
        <p14:creationId xmlns:p14="http://schemas.microsoft.com/office/powerpoint/2010/main" val="33887966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118</a:t>
            </a:fld>
            <a:endParaRPr>
              <a:solidFill>
                <a:srgbClr val="FFFFFF"/>
              </a:solidFill>
            </a:endParaRPr>
          </a:p>
        </p:txBody>
      </p:sp>
      <p:sp>
        <p:nvSpPr>
          <p:cNvPr id="99" name="Title 3"/>
          <p:cNvSpPr txBox="1">
            <a:spLocks/>
          </p:cNvSpPr>
          <p:nvPr/>
        </p:nvSpPr>
        <p:spPr>
          <a:xfrm>
            <a:off x="1690639" y="-12609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Test </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369427" y="56643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a:t>
            </a:r>
          </a:p>
        </p:txBody>
      </p:sp>
      <p:sp>
        <p:nvSpPr>
          <p:cNvPr id="13" name="Text Box 7"/>
          <p:cNvSpPr txBox="1">
            <a:spLocks noChangeArrowheads="1"/>
          </p:cNvSpPr>
          <p:nvPr/>
        </p:nvSpPr>
        <p:spPr bwMode="auto">
          <a:xfrm>
            <a:off x="369427" y="5980014"/>
            <a:ext cx="11203812" cy="35394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Interpretation</a:t>
            </a:r>
            <a:r>
              <a:rPr lang="en-US" sz="1700" b="1" i="1" u="sng" kern="0" dirty="0" smtClean="0">
                <a:solidFill>
                  <a:srgbClr val="007BB9"/>
                </a:solidFill>
              </a:rPr>
              <a:t>:</a:t>
            </a:r>
            <a:endParaRPr lang="en-US" sz="1700" b="1" i="1" kern="0" dirty="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74259945"/>
              </p:ext>
            </p:extLst>
          </p:nvPr>
        </p:nvGraphicFramePr>
        <p:xfrm>
          <a:off x="748147" y="1092974"/>
          <a:ext cx="10763685" cy="4809081"/>
        </p:xfrm>
        <a:graphic>
          <a:graphicData uri="http://schemas.openxmlformats.org/drawingml/2006/table">
            <a:tbl>
              <a:tblPr/>
              <a:tblGrid>
                <a:gridCol w="6901841">
                  <a:extLst>
                    <a:ext uri="{9D8B030D-6E8A-4147-A177-3AD203B41FA5}">
                      <a16:colId xmlns:a16="http://schemas.microsoft.com/office/drawing/2014/main" xmlns="" val="20000"/>
                    </a:ext>
                  </a:extLst>
                </a:gridCol>
                <a:gridCol w="3861844">
                  <a:extLst>
                    <a:ext uri="{9D8B030D-6E8A-4147-A177-3AD203B41FA5}">
                      <a16:colId xmlns:a16="http://schemas.microsoft.com/office/drawing/2014/main" xmlns="" val="20001"/>
                    </a:ext>
                  </a:extLst>
                </a:gridCol>
              </a:tblGrid>
              <a:tr h="365241">
                <a:tc>
                  <a:txBody>
                    <a:bodyPr/>
                    <a:lstStyle/>
                    <a:p>
                      <a:pPr algn="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Quality Score &lt; 95%</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77744">
                <a:tc>
                  <a:txBody>
                    <a:bodyPr/>
                    <a:lstStyle/>
                    <a:p>
                      <a:pPr algn="r" fontAlgn="ctr"/>
                      <a:r>
                        <a:rPr lang="en-US" sz="1800" b="1" i="0" u="none" strike="noStrike" dirty="0" smtClean="0">
                          <a:solidFill>
                            <a:schemeClr val="bg1"/>
                          </a:solidFill>
                          <a:effectLst/>
                          <a:latin typeface="Calibri" panose="020F0502020204030204" pitchFamily="34" charset="0"/>
                        </a:rPr>
                        <a:t>TOTAL UNITS </a:t>
                      </a:r>
                    </a:p>
                    <a:p>
                      <a:pPr algn="r" fontAlgn="ct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Take Per</a:t>
                      </a:r>
                      <a:r>
                        <a:rPr lang="en-US" sz="1400" b="1" i="1" u="none" strike="noStrike" cap="none" baseline="0" dirty="0" smtClean="0">
                          <a:solidFill>
                            <a:schemeClr val="accent3">
                              <a:lumMod val="40000"/>
                              <a:lumOff val="60000"/>
                            </a:schemeClr>
                          </a:solidFill>
                          <a:latin typeface="+mn-lt"/>
                          <a:ea typeface="+mn-ea"/>
                          <a:cs typeface="+mn-cs"/>
                          <a:sym typeface="Arial"/>
                        </a:rPr>
                        <a:t> day </a:t>
                      </a:r>
                      <a:r>
                        <a:rPr lang="en-US" sz="1400" b="1" i="1" u="none" strike="noStrike" cap="none" dirty="0" smtClean="0">
                          <a:solidFill>
                            <a:schemeClr val="accent3">
                              <a:lumMod val="40000"/>
                              <a:lumOff val="60000"/>
                            </a:schemeClr>
                          </a:solidFill>
                          <a:latin typeface="+mn-lt"/>
                          <a:ea typeface="+mn-ea"/>
                          <a:cs typeface="+mn-cs"/>
                          <a:sym typeface="Arial"/>
                        </a:rPr>
                        <a:t>Quality % data from improve phase)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30</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48578">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Here defectives &amp; opportunities are same)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30</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25664">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How many defectives from CSAT data in improve phase are not meeting target 93%</a:t>
                      </a:r>
                      <a:r>
                        <a:rPr lang="en-US" sz="1400" b="1" i="1" u="none" strike="noStrike" cap="none" baseline="0" dirty="0" smtClean="0">
                          <a:solidFill>
                            <a:schemeClr val="accent3">
                              <a:lumMod val="40000"/>
                              <a:lumOff val="60000"/>
                            </a:schemeClr>
                          </a:solidFill>
                          <a:latin typeface="+mn-lt"/>
                          <a:ea typeface="+mn-ea"/>
                          <a:cs typeface="+mn-cs"/>
                          <a:sym typeface="Arial"/>
                        </a:rPr>
                        <a:t> Quality </a:t>
                      </a:r>
                      <a:r>
                        <a:rPr lang="en-US" sz="1400" b="1" i="1" u="none" strike="noStrike" cap="none" dirty="0" smtClean="0">
                          <a:solidFill>
                            <a:schemeClr val="accent3">
                              <a:lumMod val="40000"/>
                              <a:lumOff val="60000"/>
                            </a:schemeClr>
                          </a:solidFill>
                          <a:latin typeface="+mn-lt"/>
                          <a:ea typeface="+mn-ea"/>
                          <a:cs typeface="+mn-cs"/>
                          <a:sym typeface="Arial"/>
                        </a:rPr>
                        <a:t>score.)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1</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77744">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DPO formula calculate DPO value)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0.0333</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48578">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a:t>
                      </a:r>
                      <a:r>
                        <a:rPr lang="en-US" sz="1800" b="1" i="0" u="none" strike="noStrike" dirty="0" smtClean="0">
                          <a:solidFill>
                            <a:schemeClr val="bg1"/>
                          </a:solidFill>
                          <a:effectLst/>
                          <a:latin typeface="Calibri" panose="020F0502020204030204" pitchFamily="34" charset="0"/>
                        </a:rPr>
                        <a:t>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DPMO formula calculate value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33333.3333</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77744">
                <a:tc>
                  <a:txBody>
                    <a:bodyPr/>
                    <a:lstStyle/>
                    <a:p>
                      <a:pPr algn="r" fontAlgn="ctr"/>
                      <a:r>
                        <a:rPr lang="en-US" sz="1800" b="1" i="0" u="none" strike="noStrike" dirty="0" smtClean="0">
                          <a:solidFill>
                            <a:schemeClr val="bg1"/>
                          </a:solidFill>
                          <a:effectLst/>
                          <a:latin typeface="Calibri" panose="020F0502020204030204" pitchFamily="34" charset="0"/>
                        </a:rPr>
                        <a:t>LONG TERM SIGMA VALUE (ZLT)</a:t>
                      </a:r>
                    </a:p>
                    <a:p>
                      <a:pPr algn="r" fontAlgn="ctr"/>
                      <a:r>
                        <a:rPr lang="en-US" sz="1400" b="1" i="1" dirty="0" smtClean="0">
                          <a:solidFill>
                            <a:schemeClr val="accent3">
                              <a:lumMod val="40000"/>
                              <a:lumOff val="60000"/>
                            </a:schemeClr>
                          </a:solidFill>
                          <a:latin typeface="+mn-lt"/>
                        </a:rPr>
                        <a:t>(</a:t>
                      </a:r>
                      <a:r>
                        <a:rPr lang="en-US" sz="1400" b="1" i="1" u="none" strike="noStrike" cap="none" dirty="0" smtClean="0">
                          <a:solidFill>
                            <a:schemeClr val="bg1"/>
                          </a:solidFill>
                          <a:latin typeface="+mn-lt"/>
                          <a:ea typeface="+mn-ea"/>
                          <a:cs typeface="+mn-cs"/>
                          <a:sym typeface="Arial"/>
                        </a:rPr>
                        <a:t>HINT</a:t>
                      </a:r>
                      <a:r>
                        <a:rPr lang="en-US" sz="1400" b="1" i="1" dirty="0" smtClean="0">
                          <a:solidFill>
                            <a:schemeClr val="accent3">
                              <a:lumMod val="40000"/>
                              <a:lumOff val="60000"/>
                            </a:schemeClr>
                          </a:solidFill>
                          <a:latin typeface="+mn-lt"/>
                        </a:rPr>
                        <a:t>: Use formula :- normsinv( 1- DPO)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1.83</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77744">
                <a:tc>
                  <a:txBody>
                    <a:bodyPr/>
                    <a:lstStyle/>
                    <a:p>
                      <a:pPr algn="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N/A)</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rPr>
                        <a:t>3.33</a:t>
                      </a:r>
                      <a:endParaRPr lang="en-US" sz="24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4251190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119</a:t>
            </a:fld>
            <a:endParaRPr lang="en" dirty="0">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Summarized Graph:</a:t>
            </a:r>
          </a:p>
        </p:txBody>
      </p:sp>
      <p:sp>
        <p:nvSpPr>
          <p:cNvPr id="18" name="Text Box 7"/>
          <p:cNvSpPr txBox="1">
            <a:spLocks noChangeArrowheads="1"/>
          </p:cNvSpPr>
          <p:nvPr/>
        </p:nvSpPr>
        <p:spPr bwMode="auto">
          <a:xfrm>
            <a:off x="602037" y="5415921"/>
            <a:ext cx="10756525" cy="196977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t>Interpretation</a:t>
            </a:r>
            <a:r>
              <a:rPr lang="en-US" b="1" i="1" u="sng" kern="0" dirty="0" smtClean="0"/>
              <a:t>: </a:t>
            </a:r>
            <a:r>
              <a:rPr lang="en-US" b="1" i="1" kern="0" dirty="0">
                <a:solidFill>
                  <a:prstClr val="black"/>
                </a:solidFill>
              </a:rPr>
              <a:t>From the above graph the Short Term Sigma Value was </a:t>
            </a:r>
            <a:r>
              <a:rPr lang="en-US" b="1" i="1" kern="0" dirty="0" smtClean="0">
                <a:solidFill>
                  <a:prstClr val="black"/>
                </a:solidFill>
              </a:rPr>
              <a:t>0.947 </a:t>
            </a:r>
            <a:r>
              <a:rPr lang="en-US" b="1" i="1" kern="0" dirty="0">
                <a:solidFill>
                  <a:prstClr val="black"/>
                </a:solidFill>
              </a:rPr>
              <a:t>in Measure Phase, it improved to </a:t>
            </a:r>
            <a:r>
              <a:rPr lang="en-US" b="1" i="1" kern="0" dirty="0" smtClean="0">
                <a:solidFill>
                  <a:prstClr val="black"/>
                </a:solidFill>
              </a:rPr>
              <a:t>3.33 </a:t>
            </a:r>
            <a:r>
              <a:rPr lang="en-US" b="1" i="1" kern="0" dirty="0">
                <a:solidFill>
                  <a:prstClr val="black"/>
                </a:solidFill>
              </a:rPr>
              <a:t>in Improve Phase, hence improvement is observed in Short Term Sigma Value from Measure Phase to Improve Phase.</a:t>
            </a:r>
            <a:r>
              <a:rPr lang="en-US" b="1" i="1" u="sng" kern="0" dirty="0">
                <a:solidFill>
                  <a:srgbClr val="007BB9"/>
                </a:solidFill>
              </a:rPr>
              <a:t> </a:t>
            </a:r>
            <a:endParaRPr lang="en-US" b="1" i="1" kern="0" dirty="0"/>
          </a:p>
          <a:p>
            <a:pPr algn="just" fontAlgn="base">
              <a:spcBef>
                <a:spcPct val="50000"/>
              </a:spcBef>
              <a:spcAft>
                <a:spcPct val="0"/>
              </a:spcAft>
            </a:pPr>
            <a:endParaRPr lang="en-US" sz="2400" b="1" i="1" kern="0" dirty="0"/>
          </a:p>
          <a:p>
            <a:pPr algn="just" fontAlgn="base">
              <a:spcBef>
                <a:spcPct val="50000"/>
              </a:spcBef>
              <a:spcAft>
                <a:spcPct val="0"/>
              </a:spcAft>
            </a:pPr>
            <a:endParaRPr lang="en-US" sz="2000" b="1" i="1" kern="0" dirty="0"/>
          </a:p>
        </p:txBody>
      </p:sp>
      <p:sp>
        <p:nvSpPr>
          <p:cNvPr id="11" name="Rectangle 10"/>
          <p:cNvSpPr/>
          <p:nvPr/>
        </p:nvSpPr>
        <p:spPr>
          <a:xfrm>
            <a:off x="662479" y="1744267"/>
            <a:ext cx="6702721" cy="3537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979983598"/>
              </p:ext>
            </p:extLst>
          </p:nvPr>
        </p:nvGraphicFramePr>
        <p:xfrm>
          <a:off x="7812181" y="2270772"/>
          <a:ext cx="4024453" cy="1618666"/>
        </p:xfrm>
        <a:graphic>
          <a:graphicData uri="http://schemas.openxmlformats.org/drawingml/2006/table">
            <a:tbl>
              <a:tblPr/>
              <a:tblGrid>
                <a:gridCol w="1355909"/>
                <a:gridCol w="1483434"/>
                <a:gridCol w="1185110"/>
              </a:tblGrid>
              <a:tr h="622564">
                <a:tc>
                  <a:txBody>
                    <a:bodyPr/>
                    <a:lstStyle/>
                    <a:p>
                      <a:pPr algn="ctr" fontAlgn="ctr"/>
                      <a:r>
                        <a:rPr lang="en-US" sz="1600" b="1" i="0" u="none" strike="noStrike" dirty="0">
                          <a:solidFill>
                            <a:srgbClr val="FFFFFF"/>
                          </a:solidFill>
                          <a:effectLst/>
                          <a:latin typeface="Calibri" panose="020F0502020204030204" pitchFamily="34" charset="0"/>
                        </a:rPr>
                        <a:t>PHASE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1" i="0" u="none" strike="noStrike" dirty="0" smtClean="0">
                          <a:solidFill>
                            <a:srgbClr val="000000"/>
                          </a:solidFill>
                          <a:effectLst/>
                          <a:latin typeface="Calibri" panose="020F0502020204030204" pitchFamily="34" charset="0"/>
                        </a:rPr>
                        <a:t>SHORT </a:t>
                      </a:r>
                      <a:r>
                        <a:rPr lang="en-US" sz="1600" b="1" i="0" u="none" strike="noStrike" dirty="0">
                          <a:solidFill>
                            <a:srgbClr val="000000"/>
                          </a:solidFill>
                          <a:effectLst/>
                          <a:latin typeface="Calibri" panose="020F0502020204030204" pitchFamily="34" charset="0"/>
                        </a:rPr>
                        <a:t>TERM SIGMA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AVG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051">
                <a:tc>
                  <a:txBody>
                    <a:bodyPr/>
                    <a:lstStyle/>
                    <a:p>
                      <a:pPr algn="ctr" fontAlgn="ctr"/>
                      <a:r>
                        <a:rPr lang="en-US" sz="1600" b="1" i="0" u="none" strike="noStrike">
                          <a:solidFill>
                            <a:srgbClr val="FFFFFF"/>
                          </a:solidFill>
                          <a:effectLst/>
                          <a:latin typeface="Calibri" panose="020F0502020204030204" pitchFamily="34" charset="0"/>
                        </a:rPr>
                        <a:t>MEASURE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0.947</a:t>
                      </a:r>
                      <a:endParaRPr lang="en-US" sz="16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2.1385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051">
                <a:tc>
                  <a:txBody>
                    <a:bodyPr/>
                    <a:lstStyle/>
                    <a:p>
                      <a:pPr algn="ctr" fontAlgn="ctr"/>
                      <a:r>
                        <a:rPr lang="en-US" sz="1600" b="1" i="0" u="none" strike="noStrike">
                          <a:solidFill>
                            <a:srgbClr val="FFFFFF"/>
                          </a:solidFill>
                          <a:effectLst/>
                          <a:latin typeface="Calibri" panose="020F0502020204030204" pitchFamily="34" charset="0"/>
                        </a:rPr>
                        <a:t>IMPROVE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3.33</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2.1385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Chart 15"/>
          <p:cNvGraphicFramePr>
            <a:graphicFrameLocks/>
          </p:cNvGraphicFramePr>
          <p:nvPr>
            <p:extLst>
              <p:ext uri="{D42A27DB-BD31-4B8C-83A1-F6EECF244321}">
                <p14:modId xmlns:p14="http://schemas.microsoft.com/office/powerpoint/2010/main" val="2433212758"/>
              </p:ext>
            </p:extLst>
          </p:nvPr>
        </p:nvGraphicFramePr>
        <p:xfrm>
          <a:off x="662478" y="1744266"/>
          <a:ext cx="6702721" cy="35374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27781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a:t>
            </a:fld>
            <a:endParaRPr>
              <a:solidFill>
                <a:srgbClr val="FFFFFF"/>
              </a:solidFill>
            </a:endParaRPr>
          </a:p>
        </p:txBody>
      </p:sp>
      <p:sp>
        <p:nvSpPr>
          <p:cNvPr id="99" name="Title 3"/>
          <p:cNvSpPr txBox="1">
            <a:spLocks/>
          </p:cNvSpPr>
          <p:nvPr/>
        </p:nvSpPr>
        <p:spPr>
          <a:xfrm>
            <a:off x="1869237" y="1031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MEASUREMENT SYSTEM ANALYSIS</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266440" y="1906651"/>
            <a:ext cx="11634408" cy="83099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ctr" fontAlgn="base">
              <a:spcBef>
                <a:spcPct val="50000"/>
              </a:spcBef>
              <a:spcAft>
                <a:spcPct val="0"/>
              </a:spcAft>
            </a:pPr>
            <a:r>
              <a:rPr lang="en-US" sz="2400" b="1" i="1" dirty="0" smtClean="0">
                <a:solidFill>
                  <a:prstClr val="black"/>
                </a:solidFill>
              </a:rPr>
              <a:t>As Data Is Collected From System I.E. Data Is Generated From Helpdesk Ticketing Tool, So There Is No Need To Perform MSA</a:t>
            </a:r>
            <a:endParaRPr lang="en-US" sz="2400" b="1" i="1" dirty="0">
              <a:solidFill>
                <a:prstClr val="black"/>
              </a:solidFill>
            </a:endParaRPr>
          </a:p>
        </p:txBody>
      </p:sp>
    </p:spTree>
    <p:extLst>
      <p:ext uri="{BB962C8B-B14F-4D97-AF65-F5344CB8AC3E}">
        <p14:creationId xmlns:p14="http://schemas.microsoft.com/office/powerpoint/2010/main" val="356700370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970" y="146771"/>
            <a:ext cx="7521200" cy="722244"/>
          </a:xfrm>
        </p:spPr>
        <p:txBody>
          <a:bodyPr anchor="ctr"/>
          <a:lstStyle/>
          <a:p>
            <a:pPr algn="ctr"/>
            <a:r>
              <a:rPr lang="en-US" dirty="0" smtClean="0"/>
              <a:t>Updated Process </a:t>
            </a:r>
            <a:r>
              <a:rPr lang="en-US" dirty="0"/>
              <a:t>M</a:t>
            </a:r>
            <a:r>
              <a:rPr lang="en-US" dirty="0" smtClean="0"/>
              <a:t>ap</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120</a:t>
            </a:fld>
            <a:endParaRPr lang="en">
              <a:solidFill>
                <a:srgbClr val="FFFFFF"/>
              </a:solidFill>
            </a:endParaRPr>
          </a:p>
        </p:txBody>
      </p:sp>
      <p:pic>
        <p:nvPicPr>
          <p:cNvPr id="5" name="Picture 4">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6" name="TextBox 5">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4" name="Picture 3"/>
          <p:cNvPicPr>
            <a:picLocks noChangeAspect="1"/>
          </p:cNvPicPr>
          <p:nvPr/>
        </p:nvPicPr>
        <p:blipFill>
          <a:blip r:embed="rId5"/>
          <a:stretch>
            <a:fillRect/>
          </a:stretch>
        </p:blipFill>
        <p:spPr>
          <a:xfrm>
            <a:off x="103953" y="1152071"/>
            <a:ext cx="12141233" cy="5041671"/>
          </a:xfrm>
          <a:prstGeom prst="rect">
            <a:avLst/>
          </a:prstGeom>
        </p:spPr>
      </p:pic>
      <p:graphicFrame>
        <p:nvGraphicFramePr>
          <p:cNvPr id="7" name="Object 6"/>
          <p:cNvGraphicFramePr>
            <a:graphicFrameLocks noChangeAspect="1"/>
          </p:cNvGraphicFramePr>
          <p:nvPr>
            <p:extLst/>
          </p:nvPr>
        </p:nvGraphicFramePr>
        <p:xfrm>
          <a:off x="9505087" y="5217111"/>
          <a:ext cx="1861360" cy="1401540"/>
        </p:xfrm>
        <a:graphic>
          <a:graphicData uri="http://schemas.openxmlformats.org/presentationml/2006/ole">
            <mc:AlternateContent xmlns:mc="http://schemas.openxmlformats.org/markup-compatibility/2006">
              <mc:Choice xmlns:v="urn:schemas-microsoft-com:vml" Requires="v">
                <p:oleObj spid="_x0000_s26656"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9505087" y="5217111"/>
                        <a:ext cx="1861360" cy="1401540"/>
                      </a:xfrm>
                      <a:prstGeom prst="rect">
                        <a:avLst/>
                      </a:prstGeom>
                    </p:spPr>
                  </p:pic>
                </p:oleObj>
              </mc:Fallback>
            </mc:AlternateContent>
          </a:graphicData>
        </a:graphic>
      </p:graphicFrame>
      <p:sp>
        <p:nvSpPr>
          <p:cNvPr id="8" name="Flowchart: Card 7"/>
          <p:cNvSpPr/>
          <p:nvPr/>
        </p:nvSpPr>
        <p:spPr>
          <a:xfrm>
            <a:off x="1077954" y="5793963"/>
            <a:ext cx="804001" cy="388370"/>
          </a:xfrm>
          <a:prstGeom prst="flowChartPunchedCard">
            <a:avLst/>
          </a:prstGeom>
          <a:solidFill>
            <a:srgbClr val="99CCFF"/>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Straight Arrow Connector 9"/>
          <p:cNvCxnSpPr/>
          <p:nvPr/>
        </p:nvCxnSpPr>
        <p:spPr>
          <a:xfrm>
            <a:off x="2078182" y="5991132"/>
            <a:ext cx="3357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413970" y="5843779"/>
            <a:ext cx="1206311" cy="338554"/>
          </a:xfrm>
          <a:prstGeom prst="rect">
            <a:avLst/>
          </a:prstGeom>
          <a:noFill/>
        </p:spPr>
        <p:txBody>
          <a:bodyPr wrap="square" rtlCol="0">
            <a:spAutoFit/>
          </a:bodyPr>
          <a:lstStyle/>
          <a:p>
            <a:r>
              <a:rPr lang="en-US" sz="1600" dirty="0" smtClean="0">
                <a:solidFill>
                  <a:srgbClr val="3A3F50"/>
                </a:solidFill>
              </a:rPr>
              <a:t>Solutions</a:t>
            </a:r>
            <a:endParaRPr lang="en-US" sz="1600" dirty="0">
              <a:solidFill>
                <a:srgbClr val="3A3F50"/>
              </a:solidFill>
            </a:endParaRPr>
          </a:p>
        </p:txBody>
      </p:sp>
      <p:grpSp>
        <p:nvGrpSpPr>
          <p:cNvPr id="13" name="Group 12"/>
          <p:cNvGrpSpPr/>
          <p:nvPr/>
        </p:nvGrpSpPr>
        <p:grpSpPr>
          <a:xfrm rot="16200000">
            <a:off x="7976789" y="4938279"/>
            <a:ext cx="741834" cy="2069670"/>
            <a:chOff x="9531264" y="1582077"/>
            <a:chExt cx="741834" cy="2069670"/>
          </a:xfrm>
        </p:grpSpPr>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9531264" y="2909913"/>
              <a:ext cx="741834" cy="741834"/>
            </a:xfrm>
            <a:prstGeom prst="rect">
              <a:avLst/>
            </a:prstGeom>
          </p:spPr>
        </p:pic>
        <p:sp>
          <p:nvSpPr>
            <p:cNvPr id="15" name="Rectangle 14"/>
            <p:cNvSpPr/>
            <p:nvPr/>
          </p:nvSpPr>
          <p:spPr>
            <a:xfrm rot="5400000">
              <a:off x="9176865" y="2064221"/>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spTree>
    <p:extLst>
      <p:ext uri="{BB962C8B-B14F-4D97-AF65-F5344CB8AC3E}">
        <p14:creationId xmlns:p14="http://schemas.microsoft.com/office/powerpoint/2010/main" val="18098946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121</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09969" y="2202538"/>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CONTROL PHASE</a:t>
            </a:r>
            <a:endParaRPr lang="en-US" sz="6000" b="1" kern="0" dirty="0">
              <a:solidFill>
                <a:srgbClr val="007BB9"/>
              </a:solidFill>
            </a:endParaRPr>
          </a:p>
        </p:txBody>
      </p:sp>
      <p:pic>
        <p:nvPicPr>
          <p:cNvPr id="6" name="Picture 5">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171834037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122</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09969" y="0"/>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400" b="1" kern="0" dirty="0" smtClean="0">
                <a:solidFill>
                  <a:srgbClr val="007BB9"/>
                </a:solidFill>
              </a:rPr>
              <a:t>FMEA</a:t>
            </a:r>
            <a:endParaRPr lang="en-US" sz="4400" b="1" kern="0" dirty="0">
              <a:solidFill>
                <a:srgbClr val="007BB9"/>
              </a:solidFill>
            </a:endParaRPr>
          </a:p>
        </p:txBody>
      </p:sp>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7" name="Object 6"/>
          <p:cNvGraphicFramePr>
            <a:graphicFrameLocks noChangeAspect="1"/>
          </p:cNvGraphicFramePr>
          <p:nvPr>
            <p:extLst/>
          </p:nvPr>
        </p:nvGraphicFramePr>
        <p:xfrm>
          <a:off x="10336924" y="204374"/>
          <a:ext cx="1683840" cy="1420740"/>
        </p:xfrm>
        <a:graphic>
          <a:graphicData uri="http://schemas.openxmlformats.org/presentationml/2006/ole">
            <mc:AlternateContent xmlns:mc="http://schemas.openxmlformats.org/markup-compatibility/2006">
              <mc:Choice xmlns:v="urn:schemas-microsoft-com:vml" Requires="v">
                <p:oleObj spid="_x0000_s27680"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336924" y="204374"/>
                        <a:ext cx="1683840" cy="1420740"/>
                      </a:xfrm>
                      <a:prstGeom prst="rect">
                        <a:avLst/>
                      </a:prstGeom>
                    </p:spPr>
                  </p:pic>
                </p:oleObj>
              </mc:Fallback>
            </mc:AlternateContent>
          </a:graphicData>
        </a:graphic>
      </p:graphicFrame>
      <p:pic>
        <p:nvPicPr>
          <p:cNvPr id="10" name="Picture 9"/>
          <p:cNvPicPr>
            <a:picLocks noChangeAspect="1"/>
          </p:cNvPicPr>
          <p:nvPr/>
        </p:nvPicPr>
        <p:blipFill>
          <a:blip r:embed="rId7"/>
          <a:stretch>
            <a:fillRect/>
          </a:stretch>
        </p:blipFill>
        <p:spPr>
          <a:xfrm>
            <a:off x="0" y="1240972"/>
            <a:ext cx="12192000" cy="4941362"/>
          </a:xfrm>
          <a:prstGeom prst="rect">
            <a:avLst/>
          </a:prstGeom>
        </p:spPr>
      </p:pic>
    </p:spTree>
    <p:extLst>
      <p:ext uri="{BB962C8B-B14F-4D97-AF65-F5344CB8AC3E}">
        <p14:creationId xmlns:p14="http://schemas.microsoft.com/office/powerpoint/2010/main" val="355301692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123</a:t>
            </a:fld>
            <a:endParaRPr>
              <a:solidFill>
                <a:srgbClr val="FFFFFF"/>
              </a:solidFill>
            </a:endParaRP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7" name="Title 3"/>
          <p:cNvSpPr txBox="1">
            <a:spLocks/>
          </p:cNvSpPr>
          <p:nvPr/>
        </p:nvSpPr>
        <p:spPr>
          <a:xfrm>
            <a:off x="1609969" y="-20495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400" b="1" kern="0" dirty="0" smtClean="0">
                <a:solidFill>
                  <a:srgbClr val="007BB9"/>
                </a:solidFill>
              </a:rPr>
              <a:t>FMEA - Continued</a:t>
            </a:r>
            <a:endParaRPr lang="en-US" sz="4400" b="1" kern="0" dirty="0">
              <a:solidFill>
                <a:srgbClr val="007BB9"/>
              </a:solidFill>
            </a:endParaRPr>
          </a:p>
        </p:txBody>
      </p:sp>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9" name="Picture 8"/>
          <p:cNvPicPr>
            <a:picLocks noChangeAspect="1"/>
          </p:cNvPicPr>
          <p:nvPr/>
        </p:nvPicPr>
        <p:blipFill>
          <a:blip r:embed="rId4"/>
          <a:stretch>
            <a:fillRect/>
          </a:stretch>
        </p:blipFill>
        <p:spPr>
          <a:xfrm>
            <a:off x="348792" y="848413"/>
            <a:ext cx="11634781" cy="5637860"/>
          </a:xfrm>
          <a:prstGeom prst="rect">
            <a:avLst/>
          </a:prstGeom>
        </p:spPr>
      </p:pic>
    </p:spTree>
    <p:extLst>
      <p:ext uri="{BB962C8B-B14F-4D97-AF65-F5344CB8AC3E}">
        <p14:creationId xmlns:p14="http://schemas.microsoft.com/office/powerpoint/2010/main" val="12283927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124</a:t>
            </a:fld>
            <a:endParaRPr>
              <a:solidFill>
                <a:srgbClr val="FFFFFF"/>
              </a:solidFill>
            </a:endParaRPr>
          </a:p>
        </p:txBody>
      </p:sp>
      <p:sp>
        <p:nvSpPr>
          <p:cNvPr id="99" name="Title 3"/>
          <p:cNvSpPr txBox="1">
            <a:spLocks/>
          </p:cNvSpPr>
          <p:nvPr/>
        </p:nvSpPr>
        <p:spPr>
          <a:xfrm>
            <a:off x="1260332"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 for Control Phase</a:t>
            </a:r>
            <a:endParaRPr lang="en-US" sz="3600" b="1" kern="0" dirty="0">
              <a:solidFill>
                <a:srgbClr val="007BB9"/>
              </a:solidFill>
            </a:endParaRP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6" name="Picture 5">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2" name="Table 1"/>
          <p:cNvGraphicFramePr>
            <a:graphicFrameLocks noGrp="1"/>
          </p:cNvGraphicFramePr>
          <p:nvPr>
            <p:extLst/>
          </p:nvPr>
        </p:nvGraphicFramePr>
        <p:xfrm>
          <a:off x="1070146" y="1095327"/>
          <a:ext cx="7191228" cy="5087005"/>
        </p:xfrm>
        <a:graphic>
          <a:graphicData uri="http://schemas.openxmlformats.org/drawingml/2006/table">
            <a:tbl>
              <a:tblPr/>
              <a:tblGrid>
                <a:gridCol w="1797807"/>
                <a:gridCol w="1797807"/>
                <a:gridCol w="1797807"/>
                <a:gridCol w="1797807"/>
              </a:tblGrid>
              <a:tr h="803213">
                <a:tc>
                  <a:txBody>
                    <a:bodyPr/>
                    <a:lstStyle/>
                    <a:p>
                      <a:pPr algn="ctr" fontAlgn="ctr"/>
                      <a:r>
                        <a:rPr lang="en-US" sz="1600" b="1" i="0" u="none" strike="noStrike" dirty="0">
                          <a:solidFill>
                            <a:srgbClr val="000000"/>
                          </a:solidFill>
                          <a:effectLst/>
                          <a:latin typeface="Calibri" panose="020F0502020204030204" pitchFamily="34" charset="0"/>
                        </a:rPr>
                        <a:t>DATE</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600" b="1" i="0" u="none" strike="noStrike" dirty="0">
                          <a:solidFill>
                            <a:srgbClr val="000000"/>
                          </a:solidFill>
                          <a:effectLst/>
                          <a:latin typeface="Calibri" panose="020F0502020204030204" pitchFamily="34" charset="0"/>
                        </a:rPr>
                        <a:t>TOTAL NO OF SHIRTS</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600" b="1" i="0" u="none" strike="noStrike">
                          <a:solidFill>
                            <a:srgbClr val="000000"/>
                          </a:solidFill>
                          <a:effectLst/>
                          <a:latin typeface="Calibri" panose="020F0502020204030204" pitchFamily="34" charset="0"/>
                        </a:rPr>
                        <a:t>NO OF DEFECTIVE SHIRTS</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600" b="1" i="0" u="none" strike="noStrike" dirty="0">
                          <a:solidFill>
                            <a:srgbClr val="000000"/>
                          </a:solidFill>
                          <a:effectLst/>
                          <a:latin typeface="Calibri" panose="020F0502020204030204" pitchFamily="34" charset="0"/>
                        </a:rPr>
                        <a:t>QUALITY (Y)</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267737">
                <a:tc>
                  <a:txBody>
                    <a:bodyPr/>
                    <a:lstStyle/>
                    <a:p>
                      <a:pPr algn="ctr" fontAlgn="ctr"/>
                      <a:r>
                        <a:rPr lang="en-US" sz="1600" b="0" i="0" u="none" strike="noStrike">
                          <a:solidFill>
                            <a:srgbClr val="000000"/>
                          </a:solidFill>
                          <a:effectLst/>
                          <a:latin typeface="Calibri" panose="020F0502020204030204" pitchFamily="34" charset="0"/>
                        </a:rPr>
                        <a:t>05/04/2020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149</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94.7%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06/04/2020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152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07/04/2020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91.6%</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08/04/2020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91.4%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09/04/2020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10/04/2020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97.5%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11/04/2020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12/04/2020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13/04/2020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14/04/2020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15/04/2020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16/04/2020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91.6%</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17/04/2020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18/04/2020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92.6%</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19/04/2020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20/04/2020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90.5%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775873484"/>
              </p:ext>
            </p:extLst>
          </p:nvPr>
        </p:nvGraphicFramePr>
        <p:xfrm>
          <a:off x="9233903" y="2576700"/>
          <a:ext cx="1955370" cy="1649843"/>
        </p:xfrm>
        <a:graphic>
          <a:graphicData uri="http://schemas.openxmlformats.org/presentationml/2006/ole">
            <mc:AlternateContent xmlns:mc="http://schemas.openxmlformats.org/markup-compatibility/2006">
              <mc:Choice xmlns:v="urn:schemas-microsoft-com:vml" Requires="v">
                <p:oleObj spid="_x0000_s28705"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233903" y="2576700"/>
                        <a:ext cx="1955370" cy="1649843"/>
                      </a:xfrm>
                      <a:prstGeom prst="rect">
                        <a:avLst/>
                      </a:prstGeom>
                    </p:spPr>
                  </p:pic>
                </p:oleObj>
              </mc:Fallback>
            </mc:AlternateContent>
          </a:graphicData>
        </a:graphic>
      </p:graphicFrame>
    </p:spTree>
    <p:extLst>
      <p:ext uri="{BB962C8B-B14F-4D97-AF65-F5344CB8AC3E}">
        <p14:creationId xmlns:p14="http://schemas.microsoft.com/office/powerpoint/2010/main" val="175818094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83" y="654831"/>
            <a:ext cx="10652998" cy="1157639"/>
          </a:xfrm>
        </p:spPr>
        <p:txBody>
          <a:bodyPr/>
          <a:lstStyle/>
          <a:p>
            <a:pPr algn="ctr"/>
            <a:r>
              <a:rPr lang="en-US" sz="4400" dirty="0" smtClean="0"/>
              <a:t>Control Chart – Continuous data- </a:t>
            </a:r>
            <a:br>
              <a:rPr lang="en-US" sz="4400" dirty="0" smtClean="0"/>
            </a:br>
            <a:r>
              <a:rPr lang="en-US" sz="4400" dirty="0" smtClean="0"/>
              <a:t>I-MR </a:t>
            </a:r>
            <a:r>
              <a:rPr lang="en-US" sz="4400" dirty="0" smtClean="0">
                <a:solidFill>
                  <a:srgbClr val="007BB9"/>
                </a:solidFill>
              </a:rPr>
              <a:t>chart </a:t>
            </a:r>
            <a:r>
              <a:rPr lang="en-US" sz="4400" dirty="0">
                <a:solidFill>
                  <a:srgbClr val="007BB9"/>
                </a:solidFill>
              </a:rPr>
              <a:t/>
            </a:r>
            <a:br>
              <a:rPr lang="en-US" sz="4400" dirty="0">
                <a:solidFill>
                  <a:srgbClr val="007BB9"/>
                </a:solidFill>
              </a:rPr>
            </a:br>
            <a:endParaRPr lang="en-US" sz="44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125</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7" name="Picture 6"/>
          <p:cNvPicPr>
            <a:picLocks noChangeAspect="1"/>
          </p:cNvPicPr>
          <p:nvPr/>
        </p:nvPicPr>
        <p:blipFill>
          <a:blip r:embed="rId4"/>
          <a:stretch>
            <a:fillRect/>
          </a:stretch>
        </p:blipFill>
        <p:spPr>
          <a:xfrm>
            <a:off x="945396" y="2110728"/>
            <a:ext cx="10306373" cy="1664078"/>
          </a:xfrm>
          <a:prstGeom prst="rect">
            <a:avLst/>
          </a:prstGeom>
          <a:ln>
            <a:solidFill>
              <a:schemeClr val="tx1"/>
            </a:solidFill>
          </a:ln>
        </p:spPr>
      </p:pic>
    </p:spTree>
    <p:extLst>
      <p:ext uri="{BB962C8B-B14F-4D97-AF65-F5344CB8AC3E}">
        <p14:creationId xmlns:p14="http://schemas.microsoft.com/office/powerpoint/2010/main" val="384542109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126</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dirty="0">
                <a:solidFill>
                  <a:srgbClr val="007BB9"/>
                </a:solidFill>
              </a:rPr>
              <a:t>Control Chart </a:t>
            </a:r>
            <a:r>
              <a:rPr lang="en-US" sz="3600" b="1" kern="0" dirty="0" smtClean="0">
                <a:solidFill>
                  <a:srgbClr val="007BB9"/>
                </a:solidFill>
              </a:rPr>
              <a:t> - I-MR Chart</a:t>
            </a:r>
            <a:endParaRPr lang="en-US" sz="3600" b="1" kern="0" dirty="0">
              <a:solidFill>
                <a:srgbClr val="007BB9"/>
              </a:solidFill>
            </a:endParaRPr>
          </a:p>
        </p:txBody>
      </p:sp>
      <p:sp>
        <p:nvSpPr>
          <p:cNvPr id="10" name="Text Box 8"/>
          <p:cNvSpPr txBox="1">
            <a:spLocks noChangeArrowheads="1"/>
          </p:cNvSpPr>
          <p:nvPr/>
        </p:nvSpPr>
        <p:spPr bwMode="auto">
          <a:xfrm>
            <a:off x="450755" y="895529"/>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13" name="Picture 12">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2" name="Picture 1"/>
          <p:cNvPicPr>
            <a:picLocks noChangeAspect="1"/>
          </p:cNvPicPr>
          <p:nvPr/>
        </p:nvPicPr>
        <p:blipFill>
          <a:blip r:embed="rId4"/>
          <a:stretch>
            <a:fillRect/>
          </a:stretch>
        </p:blipFill>
        <p:spPr>
          <a:xfrm>
            <a:off x="450755" y="1295639"/>
            <a:ext cx="7795556" cy="5190633"/>
          </a:xfrm>
          <a:prstGeom prst="rect">
            <a:avLst/>
          </a:prstGeom>
        </p:spPr>
      </p:pic>
      <p:sp>
        <p:nvSpPr>
          <p:cNvPr id="4" name="Rectangle 3"/>
          <p:cNvSpPr/>
          <p:nvPr/>
        </p:nvSpPr>
        <p:spPr>
          <a:xfrm>
            <a:off x="8246311" y="1095584"/>
            <a:ext cx="3894922" cy="5724644"/>
          </a:xfrm>
          <a:prstGeom prst="rect">
            <a:avLst/>
          </a:prstGeom>
        </p:spPr>
        <p:txBody>
          <a:bodyPr wrap="square">
            <a:spAutoFit/>
          </a:bodyPr>
          <a:lstStyle/>
          <a:p>
            <a:r>
              <a:rPr lang="en-US" sz="2400" b="1" i="1" u="sng" kern="0" dirty="0">
                <a:solidFill>
                  <a:schemeClr val="accent2"/>
                </a:solidFill>
              </a:rPr>
              <a:t>Interpretation</a:t>
            </a:r>
            <a:r>
              <a:rPr lang="en-US" sz="2400" b="1" i="1" u="sng" kern="0" dirty="0" smtClean="0">
                <a:solidFill>
                  <a:schemeClr val="accent2"/>
                </a:solidFill>
              </a:rPr>
              <a:t>:</a:t>
            </a:r>
            <a:endParaRPr lang="en-US" sz="2400" b="1" i="1" dirty="0">
              <a:solidFill>
                <a:schemeClr val="tx1">
                  <a:lumMod val="75000"/>
                </a:schemeClr>
              </a:solidFill>
            </a:endParaRPr>
          </a:p>
          <a:p>
            <a:pPr lvl="0"/>
            <a:r>
              <a:rPr lang="en-US" b="1" kern="0" dirty="0">
                <a:solidFill>
                  <a:prstClr val="black"/>
                </a:solidFill>
              </a:rPr>
              <a:t>CONTROL limits (</a:t>
            </a:r>
            <a:r>
              <a:rPr lang="en-US" b="1" u="sng" kern="0" dirty="0">
                <a:solidFill>
                  <a:prstClr val="black"/>
                </a:solidFill>
              </a:rPr>
              <a:t>not</a:t>
            </a:r>
            <a:r>
              <a:rPr lang="en-US" b="1" kern="0" dirty="0">
                <a:solidFill>
                  <a:prstClr val="black"/>
                </a:solidFill>
              </a:rPr>
              <a:t> specification limits!) are set at 3 standard deviations from the mean.  Any data points beyond these limits are unusual and should be investigated. </a:t>
            </a:r>
          </a:p>
          <a:p>
            <a:pPr lvl="0">
              <a:spcBef>
                <a:spcPct val="50000"/>
              </a:spcBef>
              <a:defRPr/>
            </a:pPr>
            <a:r>
              <a:rPr lang="en-US" b="1" kern="0" dirty="0">
                <a:solidFill>
                  <a:prstClr val="black"/>
                </a:solidFill>
                <a:cs typeface="Times New Roman" pitchFamily="18" charset="0"/>
              </a:rPr>
              <a:t>In the given control chart every single data point lies between upper and  lower control limit expect one data point. Hence we can conclude that significant cause is stable and in control. </a:t>
            </a:r>
            <a:r>
              <a:rPr lang="en-US" b="1" kern="0" dirty="0">
                <a:solidFill>
                  <a:prstClr val="black"/>
                </a:solidFill>
              </a:rPr>
              <a:t>Identified outlier was investigated, causes were found, solutions were discussed and implemented. </a:t>
            </a:r>
          </a:p>
          <a:p>
            <a:pPr>
              <a:spcBef>
                <a:spcPct val="50000"/>
              </a:spcBef>
              <a:defRPr/>
            </a:pPr>
            <a:endParaRPr lang="en-US" b="1" kern="0" dirty="0">
              <a:solidFill>
                <a:prstClr val="black"/>
              </a:solidFill>
            </a:endParaRPr>
          </a:p>
          <a:p>
            <a:endParaRPr lang="en-IN" dirty="0"/>
          </a:p>
        </p:txBody>
      </p:sp>
    </p:spTree>
    <p:extLst>
      <p:ext uri="{BB962C8B-B14F-4D97-AF65-F5344CB8AC3E}">
        <p14:creationId xmlns:p14="http://schemas.microsoft.com/office/powerpoint/2010/main" val="2902854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127</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STABILITY ANALYSIS : Run </a:t>
            </a:r>
            <a:r>
              <a:rPr lang="en-US" sz="3600" b="1" kern="0" dirty="0">
                <a:solidFill>
                  <a:srgbClr val="007BB9"/>
                </a:solidFill>
              </a:rPr>
              <a:t>Chart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553268" y="806902"/>
            <a:ext cx="1163873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r>
              <a:rPr lang="en-US" sz="2000" b="1" i="1" u="sng" dirty="0" smtClean="0">
                <a:solidFill>
                  <a:srgbClr val="007BB9"/>
                </a:solidFill>
              </a:rPr>
              <a:t>: </a:t>
            </a:r>
            <a:r>
              <a:rPr lang="en-US" sz="2000" b="1" i="1" dirty="0"/>
              <a:t>To check whether the data is stable or unstable</a:t>
            </a:r>
            <a:r>
              <a:rPr lang="en-US" sz="2000" b="1" i="1" u="sng" dirty="0" smtClean="0"/>
              <a:t>.</a:t>
            </a:r>
            <a:endParaRPr lang="en-US" sz="2000" b="1" i="1" dirty="0"/>
          </a:p>
        </p:txBody>
      </p:sp>
      <p:pic>
        <p:nvPicPr>
          <p:cNvPr id="2" name="Picture 1"/>
          <p:cNvPicPr>
            <a:picLocks noChangeAspect="1"/>
          </p:cNvPicPr>
          <p:nvPr/>
        </p:nvPicPr>
        <p:blipFill>
          <a:blip r:embed="rId4"/>
          <a:stretch>
            <a:fillRect/>
          </a:stretch>
        </p:blipFill>
        <p:spPr>
          <a:xfrm>
            <a:off x="553268" y="1207012"/>
            <a:ext cx="7905385" cy="5263762"/>
          </a:xfrm>
          <a:prstGeom prst="rect">
            <a:avLst/>
          </a:prstGeom>
        </p:spPr>
      </p:pic>
      <p:sp>
        <p:nvSpPr>
          <p:cNvPr id="3" name="Rectangle 2"/>
          <p:cNvSpPr/>
          <p:nvPr/>
        </p:nvSpPr>
        <p:spPr>
          <a:xfrm>
            <a:off x="8458653" y="2241061"/>
            <a:ext cx="3682580" cy="2339102"/>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IN" b="1" i="1" dirty="0"/>
              <a:t>There are no p-values less than 0.05(alpha value), therefore no statistical evidence of unusual process behaviour exists, i.e. the data is stable.</a:t>
            </a:r>
          </a:p>
          <a:p>
            <a:endParaRPr lang="en-IN" dirty="0"/>
          </a:p>
          <a:p>
            <a:endParaRPr lang="en-IN" dirty="0"/>
          </a:p>
        </p:txBody>
      </p:sp>
    </p:spTree>
    <p:extLst>
      <p:ext uri="{BB962C8B-B14F-4D97-AF65-F5344CB8AC3E}">
        <p14:creationId xmlns:p14="http://schemas.microsoft.com/office/powerpoint/2010/main" val="3023046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128</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dirty="0" smtClean="0">
                <a:solidFill>
                  <a:srgbClr val="007BB9"/>
                </a:solidFill>
              </a:rPr>
              <a:t>NORMALITY ANALYSIS :Normality </a:t>
            </a:r>
            <a:r>
              <a:rPr lang="en-US" sz="3600" b="1" dirty="0">
                <a:solidFill>
                  <a:srgbClr val="007BB9"/>
                </a:solidFill>
              </a:rPr>
              <a:t>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553268" y="848961"/>
            <a:ext cx="1163873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r>
              <a:rPr lang="en-US" sz="2000" b="1" i="1" u="sng" dirty="0" smtClean="0">
                <a:solidFill>
                  <a:srgbClr val="007BB9"/>
                </a:solidFill>
              </a:rPr>
              <a:t>: </a:t>
            </a:r>
            <a:r>
              <a:rPr lang="en-US" sz="2000" b="1" i="1" dirty="0"/>
              <a:t>To check whether the data is normal or non-normal</a:t>
            </a:r>
            <a:r>
              <a:rPr lang="en-US" sz="2000" b="1" i="1" dirty="0" smtClean="0"/>
              <a:t>.</a:t>
            </a:r>
            <a:endParaRPr lang="en-US" sz="2000" b="1" i="1" dirty="0"/>
          </a:p>
        </p:txBody>
      </p:sp>
      <p:pic>
        <p:nvPicPr>
          <p:cNvPr id="2" name="Picture 1"/>
          <p:cNvPicPr>
            <a:picLocks noChangeAspect="1"/>
          </p:cNvPicPr>
          <p:nvPr/>
        </p:nvPicPr>
        <p:blipFill>
          <a:blip r:embed="rId4"/>
          <a:stretch>
            <a:fillRect/>
          </a:stretch>
        </p:blipFill>
        <p:spPr>
          <a:xfrm>
            <a:off x="553268" y="1301016"/>
            <a:ext cx="7764205" cy="5169758"/>
          </a:xfrm>
          <a:prstGeom prst="rect">
            <a:avLst/>
          </a:prstGeom>
        </p:spPr>
      </p:pic>
      <p:sp>
        <p:nvSpPr>
          <p:cNvPr id="4" name="Rectangle 3"/>
          <p:cNvSpPr/>
          <p:nvPr/>
        </p:nvSpPr>
        <p:spPr>
          <a:xfrm>
            <a:off x="8317473" y="2408566"/>
            <a:ext cx="3823760" cy="1754326"/>
          </a:xfrm>
          <a:prstGeom prst="rect">
            <a:avLst/>
          </a:prstGeom>
        </p:spPr>
        <p:txBody>
          <a:bodyPr wrap="square">
            <a:spAutoFit/>
          </a:bodyPr>
          <a:lstStyle/>
          <a:p>
            <a:r>
              <a:rPr lang="en-US" b="1" i="1" u="sng" kern="0" dirty="0">
                <a:solidFill>
                  <a:schemeClr val="accent2"/>
                </a:solidFill>
              </a:rPr>
              <a:t>Interpretation:</a:t>
            </a:r>
          </a:p>
          <a:p>
            <a:r>
              <a:rPr lang="en-US" b="1" i="1" kern="0" dirty="0">
                <a:solidFill>
                  <a:prstClr val="black"/>
                </a:solidFill>
              </a:rPr>
              <a:t>Since the p- value is greater than 0.05 (alpha value), </a:t>
            </a:r>
            <a:r>
              <a:rPr lang="en-US" b="1" i="1" dirty="0">
                <a:solidFill>
                  <a:schemeClr val="tx1">
                    <a:lumMod val="50000"/>
                  </a:schemeClr>
                </a:solidFill>
              </a:rPr>
              <a:t>we fail to reject normality and hence, </a:t>
            </a:r>
            <a:r>
              <a:rPr lang="en-US" b="1" i="1" dirty="0">
                <a:solidFill>
                  <a:prstClr val="black"/>
                </a:solidFill>
              </a:rPr>
              <a:t>the data is normal.</a:t>
            </a:r>
            <a:endParaRPr lang="en-US" b="1" i="1" kern="0" dirty="0">
              <a:solidFill>
                <a:prstClr val="black"/>
              </a:solidFill>
            </a:endParaRPr>
          </a:p>
          <a:p>
            <a:endParaRPr lang="en-IN" b="1" i="1" dirty="0"/>
          </a:p>
        </p:txBody>
      </p:sp>
    </p:spTree>
    <p:extLst>
      <p:ext uri="{BB962C8B-B14F-4D97-AF65-F5344CB8AC3E}">
        <p14:creationId xmlns:p14="http://schemas.microsoft.com/office/powerpoint/2010/main" val="15443451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11788" y="1808865"/>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129</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 Test</a:t>
            </a:r>
            <a:endParaRPr lang="en-US" sz="3600" b="1" kern="0" dirty="0">
              <a:solidFill>
                <a:srgbClr val="007BB9"/>
              </a:solidFill>
            </a:endParaRPr>
          </a:p>
        </p:txBody>
      </p:sp>
      <p:sp>
        <p:nvSpPr>
          <p:cNvPr id="10" name="Text Box 8"/>
          <p:cNvSpPr txBox="1">
            <a:spLocks noChangeArrowheads="1"/>
          </p:cNvSpPr>
          <p:nvPr/>
        </p:nvSpPr>
        <p:spPr bwMode="auto">
          <a:xfrm>
            <a:off x="479888" y="2836365"/>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srgbClr val="007BB9"/>
                </a:solidFill>
              </a:rPr>
              <a:t>Hypothesis:</a:t>
            </a:r>
            <a:endParaRPr lang="en-US" sz="2000" b="1" i="1" u="sng" dirty="0">
              <a:solidFill>
                <a:srgbClr val="007BB9"/>
              </a:solidFill>
            </a:endParaRPr>
          </a:p>
        </p:txBody>
      </p:sp>
      <p:sp>
        <p:nvSpPr>
          <p:cNvPr id="13" name="Text Box 9"/>
          <p:cNvSpPr txBox="1">
            <a:spLocks noChangeArrowheads="1"/>
          </p:cNvSpPr>
          <p:nvPr/>
        </p:nvSpPr>
        <p:spPr bwMode="auto">
          <a:xfrm>
            <a:off x="640811" y="3709463"/>
            <a:ext cx="10891222" cy="1231106"/>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gn="just">
              <a:lnSpc>
                <a:spcPct val="80000"/>
              </a:lnSpc>
              <a:spcBef>
                <a:spcPct val="50000"/>
              </a:spcBef>
            </a:pPr>
            <a:r>
              <a:rPr lang="en-US" sz="2000" b="1" i="1" dirty="0">
                <a:solidFill>
                  <a:srgbClr val="3A3F50"/>
                </a:solidFill>
              </a:rPr>
              <a:t>H</a:t>
            </a:r>
            <a:r>
              <a:rPr lang="en-US" sz="2000" b="1" i="1" baseline="-25000" dirty="0">
                <a:solidFill>
                  <a:srgbClr val="3A3F50"/>
                </a:solidFill>
              </a:rPr>
              <a:t>o </a:t>
            </a:r>
            <a:r>
              <a:rPr lang="en-US" sz="2000" b="1" i="1" dirty="0">
                <a:solidFill>
                  <a:srgbClr val="3A3F50"/>
                </a:solidFill>
              </a:rPr>
              <a:t>: After implementing the solution, Mean Quality Score across Measure </a:t>
            </a:r>
            <a:r>
              <a:rPr lang="en-US" sz="2000" b="1" i="1" dirty="0" smtClean="0">
                <a:solidFill>
                  <a:srgbClr val="3A3F50"/>
                </a:solidFill>
              </a:rPr>
              <a:t>and Control </a:t>
            </a:r>
            <a:r>
              <a:rPr lang="en-US" sz="2000" b="1" i="1" dirty="0">
                <a:solidFill>
                  <a:srgbClr val="3A3F50"/>
                </a:solidFill>
              </a:rPr>
              <a:t>phases are same.	          </a:t>
            </a:r>
          </a:p>
          <a:p>
            <a:pPr marL="406400" indent="-406400" algn="just">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a:solidFill>
                  <a:srgbClr val="3A3F50"/>
                </a:solidFill>
              </a:rPr>
              <a:t>: After implementing the solution, Mean Quality Score in </a:t>
            </a:r>
            <a:r>
              <a:rPr lang="en-US" sz="2000" b="1" i="1" dirty="0" smtClean="0">
                <a:solidFill>
                  <a:srgbClr val="3A3F50"/>
                </a:solidFill>
              </a:rPr>
              <a:t>Control </a:t>
            </a:r>
            <a:r>
              <a:rPr lang="en-US" sz="2000" b="1" i="1" dirty="0">
                <a:solidFill>
                  <a:srgbClr val="3A3F50"/>
                </a:solidFill>
              </a:rPr>
              <a:t>Phase is more than Mean Quality Score in Measure Phase </a:t>
            </a:r>
          </a:p>
        </p:txBody>
      </p:sp>
      <p:sp>
        <p:nvSpPr>
          <p:cNvPr id="16" name="Text Box 8"/>
          <p:cNvSpPr txBox="1">
            <a:spLocks noChangeArrowheads="1"/>
          </p:cNvSpPr>
          <p:nvPr/>
        </p:nvSpPr>
        <p:spPr bwMode="auto">
          <a:xfrm>
            <a:off x="479888" y="1039244"/>
            <a:ext cx="11042505"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endParaRPr lang="en-US" sz="2000" b="1" i="1" dirty="0">
              <a:solidFill>
                <a:prstClr val="black"/>
              </a:solidFill>
            </a:endParaRPr>
          </a:p>
        </p:txBody>
      </p:sp>
      <p:pic>
        <p:nvPicPr>
          <p:cNvPr id="11" name="Picture 10">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2" name="TextBox 1"/>
          <p:cNvSpPr txBox="1"/>
          <p:nvPr/>
        </p:nvSpPr>
        <p:spPr>
          <a:xfrm>
            <a:off x="488900" y="1810764"/>
            <a:ext cx="11065393" cy="707886"/>
          </a:xfrm>
          <a:prstGeom prst="rect">
            <a:avLst/>
          </a:prstGeom>
          <a:noFill/>
        </p:spPr>
        <p:txBody>
          <a:bodyPr wrap="square" rtlCol="0">
            <a:spAutoFit/>
          </a:bodyPr>
          <a:lstStyle/>
          <a:p>
            <a:r>
              <a:rPr lang="en-US" sz="2000" b="1" i="1" dirty="0" smtClean="0">
                <a:solidFill>
                  <a:prstClr val="black"/>
                </a:solidFill>
              </a:rPr>
              <a:t>Purpose of performing 2 Sample t test is to check if mean of Quality Score across two phases- Measure and Control are same or not.</a:t>
            </a:r>
            <a:endParaRPr lang="en-US" sz="2000" b="1" i="1" dirty="0">
              <a:solidFill>
                <a:prstClr val="black"/>
              </a:solidFill>
            </a:endParaRPr>
          </a:p>
        </p:txBody>
      </p:sp>
    </p:spTree>
    <p:extLst>
      <p:ext uri="{BB962C8B-B14F-4D97-AF65-F5344CB8AC3E}">
        <p14:creationId xmlns:p14="http://schemas.microsoft.com/office/powerpoint/2010/main" val="3589724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13</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List of Potential Causes</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ext uri="{D42A27DB-BD31-4B8C-83A1-F6EECF244321}">
                <p14:modId xmlns:p14="http://schemas.microsoft.com/office/powerpoint/2010/main" val="1148545225"/>
              </p:ext>
            </p:extLst>
          </p:nvPr>
        </p:nvGraphicFramePr>
        <p:xfrm>
          <a:off x="698919" y="1268410"/>
          <a:ext cx="4958443" cy="3808501"/>
        </p:xfrm>
        <a:graphic>
          <a:graphicData uri="http://schemas.openxmlformats.org/drawingml/2006/table">
            <a:tbl>
              <a:tblPr/>
              <a:tblGrid>
                <a:gridCol w="683421"/>
                <a:gridCol w="4275022"/>
              </a:tblGrid>
              <a:tr h="477510">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TOTAL NO.</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a:t>
                      </a:r>
                      <a:r>
                        <a:rPr lang="en-US" sz="1600" b="1" i="0" u="none" strike="noStrike" cap="none" dirty="0" smtClean="0">
                          <a:solidFill>
                            <a:srgbClr val="000000"/>
                          </a:solidFill>
                          <a:effectLst/>
                          <a:latin typeface="Bodoni MT" panose="02070603080606020203" pitchFamily="18" charset="0"/>
                          <a:ea typeface="+mn-ea"/>
                          <a:cs typeface="+mn-cs"/>
                          <a:sym typeface="Arial"/>
                        </a:rPr>
                        <a:t>OF SHIRTS STICHED</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NO. OF DEFECTIVE SHIRTS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4291">
                <a:tc>
                  <a:txBody>
                    <a:bodyPr/>
                    <a:lstStyle/>
                    <a:p>
                      <a:pPr algn="ctr" rtl="0" fontAlgn="ctr"/>
                      <a:r>
                        <a:rPr lang="en-US" sz="1600" b="1" i="0" u="none" strike="noStrike" dirty="0">
                          <a:solidFill>
                            <a:srgbClr val="000000"/>
                          </a:solidFill>
                          <a:effectLst/>
                          <a:latin typeface="Calibri" panose="020F0502020204030204" pitchFamily="34" charset="0"/>
                        </a:rPr>
                        <a:t>3</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FAULTY ZIPPERS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9150">
                <a:tc>
                  <a:txBody>
                    <a:bodyPr/>
                    <a:lstStyle/>
                    <a:p>
                      <a:pPr algn="ctr" rtl="0" fontAlgn="ctr"/>
                      <a:r>
                        <a:rPr lang="en-US" sz="1600" b="1" i="0" u="none" strike="noStrike" dirty="0">
                          <a:solidFill>
                            <a:srgbClr val="000000"/>
                          </a:solidFill>
                          <a:effectLst/>
                          <a:latin typeface="Calibri" panose="020F0502020204030204" pitchFamily="34" charset="0"/>
                        </a:rPr>
                        <a:t>4</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 IRREGULAR HEMMING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5</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GRADATION OF SIZES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6</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MISS OUT OF STITCHES IN BETWEEN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7</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STITCHING TECHNIQUES USED</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54824759"/>
              </p:ext>
            </p:extLst>
          </p:nvPr>
        </p:nvGraphicFramePr>
        <p:xfrm>
          <a:off x="6039284" y="1275122"/>
          <a:ext cx="4906538" cy="3794419"/>
        </p:xfrm>
        <a:graphic>
          <a:graphicData uri="http://schemas.openxmlformats.org/drawingml/2006/table">
            <a:tbl>
              <a:tblPr/>
              <a:tblGrid>
                <a:gridCol w="676267"/>
                <a:gridCol w="4230271"/>
              </a:tblGrid>
              <a:tr h="556761">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399704">
                <a:tc>
                  <a:txBody>
                    <a:bodyPr/>
                    <a:lstStyle/>
                    <a:p>
                      <a:pPr algn="ctr" rtl="0" fontAlgn="ctr"/>
                      <a:r>
                        <a:rPr lang="en-US" sz="1600" b="1" i="0" u="none" strike="noStrike" dirty="0">
                          <a:solidFill>
                            <a:srgbClr val="000000"/>
                          </a:solidFill>
                          <a:effectLst/>
                          <a:latin typeface="Calibri" panose="020F0502020204030204" pitchFamily="34" charset="0"/>
                        </a:rPr>
                        <a:t>8</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rgbClr val="000000"/>
                          </a:solidFill>
                          <a:effectLst/>
                          <a:latin typeface="Bodoni MT" panose="02070603080606020203" pitchFamily="18" charset="0"/>
                          <a:ea typeface="+mn-ea"/>
                          <a:cs typeface="+mn-cs"/>
                          <a:sym typeface="Arial"/>
                        </a:rPr>
                        <a:t>WRONG SIZE  PACKAGING	</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7185">
                <a:tc>
                  <a:txBody>
                    <a:bodyPr/>
                    <a:lstStyle/>
                    <a:p>
                      <a:pPr algn="ctr" rtl="0" fontAlgn="ctr"/>
                      <a:r>
                        <a:rPr lang="en-US" sz="1600" b="1" i="0" u="none" strike="noStrike" dirty="0">
                          <a:solidFill>
                            <a:srgbClr val="000000"/>
                          </a:solidFill>
                          <a:effectLst/>
                          <a:latin typeface="Calibri" panose="020F0502020204030204" pitchFamily="34" charset="0"/>
                        </a:rPr>
                        <a:t>9</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COLOUR COMBINATION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600" b="1" i="0" u="none" strike="noStrike" dirty="0">
                          <a:solidFill>
                            <a:srgbClr val="000000"/>
                          </a:solidFill>
                          <a:effectLst/>
                          <a:latin typeface="Calibri" panose="020F0502020204030204" pitchFamily="34" charset="0"/>
                        </a:rPr>
                        <a:t>10</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LABEL DIMENSIONS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600" b="1" i="0" u="none" strike="noStrike" dirty="0">
                          <a:solidFill>
                            <a:srgbClr val="000000"/>
                          </a:solidFill>
                          <a:effectLst/>
                          <a:latin typeface="Calibri" panose="020F0502020204030204" pitchFamily="34" charset="0"/>
                        </a:rPr>
                        <a:t>11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BUTTON</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a:t>
                      </a:r>
                      <a:r>
                        <a:rPr lang="en-US" sz="1600" b="1" i="0" u="none" strike="noStrike" cap="none" dirty="0" smtClean="0">
                          <a:solidFill>
                            <a:srgbClr val="000000"/>
                          </a:solidFill>
                          <a:effectLst/>
                          <a:latin typeface="Bodoni MT" panose="02070603080606020203" pitchFamily="18" charset="0"/>
                          <a:ea typeface="+mn-ea"/>
                          <a:cs typeface="+mn-cs"/>
                          <a:sym typeface="Arial"/>
                        </a:rPr>
                        <a:t>HOLES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49">
                <a:tc>
                  <a:txBody>
                    <a:bodyPr/>
                    <a:lstStyle/>
                    <a:p>
                      <a:pPr algn="ctr" rtl="0" fontAlgn="ctr"/>
                      <a:r>
                        <a:rPr lang="en-US" sz="1600" b="1" i="0" u="none" strike="noStrike" dirty="0">
                          <a:solidFill>
                            <a:srgbClr val="000000"/>
                          </a:solidFill>
                          <a:effectLst/>
                          <a:latin typeface="Calibri" panose="020F0502020204030204" pitchFamily="34" charset="0"/>
                        </a:rPr>
                        <a:t>12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LACK</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TRAINING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400" b="1" i="0" u="none" strike="noStrike" dirty="0">
                          <a:solidFill>
                            <a:srgbClr val="000000"/>
                          </a:solidFill>
                          <a:effectLst/>
                          <a:latin typeface="Calibri" panose="020F0502020204030204" pitchFamily="34" charset="0"/>
                        </a:rPr>
                        <a:t>13</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SHORTAGE</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TECHNICAL </a:t>
                      </a:r>
                      <a:r>
                        <a:rPr lang="en-US" sz="1600" b="1" i="0" u="none" strike="noStrike" cap="none" dirty="0" smtClean="0">
                          <a:solidFill>
                            <a:srgbClr val="000000"/>
                          </a:solidFill>
                          <a:effectLst/>
                          <a:latin typeface="Bodoni MT" panose="02070603080606020203" pitchFamily="18" charset="0"/>
                          <a:ea typeface="+mn-ea"/>
                          <a:cs typeface="+mn-cs"/>
                          <a:sym typeface="Arial"/>
                        </a:rPr>
                        <a:t> SKILLS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400" b="1" i="0" u="none" strike="noStrike" dirty="0">
                          <a:solidFill>
                            <a:srgbClr val="000000"/>
                          </a:solidFill>
                          <a:effectLst/>
                          <a:latin typeface="Calibri" panose="020F0502020204030204" pitchFamily="34" charset="0"/>
                        </a:rPr>
                        <a:t>14</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SEWING NEEDLE BREAKS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400" b="1" i="0" u="none" strike="noStrike" dirty="0">
                          <a:solidFill>
                            <a:srgbClr val="000000"/>
                          </a:solidFill>
                          <a:effectLst/>
                          <a:latin typeface="Calibri" panose="020F0502020204030204" pitchFamily="34" charset="0"/>
                        </a:rPr>
                        <a:t>15</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dirty="0" smtClean="0"/>
                        <a:t>       </a:t>
                      </a:r>
                      <a:r>
                        <a:rPr lang="en-US" sz="1600" b="1" i="0" u="none" strike="noStrike" cap="none" dirty="0" smtClean="0">
                          <a:solidFill>
                            <a:srgbClr val="000000"/>
                          </a:solidFill>
                          <a:effectLst/>
                          <a:latin typeface="Bodoni MT" panose="02070603080606020203" pitchFamily="18" charset="0"/>
                          <a:ea typeface="+mn-ea"/>
                          <a:cs typeface="+mn-cs"/>
                          <a:sym typeface="Arial"/>
                        </a:rPr>
                        <a:t>WRONG QUALITY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6981879" y="8111785"/>
            <a:ext cx="4854754" cy="504159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9932034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130</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a:t>
            </a:r>
            <a:r>
              <a:rPr lang="en-US" sz="3600" b="1" kern="0" dirty="0">
                <a:solidFill>
                  <a:srgbClr val="007BB9"/>
                </a:solidFill>
              </a:rPr>
              <a:t>Sample </a:t>
            </a:r>
            <a:r>
              <a:rPr lang="en-US" sz="3600" b="1" kern="0" dirty="0" smtClean="0">
                <a:solidFill>
                  <a:srgbClr val="007BB9"/>
                </a:solidFill>
              </a:rPr>
              <a:t>t Test</a:t>
            </a:r>
            <a:endParaRPr lang="en-US" sz="3600" b="1" kern="0" dirty="0">
              <a:solidFill>
                <a:srgbClr val="007BB9"/>
              </a:solidFill>
            </a:endParaRPr>
          </a:p>
        </p:txBody>
      </p:sp>
      <p:sp>
        <p:nvSpPr>
          <p:cNvPr id="18" name="Text Box 7"/>
          <p:cNvSpPr txBox="1">
            <a:spLocks noChangeArrowheads="1"/>
          </p:cNvSpPr>
          <p:nvPr/>
        </p:nvSpPr>
        <p:spPr bwMode="auto">
          <a:xfrm>
            <a:off x="560561" y="4968986"/>
            <a:ext cx="10199968"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Interpretation</a:t>
            </a:r>
            <a:r>
              <a:rPr lang="en-US" sz="2000" b="1" i="1" u="sng" kern="0" dirty="0" smtClean="0">
                <a:solidFill>
                  <a:srgbClr val="007BB9"/>
                </a:solidFill>
              </a:rPr>
              <a:t>: </a:t>
            </a:r>
            <a:r>
              <a:rPr lang="en-US" sz="2000" b="1" i="1" kern="0" dirty="0"/>
              <a:t>Since p-value is less than 0.05(alpha value), we can conclude that mean %Quality Improve is more than mean %Quality Measure</a:t>
            </a:r>
            <a:r>
              <a:rPr lang="en-US" sz="2000" b="1" i="1" kern="0" dirty="0" smtClean="0"/>
              <a:t>.</a:t>
            </a:r>
            <a:endParaRPr lang="en-US" sz="2000" b="1" i="1" kern="0" dirty="0">
              <a:solidFill>
                <a:prstClr val="black"/>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pic>
        <p:nvPicPr>
          <p:cNvPr id="12" name="Picture 1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61" y="1424149"/>
            <a:ext cx="10722482" cy="3532146"/>
          </a:xfrm>
          <a:prstGeom prst="rect">
            <a:avLst/>
          </a:prstGeom>
        </p:spPr>
      </p:pic>
      <p:sp>
        <p:nvSpPr>
          <p:cNvPr id="10" name="Text Box 7"/>
          <p:cNvSpPr txBox="1">
            <a:spLocks noChangeArrowheads="1"/>
          </p:cNvSpPr>
          <p:nvPr/>
        </p:nvSpPr>
        <p:spPr bwMode="auto">
          <a:xfrm>
            <a:off x="560561" y="5710710"/>
            <a:ext cx="10971472"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Conclusion</a:t>
            </a:r>
            <a:r>
              <a:rPr lang="en-US" sz="2000" b="1" i="1" u="sng" kern="0" dirty="0" smtClean="0">
                <a:solidFill>
                  <a:srgbClr val="007BB9"/>
                </a:solidFill>
              </a:rPr>
              <a:t>: </a:t>
            </a:r>
            <a:r>
              <a:rPr lang="en-US" sz="2000" b="1" i="1" kern="0" dirty="0">
                <a:solidFill>
                  <a:prstClr val="black"/>
                </a:solidFill>
              </a:rPr>
              <a:t>Since the P-Value </a:t>
            </a:r>
            <a:r>
              <a:rPr lang="en-US" sz="2000" b="1" i="1" kern="0" dirty="0" smtClean="0">
                <a:solidFill>
                  <a:prstClr val="black"/>
                </a:solidFill>
              </a:rPr>
              <a:t>&lt; 0.05</a:t>
            </a:r>
            <a:r>
              <a:rPr lang="en-US" sz="2000" b="1" i="1" kern="0" dirty="0">
                <a:solidFill>
                  <a:prstClr val="black"/>
                </a:solidFill>
              </a:rPr>
              <a:t>, we can conclude improvement in % Quality Score is sustained in Control Phase.</a:t>
            </a:r>
          </a:p>
          <a:p>
            <a:pPr algn="just" fontAlgn="base">
              <a:spcBef>
                <a:spcPct val="50000"/>
              </a:spcBef>
              <a:spcAft>
                <a:spcPct val="0"/>
              </a:spcAft>
            </a:pPr>
            <a:endParaRPr lang="en-US" sz="2000" b="1" i="1" kern="0" dirty="0">
              <a:solidFill>
                <a:prstClr val="black"/>
              </a:solidFill>
            </a:endParaRPr>
          </a:p>
        </p:txBody>
      </p:sp>
    </p:spTree>
    <p:extLst>
      <p:ext uri="{BB962C8B-B14F-4D97-AF65-F5344CB8AC3E}">
        <p14:creationId xmlns:p14="http://schemas.microsoft.com/office/powerpoint/2010/main" val="185059765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11788" y="1808865"/>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131</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 Test</a:t>
            </a:r>
            <a:endParaRPr lang="en-US" sz="3600" b="1" kern="0" dirty="0">
              <a:solidFill>
                <a:srgbClr val="007BB9"/>
              </a:solidFill>
            </a:endParaRPr>
          </a:p>
        </p:txBody>
      </p:sp>
      <p:sp>
        <p:nvSpPr>
          <p:cNvPr id="10" name="Text Box 8"/>
          <p:cNvSpPr txBox="1">
            <a:spLocks noChangeArrowheads="1"/>
          </p:cNvSpPr>
          <p:nvPr/>
        </p:nvSpPr>
        <p:spPr bwMode="auto">
          <a:xfrm>
            <a:off x="479888" y="2836365"/>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srgbClr val="007BB9"/>
                </a:solidFill>
              </a:rPr>
              <a:t>Hypothesis:</a:t>
            </a:r>
            <a:endParaRPr lang="en-US" sz="2400" b="1" i="1" u="sng" dirty="0">
              <a:solidFill>
                <a:srgbClr val="007BB9"/>
              </a:solidFill>
            </a:endParaRPr>
          </a:p>
        </p:txBody>
      </p:sp>
      <p:sp>
        <p:nvSpPr>
          <p:cNvPr id="13" name="Text Box 9"/>
          <p:cNvSpPr txBox="1">
            <a:spLocks noChangeArrowheads="1"/>
          </p:cNvSpPr>
          <p:nvPr/>
        </p:nvSpPr>
        <p:spPr bwMode="auto">
          <a:xfrm>
            <a:off x="640811" y="3709463"/>
            <a:ext cx="10891222" cy="1231106"/>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o </a:t>
            </a:r>
            <a:r>
              <a:rPr lang="en-US" sz="2000" b="1" i="1" dirty="0">
                <a:solidFill>
                  <a:srgbClr val="3A3F50"/>
                </a:solidFill>
              </a:rPr>
              <a:t>: After implementing the solution, mean performance of Quality score in </a:t>
            </a:r>
            <a:r>
              <a:rPr lang="en-US" sz="2000" b="1" i="1" dirty="0" smtClean="0">
                <a:solidFill>
                  <a:srgbClr val="3A3F50"/>
                </a:solidFill>
              </a:rPr>
              <a:t>Control </a:t>
            </a:r>
            <a:r>
              <a:rPr lang="en-US" sz="2000" b="1" i="1" dirty="0">
                <a:solidFill>
                  <a:srgbClr val="3A3F50"/>
                </a:solidFill>
              </a:rPr>
              <a:t>phase is same as Target performance, proposed in Define phase. 		          </a:t>
            </a:r>
          </a:p>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a:solidFill>
                  <a:srgbClr val="3A3F50"/>
                </a:solidFill>
              </a:rPr>
              <a:t>: After implementing the solution, mean performance of Quality score in </a:t>
            </a:r>
            <a:r>
              <a:rPr lang="en-US" sz="2000" b="1" i="1" dirty="0" smtClean="0">
                <a:solidFill>
                  <a:srgbClr val="3A3F50"/>
                </a:solidFill>
              </a:rPr>
              <a:t>Control </a:t>
            </a:r>
            <a:r>
              <a:rPr lang="en-US" sz="2000" b="1" i="1" dirty="0">
                <a:solidFill>
                  <a:srgbClr val="3A3F50"/>
                </a:solidFill>
              </a:rPr>
              <a:t>phase is same as Target performance, proposed in Define phase.</a:t>
            </a:r>
          </a:p>
        </p:txBody>
      </p:sp>
      <p:sp>
        <p:nvSpPr>
          <p:cNvPr id="16" name="Text Box 8"/>
          <p:cNvSpPr txBox="1">
            <a:spLocks noChangeArrowheads="1"/>
          </p:cNvSpPr>
          <p:nvPr/>
        </p:nvSpPr>
        <p:spPr bwMode="auto">
          <a:xfrm>
            <a:off x="479888" y="1039244"/>
            <a:ext cx="11042505" cy="523220"/>
          </a:xfrm>
          <a:prstGeom prst="rect">
            <a:avLst/>
          </a:prstGeom>
          <a:noFill/>
          <a:ln w="9525">
            <a:noFill/>
            <a:miter lim="800000"/>
            <a:headEnd/>
            <a:tailEnd/>
          </a:ln>
        </p:spPr>
        <p:txBody>
          <a:bodyPr wrap="square">
            <a:spAutoFit/>
          </a:bodyPr>
          <a:lstStyle/>
          <a:p>
            <a:pPr fontAlgn="base">
              <a:spcBef>
                <a:spcPct val="50000"/>
              </a:spcBef>
              <a:spcAft>
                <a:spcPct val="0"/>
              </a:spcAft>
            </a:pPr>
            <a:r>
              <a:rPr lang="en-US" sz="2800" b="1" i="1" u="sng" dirty="0">
                <a:solidFill>
                  <a:srgbClr val="007BB9"/>
                </a:solidFill>
              </a:rPr>
              <a:t>Purpose</a:t>
            </a:r>
            <a:r>
              <a:rPr lang="en-US" sz="2000" b="1" i="1" u="sng" dirty="0">
                <a:solidFill>
                  <a:srgbClr val="007BB9"/>
                </a:solidFill>
              </a:rPr>
              <a:t>:</a:t>
            </a:r>
            <a:endParaRPr lang="en-US" sz="2000" b="1" i="1" dirty="0">
              <a:solidFill>
                <a:prstClr val="black"/>
              </a:solidFill>
            </a:endParaRPr>
          </a:p>
        </p:txBody>
      </p:sp>
      <p:pic>
        <p:nvPicPr>
          <p:cNvPr id="11" name="Picture 10">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2" name="TextBox 1"/>
          <p:cNvSpPr txBox="1"/>
          <p:nvPr/>
        </p:nvSpPr>
        <p:spPr>
          <a:xfrm>
            <a:off x="511788" y="1808865"/>
            <a:ext cx="11042505" cy="1015663"/>
          </a:xfrm>
          <a:prstGeom prst="rect">
            <a:avLst/>
          </a:prstGeom>
          <a:noFill/>
        </p:spPr>
        <p:txBody>
          <a:bodyPr wrap="square" rtlCol="0">
            <a:spAutoFit/>
          </a:bodyPr>
          <a:lstStyle/>
          <a:p>
            <a:r>
              <a:rPr lang="en-US" sz="2000" b="1" i="1" dirty="0">
                <a:solidFill>
                  <a:prstClr val="black"/>
                </a:solidFill>
              </a:rPr>
              <a:t>Purpose of performing 1 Sample t test is to check whether the process has met the target or not </a:t>
            </a:r>
          </a:p>
          <a:p>
            <a:endParaRPr lang="en-IN" sz="2000" dirty="0"/>
          </a:p>
        </p:txBody>
      </p:sp>
    </p:spTree>
    <p:extLst>
      <p:ext uri="{BB962C8B-B14F-4D97-AF65-F5344CB8AC3E}">
        <p14:creationId xmlns:p14="http://schemas.microsoft.com/office/powerpoint/2010/main" val="9763499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560561" y="5494891"/>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9" name="Text Box 4"/>
          <p:cNvSpPr txBox="1">
            <a:spLocks noChangeArrowheads="1"/>
          </p:cNvSpPr>
          <p:nvPr/>
        </p:nvSpPr>
        <p:spPr bwMode="auto">
          <a:xfrm>
            <a:off x="560561" y="4507635"/>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132</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 Test</a:t>
            </a:r>
            <a:endParaRPr lang="en-US" sz="3600" b="1" kern="0" dirty="0">
              <a:solidFill>
                <a:srgbClr val="007BB9"/>
              </a:solidFill>
            </a:endParaRPr>
          </a:p>
        </p:txBody>
      </p:sp>
      <p:sp>
        <p:nvSpPr>
          <p:cNvPr id="18" name="Text Box 7"/>
          <p:cNvSpPr txBox="1">
            <a:spLocks noChangeArrowheads="1"/>
          </p:cNvSpPr>
          <p:nvPr/>
        </p:nvSpPr>
        <p:spPr bwMode="auto">
          <a:xfrm>
            <a:off x="560561" y="4584315"/>
            <a:ext cx="10971472" cy="163121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Interpretation</a:t>
            </a:r>
            <a:r>
              <a:rPr lang="en-US" sz="2000" b="1" i="1" u="sng" kern="0" dirty="0" smtClean="0">
                <a:solidFill>
                  <a:srgbClr val="007BB9"/>
                </a:solidFill>
              </a:rPr>
              <a:t>: </a:t>
            </a:r>
            <a:r>
              <a:rPr lang="en-US" sz="2000" b="1" i="1" kern="0" dirty="0"/>
              <a:t>Since P-Value &gt; 0.05, we fail to reject the null hypothesis. In conclusion % Quality Score in Improved Phase is same as the Targeted % Quality Score.</a:t>
            </a:r>
          </a:p>
          <a:p>
            <a:pPr algn="just" fontAlgn="base">
              <a:spcBef>
                <a:spcPct val="50000"/>
              </a:spcBef>
              <a:spcAft>
                <a:spcPct val="0"/>
              </a:spcAft>
            </a:pPr>
            <a:endParaRPr lang="en-US" sz="2000" b="1" i="1" kern="0" dirty="0"/>
          </a:p>
          <a:p>
            <a:pPr algn="just" fontAlgn="base">
              <a:spcBef>
                <a:spcPct val="50000"/>
              </a:spcBef>
              <a:spcAft>
                <a:spcPct val="0"/>
              </a:spcAft>
            </a:pPr>
            <a:endParaRPr lang="en-US" sz="2000" b="1" i="1" kern="0" dirty="0">
              <a:solidFill>
                <a:prstClr val="black"/>
              </a:solidFill>
            </a:endParaRPr>
          </a:p>
        </p:txBody>
      </p:sp>
      <p:sp>
        <p:nvSpPr>
          <p:cNvPr id="15" name="Text Box 7"/>
          <p:cNvSpPr txBox="1">
            <a:spLocks noChangeArrowheads="1"/>
          </p:cNvSpPr>
          <p:nvPr/>
        </p:nvSpPr>
        <p:spPr bwMode="auto">
          <a:xfrm>
            <a:off x="560561" y="5537344"/>
            <a:ext cx="10971472"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Conclusion</a:t>
            </a:r>
            <a:r>
              <a:rPr lang="en-US" sz="2000" b="1" i="1" u="sng" kern="0" dirty="0" smtClean="0">
                <a:solidFill>
                  <a:srgbClr val="007BB9"/>
                </a:solidFill>
              </a:rPr>
              <a:t>: </a:t>
            </a:r>
            <a:r>
              <a:rPr lang="en-US" sz="2000" b="1" i="1" kern="0" dirty="0">
                <a:solidFill>
                  <a:prstClr val="black"/>
                </a:solidFill>
              </a:rPr>
              <a:t>Since P-Value is greater 0.05,  we can conclude that we have sustained with the target of 93% in Control Phase. </a:t>
            </a: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pic>
        <p:nvPicPr>
          <p:cNvPr id="12" name="Picture 1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61" y="1490543"/>
            <a:ext cx="10971472" cy="2699856"/>
          </a:xfrm>
          <a:prstGeom prst="rect">
            <a:avLst/>
          </a:prstGeom>
        </p:spPr>
      </p:pic>
    </p:spTree>
    <p:extLst>
      <p:ext uri="{BB962C8B-B14F-4D97-AF65-F5344CB8AC3E}">
        <p14:creationId xmlns:p14="http://schemas.microsoft.com/office/powerpoint/2010/main" val="81500006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133</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Analysis</a:t>
            </a:r>
            <a:endParaRPr lang="en-US" sz="3600" b="1" kern="0" dirty="0">
              <a:solidFill>
                <a:srgbClr val="007BB9"/>
              </a:solidFill>
            </a:endParaRPr>
          </a:p>
        </p:txBody>
      </p:sp>
      <p:sp>
        <p:nvSpPr>
          <p:cNvPr id="10" name="Text Box 8"/>
          <p:cNvSpPr txBox="1">
            <a:spLocks noChangeArrowheads="1"/>
          </p:cNvSpPr>
          <p:nvPr/>
        </p:nvSpPr>
        <p:spPr bwMode="auto">
          <a:xfrm>
            <a:off x="478051" y="7238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a:t>
            </a:r>
          </a:p>
        </p:txBody>
      </p:sp>
      <p:graphicFrame>
        <p:nvGraphicFramePr>
          <p:cNvPr id="11" name="Table 10"/>
          <p:cNvGraphicFramePr>
            <a:graphicFrameLocks noGrp="1"/>
          </p:cNvGraphicFramePr>
          <p:nvPr>
            <p:extLst>
              <p:ext uri="{D42A27DB-BD31-4B8C-83A1-F6EECF244321}">
                <p14:modId xmlns:p14="http://schemas.microsoft.com/office/powerpoint/2010/main" val="330602356"/>
              </p:ext>
            </p:extLst>
          </p:nvPr>
        </p:nvGraphicFramePr>
        <p:xfrm>
          <a:off x="604434" y="1337341"/>
          <a:ext cx="10927599" cy="4963441"/>
        </p:xfrm>
        <a:graphic>
          <a:graphicData uri="http://schemas.openxmlformats.org/drawingml/2006/table">
            <a:tbl>
              <a:tblPr/>
              <a:tblGrid>
                <a:gridCol w="6611975">
                  <a:extLst>
                    <a:ext uri="{9D8B030D-6E8A-4147-A177-3AD203B41FA5}">
                      <a16:colId xmlns:a16="http://schemas.microsoft.com/office/drawing/2014/main" xmlns="" val="20000"/>
                    </a:ext>
                  </a:extLst>
                </a:gridCol>
                <a:gridCol w="4315624">
                  <a:extLst>
                    <a:ext uri="{9D8B030D-6E8A-4147-A177-3AD203B41FA5}">
                      <a16:colId xmlns:a16="http://schemas.microsoft.com/office/drawing/2014/main" xmlns="" val="20001"/>
                    </a:ext>
                  </a:extLst>
                </a:gridCol>
              </a:tblGrid>
              <a:tr h="377753">
                <a:tc>
                  <a:txBody>
                    <a:bodyPr/>
                    <a:lstStyle/>
                    <a:p>
                      <a:pPr algn="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Quality Score</a:t>
                      </a:r>
                      <a:r>
                        <a:rPr lang="en-US" sz="2400" b="1" i="0" u="none" strike="noStrike" baseline="0" dirty="0" smtClean="0">
                          <a:solidFill>
                            <a:srgbClr val="000000"/>
                          </a:solidFill>
                          <a:effectLst/>
                          <a:latin typeface="Calibri" panose="020F0502020204030204" pitchFamily="34" charset="0"/>
                          <a:cs typeface="Calibri" panose="020F0502020204030204" pitchFamily="34" charset="0"/>
                        </a:rPr>
                        <a:t> &lt; 95%</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97536">
                <a:tc>
                  <a:txBody>
                    <a:bodyPr/>
                    <a:lstStyle/>
                    <a:p>
                      <a:pPr algn="r" fontAlgn="ctr"/>
                      <a:r>
                        <a:rPr lang="en-US" sz="1800" b="1" i="0" u="none" strike="noStrike" dirty="0" smtClean="0">
                          <a:solidFill>
                            <a:schemeClr val="bg1"/>
                          </a:solidFill>
                          <a:effectLst/>
                          <a:latin typeface="Calibri" panose="020F0502020204030204" pitchFamily="34" charset="0"/>
                        </a:rPr>
                        <a:t>TOTAL UNITS </a:t>
                      </a:r>
                    </a:p>
                    <a:p>
                      <a:pPr algn="r" fontAlgn="ct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Take count of Quality data from control phase)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61</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70797">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Here total units &amp; opportunities are same)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61</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853950">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How many defectives from Quality data in control phase are not meeting target &lt;Target</a:t>
                      </a:r>
                      <a:r>
                        <a:rPr lang="en-US" sz="1400" b="1" i="1" u="none" strike="noStrike" cap="none" baseline="0"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3">
                              <a:lumMod val="40000"/>
                              <a:lumOff val="60000"/>
                            </a:schemeClr>
                          </a:solidFill>
                          <a:latin typeface="+mn-lt"/>
                          <a:ea typeface="+mn-ea"/>
                          <a:cs typeface="+mn-cs"/>
                          <a:sym typeface="Arial"/>
                        </a:rPr>
                        <a:t>Quality score.)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8</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97536">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DPO formula calculate DPO value)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0.1311475</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70797">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a:t>
                      </a:r>
                      <a:r>
                        <a:rPr lang="en-US" sz="1800" b="1" i="0" u="none" strike="noStrike" dirty="0" smtClean="0">
                          <a:solidFill>
                            <a:schemeClr val="bg1"/>
                          </a:solidFill>
                          <a:effectLst/>
                          <a:latin typeface="Calibri" panose="020F0502020204030204" pitchFamily="34" charset="0"/>
                        </a:rPr>
                        <a:t>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DPMO formula calculate value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131147.5</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97536">
                <a:tc>
                  <a:txBody>
                    <a:bodyPr/>
                    <a:lstStyle/>
                    <a:p>
                      <a:pPr algn="r" fontAlgn="ctr"/>
                      <a:r>
                        <a:rPr lang="en-US" sz="1800" b="1" i="0" u="none" strike="noStrike" dirty="0" smtClean="0">
                          <a:solidFill>
                            <a:schemeClr val="bg1"/>
                          </a:solidFill>
                          <a:effectLst/>
                          <a:latin typeface="Calibri" panose="020F0502020204030204" pitchFamily="34" charset="0"/>
                        </a:rPr>
                        <a:t>LONG TERM SIGMA VALUE (ZLT)</a:t>
                      </a:r>
                    </a:p>
                    <a:p>
                      <a:pPr algn="r" fontAlgn="ctr"/>
                      <a:r>
                        <a:rPr lang="en-US" sz="1400" b="1" i="1" dirty="0" smtClean="0">
                          <a:solidFill>
                            <a:schemeClr val="accent3">
                              <a:lumMod val="40000"/>
                              <a:lumOff val="60000"/>
                            </a:schemeClr>
                          </a:solidFill>
                          <a:latin typeface="+mn-lt"/>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dirty="0" smtClean="0">
                          <a:solidFill>
                            <a:schemeClr val="accent3">
                              <a:lumMod val="40000"/>
                              <a:lumOff val="60000"/>
                            </a:schemeClr>
                          </a:solidFill>
                          <a:latin typeface="+mn-lt"/>
                        </a:rPr>
                        <a:t>: Use formula :- normsinv( 1- DPO)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1.121</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97536">
                <a:tc>
                  <a:txBody>
                    <a:bodyPr/>
                    <a:lstStyle/>
                    <a:p>
                      <a:pPr algn="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ZLT = ZST + 1.5 )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400" b="1" i="0" u="none" strike="noStrike" dirty="0" smtClean="0">
                          <a:solidFill>
                            <a:srgbClr val="000000"/>
                          </a:solidFill>
                          <a:effectLst/>
                          <a:latin typeface="Calibri" panose="020F0502020204030204" pitchFamily="34" charset="0"/>
                          <a:cs typeface="Calibri" panose="020F0502020204030204" pitchFamily="34" charset="0"/>
                        </a:rPr>
                        <a:t>2.621</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183709032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134</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Summarized Graph</a:t>
            </a:r>
          </a:p>
        </p:txBody>
      </p:sp>
      <p:graphicFrame>
        <p:nvGraphicFramePr>
          <p:cNvPr id="2" name="Table 1"/>
          <p:cNvGraphicFramePr>
            <a:graphicFrameLocks noGrp="1"/>
          </p:cNvGraphicFramePr>
          <p:nvPr>
            <p:extLst>
              <p:ext uri="{D42A27DB-BD31-4B8C-83A1-F6EECF244321}">
                <p14:modId xmlns:p14="http://schemas.microsoft.com/office/powerpoint/2010/main" val="3447673461"/>
              </p:ext>
            </p:extLst>
          </p:nvPr>
        </p:nvGraphicFramePr>
        <p:xfrm>
          <a:off x="7812181" y="2270772"/>
          <a:ext cx="4024453" cy="2116717"/>
        </p:xfrm>
        <a:graphic>
          <a:graphicData uri="http://schemas.openxmlformats.org/drawingml/2006/table">
            <a:tbl>
              <a:tblPr/>
              <a:tblGrid>
                <a:gridCol w="1355909">
                  <a:extLst>
                    <a:ext uri="{9D8B030D-6E8A-4147-A177-3AD203B41FA5}">
                      <a16:colId xmlns:a16="http://schemas.microsoft.com/office/drawing/2014/main" xmlns="" val="20000"/>
                    </a:ext>
                  </a:extLst>
                </a:gridCol>
                <a:gridCol w="1312635">
                  <a:extLst>
                    <a:ext uri="{9D8B030D-6E8A-4147-A177-3AD203B41FA5}">
                      <a16:colId xmlns:a16="http://schemas.microsoft.com/office/drawing/2014/main" xmlns="" val="20001"/>
                    </a:ext>
                  </a:extLst>
                </a:gridCol>
                <a:gridCol w="1355909">
                  <a:extLst>
                    <a:ext uri="{9D8B030D-6E8A-4147-A177-3AD203B41FA5}">
                      <a16:colId xmlns:a16="http://schemas.microsoft.com/office/drawing/2014/main" xmlns="" val="20002"/>
                    </a:ext>
                  </a:extLst>
                </a:gridCol>
              </a:tblGrid>
              <a:tr h="622564">
                <a:tc>
                  <a:txBody>
                    <a:bodyPr/>
                    <a:lstStyle/>
                    <a:p>
                      <a:pPr algn="ctr" fontAlgn="ctr"/>
                      <a:r>
                        <a:rPr lang="en-US" sz="1600" b="1" i="0" u="none" strike="noStrike" dirty="0">
                          <a:solidFill>
                            <a:srgbClr val="FFFFFF"/>
                          </a:solidFill>
                          <a:effectLst/>
                          <a:latin typeface="Calibri" panose="020F0502020204030204" pitchFamily="34" charset="0"/>
                        </a:rPr>
                        <a:t>PHASE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1" i="0" u="none" strike="noStrike" dirty="0" smtClean="0">
                          <a:solidFill>
                            <a:srgbClr val="000000"/>
                          </a:solidFill>
                          <a:effectLst/>
                          <a:latin typeface="Calibri" panose="020F0502020204030204" pitchFamily="34" charset="0"/>
                        </a:rPr>
                        <a:t> </a:t>
                      </a:r>
                      <a:r>
                        <a:rPr lang="en-US" sz="1600" b="1" i="0" u="none" strike="noStrike" dirty="0">
                          <a:solidFill>
                            <a:srgbClr val="000000"/>
                          </a:solidFill>
                          <a:effectLst/>
                          <a:latin typeface="Calibri" panose="020F0502020204030204" pitchFamily="34" charset="0"/>
                        </a:rPr>
                        <a:t>SIGMA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AVG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98051">
                <a:tc>
                  <a:txBody>
                    <a:bodyPr/>
                    <a:lstStyle/>
                    <a:p>
                      <a:pPr algn="ctr" fontAlgn="ctr"/>
                      <a:r>
                        <a:rPr lang="en-US" sz="1600" b="1" i="0" u="none" strike="noStrike">
                          <a:solidFill>
                            <a:srgbClr val="FFFFFF"/>
                          </a:solidFill>
                          <a:effectLst/>
                          <a:latin typeface="Calibri" panose="020F0502020204030204" pitchFamily="34" charset="0"/>
                        </a:rPr>
                        <a:t>MEASURE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2000" b="1" i="0" u="none" strike="noStrike" dirty="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0.947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2.3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98051">
                <a:tc>
                  <a:txBody>
                    <a:bodyPr/>
                    <a:lstStyle/>
                    <a:p>
                      <a:pPr algn="ctr" fontAlgn="ctr"/>
                      <a:r>
                        <a:rPr lang="en-US" sz="1600" b="1" i="0" u="none" strike="noStrike">
                          <a:solidFill>
                            <a:srgbClr val="FFFFFF"/>
                          </a:solidFill>
                          <a:effectLst/>
                          <a:latin typeface="Calibri" panose="020F0502020204030204" pitchFamily="34" charset="0"/>
                        </a:rPr>
                        <a:t>IMPROVE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2000" b="1" i="0" u="none" strike="noStrike" dirty="0" smtClean="0">
                          <a:solidFill>
                            <a:srgbClr val="000000"/>
                          </a:solidFill>
                          <a:effectLst/>
                          <a:latin typeface="Calibri" panose="020F0502020204030204" pitchFamily="34" charset="0"/>
                        </a:rPr>
                        <a:t>3.33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2.3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98051">
                <a:tc>
                  <a:txBody>
                    <a:bodyPr/>
                    <a:lstStyle/>
                    <a:p>
                      <a:pPr algn="ctr" fontAlgn="ctr"/>
                      <a:r>
                        <a:rPr lang="en-US" sz="1600" b="1" i="0" u="none" strike="noStrike">
                          <a:solidFill>
                            <a:srgbClr val="FFFFFF"/>
                          </a:solidFill>
                          <a:effectLst/>
                          <a:latin typeface="Calibri" panose="020F0502020204030204" pitchFamily="34" charset="0"/>
                        </a:rPr>
                        <a:t>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2000" b="1" i="0" u="none" strike="noStrike" dirty="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2.621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2.3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11" name="Rectangle 10"/>
          <p:cNvSpPr/>
          <p:nvPr/>
        </p:nvSpPr>
        <p:spPr>
          <a:xfrm>
            <a:off x="263471" y="1744267"/>
            <a:ext cx="7284203" cy="3537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pic>
        <p:nvPicPr>
          <p:cNvPr id="12" name="Picture 1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14" name="Text Box 4"/>
          <p:cNvSpPr txBox="1">
            <a:spLocks noChangeArrowheads="1"/>
          </p:cNvSpPr>
          <p:nvPr/>
        </p:nvSpPr>
        <p:spPr bwMode="auto">
          <a:xfrm>
            <a:off x="281270" y="5422313"/>
            <a:ext cx="10769417" cy="923330"/>
          </a:xfrm>
          <a:prstGeom prst="rect">
            <a:avLst/>
          </a:prstGeom>
          <a:solidFill>
            <a:schemeClr val="tx1">
              <a:lumMod val="20000"/>
              <a:lumOff val="80000"/>
            </a:schemeClr>
          </a:solidFill>
          <a:ln w="9525">
            <a:noFill/>
            <a:miter lim="800000"/>
            <a:headEnd/>
            <a:tailEnd/>
          </a:ln>
        </p:spPr>
        <p:txBody>
          <a:bodyPr wrap="square">
            <a:spAutoFit/>
          </a:bodyPr>
          <a:lstStyle/>
          <a:p>
            <a:pPr algn="just" fontAlgn="base">
              <a:spcBef>
                <a:spcPct val="50000"/>
              </a:spcBef>
              <a:spcAft>
                <a:spcPct val="0"/>
              </a:spcAft>
              <a:defRPr/>
            </a:pPr>
            <a:r>
              <a:rPr lang="en-US" b="1" kern="0" dirty="0">
                <a:solidFill>
                  <a:prstClr val="black"/>
                </a:solidFill>
              </a:rPr>
              <a:t>Interpretation</a:t>
            </a:r>
            <a:r>
              <a:rPr lang="en-US" b="1" kern="0" dirty="0" smtClean="0">
                <a:solidFill>
                  <a:prstClr val="black"/>
                </a:solidFill>
              </a:rPr>
              <a:t>: </a:t>
            </a:r>
            <a:r>
              <a:rPr lang="en-US" b="1" i="1" kern="0" dirty="0">
                <a:solidFill>
                  <a:prstClr val="black"/>
                </a:solidFill>
              </a:rPr>
              <a:t>From the graph, the Short Term Sigma Value was </a:t>
            </a:r>
            <a:r>
              <a:rPr lang="en-US" b="1" i="1" kern="0" dirty="0" smtClean="0">
                <a:solidFill>
                  <a:prstClr val="black"/>
                </a:solidFill>
              </a:rPr>
              <a:t>0.947 </a:t>
            </a:r>
            <a:r>
              <a:rPr lang="en-US" b="1" i="1" kern="0" dirty="0">
                <a:solidFill>
                  <a:prstClr val="black"/>
                </a:solidFill>
              </a:rPr>
              <a:t>in Measure Phase, it is improved to </a:t>
            </a:r>
            <a:r>
              <a:rPr lang="en-US" b="1" i="1" kern="0" dirty="0" smtClean="0">
                <a:solidFill>
                  <a:prstClr val="black"/>
                </a:solidFill>
              </a:rPr>
              <a:t>3.33 in </a:t>
            </a:r>
            <a:r>
              <a:rPr lang="en-US" b="1" i="1" kern="0" dirty="0">
                <a:solidFill>
                  <a:prstClr val="black"/>
                </a:solidFill>
              </a:rPr>
              <a:t>Improve Phase and get stable in Control Phase at </a:t>
            </a:r>
            <a:r>
              <a:rPr lang="en-US" b="1" i="1" kern="0" dirty="0" smtClean="0">
                <a:solidFill>
                  <a:prstClr val="black"/>
                </a:solidFill>
              </a:rPr>
              <a:t>2.621. </a:t>
            </a:r>
            <a:r>
              <a:rPr lang="en-US" b="1" i="1" kern="0" dirty="0">
                <a:solidFill>
                  <a:prstClr val="black"/>
                </a:solidFill>
              </a:rPr>
              <a:t>Thus improvement is observed in Short Term Sigma Value from Measure Phase to Control Phase</a:t>
            </a:r>
            <a:r>
              <a:rPr lang="en-US" b="1" i="1" kern="0" dirty="0" smtClean="0">
                <a:solidFill>
                  <a:prstClr val="black"/>
                </a:solidFill>
              </a:rPr>
              <a:t>.</a:t>
            </a:r>
            <a:endParaRPr lang="en-US" b="1" i="1" kern="0" dirty="0">
              <a:solidFill>
                <a:prstClr val="black"/>
              </a:solidFill>
            </a:endParaRPr>
          </a:p>
        </p:txBody>
      </p:sp>
      <p:graphicFrame>
        <p:nvGraphicFramePr>
          <p:cNvPr id="15" name="Chart 14"/>
          <p:cNvGraphicFramePr>
            <a:graphicFrameLocks/>
          </p:cNvGraphicFramePr>
          <p:nvPr>
            <p:extLst>
              <p:ext uri="{D42A27DB-BD31-4B8C-83A1-F6EECF244321}">
                <p14:modId xmlns:p14="http://schemas.microsoft.com/office/powerpoint/2010/main" val="653447412"/>
              </p:ext>
            </p:extLst>
          </p:nvPr>
        </p:nvGraphicFramePr>
        <p:xfrm>
          <a:off x="263470" y="1744266"/>
          <a:ext cx="7284203" cy="35374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8346994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135</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1609969" y="4093492"/>
            <a:ext cx="9576085" cy="400110"/>
          </a:xfrm>
          <a:prstGeom prst="rect">
            <a:avLst/>
          </a:prstGeom>
          <a:noFill/>
          <a:ln w="9525">
            <a:noFill/>
            <a:miter lim="800000"/>
            <a:headEnd/>
            <a:tailEnd/>
          </a:ln>
        </p:spPr>
        <p:txBody>
          <a:bodyPr wrap="square">
            <a:spAutoFit/>
          </a:bodyPr>
          <a:lstStyle/>
          <a:p>
            <a:r>
              <a:rPr lang="en-US" sz="2000" b="1" i="1" u="sng" dirty="0">
                <a:solidFill>
                  <a:prstClr val="black"/>
                </a:solidFill>
              </a:rPr>
              <a:t>Minitab Path: </a:t>
            </a:r>
            <a:r>
              <a:rPr lang="en-US" sz="2000" b="1" i="1" dirty="0">
                <a:solidFill>
                  <a:prstClr val="black"/>
                </a:solidFill>
              </a:rPr>
              <a:t>Stat&gt; Control Charts&gt;  Variable Charts for </a:t>
            </a:r>
            <a:r>
              <a:rPr lang="en-US" sz="2000" b="1" i="1" dirty="0" smtClean="0">
                <a:solidFill>
                  <a:prstClr val="black"/>
                </a:solidFill>
              </a:rPr>
              <a:t>Individuals </a:t>
            </a:r>
            <a:r>
              <a:rPr lang="en-US" sz="2000" b="1" i="1" dirty="0">
                <a:solidFill>
                  <a:prstClr val="black"/>
                </a:solidFill>
              </a:rPr>
              <a:t>&gt; </a:t>
            </a:r>
            <a:r>
              <a:rPr lang="en-US" sz="2000" b="1" i="1" dirty="0" smtClean="0">
                <a:solidFill>
                  <a:prstClr val="black"/>
                </a:solidFill>
              </a:rPr>
              <a:t>I-MR </a:t>
            </a:r>
            <a:endParaRPr lang="en-US" sz="2000" b="1" i="1" dirty="0">
              <a:solidFill>
                <a:prstClr val="black"/>
              </a:solidFill>
            </a:endParaRPr>
          </a:p>
        </p:txBody>
      </p:sp>
      <p:sp>
        <p:nvSpPr>
          <p:cNvPr id="22" name="Title 3"/>
          <p:cNvSpPr txBox="1">
            <a:spLocks/>
          </p:cNvSpPr>
          <p:nvPr/>
        </p:nvSpPr>
        <p:spPr>
          <a:xfrm>
            <a:off x="1046914" y="2371887"/>
            <a:ext cx="10485119"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smtClean="0">
                <a:solidFill>
                  <a:srgbClr val="007BB9"/>
                </a:solidFill>
              </a:rPr>
              <a:t>Individual Chart for Combined (Measure, Improve, Control) Performance of Y</a:t>
            </a:r>
            <a:endParaRPr lang="en-US" sz="3200" b="1" kern="0" dirty="0">
              <a:solidFill>
                <a:srgbClr val="007BB9"/>
              </a:solidFill>
            </a:endParaRPr>
          </a:p>
        </p:txBody>
      </p:sp>
      <p:pic>
        <p:nvPicPr>
          <p:cNvPr id="7" name="Picture 6">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9943681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136</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804984" y="0"/>
            <a:ext cx="10617734"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Combined Individual Chart for Performance of Y</a:t>
            </a:r>
            <a:endParaRPr lang="en-US" sz="3600" b="1" kern="0" dirty="0">
              <a:solidFill>
                <a:srgbClr val="007BB9"/>
              </a:solidFill>
            </a:endParaRPr>
          </a:p>
        </p:txBody>
      </p:sp>
      <p:sp>
        <p:nvSpPr>
          <p:cNvPr id="10" name="Text Box 8"/>
          <p:cNvSpPr txBox="1">
            <a:spLocks noChangeArrowheads="1"/>
          </p:cNvSpPr>
          <p:nvPr/>
        </p:nvSpPr>
        <p:spPr bwMode="auto">
          <a:xfrm>
            <a:off x="504501" y="1041219"/>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pic>
        <p:nvPicPr>
          <p:cNvPr id="12" name="Picture 1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14" name="Text Box 4"/>
          <p:cNvSpPr txBox="1">
            <a:spLocks noChangeArrowheads="1"/>
          </p:cNvSpPr>
          <p:nvPr/>
        </p:nvSpPr>
        <p:spPr bwMode="auto">
          <a:xfrm>
            <a:off x="504501" y="5571403"/>
            <a:ext cx="10769417" cy="923330"/>
          </a:xfrm>
          <a:prstGeom prst="rect">
            <a:avLst/>
          </a:prstGeom>
          <a:solidFill>
            <a:schemeClr val="tx1">
              <a:lumMod val="20000"/>
              <a:lumOff val="80000"/>
            </a:schemeClr>
          </a:solidFill>
          <a:ln w="9525">
            <a:noFill/>
            <a:miter lim="800000"/>
            <a:headEnd/>
            <a:tailEnd/>
          </a:ln>
        </p:spPr>
        <p:txBody>
          <a:bodyPr wrap="square">
            <a:spAutoFit/>
          </a:bodyPr>
          <a:lstStyle/>
          <a:p>
            <a:pPr algn="just" fontAlgn="base">
              <a:spcBef>
                <a:spcPct val="50000"/>
              </a:spcBef>
              <a:spcAft>
                <a:spcPct val="0"/>
              </a:spcAft>
              <a:defRPr/>
            </a:pPr>
            <a:r>
              <a:rPr lang="en-US" b="1" kern="0" dirty="0">
                <a:solidFill>
                  <a:prstClr val="black"/>
                </a:solidFill>
              </a:rPr>
              <a:t>Interpretation</a:t>
            </a:r>
            <a:r>
              <a:rPr lang="en-US" b="1" kern="0" dirty="0" smtClean="0">
                <a:solidFill>
                  <a:prstClr val="black"/>
                </a:solidFill>
              </a:rPr>
              <a:t>: </a:t>
            </a:r>
            <a:r>
              <a:rPr lang="en-US" b="1" i="1" dirty="0">
                <a:solidFill>
                  <a:prstClr val="black"/>
                </a:solidFill>
              </a:rPr>
              <a:t>In Measure Phase the process is out of statistical control and % Quality Score was low. In Improve Phase the process is within control limits and % Quality Score Met count also increased. </a:t>
            </a:r>
          </a:p>
        </p:txBody>
      </p:sp>
      <p:pic>
        <p:nvPicPr>
          <p:cNvPr id="11" name="Picture 10"/>
          <p:cNvPicPr>
            <a:picLocks noChangeAspect="1"/>
          </p:cNvPicPr>
          <p:nvPr/>
        </p:nvPicPr>
        <p:blipFill>
          <a:blip r:embed="rId4"/>
          <a:stretch>
            <a:fillRect/>
          </a:stretch>
        </p:blipFill>
        <p:spPr>
          <a:xfrm>
            <a:off x="504501" y="1386963"/>
            <a:ext cx="10884898" cy="4060522"/>
          </a:xfrm>
          <a:prstGeom prst="rect">
            <a:avLst/>
          </a:prstGeom>
        </p:spPr>
      </p:pic>
    </p:spTree>
    <p:extLst>
      <p:ext uri="{BB962C8B-B14F-4D97-AF65-F5344CB8AC3E}">
        <p14:creationId xmlns:p14="http://schemas.microsoft.com/office/powerpoint/2010/main" val="29901621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137</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Monitoring Plan</a:t>
            </a:r>
            <a:endParaRPr lang="en-US" sz="3600" b="1" kern="0" dirty="0">
              <a:solidFill>
                <a:srgbClr val="007BB9"/>
              </a:solidFill>
            </a:endParaRPr>
          </a:p>
        </p:txBody>
      </p:sp>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10" name="Picture 9"/>
          <p:cNvPicPr>
            <a:picLocks noChangeAspect="1"/>
          </p:cNvPicPr>
          <p:nvPr/>
        </p:nvPicPr>
        <p:blipFill>
          <a:blip r:embed="rId4"/>
          <a:stretch>
            <a:fillRect/>
          </a:stretch>
        </p:blipFill>
        <p:spPr>
          <a:xfrm>
            <a:off x="489632" y="723801"/>
            <a:ext cx="11187788" cy="5762471"/>
          </a:xfrm>
          <a:prstGeom prst="rect">
            <a:avLst/>
          </a:prstGeom>
        </p:spPr>
      </p:pic>
    </p:spTree>
    <p:extLst>
      <p:ext uri="{BB962C8B-B14F-4D97-AF65-F5344CB8AC3E}">
        <p14:creationId xmlns:p14="http://schemas.microsoft.com/office/powerpoint/2010/main" val="190715185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138</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Response Plan</a:t>
            </a:r>
            <a:endParaRPr lang="en-US" sz="3600" b="1" kern="0" dirty="0">
              <a:solidFill>
                <a:srgbClr val="007BB9"/>
              </a:solidFill>
            </a:endParaRPr>
          </a:p>
        </p:txBody>
      </p:sp>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10" name="Picture 9"/>
          <p:cNvPicPr>
            <a:picLocks noChangeAspect="1"/>
          </p:cNvPicPr>
          <p:nvPr/>
        </p:nvPicPr>
        <p:blipFill>
          <a:blip r:embed="rId4"/>
          <a:stretch>
            <a:fillRect/>
          </a:stretch>
        </p:blipFill>
        <p:spPr>
          <a:xfrm>
            <a:off x="166853" y="723802"/>
            <a:ext cx="11861936" cy="5762470"/>
          </a:xfrm>
          <a:prstGeom prst="rect">
            <a:avLst/>
          </a:prstGeom>
        </p:spPr>
      </p:pic>
    </p:spTree>
    <p:extLst>
      <p:ext uri="{BB962C8B-B14F-4D97-AF65-F5344CB8AC3E}">
        <p14:creationId xmlns:p14="http://schemas.microsoft.com/office/powerpoint/2010/main" val="87655288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804984" y="1214758"/>
            <a:ext cx="10529851" cy="48335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just"/>
            <a:endParaRPr lang="en-US" dirty="0">
              <a:solidFill>
                <a:srgbClr val="FFFFFF"/>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139</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Project </a:t>
            </a:r>
            <a:r>
              <a:rPr lang="en-US" sz="3600" b="1" kern="0" dirty="0" smtClean="0">
                <a:solidFill>
                  <a:srgbClr val="007BB9"/>
                </a:solidFill>
              </a:rPr>
              <a:t>Sign off &amp; Closure</a:t>
            </a:r>
            <a:endParaRPr lang="en-US" sz="3600" b="1" kern="0" dirty="0">
              <a:solidFill>
                <a:srgbClr val="007BB9"/>
              </a:solidFill>
            </a:endParaRPr>
          </a:p>
        </p:txBody>
      </p:sp>
      <p:sp>
        <p:nvSpPr>
          <p:cNvPr id="10" name="Text Box 8"/>
          <p:cNvSpPr txBox="1">
            <a:spLocks noChangeArrowheads="1"/>
          </p:cNvSpPr>
          <p:nvPr/>
        </p:nvSpPr>
        <p:spPr bwMode="auto">
          <a:xfrm>
            <a:off x="950466" y="1270837"/>
            <a:ext cx="10107678" cy="470898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400" b="1" i="1" dirty="0">
                <a:solidFill>
                  <a:prstClr val="black"/>
                </a:solidFill>
              </a:rPr>
              <a:t>       Receiving approval from Process Owner, MBB and Finance Manager for project completion. </a:t>
            </a:r>
          </a:p>
          <a:p>
            <a:pPr algn="just" fontAlgn="base">
              <a:spcBef>
                <a:spcPct val="50000"/>
              </a:spcBef>
              <a:spcAft>
                <a:spcPct val="0"/>
              </a:spcAft>
            </a:pPr>
            <a:r>
              <a:rPr lang="en-US" sz="2400" b="1" i="1" dirty="0">
                <a:solidFill>
                  <a:prstClr val="black"/>
                </a:solidFill>
              </a:rPr>
              <a:t>      We computed Long term sigma, as short term sigma not applicable here. Every single month for next 3 months it will be responsibility of supervisor to share that data with GB. </a:t>
            </a:r>
          </a:p>
          <a:p>
            <a:pPr algn="just" fontAlgn="base">
              <a:spcBef>
                <a:spcPct val="50000"/>
              </a:spcBef>
              <a:spcAft>
                <a:spcPct val="0"/>
              </a:spcAft>
            </a:pPr>
            <a:r>
              <a:rPr lang="en-US" sz="2400" b="1" i="1" dirty="0">
                <a:solidFill>
                  <a:prstClr val="black"/>
                </a:solidFill>
              </a:rPr>
              <a:t>      The responsibility of GB is to calculate sigma value for every month. GB need to investigate If that value is less than long term sigma and if it is less and If it happens consistently for 3 months then BB need to get involve and fix it.</a:t>
            </a:r>
          </a:p>
          <a:p>
            <a:pPr algn="just" fontAlgn="base">
              <a:spcBef>
                <a:spcPct val="50000"/>
              </a:spcBef>
              <a:spcAft>
                <a:spcPct val="0"/>
              </a:spcAft>
            </a:pPr>
            <a:r>
              <a:rPr lang="en-US" sz="2400" b="1" i="1" dirty="0">
                <a:solidFill>
                  <a:prstClr val="black"/>
                </a:solidFill>
              </a:rPr>
              <a:t>      Submission of LSS GB project master file, cause and solutions log and relevant documents to responsible person from operation.</a:t>
            </a:r>
          </a:p>
        </p:txBody>
      </p:sp>
      <p:pic>
        <p:nvPicPr>
          <p:cNvPr id="8" name="Picture 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3154094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2" name="Rectangle 11"/>
          <p:cNvSpPr/>
          <p:nvPr/>
        </p:nvSpPr>
        <p:spPr>
          <a:xfrm>
            <a:off x="6609143" y="1782500"/>
            <a:ext cx="1281965" cy="316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b="1">
                <a:solidFill>
                  <a:srgbClr val="FFFFFF"/>
                </a:solidFill>
              </a:rPr>
              <a:pPr/>
              <a:t>14</a:t>
            </a:fld>
            <a:endParaRPr b="1">
              <a:solidFill>
                <a:srgbClr val="FFFFFF"/>
              </a:solidFill>
            </a:endParaRPr>
          </a:p>
        </p:txBody>
      </p:sp>
      <p:sp>
        <p:nvSpPr>
          <p:cNvPr id="99" name="Title 3"/>
          <p:cNvSpPr txBox="1">
            <a:spLocks/>
          </p:cNvSpPr>
          <p:nvPr/>
        </p:nvSpPr>
        <p:spPr>
          <a:xfrm>
            <a:off x="585505" y="267919"/>
            <a:ext cx="11307688"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3600" b="1" dirty="0">
                <a:solidFill>
                  <a:srgbClr val="007BB9"/>
                </a:solidFill>
              </a:rPr>
              <a:t>Ishikawa / Fishbone/ Cause &amp; Effect Diagram</a:t>
            </a: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b="1"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8" name="Picture 2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pic>
        <p:nvPicPr>
          <p:cNvPr id="29" name="Picture 28"/>
          <p:cNvPicPr>
            <a:picLocks noChangeAspect="1"/>
          </p:cNvPicPr>
          <p:nvPr/>
        </p:nvPicPr>
        <p:blipFill>
          <a:blip r:embed="rId4"/>
          <a:stretch>
            <a:fillRect/>
          </a:stretch>
        </p:blipFill>
        <p:spPr>
          <a:xfrm>
            <a:off x="494072" y="1035424"/>
            <a:ext cx="11684033" cy="5459309"/>
          </a:xfrm>
          <a:prstGeom prst="rect">
            <a:avLst/>
          </a:prstGeom>
        </p:spPr>
      </p:pic>
      <p:sp>
        <p:nvSpPr>
          <p:cNvPr id="43" name="TextBox 42"/>
          <p:cNvSpPr txBox="1"/>
          <p:nvPr/>
        </p:nvSpPr>
        <p:spPr>
          <a:xfrm>
            <a:off x="10511766" y="3364362"/>
            <a:ext cx="2918475" cy="276999"/>
          </a:xfrm>
          <a:prstGeom prst="rect">
            <a:avLst/>
          </a:prstGeom>
          <a:noFill/>
        </p:spPr>
        <p:txBody>
          <a:bodyPr wrap="square" rtlCol="0">
            <a:spAutoFit/>
          </a:bodyPr>
          <a:lstStyle/>
          <a:p>
            <a:r>
              <a:rPr lang="en-US" sz="1200" b="1" dirty="0" smtClean="0">
                <a:solidFill>
                  <a:srgbClr val="3A3F50"/>
                </a:solidFill>
                <a:latin typeface="Arial Black" panose="020B0A04020102020204" pitchFamily="34" charset="0"/>
              </a:rPr>
              <a:t>)</a:t>
            </a:r>
            <a:endParaRPr lang="en-US" sz="1200" b="1" dirty="0">
              <a:solidFill>
                <a:srgbClr val="3A3F50"/>
              </a:solidFill>
              <a:latin typeface="Arial Black" panose="020B0A04020102020204" pitchFamily="34" charset="0"/>
            </a:endParaRPr>
          </a:p>
        </p:txBody>
      </p:sp>
      <p:sp>
        <p:nvSpPr>
          <p:cNvPr id="32" name="Rounded Rectangle 31"/>
          <p:cNvSpPr/>
          <p:nvPr/>
        </p:nvSpPr>
        <p:spPr>
          <a:xfrm>
            <a:off x="10784541" y="2827154"/>
            <a:ext cx="1356692" cy="1790135"/>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33" name="Rounded Rectangle 32"/>
          <p:cNvSpPr/>
          <p:nvPr/>
        </p:nvSpPr>
        <p:spPr>
          <a:xfrm>
            <a:off x="6648712" y="1762077"/>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4" name="Rounded Rectangle 33"/>
          <p:cNvSpPr/>
          <p:nvPr/>
        </p:nvSpPr>
        <p:spPr>
          <a:xfrm>
            <a:off x="4709947" y="1748120"/>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6" name="Rounded Rectangle 35"/>
          <p:cNvSpPr/>
          <p:nvPr/>
        </p:nvSpPr>
        <p:spPr>
          <a:xfrm>
            <a:off x="2575682" y="1760634"/>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7" name="Rounded Rectangle 36"/>
          <p:cNvSpPr/>
          <p:nvPr/>
        </p:nvSpPr>
        <p:spPr>
          <a:xfrm>
            <a:off x="2575681" y="5358711"/>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8" name="Rounded Rectangle 37"/>
          <p:cNvSpPr/>
          <p:nvPr/>
        </p:nvSpPr>
        <p:spPr>
          <a:xfrm>
            <a:off x="4643395" y="5359072"/>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9" name="Rounded Rectangle 38"/>
          <p:cNvSpPr/>
          <p:nvPr/>
        </p:nvSpPr>
        <p:spPr>
          <a:xfrm>
            <a:off x="6682750" y="5360349"/>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2" name="Rectangle 1"/>
          <p:cNvSpPr/>
          <p:nvPr/>
        </p:nvSpPr>
        <p:spPr>
          <a:xfrm>
            <a:off x="7676224" y="2113635"/>
            <a:ext cx="2542684" cy="307777"/>
          </a:xfrm>
          <a:prstGeom prst="rect">
            <a:avLst/>
          </a:prstGeom>
        </p:spPr>
        <p:txBody>
          <a:bodyPr wrap="none">
            <a:spAutoFit/>
          </a:bodyPr>
          <a:lstStyle/>
          <a:p>
            <a:pPr algn="ctr" fontAlgn="ctr">
              <a:buClr>
                <a:srgbClr val="000000"/>
              </a:buClr>
              <a:buFont typeface="Arial"/>
            </a:pPr>
            <a:r>
              <a:rPr lang="en-US" sz="1400" b="1" dirty="0" smtClean="0">
                <a:solidFill>
                  <a:srgbClr val="000000"/>
                </a:solidFill>
                <a:sym typeface="Arial"/>
              </a:rPr>
              <a:t>Improper Label Dimensions</a:t>
            </a:r>
            <a:endParaRPr lang="en-US" sz="1400" b="1" dirty="0">
              <a:solidFill>
                <a:srgbClr val="000000"/>
              </a:solidFill>
              <a:sym typeface="Arial"/>
            </a:endParaRPr>
          </a:p>
        </p:txBody>
      </p:sp>
      <p:sp>
        <p:nvSpPr>
          <p:cNvPr id="3" name="Rectangle 2"/>
          <p:cNvSpPr/>
          <p:nvPr/>
        </p:nvSpPr>
        <p:spPr>
          <a:xfrm>
            <a:off x="10784541" y="2889368"/>
            <a:ext cx="1356691" cy="2128275"/>
          </a:xfrm>
          <a:prstGeom prst="rect">
            <a:avLst/>
          </a:prstGeom>
        </p:spPr>
        <p:txBody>
          <a:bodyPr wrap="square">
            <a:spAutoFit/>
          </a:bodyPr>
          <a:lstStyle/>
          <a:p>
            <a:pPr algn="ctr" fontAlgn="ctr">
              <a:lnSpc>
                <a:spcPct val="95000"/>
              </a:lnSpc>
              <a:spcBef>
                <a:spcPct val="35000"/>
              </a:spcBef>
              <a:buClr>
                <a:srgbClr val="000000"/>
              </a:buClr>
              <a:buFont typeface="Arial"/>
              <a:buNone/>
            </a:pPr>
            <a:r>
              <a:rPr lang="en-US" b="1" dirty="0">
                <a:latin typeface="Calibri" panose="020F0502020204030204" pitchFamily="34" charset="0"/>
                <a:sym typeface="Arial"/>
              </a:rPr>
              <a:t>% Quality </a:t>
            </a:r>
            <a:r>
              <a:rPr lang="en-US" b="1" dirty="0" smtClean="0">
                <a:latin typeface="Calibri" panose="020F0502020204030204" pitchFamily="34" charset="0"/>
                <a:sym typeface="Arial"/>
              </a:rPr>
              <a:t>score </a:t>
            </a:r>
            <a:r>
              <a:rPr lang="en-US" b="1" dirty="0">
                <a:latin typeface="Calibri" panose="020F0502020204030204" pitchFamily="34" charset="0"/>
                <a:sym typeface="Arial"/>
              </a:rPr>
              <a:t>of shirts manufactured </a:t>
            </a:r>
            <a:endParaRPr lang="en-US" b="1" dirty="0" smtClean="0">
              <a:latin typeface="Calibri" panose="020F0502020204030204" pitchFamily="34" charset="0"/>
              <a:sym typeface="Arial"/>
            </a:endParaRPr>
          </a:p>
          <a:p>
            <a:pPr algn="ctr" fontAlgn="ctr">
              <a:lnSpc>
                <a:spcPct val="95000"/>
              </a:lnSpc>
              <a:spcBef>
                <a:spcPct val="35000"/>
              </a:spcBef>
              <a:buClr>
                <a:srgbClr val="000000"/>
              </a:buClr>
              <a:buFont typeface="Arial"/>
              <a:buNone/>
            </a:pPr>
            <a:r>
              <a:rPr lang="en-US" b="1" dirty="0" smtClean="0">
                <a:latin typeface="Calibri" panose="020F0502020204030204" pitchFamily="34" charset="0"/>
                <a:sym typeface="Arial"/>
              </a:rPr>
              <a:t>per </a:t>
            </a:r>
            <a:r>
              <a:rPr lang="en-US" b="1" dirty="0">
                <a:latin typeface="Calibri" panose="020F0502020204030204" pitchFamily="34" charset="0"/>
                <a:sym typeface="Arial"/>
              </a:rPr>
              <a:t>day</a:t>
            </a:r>
          </a:p>
          <a:p>
            <a:pPr algn="ctr" fontAlgn="ctr">
              <a:lnSpc>
                <a:spcPct val="95000"/>
              </a:lnSpc>
              <a:spcBef>
                <a:spcPct val="35000"/>
              </a:spcBef>
              <a:buClr>
                <a:srgbClr val="000000"/>
              </a:buClr>
              <a:buFont typeface="Arial"/>
              <a:buNone/>
            </a:pPr>
            <a:r>
              <a:rPr lang="en-US" b="1" dirty="0" smtClean="0">
                <a:solidFill>
                  <a:srgbClr val="FFFFFF"/>
                </a:solidFill>
                <a:latin typeface="Calibri" panose="020F0502020204030204" pitchFamily="34" charset="0"/>
                <a:sym typeface="Arial"/>
              </a:rPr>
              <a:t>day</a:t>
            </a:r>
            <a:endParaRPr lang="en-US" b="1" dirty="0">
              <a:solidFill>
                <a:srgbClr val="FFFFFF"/>
              </a:solidFill>
              <a:latin typeface="Calibri" panose="020F0502020204030204" pitchFamily="34" charset="0"/>
              <a:sym typeface="Arial"/>
            </a:endParaRPr>
          </a:p>
        </p:txBody>
      </p:sp>
      <p:sp>
        <p:nvSpPr>
          <p:cNvPr id="4" name="TextBox 3"/>
          <p:cNvSpPr txBox="1"/>
          <p:nvPr/>
        </p:nvSpPr>
        <p:spPr>
          <a:xfrm>
            <a:off x="1194728" y="2109964"/>
            <a:ext cx="2425151" cy="307777"/>
          </a:xfrm>
          <a:prstGeom prst="rect">
            <a:avLst/>
          </a:prstGeom>
          <a:noFill/>
        </p:spPr>
        <p:txBody>
          <a:bodyPr wrap="none" rtlCol="0">
            <a:spAutoFit/>
          </a:bodyPr>
          <a:lstStyle/>
          <a:p>
            <a:pPr algn="ctr"/>
            <a:r>
              <a:rPr lang="en-US" sz="1400" b="1" dirty="0" smtClean="0">
                <a:solidFill>
                  <a:srgbClr val="000000"/>
                </a:solidFill>
                <a:sym typeface="Arial"/>
              </a:rPr>
              <a:t>Total no. of Shirts stitched</a:t>
            </a:r>
            <a:endParaRPr lang="en-US" sz="1400" b="1" dirty="0">
              <a:solidFill>
                <a:srgbClr val="000000"/>
              </a:solidFill>
              <a:sym typeface="Arial"/>
            </a:endParaRPr>
          </a:p>
        </p:txBody>
      </p:sp>
      <p:sp>
        <p:nvSpPr>
          <p:cNvPr id="5" name="TextBox 4"/>
          <p:cNvSpPr txBox="1"/>
          <p:nvPr/>
        </p:nvSpPr>
        <p:spPr>
          <a:xfrm>
            <a:off x="1651987" y="2415829"/>
            <a:ext cx="2052165" cy="307777"/>
          </a:xfrm>
          <a:prstGeom prst="rect">
            <a:avLst/>
          </a:prstGeom>
          <a:noFill/>
        </p:spPr>
        <p:txBody>
          <a:bodyPr wrap="none" rtlCol="0">
            <a:spAutoFit/>
          </a:bodyPr>
          <a:lstStyle/>
          <a:p>
            <a:pPr algn="ctr"/>
            <a:r>
              <a:rPr lang="en-IN" sz="1400" b="1" dirty="0" smtClean="0"/>
              <a:t>No. of defective shirts</a:t>
            </a:r>
            <a:endParaRPr lang="en-IN" sz="1400" b="1" dirty="0"/>
          </a:p>
        </p:txBody>
      </p:sp>
      <p:sp>
        <p:nvSpPr>
          <p:cNvPr id="6" name="TextBox 5"/>
          <p:cNvSpPr txBox="1"/>
          <p:nvPr/>
        </p:nvSpPr>
        <p:spPr>
          <a:xfrm>
            <a:off x="4310873" y="2144149"/>
            <a:ext cx="1406154" cy="307777"/>
          </a:xfrm>
          <a:prstGeom prst="rect">
            <a:avLst/>
          </a:prstGeom>
          <a:noFill/>
        </p:spPr>
        <p:txBody>
          <a:bodyPr wrap="none" rtlCol="0">
            <a:spAutoFit/>
          </a:bodyPr>
          <a:lstStyle/>
          <a:p>
            <a:r>
              <a:rPr lang="en-IN" sz="1400" b="1" dirty="0" smtClean="0"/>
              <a:t>Faulty Zippers</a:t>
            </a:r>
            <a:endParaRPr lang="en-IN" sz="1400" b="1" dirty="0"/>
          </a:p>
        </p:txBody>
      </p:sp>
      <p:sp>
        <p:nvSpPr>
          <p:cNvPr id="7" name="TextBox 6"/>
          <p:cNvSpPr txBox="1"/>
          <p:nvPr/>
        </p:nvSpPr>
        <p:spPr>
          <a:xfrm>
            <a:off x="7849413" y="2421412"/>
            <a:ext cx="2369495" cy="307777"/>
          </a:xfrm>
          <a:prstGeom prst="rect">
            <a:avLst/>
          </a:prstGeom>
          <a:noFill/>
        </p:spPr>
        <p:txBody>
          <a:bodyPr wrap="none" rtlCol="0">
            <a:spAutoFit/>
          </a:bodyPr>
          <a:lstStyle/>
          <a:p>
            <a:pPr algn="ctr"/>
            <a:r>
              <a:rPr lang="en-IN" sz="1400" b="1" dirty="0" smtClean="0"/>
              <a:t>Wrong Gradation of Sizes</a:t>
            </a:r>
            <a:endParaRPr lang="en-IN" sz="1400" b="1" dirty="0"/>
          </a:p>
        </p:txBody>
      </p:sp>
      <p:sp>
        <p:nvSpPr>
          <p:cNvPr id="8" name="TextBox 7"/>
          <p:cNvSpPr txBox="1"/>
          <p:nvPr/>
        </p:nvSpPr>
        <p:spPr>
          <a:xfrm>
            <a:off x="1625061" y="3841639"/>
            <a:ext cx="2556597" cy="307777"/>
          </a:xfrm>
          <a:prstGeom prst="rect">
            <a:avLst/>
          </a:prstGeom>
          <a:noFill/>
        </p:spPr>
        <p:txBody>
          <a:bodyPr wrap="none" rtlCol="0">
            <a:spAutoFit/>
          </a:bodyPr>
          <a:lstStyle/>
          <a:p>
            <a:pPr algn="ctr"/>
            <a:r>
              <a:rPr lang="en-IN" sz="1400" b="1" dirty="0" smtClean="0"/>
              <a:t>Shortage of Technical Skills</a:t>
            </a:r>
            <a:endParaRPr lang="en-IN" sz="1400" b="1" dirty="0"/>
          </a:p>
        </p:txBody>
      </p:sp>
      <p:sp>
        <p:nvSpPr>
          <p:cNvPr id="10" name="TextBox 9"/>
          <p:cNvSpPr txBox="1"/>
          <p:nvPr/>
        </p:nvSpPr>
        <p:spPr>
          <a:xfrm>
            <a:off x="6154771" y="2519377"/>
            <a:ext cx="1779654" cy="307777"/>
          </a:xfrm>
          <a:prstGeom prst="rect">
            <a:avLst/>
          </a:prstGeom>
          <a:noFill/>
        </p:spPr>
        <p:txBody>
          <a:bodyPr wrap="none" rtlCol="0">
            <a:spAutoFit/>
          </a:bodyPr>
          <a:lstStyle/>
          <a:p>
            <a:pPr algn="ctr"/>
            <a:r>
              <a:rPr lang="en-IN" sz="1400" b="1" dirty="0" smtClean="0"/>
              <a:t>Irregular Hemming</a:t>
            </a:r>
            <a:endParaRPr lang="en-IN" sz="1400" b="1" dirty="0"/>
          </a:p>
        </p:txBody>
      </p:sp>
      <p:sp>
        <p:nvSpPr>
          <p:cNvPr id="11" name="TextBox 10"/>
          <p:cNvSpPr txBox="1"/>
          <p:nvPr/>
        </p:nvSpPr>
        <p:spPr>
          <a:xfrm>
            <a:off x="6002884" y="2052796"/>
            <a:ext cx="1851789" cy="523220"/>
          </a:xfrm>
          <a:prstGeom prst="rect">
            <a:avLst/>
          </a:prstGeom>
          <a:noFill/>
        </p:spPr>
        <p:txBody>
          <a:bodyPr wrap="none" rtlCol="0">
            <a:spAutoFit/>
          </a:bodyPr>
          <a:lstStyle/>
          <a:p>
            <a:pPr algn="ctr"/>
            <a:r>
              <a:rPr lang="en-IN" sz="1400" b="1" dirty="0" smtClean="0"/>
              <a:t>Miss out of stitches</a:t>
            </a:r>
          </a:p>
          <a:p>
            <a:pPr algn="ctr"/>
            <a:r>
              <a:rPr lang="en-IN" sz="1400" b="1" dirty="0" smtClean="0"/>
              <a:t> in between</a:t>
            </a:r>
            <a:endParaRPr lang="en-IN" sz="1400" b="1" dirty="0"/>
          </a:p>
        </p:txBody>
      </p:sp>
      <p:sp>
        <p:nvSpPr>
          <p:cNvPr id="13" name="TextBox 12"/>
          <p:cNvSpPr txBox="1"/>
          <p:nvPr/>
        </p:nvSpPr>
        <p:spPr>
          <a:xfrm>
            <a:off x="4474361" y="3808320"/>
            <a:ext cx="1643399" cy="523220"/>
          </a:xfrm>
          <a:prstGeom prst="rect">
            <a:avLst/>
          </a:prstGeom>
          <a:noFill/>
        </p:spPr>
        <p:txBody>
          <a:bodyPr wrap="none" rtlCol="0">
            <a:spAutoFit/>
          </a:bodyPr>
          <a:lstStyle/>
          <a:p>
            <a:pPr algn="ctr"/>
            <a:r>
              <a:rPr lang="en-IN" sz="1400" b="1" dirty="0" smtClean="0"/>
              <a:t>Wrong stitching</a:t>
            </a:r>
          </a:p>
          <a:p>
            <a:r>
              <a:rPr lang="en-IN" sz="1400" b="1" dirty="0" smtClean="0"/>
              <a:t>techniques used</a:t>
            </a:r>
            <a:endParaRPr lang="en-IN" sz="1400" b="1" dirty="0"/>
          </a:p>
        </p:txBody>
      </p:sp>
      <p:sp>
        <p:nvSpPr>
          <p:cNvPr id="14" name="TextBox 13"/>
          <p:cNvSpPr txBox="1"/>
          <p:nvPr/>
        </p:nvSpPr>
        <p:spPr>
          <a:xfrm>
            <a:off x="7983263" y="2680396"/>
            <a:ext cx="2101794" cy="307777"/>
          </a:xfrm>
          <a:prstGeom prst="rect">
            <a:avLst/>
          </a:prstGeom>
          <a:noFill/>
        </p:spPr>
        <p:txBody>
          <a:bodyPr wrap="none" rtlCol="0">
            <a:spAutoFit/>
          </a:bodyPr>
          <a:lstStyle/>
          <a:p>
            <a:pPr algn="ctr"/>
            <a:r>
              <a:rPr lang="en-IN" sz="1400" b="1" dirty="0" smtClean="0"/>
              <a:t>Wrong Size Packaging</a:t>
            </a:r>
            <a:endParaRPr lang="en-IN" sz="1400" b="1" dirty="0"/>
          </a:p>
        </p:txBody>
      </p:sp>
      <p:sp>
        <p:nvSpPr>
          <p:cNvPr id="15" name="TextBox 14"/>
          <p:cNvSpPr txBox="1"/>
          <p:nvPr/>
        </p:nvSpPr>
        <p:spPr>
          <a:xfrm>
            <a:off x="4474360" y="4312645"/>
            <a:ext cx="1375633" cy="523220"/>
          </a:xfrm>
          <a:prstGeom prst="rect">
            <a:avLst/>
          </a:prstGeom>
          <a:noFill/>
        </p:spPr>
        <p:txBody>
          <a:bodyPr wrap="none" rtlCol="0">
            <a:spAutoFit/>
          </a:bodyPr>
          <a:lstStyle/>
          <a:p>
            <a:pPr algn="ctr"/>
            <a:r>
              <a:rPr lang="en-IN" sz="1400" b="1" dirty="0"/>
              <a:t>Wrong </a:t>
            </a:r>
            <a:r>
              <a:rPr lang="en-IN" sz="1400" b="1" dirty="0" smtClean="0"/>
              <a:t>Colour</a:t>
            </a:r>
          </a:p>
          <a:p>
            <a:r>
              <a:rPr lang="en-IN" sz="1400" b="1" dirty="0" smtClean="0"/>
              <a:t>Combination</a:t>
            </a:r>
            <a:endParaRPr lang="en-IN" sz="1400" b="1" dirty="0"/>
          </a:p>
        </p:txBody>
      </p:sp>
      <p:sp>
        <p:nvSpPr>
          <p:cNvPr id="16" name="TextBox 15"/>
          <p:cNvSpPr txBox="1"/>
          <p:nvPr/>
        </p:nvSpPr>
        <p:spPr>
          <a:xfrm>
            <a:off x="8140841" y="3054772"/>
            <a:ext cx="2124299" cy="307777"/>
          </a:xfrm>
          <a:prstGeom prst="rect">
            <a:avLst/>
          </a:prstGeom>
          <a:noFill/>
        </p:spPr>
        <p:txBody>
          <a:bodyPr wrap="none" rtlCol="0">
            <a:spAutoFit/>
          </a:bodyPr>
          <a:lstStyle/>
          <a:p>
            <a:pPr algn="ctr"/>
            <a:r>
              <a:rPr lang="en-IN" sz="1400" b="1" dirty="0" smtClean="0"/>
              <a:t>Improper Button Holes</a:t>
            </a:r>
            <a:endParaRPr lang="en-IN" sz="1400" b="1" dirty="0"/>
          </a:p>
        </p:txBody>
      </p:sp>
      <p:sp>
        <p:nvSpPr>
          <p:cNvPr id="18" name="TextBox 17"/>
          <p:cNvSpPr txBox="1"/>
          <p:nvPr/>
        </p:nvSpPr>
        <p:spPr>
          <a:xfrm>
            <a:off x="6539321" y="3065768"/>
            <a:ext cx="1554977" cy="307777"/>
          </a:xfrm>
          <a:prstGeom prst="rect">
            <a:avLst/>
          </a:prstGeom>
          <a:noFill/>
        </p:spPr>
        <p:txBody>
          <a:bodyPr wrap="none" rtlCol="0">
            <a:spAutoFit/>
          </a:bodyPr>
          <a:lstStyle/>
          <a:p>
            <a:pPr algn="ctr"/>
            <a:r>
              <a:rPr lang="en-IN" sz="1400" b="1" dirty="0" smtClean="0"/>
              <a:t>Lack of Training</a:t>
            </a:r>
            <a:endParaRPr lang="en-IN" sz="1400" b="1" dirty="0"/>
          </a:p>
        </p:txBody>
      </p:sp>
      <p:sp>
        <p:nvSpPr>
          <p:cNvPr id="19" name="TextBox 18"/>
          <p:cNvSpPr txBox="1"/>
          <p:nvPr/>
        </p:nvSpPr>
        <p:spPr>
          <a:xfrm>
            <a:off x="6254532" y="2807500"/>
            <a:ext cx="1991186" cy="307777"/>
          </a:xfrm>
          <a:prstGeom prst="rect">
            <a:avLst/>
          </a:prstGeom>
          <a:noFill/>
        </p:spPr>
        <p:txBody>
          <a:bodyPr wrap="none" rtlCol="0">
            <a:spAutoFit/>
          </a:bodyPr>
          <a:lstStyle/>
          <a:p>
            <a:pPr algn="ctr"/>
            <a:r>
              <a:rPr lang="en-IN" sz="1400" b="1" dirty="0" smtClean="0"/>
              <a:t>Wrong Quality Check</a:t>
            </a:r>
            <a:endParaRPr lang="en-IN" sz="1400" b="1" dirty="0"/>
          </a:p>
        </p:txBody>
      </p:sp>
      <p:sp>
        <p:nvSpPr>
          <p:cNvPr id="20" name="TextBox 19"/>
          <p:cNvSpPr txBox="1"/>
          <p:nvPr/>
        </p:nvSpPr>
        <p:spPr>
          <a:xfrm>
            <a:off x="3958075" y="2501490"/>
            <a:ext cx="2053767" cy="307777"/>
          </a:xfrm>
          <a:prstGeom prst="rect">
            <a:avLst/>
          </a:prstGeom>
          <a:noFill/>
        </p:spPr>
        <p:txBody>
          <a:bodyPr wrap="none" rtlCol="0">
            <a:spAutoFit/>
          </a:bodyPr>
          <a:lstStyle/>
          <a:p>
            <a:pPr algn="ctr"/>
            <a:r>
              <a:rPr lang="en-IN" sz="1400" b="1" dirty="0" smtClean="0"/>
              <a:t>Sewing needle breaks</a:t>
            </a:r>
            <a:endParaRPr lang="en-IN" sz="1400" b="1" dirty="0"/>
          </a:p>
        </p:txBody>
      </p:sp>
    </p:spTree>
    <p:extLst>
      <p:ext uri="{BB962C8B-B14F-4D97-AF65-F5344CB8AC3E}">
        <p14:creationId xmlns:p14="http://schemas.microsoft.com/office/powerpoint/2010/main" val="361247715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804984" y="1136210"/>
            <a:ext cx="10529851" cy="48335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just"/>
            <a:endParaRPr lang="en-US" dirty="0">
              <a:solidFill>
                <a:srgbClr val="FFFFFF"/>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140</a:t>
            </a:fld>
            <a:endParaRPr lang="en">
              <a:solidFill>
                <a:srgbClr val="FFFFFF"/>
              </a:solidFill>
            </a:endParaRPr>
          </a:p>
        </p:txBody>
      </p:sp>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Text Box 8"/>
          <p:cNvSpPr txBox="1">
            <a:spLocks noChangeArrowheads="1"/>
          </p:cNvSpPr>
          <p:nvPr/>
        </p:nvSpPr>
        <p:spPr bwMode="auto">
          <a:xfrm>
            <a:off x="1042161" y="1646397"/>
            <a:ext cx="10107678" cy="3970318"/>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3600" b="1" i="1" dirty="0">
                <a:solidFill>
                  <a:prstClr val="black"/>
                </a:solidFill>
              </a:rPr>
              <a:t>   HERE, WE ARE DONE WITH ALL THE FIVE PHASES OF DMAIC AND OUR QUALITY IMPROVEMENT PROJECT.</a:t>
            </a:r>
          </a:p>
          <a:p>
            <a:pPr algn="ctr" fontAlgn="base">
              <a:spcBef>
                <a:spcPct val="50000"/>
              </a:spcBef>
              <a:spcAft>
                <a:spcPct val="0"/>
              </a:spcAft>
            </a:pPr>
            <a:r>
              <a:rPr lang="en-US" sz="3600" b="1" i="1" dirty="0">
                <a:solidFill>
                  <a:prstClr val="black"/>
                </a:solidFill>
              </a:rPr>
              <a:t>‘CONGRATULATIONS’ TO YOU ALL FOR COMPLETING THIS PROJECT.</a:t>
            </a:r>
          </a:p>
          <a:p>
            <a:pPr algn="ctr" fontAlgn="base">
              <a:spcBef>
                <a:spcPct val="50000"/>
              </a:spcBef>
              <a:spcAft>
                <a:spcPct val="0"/>
              </a:spcAft>
            </a:pPr>
            <a:r>
              <a:rPr lang="en-US" sz="3600" b="1" i="1" dirty="0">
                <a:solidFill>
                  <a:prstClr val="black"/>
                </a:solidFill>
              </a:rPr>
              <a:t>THANK YOU!!!</a:t>
            </a:r>
          </a:p>
        </p:txBody>
      </p:sp>
      <p:pic>
        <p:nvPicPr>
          <p:cNvPr id="7" name="Picture 6">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4181377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15</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C-I MATRIX</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ext uri="{D42A27DB-BD31-4B8C-83A1-F6EECF244321}">
                <p14:modId xmlns:p14="http://schemas.microsoft.com/office/powerpoint/2010/main" val="3942380210"/>
              </p:ext>
            </p:extLst>
          </p:nvPr>
        </p:nvGraphicFramePr>
        <p:xfrm>
          <a:off x="506185" y="881740"/>
          <a:ext cx="11332030" cy="4975528"/>
        </p:xfrm>
        <a:graphic>
          <a:graphicData uri="http://schemas.openxmlformats.org/drawingml/2006/table">
            <a:tbl>
              <a:tblPr/>
              <a:tblGrid>
                <a:gridCol w="739752"/>
                <a:gridCol w="3523708"/>
                <a:gridCol w="2032909"/>
                <a:gridCol w="2642780"/>
                <a:gridCol w="2392881"/>
              </a:tblGrid>
              <a:tr h="403262">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r>
              <a:tr h="519520">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FAULTY ZIPPERS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a:solidFill>
                            <a:schemeClr val="bg1"/>
                          </a:solidFill>
                          <a:effectLst/>
                          <a:latin typeface="Calibri" panose="020F0502020204030204" pitchFamily="34" charset="0"/>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chemeClr val="bg1"/>
                          </a:solidFill>
                          <a:effectLst/>
                          <a:latin typeface="Calibri" panose="020F0502020204030204" pitchFamily="34" charset="0"/>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2</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LOOSE BUTTONS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a:solidFill>
                            <a:srgbClr val="000000"/>
                          </a:solidFill>
                          <a:effectLst/>
                          <a:latin typeface="Calibri" panose="020F0502020204030204" pitchFamily="34" charset="0"/>
                          <a:ea typeface="+mn-ea"/>
                          <a:cs typeface="+mn-cs"/>
                          <a:sym typeface="Arial"/>
                        </a:rPr>
                        <a:t>3</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IRREGULAR HEMMING</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4</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BUTTON HOLES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smtClean="0">
                          <a:ln>
                            <a:noFill/>
                          </a:ln>
                          <a:solidFill>
                            <a:srgbClr val="FFFFFF"/>
                          </a:solidFill>
                          <a:effectLst/>
                          <a:uLnTx/>
                          <a:uFillTx/>
                          <a:latin typeface="Calibri" panose="020F0502020204030204" pitchFamily="34" charset="0"/>
                          <a:sym typeface="Arial"/>
                        </a:rPr>
                        <a:t>CONTROLLABLE</a:t>
                      </a: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5</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GRADATION OF SIZES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8304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6</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MISS OUT OF STITCHES IN BETWEEN</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8304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7</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STITCHING TECHNIQUES USED</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8</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SIZE PACKAGING</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9</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COLOUR COMBINATION</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10</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LABEL DIMENSIONS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7" name="Rectangle 6"/>
          <p:cNvSpPr/>
          <p:nvPr/>
        </p:nvSpPr>
        <p:spPr>
          <a:xfrm>
            <a:off x="506186" y="881743"/>
            <a:ext cx="11381014" cy="4963887"/>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32913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16</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C-I MATRIX</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ext uri="{D42A27DB-BD31-4B8C-83A1-F6EECF244321}">
                <p14:modId xmlns:p14="http://schemas.microsoft.com/office/powerpoint/2010/main" val="61159915"/>
              </p:ext>
            </p:extLst>
          </p:nvPr>
        </p:nvGraphicFramePr>
        <p:xfrm>
          <a:off x="1043446" y="1240971"/>
          <a:ext cx="10793187" cy="3674199"/>
        </p:xfrm>
        <a:graphic>
          <a:graphicData uri="http://schemas.openxmlformats.org/drawingml/2006/table">
            <a:tbl>
              <a:tblPr/>
              <a:tblGrid>
                <a:gridCol w="623223"/>
                <a:gridCol w="2995667"/>
                <a:gridCol w="2083604"/>
                <a:gridCol w="2459566"/>
                <a:gridCol w="2631127"/>
              </a:tblGrid>
              <a:tr h="807945">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r>
              <a:tr h="552546">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612528">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11</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BUTTON</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HOLES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53899">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12</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SHORTAGE</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TECHNICAL </a:t>
                      </a:r>
                      <a:r>
                        <a:rPr lang="en-US" sz="1600" b="1" i="0" u="none" strike="noStrike" cap="none" dirty="0" smtClean="0">
                          <a:solidFill>
                            <a:srgbClr val="000000"/>
                          </a:solidFill>
                          <a:effectLst/>
                          <a:latin typeface="Bodoni MT" panose="02070603080606020203" pitchFamily="18" charset="0"/>
                          <a:ea typeface="+mn-ea"/>
                          <a:cs typeface="+mn-cs"/>
                          <a:sym typeface="Arial"/>
                        </a:rPr>
                        <a:t> SKILLS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bg1"/>
                          </a:solidFill>
                          <a:effectLst/>
                          <a:latin typeface="Calibri" panose="020F0502020204030204" pitchFamily="34" charset="0"/>
                          <a:ea typeface="+mn-ea"/>
                          <a:cs typeface="+mn-cs"/>
                          <a:sym typeface="Arial"/>
                        </a:rPr>
                        <a:t> CONTROLLABLE </a:t>
                      </a:r>
                    </a:p>
                    <a:p>
                      <a:pPr algn="ctr" rtl="0" fontAlgn="ct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41016">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13</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SEWING NEEDLE BREAKS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0626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14</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rgbClr val="000000"/>
                          </a:solidFill>
                          <a:effectLst/>
                          <a:latin typeface="Bodoni MT" panose="02070603080606020203" pitchFamily="18" charset="0"/>
                          <a:ea typeface="+mn-ea"/>
                          <a:cs typeface="+mn-cs"/>
                          <a:sym typeface="Arial"/>
                        </a:rPr>
                        <a:t>WRONG QUALITY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
        <p:nvSpPr>
          <p:cNvPr id="7" name="Rectangle 6"/>
          <p:cNvSpPr/>
          <p:nvPr/>
        </p:nvSpPr>
        <p:spPr>
          <a:xfrm>
            <a:off x="1033670" y="1245704"/>
            <a:ext cx="10802963" cy="4346713"/>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04762395"/>
              </p:ext>
            </p:extLst>
          </p:nvPr>
        </p:nvGraphicFramePr>
        <p:xfrm>
          <a:off x="1045031" y="4913478"/>
          <a:ext cx="10791601" cy="652068"/>
        </p:xfrm>
        <a:graphic>
          <a:graphicData uri="http://schemas.openxmlformats.org/drawingml/2006/table">
            <a:tbl>
              <a:tblPr/>
              <a:tblGrid>
                <a:gridCol w="620483"/>
                <a:gridCol w="2988129"/>
                <a:gridCol w="2091714"/>
                <a:gridCol w="2463957"/>
                <a:gridCol w="2627318"/>
              </a:tblGrid>
              <a:tr h="652068">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15</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rgbClr val="000000"/>
                          </a:solidFill>
                          <a:effectLst/>
                          <a:latin typeface="Bodoni MT" panose="02070603080606020203" pitchFamily="18" charset="0"/>
                          <a:ea typeface="+mn-ea"/>
                          <a:cs typeface="+mn-cs"/>
                          <a:sym typeface="Arial"/>
                        </a:rPr>
                        <a:t>       LACK</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TRAINING </a:t>
                      </a:r>
                      <a:endParaRPr lang="en-US" sz="1600" b="1" i="0" u="none" strike="noStrike" cap="none" dirty="0" smtClean="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3943523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17</a:t>
            </a:fld>
            <a:endParaRPr>
              <a:solidFill>
                <a:srgbClr val="FFFFFF"/>
              </a:solidFill>
            </a:endParaRPr>
          </a:p>
        </p:txBody>
      </p:sp>
      <p:sp>
        <p:nvSpPr>
          <p:cNvPr id="99" name="Title 3"/>
          <p:cNvSpPr txBox="1">
            <a:spLocks/>
          </p:cNvSpPr>
          <p:nvPr/>
        </p:nvSpPr>
        <p:spPr>
          <a:xfrm>
            <a:off x="1609969" y="-15012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a:solidFill>
                  <a:srgbClr val="007BB9"/>
                </a:solidFill>
              </a:rPr>
              <a:t>Data Collection Plan</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3344871891"/>
              </p:ext>
            </p:extLst>
          </p:nvPr>
        </p:nvGraphicFramePr>
        <p:xfrm>
          <a:off x="408097" y="739011"/>
          <a:ext cx="11428536" cy="5305293"/>
        </p:xfrm>
        <a:graphic>
          <a:graphicData uri="http://schemas.openxmlformats.org/drawingml/2006/table">
            <a:tbl>
              <a:tblPr/>
              <a:tblGrid>
                <a:gridCol w="2305917"/>
                <a:gridCol w="473987"/>
                <a:gridCol w="976335"/>
                <a:gridCol w="3510802"/>
                <a:gridCol w="1262184"/>
                <a:gridCol w="1123656"/>
                <a:gridCol w="1067314"/>
                <a:gridCol w="708341"/>
              </a:tblGrid>
              <a:tr h="660393">
                <a:tc gridSpan="3">
                  <a:txBody>
                    <a:bodyPr/>
                    <a:lstStyle/>
                    <a:p>
                      <a:pPr algn="ctr" fontAlgn="ctr"/>
                      <a:r>
                        <a:rPr lang="en-US" sz="14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4">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FFFF"/>
                          </a:solidFill>
                          <a:effectLst/>
                          <a:latin typeface="Bodoni MT Black" panose="02070A03080606020203" pitchFamily="18" charset="0"/>
                          <a:ea typeface="+mn-ea"/>
                          <a:cs typeface="+mn-cs"/>
                          <a:sym typeface="Arial"/>
                        </a:rPr>
                        <a:t>SAMPLING 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54324">
                <a:tc>
                  <a:txBody>
                    <a:bodyPr/>
                    <a:lstStyle/>
                    <a:p>
                      <a:pPr algn="ctr" fontAlgn="ctr"/>
                      <a:r>
                        <a:rPr lang="en-US" sz="1400" b="1" i="0" u="none" strike="noStrike" dirty="0" smtClean="0">
                          <a:solidFill>
                            <a:srgbClr val="000000"/>
                          </a:solidFill>
                          <a:effectLst/>
                          <a:latin typeface="Bodoni MT Black" panose="02070A03080606020203" pitchFamily="18" charset="0"/>
                        </a:rPr>
                        <a:t>What To </a:t>
                      </a:r>
                    </a:p>
                    <a:p>
                      <a:pPr algn="ctr" fontAlgn="ctr"/>
                      <a:r>
                        <a:rPr lang="en-US" sz="1400" b="1" i="0" u="none" strike="noStrike" dirty="0" smtClean="0">
                          <a:solidFill>
                            <a:srgbClr val="000000"/>
                          </a:solidFill>
                          <a:effectLst/>
                          <a:latin typeface="Bodoni MT Black" panose="02070A03080606020203" pitchFamily="18" charset="0"/>
                        </a:rPr>
                        <a:t>Measure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Y Or X</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Data Type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Operational </a:t>
                      </a:r>
                    </a:p>
                    <a:p>
                      <a:pPr algn="ctr" fontAlgn="ctr"/>
                      <a:r>
                        <a:rPr lang="en-US" sz="1400" b="1" i="0" u="none" strike="noStrike" dirty="0" smtClean="0">
                          <a:solidFill>
                            <a:srgbClr val="000000"/>
                          </a:solidFill>
                          <a:effectLst/>
                          <a:latin typeface="Bodoni MT Black" panose="02070A03080606020203" pitchFamily="18" charset="0"/>
                        </a:rPr>
                        <a:t>Definition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What </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How Many</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880792">
                <a:tc>
                  <a:txBody>
                    <a:bodyPr/>
                    <a:lstStyle/>
                    <a:p>
                      <a:pPr algn="ctr" fontAlgn="ctr"/>
                      <a:r>
                        <a:rPr lang="en-US" sz="1400" b="1" i="0" u="none" strike="noStrike" dirty="0" smtClean="0">
                          <a:solidFill>
                            <a:srgbClr val="FF0000"/>
                          </a:solidFill>
                          <a:effectLst/>
                          <a:latin typeface="+mn-lt"/>
                        </a:rPr>
                        <a:t>% Quality of shirts manufactured</a:t>
                      </a:r>
                      <a:r>
                        <a:rPr lang="en-US" sz="1400" b="1" i="0" u="none" strike="noStrike" baseline="0" dirty="0" smtClean="0">
                          <a:solidFill>
                            <a:srgbClr val="FF0000"/>
                          </a:solidFill>
                          <a:effectLst/>
                          <a:latin typeface="+mn-lt"/>
                        </a:rPr>
                        <a:t> per day </a:t>
                      </a:r>
                      <a:r>
                        <a:rPr lang="en-US" sz="1400" b="1" i="0" u="none" strike="noStrike" dirty="0" smtClean="0">
                          <a:solidFill>
                            <a:srgbClr val="FF0000"/>
                          </a:solidFill>
                          <a:effectLst/>
                          <a:latin typeface="+mn-lt"/>
                        </a:rPr>
                        <a:t>(Y)</a:t>
                      </a:r>
                      <a:endParaRPr lang="en-US" sz="1400" b="1" i="0" u="none" strike="noStrike" dirty="0">
                        <a:solidFill>
                          <a:srgbClr val="FF0000"/>
                        </a:solidFill>
                        <a:effectLst/>
                        <a:latin typeface="+mn-lt"/>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0000"/>
                          </a:solidFill>
                          <a:effectLst/>
                          <a:latin typeface="+mn-lt"/>
                          <a:ea typeface="+mn-ea"/>
                          <a:cs typeface="+mn-cs"/>
                          <a:sym typeface="Arial"/>
                        </a:rPr>
                        <a:t>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FF0000"/>
                          </a:solidFill>
                          <a:effectLst/>
                          <a:latin typeface="+mn-lt"/>
                          <a:ea typeface="+mn-ea"/>
                          <a:cs typeface="+mn-cs"/>
                          <a:sym typeface="Arial"/>
                        </a:rPr>
                        <a:t>Continuous</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FF0000"/>
                          </a:solidFill>
                          <a:effectLst/>
                          <a:latin typeface="+mn-lt"/>
                          <a:ea typeface="+mn-ea"/>
                          <a:cs typeface="+mn-cs"/>
                          <a:sym typeface="Arial"/>
                        </a:rPr>
                        <a:t>% QUALITY PER DAY</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FF0000"/>
                          </a:solidFill>
                          <a:effectLst/>
                          <a:latin typeface="+mn-lt"/>
                          <a:ea typeface="+mn-ea"/>
                          <a:cs typeface="+mn-cs"/>
                          <a:sym typeface="Arial"/>
                        </a:rPr>
                        <a:t>= 1- ( No. of defectives shirts / Total no. of shirts)</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FF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p>
                      <a:pPr marR="0" algn="ctr" rtl="0" fontAlgn="ctr">
                        <a:lnSpc>
                          <a:spcPct val="100000"/>
                        </a:lnSpc>
                        <a:spcBef>
                          <a:spcPts val="0"/>
                        </a:spcBef>
                        <a:spcAft>
                          <a:spcPts val="0"/>
                        </a:spcAft>
                        <a:buClr>
                          <a:srgbClr val="000000"/>
                        </a:buClr>
                        <a:buFont typeface="Arial"/>
                      </a:pP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8234">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FAULTY</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ZIPPERS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X1</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ctr"/>
                      <a:r>
                        <a:rPr lang="en-US" sz="11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LOOSE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BUTTONS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X2</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smtClean="0">
                        <a:solidFill>
                          <a:srgbClr val="000000"/>
                        </a:solidFill>
                        <a:effectLst/>
                        <a:latin typeface="+mn-lt"/>
                        <a:ea typeface="+mn-ea"/>
                        <a:cs typeface="+mn-cs"/>
                        <a:sym typeface="Arial"/>
                      </a:endParaRP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IRREGULAR</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HEMMING</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X3</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IMPROPER</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BUTTON</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HOLES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X4</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WRONG</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GRADATION</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OF</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SIZES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X5</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smtClean="0">
                          <a:solidFill>
                            <a:schemeClr val="tx1"/>
                          </a:solidFill>
                          <a:effectLst/>
                          <a:latin typeface="+mn-lt"/>
                          <a:ea typeface="+mn-ea"/>
                          <a:cs typeface="+mn-cs"/>
                          <a:sym typeface="Arial"/>
                        </a:rPr>
                        <a:t>Database</a:t>
                      </a:r>
                      <a:r>
                        <a:rPr lang="en-US" sz="1100" b="1" i="0" u="none" strike="noStrike" cap="none" baseline="0" smtClean="0">
                          <a:solidFill>
                            <a:schemeClr val="tx1"/>
                          </a:solidFill>
                          <a:effectLst/>
                          <a:latin typeface="+mn-lt"/>
                          <a:ea typeface="+mn-ea"/>
                          <a:cs typeface="+mn-cs"/>
                          <a:sym typeface="Arial"/>
                        </a:rPr>
                        <a:t> /</a:t>
                      </a:r>
                      <a:r>
                        <a:rPr lang="en-US" sz="1100" b="1" i="0" u="none" strike="noStrike" cap="none" smtClean="0">
                          <a:solidFill>
                            <a:schemeClr val="tx1"/>
                          </a:solidFill>
                          <a:effectLst/>
                          <a:latin typeface="+mn-lt"/>
                          <a:ea typeface="+mn-ea"/>
                          <a:cs typeface="+mn-cs"/>
                          <a:sym typeface="Arial"/>
                        </a:rPr>
                        <a:t>Excel database</a:t>
                      </a:r>
                      <a:endParaRPr lang="en-US" sz="1100" b="1" i="0" u="none" strike="noStrike" cap="none" dirty="0" smtClean="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MISS</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OUT</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OFSTITCHES</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IN</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BETWEEN</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X6</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smtClean="0">
                          <a:solidFill>
                            <a:schemeClr val="tx1"/>
                          </a:solidFill>
                          <a:effectLst/>
                          <a:latin typeface="+mn-lt"/>
                          <a:ea typeface="+mn-ea"/>
                          <a:cs typeface="+mn-cs"/>
                          <a:sym typeface="Arial"/>
                        </a:rPr>
                        <a:t>Database</a:t>
                      </a:r>
                      <a:r>
                        <a:rPr lang="en-US" sz="1100" b="1" i="0" u="none" strike="noStrike" cap="none" baseline="0" smtClean="0">
                          <a:solidFill>
                            <a:schemeClr val="tx1"/>
                          </a:solidFill>
                          <a:effectLst/>
                          <a:latin typeface="+mn-lt"/>
                          <a:ea typeface="+mn-ea"/>
                          <a:cs typeface="+mn-cs"/>
                          <a:sym typeface="Arial"/>
                        </a:rPr>
                        <a:t> /</a:t>
                      </a:r>
                      <a:r>
                        <a:rPr lang="en-US" sz="1100" b="1" i="0" u="none" strike="noStrike" cap="none" smtClean="0">
                          <a:solidFill>
                            <a:schemeClr val="tx1"/>
                          </a:solidFill>
                          <a:effectLst/>
                          <a:latin typeface="+mn-lt"/>
                          <a:ea typeface="+mn-ea"/>
                          <a:cs typeface="+mn-cs"/>
                          <a:sym typeface="Arial"/>
                        </a:rPr>
                        <a:t>Excel database</a:t>
                      </a:r>
                      <a:endParaRPr lang="en-US" sz="1100" b="1" i="0" u="none" strike="noStrike" cap="none" dirty="0" smtClean="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424544" y="715617"/>
            <a:ext cx="11397342" cy="534228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591913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18</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smtClean="0">
                <a:solidFill>
                  <a:srgbClr val="007BB9"/>
                </a:solidFill>
              </a:rPr>
              <a:t>Data Collection Plan</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4238949509"/>
              </p:ext>
            </p:extLst>
          </p:nvPr>
        </p:nvGraphicFramePr>
        <p:xfrm>
          <a:off x="281331" y="933626"/>
          <a:ext cx="11859902" cy="5248707"/>
        </p:xfrm>
        <a:graphic>
          <a:graphicData uri="http://schemas.openxmlformats.org/drawingml/2006/table">
            <a:tbl>
              <a:tblPr/>
              <a:tblGrid>
                <a:gridCol w="2313114"/>
                <a:gridCol w="481263"/>
                <a:gridCol w="1227221"/>
                <a:gridCol w="3546660"/>
                <a:gridCol w="1372068"/>
                <a:gridCol w="1089602"/>
                <a:gridCol w="921971"/>
                <a:gridCol w="908003"/>
              </a:tblGrid>
              <a:tr h="931143">
                <a:tc gridSpan="3">
                  <a:txBody>
                    <a:bodyPr/>
                    <a:lstStyle/>
                    <a:p>
                      <a:pPr algn="ctr" fontAlgn="ctr"/>
                      <a:r>
                        <a:rPr lang="en-US" sz="14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4">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FFFFFF"/>
                          </a:solidFill>
                          <a:effectLst/>
                          <a:latin typeface="Bodoni MT Black" panose="02070A03080606020203" pitchFamily="18" charset="0"/>
                          <a:ea typeface="+mn-ea"/>
                          <a:cs typeface="+mn-cs"/>
                          <a:sym typeface="Arial"/>
                        </a:rPr>
                        <a:t>SAMPLING </a:t>
                      </a:r>
                      <a:r>
                        <a:rPr lang="en-US" sz="1400" b="1" i="0" u="none" strike="noStrike" cap="none" dirty="0">
                          <a:solidFill>
                            <a:srgbClr val="FFFFFF"/>
                          </a:solidFill>
                          <a:effectLst/>
                          <a:latin typeface="Bodoni MT Black" panose="02070A03080606020203" pitchFamily="18" charset="0"/>
                          <a:ea typeface="+mn-ea"/>
                          <a:cs typeface="+mn-cs"/>
                          <a:sym typeface="Arial"/>
                        </a:rPr>
                        <a:t>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5473">
                <a:tc>
                  <a:txBody>
                    <a:bodyPr/>
                    <a:lstStyle/>
                    <a:p>
                      <a:pPr algn="ctr" fontAlgn="ctr"/>
                      <a:r>
                        <a:rPr lang="en-US" sz="1400" b="1" i="0" u="none" strike="noStrike" dirty="0" smtClean="0">
                          <a:solidFill>
                            <a:srgbClr val="000000"/>
                          </a:solidFill>
                          <a:effectLst/>
                          <a:latin typeface="Bodoni MT Black" panose="02070A03080606020203" pitchFamily="18" charset="0"/>
                        </a:rPr>
                        <a:t>What To </a:t>
                      </a:r>
                    </a:p>
                    <a:p>
                      <a:pPr algn="ctr" fontAlgn="ctr"/>
                      <a:r>
                        <a:rPr lang="en-US" sz="1400" b="1" i="0" u="none" strike="noStrike" dirty="0" smtClean="0">
                          <a:solidFill>
                            <a:srgbClr val="000000"/>
                          </a:solidFill>
                          <a:effectLst/>
                          <a:latin typeface="Bodoni MT Black" panose="02070A03080606020203" pitchFamily="18" charset="0"/>
                        </a:rPr>
                        <a:t>Measure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Y Or X</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Data Type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Operational </a:t>
                      </a:r>
                    </a:p>
                    <a:p>
                      <a:pPr algn="ctr" fontAlgn="ctr"/>
                      <a:r>
                        <a:rPr lang="en-US" sz="1400" b="1" i="0" u="none" strike="noStrike" dirty="0" smtClean="0">
                          <a:solidFill>
                            <a:srgbClr val="000000"/>
                          </a:solidFill>
                          <a:effectLst/>
                          <a:latin typeface="Bodoni MT Black" panose="02070A03080606020203" pitchFamily="18" charset="0"/>
                        </a:rPr>
                        <a:t>Definition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What </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How Many</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995016">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WRONG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STITCHING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TECHNIQUES</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USED</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X7</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0288">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WRONG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SIZE</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PACKAGING</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X8</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089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WRONG</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COLOUR COMBINATION</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X9</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373">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IMPROPER</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LABEL</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DIMENSIONS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X10</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smtClean="0">
                          <a:solidFill>
                            <a:srgbClr val="000000"/>
                          </a:solidFill>
                          <a:effectLst/>
                          <a:latin typeface="+mn-lt"/>
                          <a:ea typeface="+mn-ea"/>
                          <a:cs typeface="+mn-cs"/>
                          <a:sym typeface="Arial"/>
                        </a:rPr>
                        <a:t>Discrete</a:t>
                      </a:r>
                      <a:endParaRPr lang="en-US" sz="1400" b="1" i="0" u="none" strike="noStrike" cap="none" dirty="0" smtClean="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296237" y="940904"/>
            <a:ext cx="11844996" cy="5241428"/>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432825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19</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a:solidFill>
                  <a:srgbClr val="007BB9"/>
                </a:solidFill>
              </a:rPr>
              <a:t>Data </a:t>
            </a:r>
            <a:r>
              <a:rPr lang="en-US" sz="3600" b="1" kern="0" dirty="0" smtClean="0">
                <a:solidFill>
                  <a:srgbClr val="007BB9"/>
                </a:solidFill>
              </a:rPr>
              <a:t>Collection in Excel format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Object 1"/>
          <p:cNvGraphicFramePr>
            <a:graphicFrameLocks noChangeAspect="1"/>
          </p:cNvGraphicFramePr>
          <p:nvPr>
            <p:extLst>
              <p:ext uri="{D42A27DB-BD31-4B8C-83A1-F6EECF244321}">
                <p14:modId xmlns:p14="http://schemas.microsoft.com/office/powerpoint/2010/main" val="3988066413"/>
              </p:ext>
            </p:extLst>
          </p:nvPr>
        </p:nvGraphicFramePr>
        <p:xfrm>
          <a:off x="9429001" y="3678259"/>
          <a:ext cx="2216408" cy="1065931"/>
        </p:xfrm>
        <a:graphic>
          <a:graphicData uri="http://schemas.openxmlformats.org/presentationml/2006/ole">
            <mc:AlternateContent xmlns:mc="http://schemas.openxmlformats.org/markup-compatibility/2006">
              <mc:Choice xmlns:v="urn:schemas-microsoft-com:vml" Requires="v">
                <p:oleObj spid="_x0000_s11336"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429001" y="3678259"/>
                        <a:ext cx="2216408" cy="1065931"/>
                      </a:xfrm>
                      <a:prstGeom prst="rect">
                        <a:avLst/>
                      </a:prstGeom>
                    </p:spPr>
                  </p:pic>
                </p:oleObj>
              </mc:Fallback>
            </mc:AlternateContent>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941772" y="2391707"/>
            <a:ext cx="1060592" cy="1060592"/>
          </a:xfrm>
          <a:prstGeom prst="rect">
            <a:avLst/>
          </a:prstGeom>
        </p:spPr>
      </p:pic>
      <p:sp>
        <p:nvSpPr>
          <p:cNvPr id="9" name="Rectangle 8"/>
          <p:cNvSpPr/>
          <p:nvPr/>
        </p:nvSpPr>
        <p:spPr>
          <a:xfrm>
            <a:off x="9623414" y="1921771"/>
            <a:ext cx="1581806" cy="369332"/>
          </a:xfrm>
          <a:prstGeom prst="rect">
            <a:avLst/>
          </a:prstGeom>
        </p:spPr>
        <p:txBody>
          <a:bodyPr wrap="square">
            <a:spAutoFit/>
          </a:bodyPr>
          <a:lstStyle/>
          <a:p>
            <a:pPr algn="ctr"/>
            <a:r>
              <a:rPr lang="en-US" b="1" dirty="0" smtClean="0"/>
              <a:t>Click here</a:t>
            </a:r>
            <a:endParaRPr lang="en-US" b="1" dirty="0"/>
          </a:p>
        </p:txBody>
      </p:sp>
      <p:pic>
        <p:nvPicPr>
          <p:cNvPr id="4" name="Picture 3"/>
          <p:cNvPicPr>
            <a:picLocks noChangeAspect="1"/>
          </p:cNvPicPr>
          <p:nvPr/>
        </p:nvPicPr>
        <p:blipFill>
          <a:blip r:embed="rId8"/>
          <a:stretch>
            <a:fillRect/>
          </a:stretch>
        </p:blipFill>
        <p:spPr>
          <a:xfrm>
            <a:off x="439510" y="1875100"/>
            <a:ext cx="9353550" cy="3629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901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19" y="503968"/>
            <a:ext cx="2874578" cy="725214"/>
          </a:xfrm>
        </p:spPr>
        <p:txBody>
          <a:bodyPr anchor="ctr"/>
          <a:lstStyle/>
          <a:p>
            <a:r>
              <a:rPr lang="en-US" dirty="0" smtClean="0"/>
              <a:t>Scenario</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a:t>
            </a:fld>
            <a:endParaRPr lang="en">
              <a:solidFill>
                <a:srgbClr val="FFFFFF"/>
              </a:solidFill>
            </a:endParaRPr>
          </a:p>
        </p:txBody>
      </p:sp>
      <p:sp>
        <p:nvSpPr>
          <p:cNvPr id="4" name="Rectangle 3"/>
          <p:cNvSpPr/>
          <p:nvPr/>
        </p:nvSpPr>
        <p:spPr>
          <a:xfrm>
            <a:off x="719960" y="1443600"/>
            <a:ext cx="10812074" cy="4524315"/>
          </a:xfrm>
          <a:prstGeom prst="rect">
            <a:avLst/>
          </a:prstGeom>
        </p:spPr>
        <p:txBody>
          <a:bodyPr wrap="square">
            <a:spAutoFit/>
          </a:bodyPr>
          <a:lstStyle/>
          <a:p>
            <a:r>
              <a:rPr lang="en-US" dirty="0"/>
              <a:t>Textile Corporation is Pune, India based garment manufacturing company started in 2000 By Mr. Shreeram Deshmukh. Over last 15-17 years company was well handled by Mr. Shreeram, his intelligent Manager Mr. Ramesh Joshi. However, over last 3-4 years Textile corporation started seeing losses in the business. </a:t>
            </a:r>
          </a:p>
          <a:p>
            <a:endParaRPr lang="en-US" dirty="0"/>
          </a:p>
          <a:p>
            <a:r>
              <a:rPr lang="en-US" dirty="0"/>
              <a:t>They started receiving backorders and client complaints frequently. Mr. Ajay Rane who owns renowned garment company, was Mr. Deshmukh important client. One fine day Mr. Rane called up to Mr. Ramesh and told, “Almost 20 out 150 Sweatshirts they ordered are missing collar buttons, 4-5 Sweatshirts are damaged pieces. Not only this, I was supposed to export few Sweatshirts to US based client yesterday but I couldn't because of these issues. I lost export opportunity and paid heavy penalty to the clients for the same. Mr. Ramesh, this was my last assignment to your company, I will not purchase any further product from your company." This is seventh client Textile corporation lost over last six months. </a:t>
            </a:r>
          </a:p>
          <a:p>
            <a:endParaRPr lang="en-US" dirty="0"/>
          </a:p>
          <a:p>
            <a:r>
              <a:rPr lang="en-US" dirty="0"/>
              <a:t>Mr. Ramesh told about this incidence to Mr. Deshmukh and also said, "We already have quality target of 95% to be achieved. I am not understanding why such problems are frequently occurring". Mr. Ramesh and Mr. Shreeram are in trouble and need some help to regain there market share.</a:t>
            </a:r>
          </a:p>
        </p:txBody>
      </p:sp>
    </p:spTree>
    <p:extLst>
      <p:ext uri="{BB962C8B-B14F-4D97-AF65-F5344CB8AC3E}">
        <p14:creationId xmlns:p14="http://schemas.microsoft.com/office/powerpoint/2010/main" val="2390808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20</a:t>
            </a:fld>
            <a:endParaRPr>
              <a:solidFill>
                <a:srgbClr val="FFFFFF"/>
              </a:solidFill>
            </a:endParaRPr>
          </a:p>
        </p:txBody>
      </p:sp>
      <p:sp>
        <p:nvSpPr>
          <p:cNvPr id="99" name="Title 3"/>
          <p:cNvSpPr txBox="1">
            <a:spLocks/>
          </p:cNvSpPr>
          <p:nvPr/>
        </p:nvSpPr>
        <p:spPr>
          <a:xfrm>
            <a:off x="2653331" y="201200"/>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Stability Analysis- Run Chart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3" name="Rectangle 2"/>
          <p:cNvSpPr/>
          <p:nvPr/>
        </p:nvSpPr>
        <p:spPr>
          <a:xfrm>
            <a:off x="9028775" y="2278861"/>
            <a:ext cx="3112458" cy="2308324"/>
          </a:xfrm>
          <a:prstGeom prst="rect">
            <a:avLst/>
          </a:prstGeom>
        </p:spPr>
        <p:txBody>
          <a:bodyPr wrap="square">
            <a:spAutoFit/>
          </a:bodyPr>
          <a:lstStyle/>
          <a:p>
            <a:r>
              <a:rPr lang="en-US" b="1" i="1" u="sng" kern="0" dirty="0">
                <a:solidFill>
                  <a:schemeClr val="accent2"/>
                </a:solidFill>
              </a:rPr>
              <a:t>Interpretation:</a:t>
            </a:r>
          </a:p>
          <a:p>
            <a:r>
              <a:rPr lang="en-US" b="1" i="1" kern="0" dirty="0">
                <a:solidFill>
                  <a:prstClr val="black"/>
                </a:solidFill>
              </a:rPr>
              <a:t>There are no p-values less than 0.05(alpha value), therefore no statistical evidence of unusual process </a:t>
            </a:r>
            <a:r>
              <a:rPr lang="en-US" b="1" i="1" kern="0" dirty="0" smtClean="0">
                <a:solidFill>
                  <a:prstClr val="black"/>
                </a:solidFill>
              </a:rPr>
              <a:t>behavior </a:t>
            </a:r>
            <a:r>
              <a:rPr lang="en-US" b="1" i="1" kern="0" dirty="0">
                <a:solidFill>
                  <a:prstClr val="black"/>
                </a:solidFill>
              </a:rPr>
              <a:t>exists, i.e. the data is stable.</a:t>
            </a:r>
          </a:p>
          <a:p>
            <a:endParaRPr lang="en-IN" b="1" i="1" dirty="0"/>
          </a:p>
        </p:txBody>
      </p:sp>
      <p:pic>
        <p:nvPicPr>
          <p:cNvPr id="4" name="Picture 3"/>
          <p:cNvPicPr>
            <a:picLocks noChangeAspect="1"/>
          </p:cNvPicPr>
          <p:nvPr/>
        </p:nvPicPr>
        <p:blipFill>
          <a:blip r:embed="rId4"/>
          <a:stretch>
            <a:fillRect/>
          </a:stretch>
        </p:blipFill>
        <p:spPr>
          <a:xfrm>
            <a:off x="434017" y="893728"/>
            <a:ext cx="8594758" cy="5577045"/>
          </a:xfrm>
          <a:prstGeom prst="rect">
            <a:avLst/>
          </a:prstGeom>
        </p:spPr>
      </p:pic>
    </p:spTree>
    <p:extLst>
      <p:ext uri="{BB962C8B-B14F-4D97-AF65-F5344CB8AC3E}">
        <p14:creationId xmlns:p14="http://schemas.microsoft.com/office/powerpoint/2010/main" val="1953312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21</a:t>
            </a:fld>
            <a:endParaRPr>
              <a:solidFill>
                <a:srgbClr val="FFFFFF"/>
              </a:solidFill>
            </a:endParaRPr>
          </a:p>
        </p:txBody>
      </p:sp>
      <p:sp>
        <p:nvSpPr>
          <p:cNvPr id="99" name="Title 3"/>
          <p:cNvSpPr txBox="1">
            <a:spLocks/>
          </p:cNvSpPr>
          <p:nvPr/>
        </p:nvSpPr>
        <p:spPr>
          <a:xfrm>
            <a:off x="2439963" y="36848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Normality Analysis- Normality Chart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4"/>
          <a:stretch>
            <a:fillRect/>
          </a:stretch>
        </p:blipFill>
        <p:spPr>
          <a:xfrm>
            <a:off x="652884" y="1061016"/>
            <a:ext cx="8124649" cy="5409758"/>
          </a:xfrm>
          <a:prstGeom prst="rect">
            <a:avLst/>
          </a:prstGeom>
        </p:spPr>
      </p:pic>
      <p:sp>
        <p:nvSpPr>
          <p:cNvPr id="4" name="Rectangle 3"/>
          <p:cNvSpPr/>
          <p:nvPr/>
        </p:nvSpPr>
        <p:spPr>
          <a:xfrm>
            <a:off x="8777533" y="2493388"/>
            <a:ext cx="3363700" cy="1754326"/>
          </a:xfrm>
          <a:prstGeom prst="rect">
            <a:avLst/>
          </a:prstGeom>
        </p:spPr>
        <p:txBody>
          <a:bodyPr wrap="square">
            <a:spAutoFit/>
          </a:bodyPr>
          <a:lstStyle/>
          <a:p>
            <a:r>
              <a:rPr lang="en-US" b="1" i="1" u="sng" kern="0" dirty="0">
                <a:solidFill>
                  <a:schemeClr val="accent2"/>
                </a:solidFill>
              </a:rPr>
              <a:t>Interpretation:</a:t>
            </a:r>
          </a:p>
          <a:p>
            <a:r>
              <a:rPr lang="en-US" b="1" i="1" kern="0" dirty="0">
                <a:solidFill>
                  <a:prstClr val="black"/>
                </a:solidFill>
              </a:rPr>
              <a:t>Since the p- value is greater than 0.05 (alpha value), </a:t>
            </a:r>
            <a:r>
              <a:rPr lang="en-US" b="1" i="1" dirty="0">
                <a:solidFill>
                  <a:schemeClr val="tx1">
                    <a:lumMod val="50000"/>
                  </a:schemeClr>
                </a:solidFill>
              </a:rPr>
              <a:t>we fail to reject normality and hence, </a:t>
            </a:r>
            <a:r>
              <a:rPr lang="en-US" b="1" i="1" dirty="0">
                <a:solidFill>
                  <a:prstClr val="black"/>
                </a:solidFill>
              </a:rPr>
              <a:t>the data is normal.</a:t>
            </a:r>
            <a:endParaRPr lang="en-US" b="1" i="1" kern="0" dirty="0">
              <a:solidFill>
                <a:prstClr val="black"/>
              </a:solidFill>
            </a:endParaRPr>
          </a:p>
          <a:p>
            <a:endParaRPr lang="en-IN" b="1" i="1" dirty="0"/>
          </a:p>
        </p:txBody>
      </p:sp>
    </p:spTree>
    <p:extLst>
      <p:ext uri="{BB962C8B-B14F-4D97-AF65-F5344CB8AC3E}">
        <p14:creationId xmlns:p14="http://schemas.microsoft.com/office/powerpoint/2010/main" val="3218652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4" name="Title 3"/>
          <p:cNvSpPr txBox="1">
            <a:spLocks/>
          </p:cNvSpPr>
          <p:nvPr/>
        </p:nvSpPr>
        <p:spPr>
          <a:xfrm>
            <a:off x="3684896" y="40945"/>
            <a:ext cx="5292374" cy="6277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dirty="0" smtClean="0">
                <a:solidFill>
                  <a:srgbClr val="007BB9"/>
                </a:solidFill>
              </a:rPr>
              <a:t>CAPABILITY ANALYSIS</a:t>
            </a:r>
            <a:endParaRPr lang="en-US" sz="3200" b="1" i="1" dirty="0">
              <a:solidFill>
                <a:srgbClr val="007BB9"/>
              </a:solidFill>
              <a:latin typeface="Calibri" panose="020F0502020204030204" pitchFamily="34" charset="0"/>
            </a:endParaRPr>
          </a:p>
        </p:txBody>
      </p:sp>
      <p:pic>
        <p:nvPicPr>
          <p:cNvPr id="5" name="Picture 4">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230343894"/>
              </p:ext>
            </p:extLst>
          </p:nvPr>
        </p:nvGraphicFramePr>
        <p:xfrm>
          <a:off x="357809" y="729819"/>
          <a:ext cx="11515743" cy="5740955"/>
        </p:xfrm>
        <a:graphic>
          <a:graphicData uri="http://schemas.openxmlformats.org/drawingml/2006/table">
            <a:tbl>
              <a:tblPr/>
              <a:tblGrid>
                <a:gridCol w="6967844">
                  <a:extLst>
                    <a:ext uri="{9D8B030D-6E8A-4147-A177-3AD203B41FA5}">
                      <a16:colId xmlns="" xmlns:a16="http://schemas.microsoft.com/office/drawing/2014/main" val="20000"/>
                    </a:ext>
                  </a:extLst>
                </a:gridCol>
                <a:gridCol w="4547899">
                  <a:extLst>
                    <a:ext uri="{9D8B030D-6E8A-4147-A177-3AD203B41FA5}">
                      <a16:colId xmlns="" xmlns:a16="http://schemas.microsoft.com/office/drawing/2014/main" val="20001"/>
                    </a:ext>
                  </a:extLst>
                </a:gridCol>
              </a:tblGrid>
              <a:tr h="745329">
                <a:tc>
                  <a:txBody>
                    <a:bodyPr/>
                    <a:lstStyle/>
                    <a:p>
                      <a:pPr algn="ct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Quality Score &lt; 95%</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1577">
                <a:tc>
                  <a:txBody>
                    <a:bodyPr/>
                    <a:lstStyle/>
                    <a:p>
                      <a:pPr algn="ctr" fontAlgn="ctr"/>
                      <a:r>
                        <a:rPr lang="en-US" sz="1800" b="1" i="0" u="none" strike="noStrike" dirty="0" smtClean="0">
                          <a:solidFill>
                            <a:schemeClr val="bg1"/>
                          </a:solidFill>
                          <a:effectLst/>
                          <a:latin typeface="Calibri" panose="020F0502020204030204" pitchFamily="34" charset="0"/>
                        </a:rPr>
                        <a:t>TOTAL UNITS </a:t>
                      </a:r>
                    </a:p>
                    <a:p>
                      <a:pPr algn="ctr" fontAlgn="ct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81674">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742447">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 </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22</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681675">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 </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DPO formula calculate DPO value)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0.709677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3514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a:t>
                      </a:r>
                      <a:r>
                        <a:rPr lang="en-US" sz="1800" b="1" i="0" u="none" strike="noStrike" dirty="0" smtClean="0">
                          <a:solidFill>
                            <a:schemeClr val="bg1"/>
                          </a:solidFill>
                          <a:effectLst/>
                          <a:latin typeface="Calibri" panose="020F0502020204030204" pitchFamily="34" charset="0"/>
                        </a:rPr>
                        <a:t>OPPORTUNITIES</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DPMO formula calculate value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709677.4193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788605">
                <a:tc>
                  <a:txBody>
                    <a:bodyPr/>
                    <a:lstStyle/>
                    <a:p>
                      <a:pPr algn="ctr" fontAlgn="ctr"/>
                      <a:r>
                        <a:rPr lang="en-US" sz="1800" b="1" i="0" u="none" strike="noStrike" dirty="0" smtClean="0">
                          <a:solidFill>
                            <a:schemeClr val="bg1"/>
                          </a:solidFill>
                          <a:effectLst/>
                          <a:latin typeface="Calibri" panose="020F0502020204030204" pitchFamily="34" charset="0"/>
                        </a:rPr>
                        <a:t>LONG TERM SIGMA VALUE (ZLT)</a:t>
                      </a:r>
                    </a:p>
                    <a:p>
                      <a:pPr algn="ctr" fontAlgn="ctr"/>
                      <a:r>
                        <a:rPr lang="en-US" sz="1400" b="1" i="1" dirty="0" smtClean="0">
                          <a:solidFill>
                            <a:schemeClr val="accent3">
                              <a:lumMod val="40000"/>
                              <a:lumOff val="60000"/>
                            </a:schemeClr>
                          </a:solidFill>
                          <a:latin typeface="+mn-lt"/>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dirty="0" smtClean="0">
                          <a:solidFill>
                            <a:schemeClr val="accent3">
                              <a:lumMod val="40000"/>
                              <a:lumOff val="60000"/>
                            </a:schemeClr>
                          </a:solidFill>
                          <a:latin typeface="+mn-lt"/>
                        </a:rPr>
                        <a:t>: Use formula :- normsinv( 1- DPO)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-0.55244</a:t>
                      </a:r>
                      <a:endParaRPr lang="en-US" sz="2000" b="1" i="0" u="none" strike="noStrike" dirty="0" smtClean="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724508">
                <a:tc>
                  <a:txBody>
                    <a:bodyPr/>
                    <a:lstStyle/>
                    <a:p>
                      <a:pPr algn="ct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N/A)</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0.947557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6" name="TextBox 5">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a:t>
            </a:r>
            <a:r>
              <a:rPr lang="en-US" sz="1100" dirty="0" smtClean="0">
                <a:solidFill>
                  <a:prstClr val="black"/>
                </a:solidFill>
                <a:latin typeface="Bahnschrift Light Condensed" panose="020B0502040204020203" pitchFamily="34" charset="0"/>
              </a:rPr>
              <a:t>2020 </a:t>
            </a:r>
            <a:r>
              <a:rPr lang="en-US" sz="1100" dirty="0">
                <a:solidFill>
                  <a:prstClr val="black"/>
                </a:solidFill>
                <a:latin typeface="Bahnschrift Light Condensed" panose="020B0502040204020203" pitchFamily="34" charset="0"/>
              </a:rPr>
              <a:t>Pursullence Global Business Solutions. All Rights Reserved</a:t>
            </a:r>
          </a:p>
        </p:txBody>
      </p:sp>
      <p:sp>
        <p:nvSpPr>
          <p:cNvPr id="7"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r>
              <a:rPr lang="en" dirty="0" smtClean="0">
                <a:solidFill>
                  <a:srgbClr val="FFFFFF"/>
                </a:solidFill>
              </a:rPr>
              <a:t>26</a:t>
            </a:r>
            <a:endParaRPr dirty="0">
              <a:solidFill>
                <a:srgbClr val="FFFFFF"/>
              </a:solidFill>
            </a:endParaRPr>
          </a:p>
        </p:txBody>
      </p:sp>
    </p:spTree>
    <p:extLst>
      <p:ext uri="{BB962C8B-B14F-4D97-AF65-F5344CB8AC3E}">
        <p14:creationId xmlns:p14="http://schemas.microsoft.com/office/powerpoint/2010/main" val="352880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ANALYZE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23</a:t>
            </a:fld>
            <a:endParaRPr lang="en">
              <a:solidFill>
                <a:srgbClr val="FFFFFF"/>
              </a:solidFill>
            </a:endParaRPr>
          </a:p>
        </p:txBody>
      </p:sp>
    </p:spTree>
    <p:extLst>
      <p:ext uri="{BB962C8B-B14F-4D97-AF65-F5344CB8AC3E}">
        <p14:creationId xmlns:p14="http://schemas.microsoft.com/office/powerpoint/2010/main" val="115963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24</a:t>
            </a:fld>
            <a:endParaRPr>
              <a:solidFill>
                <a:srgbClr val="FFFFFF"/>
              </a:solidFill>
            </a:endParaRPr>
          </a:p>
        </p:txBody>
      </p:sp>
      <p:sp>
        <p:nvSpPr>
          <p:cNvPr id="99" name="Title 3"/>
          <p:cNvSpPr txBox="1">
            <a:spLocks/>
          </p:cNvSpPr>
          <p:nvPr/>
        </p:nvSpPr>
        <p:spPr>
          <a:xfrm>
            <a:off x="2492610" y="1797973"/>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GRAPHICAL ANALYSIS</a:t>
            </a:r>
            <a:endParaRPr lang="en-US" sz="6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3457380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25</a:t>
            </a:fld>
            <a:endParaRPr dirty="0">
              <a:solidFill>
                <a:srgbClr val="FFFFFF"/>
              </a:solidFill>
            </a:endParaRPr>
          </a:p>
        </p:txBody>
      </p:sp>
      <p:sp>
        <p:nvSpPr>
          <p:cNvPr id="99" name="Title 3"/>
          <p:cNvSpPr txBox="1">
            <a:spLocks/>
          </p:cNvSpPr>
          <p:nvPr/>
        </p:nvSpPr>
        <p:spPr>
          <a:xfrm>
            <a:off x="575166" y="28944"/>
            <a:ext cx="11261467"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a:solidFill>
                  <a:srgbClr val="007BB9"/>
                </a:solidFill>
              </a:rPr>
              <a:t>Histogram via ‘Graphical Summary’ – For % </a:t>
            </a:r>
            <a:r>
              <a:rPr lang="en-US" sz="3200" b="1" kern="0" dirty="0" smtClean="0">
                <a:solidFill>
                  <a:srgbClr val="007BB9"/>
                </a:solidFill>
              </a:rPr>
              <a:t>Quality Score Per Day</a:t>
            </a:r>
            <a:endParaRPr lang="en-US" sz="32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7" name="Text Box 8"/>
          <p:cNvSpPr txBox="1">
            <a:spLocks noChangeArrowheads="1"/>
          </p:cNvSpPr>
          <p:nvPr/>
        </p:nvSpPr>
        <p:spPr bwMode="auto">
          <a:xfrm>
            <a:off x="433576" y="969319"/>
            <a:ext cx="4998661" cy="400110"/>
          </a:xfrm>
          <a:prstGeom prst="rect">
            <a:avLst/>
          </a:prstGeom>
          <a:noFill/>
          <a:ln w="9525">
            <a:noFill/>
            <a:miter lim="800000"/>
            <a:headEnd/>
            <a:tailEnd/>
          </a:ln>
        </p:spPr>
        <p:txBody>
          <a:bodyPr wrap="square">
            <a:spAutoFit/>
          </a:bodyPr>
          <a:lstStyle/>
          <a:p>
            <a:pPr fontAlgn="base">
              <a:spcBef>
                <a:spcPct val="50000"/>
              </a:spcBef>
              <a:spcAft>
                <a:spcPct val="0"/>
              </a:spcAft>
              <a:defRPr/>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575165" y="1369430"/>
            <a:ext cx="7499689" cy="5101344"/>
          </a:xfrm>
          <a:prstGeom prst="rect">
            <a:avLst/>
          </a:prstGeom>
        </p:spPr>
      </p:pic>
      <p:sp>
        <p:nvSpPr>
          <p:cNvPr id="3" name="Rectangle 2"/>
          <p:cNvSpPr/>
          <p:nvPr/>
        </p:nvSpPr>
        <p:spPr>
          <a:xfrm>
            <a:off x="8074854" y="2644131"/>
            <a:ext cx="4066379" cy="1754326"/>
          </a:xfrm>
          <a:prstGeom prst="rect">
            <a:avLst/>
          </a:prstGeom>
        </p:spPr>
        <p:txBody>
          <a:bodyPr wrap="square">
            <a:spAutoFit/>
          </a:bodyPr>
          <a:lstStyle/>
          <a:p>
            <a:r>
              <a:rPr lang="en-US" b="1" i="1" u="sng" kern="0" dirty="0">
                <a:solidFill>
                  <a:schemeClr val="accent2"/>
                </a:solidFill>
              </a:rPr>
              <a:t>Interpretation:</a:t>
            </a:r>
          </a:p>
          <a:p>
            <a:r>
              <a:rPr lang="en-US" b="1" i="1" kern="0" dirty="0" smtClean="0">
                <a:solidFill>
                  <a:prstClr val="black"/>
                </a:solidFill>
              </a:rPr>
              <a:t>Since </a:t>
            </a:r>
            <a:r>
              <a:rPr lang="en-US" b="1" i="1" kern="0" dirty="0">
                <a:solidFill>
                  <a:prstClr val="black"/>
                </a:solidFill>
              </a:rPr>
              <a:t>the p- value is greater than 0.05 (alpha value), </a:t>
            </a:r>
            <a:r>
              <a:rPr lang="en-US" b="1" i="1" dirty="0">
                <a:solidFill>
                  <a:schemeClr val="tx1">
                    <a:lumMod val="50000"/>
                  </a:schemeClr>
                </a:solidFill>
              </a:rPr>
              <a:t>we fail to reject </a:t>
            </a:r>
            <a:r>
              <a:rPr lang="en-US" b="1" i="1" dirty="0" smtClean="0">
                <a:solidFill>
                  <a:schemeClr val="tx1">
                    <a:lumMod val="50000"/>
                  </a:schemeClr>
                </a:solidFill>
              </a:rPr>
              <a:t>normality </a:t>
            </a:r>
            <a:r>
              <a:rPr lang="en-US" b="1" i="1" dirty="0">
                <a:solidFill>
                  <a:schemeClr val="tx1">
                    <a:lumMod val="50000"/>
                  </a:schemeClr>
                </a:solidFill>
              </a:rPr>
              <a:t>and hence, </a:t>
            </a:r>
            <a:r>
              <a:rPr lang="en-US" b="1" i="1" dirty="0" smtClean="0">
                <a:solidFill>
                  <a:prstClr val="black"/>
                </a:solidFill>
              </a:rPr>
              <a:t>the data is normal.</a:t>
            </a:r>
            <a:endParaRPr lang="en-US" b="1" i="1" kern="0" dirty="0">
              <a:solidFill>
                <a:prstClr val="black"/>
              </a:solidFill>
            </a:endParaRPr>
          </a:p>
          <a:p>
            <a:endParaRPr lang="en-IN" b="1" i="1" dirty="0"/>
          </a:p>
        </p:txBody>
      </p:sp>
    </p:spTree>
    <p:extLst>
      <p:ext uri="{BB962C8B-B14F-4D97-AF65-F5344CB8AC3E}">
        <p14:creationId xmlns:p14="http://schemas.microsoft.com/office/powerpoint/2010/main" val="1008763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26</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FAULTY ZIPPERS (X1)</a:t>
            </a:r>
            <a:endParaRPr lang="en-US" sz="2000" b="1" i="1" dirty="0">
              <a:solidFill>
                <a:prstClr val="black"/>
              </a:solidFill>
            </a:endParaRPr>
          </a:p>
        </p:txBody>
      </p:sp>
      <p:pic>
        <p:nvPicPr>
          <p:cNvPr id="2" name="Picture 1"/>
          <p:cNvPicPr>
            <a:picLocks noChangeAspect="1"/>
          </p:cNvPicPr>
          <p:nvPr/>
        </p:nvPicPr>
        <p:blipFill>
          <a:blip r:embed="rId4"/>
          <a:stretch>
            <a:fillRect/>
          </a:stretch>
        </p:blipFill>
        <p:spPr>
          <a:xfrm>
            <a:off x="640811" y="1362160"/>
            <a:ext cx="7673195" cy="5109159"/>
          </a:xfrm>
          <a:prstGeom prst="rect">
            <a:avLst/>
          </a:prstGeom>
        </p:spPr>
      </p:pic>
      <p:sp>
        <p:nvSpPr>
          <p:cNvPr id="3" name="Rectangle 2"/>
          <p:cNvSpPr/>
          <p:nvPr/>
        </p:nvSpPr>
        <p:spPr>
          <a:xfrm>
            <a:off x="8314006" y="2607547"/>
            <a:ext cx="3827227"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a:t>
            </a:r>
            <a:r>
              <a:rPr lang="en-IN" b="1" i="1" dirty="0" smtClean="0"/>
              <a:t>, Faulty Zippers have a </a:t>
            </a:r>
            <a:r>
              <a:rPr lang="en-IN" b="1" i="1" dirty="0"/>
              <a:t>significant impact on Quality. We need to investigate it.</a:t>
            </a:r>
          </a:p>
        </p:txBody>
      </p:sp>
    </p:spTree>
    <p:extLst>
      <p:ext uri="{BB962C8B-B14F-4D97-AF65-F5344CB8AC3E}">
        <p14:creationId xmlns:p14="http://schemas.microsoft.com/office/powerpoint/2010/main" val="713035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27</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a:t>
            </a:r>
            <a:r>
              <a:rPr lang="en-US" sz="2000" b="1" i="1" dirty="0">
                <a:solidFill>
                  <a:prstClr val="black"/>
                </a:solidFill>
              </a:rPr>
              <a:t>LOOSE BUTTONS (X2)</a:t>
            </a:r>
          </a:p>
        </p:txBody>
      </p:sp>
      <p:pic>
        <p:nvPicPr>
          <p:cNvPr id="2" name="Picture 1"/>
          <p:cNvPicPr>
            <a:picLocks noChangeAspect="1"/>
          </p:cNvPicPr>
          <p:nvPr/>
        </p:nvPicPr>
        <p:blipFill>
          <a:blip r:embed="rId4"/>
          <a:stretch>
            <a:fillRect/>
          </a:stretch>
        </p:blipFill>
        <p:spPr>
          <a:xfrm>
            <a:off x="640811" y="1362160"/>
            <a:ext cx="7673195" cy="5109159"/>
          </a:xfrm>
          <a:prstGeom prst="rect">
            <a:avLst/>
          </a:prstGeom>
        </p:spPr>
      </p:pic>
      <p:sp>
        <p:nvSpPr>
          <p:cNvPr id="3" name="Rectangle 2"/>
          <p:cNvSpPr/>
          <p:nvPr/>
        </p:nvSpPr>
        <p:spPr>
          <a:xfrm>
            <a:off x="8314006" y="2681484"/>
            <a:ext cx="3827227"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Loose Buttons </a:t>
            </a:r>
            <a:r>
              <a:rPr lang="en-IN" b="1" i="1" dirty="0"/>
              <a:t>have a significant impact on Quality. We need to investigate it.</a:t>
            </a:r>
          </a:p>
        </p:txBody>
      </p:sp>
    </p:spTree>
    <p:extLst>
      <p:ext uri="{BB962C8B-B14F-4D97-AF65-F5344CB8AC3E}">
        <p14:creationId xmlns:p14="http://schemas.microsoft.com/office/powerpoint/2010/main" val="1848391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28</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a:t>
            </a:r>
            <a:r>
              <a:rPr lang="en-US" sz="2000" b="1" i="1" dirty="0">
                <a:solidFill>
                  <a:prstClr val="black"/>
                </a:solidFill>
              </a:rPr>
              <a:t>IRREGULAR HEMMING (X3)</a:t>
            </a:r>
          </a:p>
        </p:txBody>
      </p:sp>
      <p:pic>
        <p:nvPicPr>
          <p:cNvPr id="2" name="Picture 1"/>
          <p:cNvPicPr>
            <a:picLocks noChangeAspect="1"/>
          </p:cNvPicPr>
          <p:nvPr/>
        </p:nvPicPr>
        <p:blipFill>
          <a:blip r:embed="rId4"/>
          <a:stretch>
            <a:fillRect/>
          </a:stretch>
        </p:blipFill>
        <p:spPr>
          <a:xfrm>
            <a:off x="640811" y="1362160"/>
            <a:ext cx="7672376" cy="5108614"/>
          </a:xfrm>
          <a:prstGeom prst="rect">
            <a:avLst/>
          </a:prstGeom>
        </p:spPr>
      </p:pic>
      <p:sp>
        <p:nvSpPr>
          <p:cNvPr id="3" name="Rectangle 2"/>
          <p:cNvSpPr/>
          <p:nvPr/>
        </p:nvSpPr>
        <p:spPr>
          <a:xfrm>
            <a:off x="8313187" y="2759299"/>
            <a:ext cx="3828046"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a:t>
            </a:r>
            <a:r>
              <a:rPr lang="en-IN" b="1" i="1" dirty="0" smtClean="0"/>
              <a:t>, Irregular Hemming has </a:t>
            </a:r>
            <a:r>
              <a:rPr lang="en-IN" b="1" i="1" dirty="0"/>
              <a:t>a significant impact on Quality. We need to investigate it.</a:t>
            </a:r>
          </a:p>
        </p:txBody>
      </p:sp>
    </p:spTree>
    <p:extLst>
      <p:ext uri="{BB962C8B-B14F-4D97-AF65-F5344CB8AC3E}">
        <p14:creationId xmlns:p14="http://schemas.microsoft.com/office/powerpoint/2010/main" val="3879529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29</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a:t>
            </a:r>
            <a:r>
              <a:rPr lang="en-US" sz="2000" b="1" i="1" dirty="0">
                <a:solidFill>
                  <a:prstClr val="black"/>
                </a:solidFill>
              </a:rPr>
              <a:t>IMPROPER BUTTON HOLES (X4)</a:t>
            </a:r>
          </a:p>
        </p:txBody>
      </p:sp>
      <p:pic>
        <p:nvPicPr>
          <p:cNvPr id="2" name="Picture 1"/>
          <p:cNvPicPr>
            <a:picLocks noChangeAspect="1"/>
          </p:cNvPicPr>
          <p:nvPr/>
        </p:nvPicPr>
        <p:blipFill>
          <a:blip r:embed="rId4"/>
          <a:stretch>
            <a:fillRect/>
          </a:stretch>
        </p:blipFill>
        <p:spPr>
          <a:xfrm>
            <a:off x="640811" y="1362160"/>
            <a:ext cx="7673195" cy="5109159"/>
          </a:xfrm>
          <a:prstGeom prst="rect">
            <a:avLst/>
          </a:prstGeom>
        </p:spPr>
      </p:pic>
      <p:sp>
        <p:nvSpPr>
          <p:cNvPr id="3" name="Rectangle 2"/>
          <p:cNvSpPr/>
          <p:nvPr/>
        </p:nvSpPr>
        <p:spPr>
          <a:xfrm>
            <a:off x="8314006" y="2681485"/>
            <a:ext cx="3827227"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Improper Button Holes have </a:t>
            </a:r>
            <a:r>
              <a:rPr lang="en-IN" b="1" i="1" dirty="0"/>
              <a:t>a significant impact on Quality. We need to investigate it.</a:t>
            </a:r>
          </a:p>
        </p:txBody>
      </p:sp>
    </p:spTree>
    <p:extLst>
      <p:ext uri="{BB962C8B-B14F-4D97-AF65-F5344CB8AC3E}">
        <p14:creationId xmlns:p14="http://schemas.microsoft.com/office/powerpoint/2010/main" val="213588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600" b="0" i="0" u="none" strike="noStrike" kern="120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sz="1600" b="0" i="0" u="none" strike="noStrike" kern="1200" cap="none" spc="0" normalizeH="0" baseline="0" noProof="0">
              <a:ln>
                <a:noFill/>
              </a:ln>
              <a:solidFill>
                <a:srgbClr val="FFFFFF"/>
              </a:solidFill>
              <a:effectLst/>
              <a:uLnTx/>
              <a:uFillTx/>
              <a:latin typeface="Barlow Light"/>
              <a:sym typeface="Barlow Light"/>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Condensed" panose="020B0502040204020203" pitchFamily="34" charset="0"/>
                <a:ea typeface="+mn-ea"/>
                <a:cs typeface="+mn-cs"/>
              </a:rPr>
              <a:t>Proprietary and Highly Confidential. 2020 Pursullence Global Business Solutions. All Rights Reserved</a:t>
            </a:r>
          </a:p>
        </p:txBody>
      </p:sp>
      <p:sp>
        <p:nvSpPr>
          <p:cNvPr id="13" name="Title 1"/>
          <p:cNvSpPr>
            <a:spLocks noGrp="1"/>
          </p:cNvSpPr>
          <p:nvPr>
            <p:ph type="title"/>
          </p:nvPr>
        </p:nvSpPr>
        <p:spPr>
          <a:xfrm>
            <a:off x="588261" y="643291"/>
            <a:ext cx="10972800" cy="703943"/>
          </a:xfrm>
        </p:spPr>
        <p:txBody>
          <a:bodyPr anchor="ctr"/>
          <a:lstStyle/>
          <a:p>
            <a:pPr algn="l"/>
            <a:r>
              <a:rPr lang="en-US" dirty="0" smtClean="0"/>
              <a:t>Identification of VOC and I-E Customers</a:t>
            </a:r>
            <a:endParaRPr lang="en-US" dirty="0"/>
          </a:p>
        </p:txBody>
      </p:sp>
      <p:graphicFrame>
        <p:nvGraphicFramePr>
          <p:cNvPr id="14" name="Table 13"/>
          <p:cNvGraphicFramePr>
            <a:graphicFrameLocks noGrp="1"/>
          </p:cNvGraphicFramePr>
          <p:nvPr>
            <p:extLst/>
          </p:nvPr>
        </p:nvGraphicFramePr>
        <p:xfrm>
          <a:off x="588261" y="1600200"/>
          <a:ext cx="11352727" cy="4765485"/>
        </p:xfrm>
        <a:graphic>
          <a:graphicData uri="http://schemas.openxmlformats.org/drawingml/2006/table">
            <a:tbl>
              <a:tblPr firstRow="1" bandRow="1">
                <a:tableStyleId>{5C22544A-7EE6-4342-B048-85BDC9FD1C3A}</a:tableStyleId>
              </a:tblPr>
              <a:tblGrid>
                <a:gridCol w="3678939">
                  <a:extLst>
                    <a:ext uri="{9D8B030D-6E8A-4147-A177-3AD203B41FA5}">
                      <a16:colId xmlns:a16="http://schemas.microsoft.com/office/drawing/2014/main" xmlns="" val="2586903506"/>
                    </a:ext>
                  </a:extLst>
                </a:gridCol>
                <a:gridCol w="7673788">
                  <a:extLst>
                    <a:ext uri="{9D8B030D-6E8A-4147-A177-3AD203B41FA5}">
                      <a16:colId xmlns:a16="http://schemas.microsoft.com/office/drawing/2014/main" xmlns="" val="759917892"/>
                    </a:ext>
                  </a:extLst>
                </a:gridCol>
              </a:tblGrid>
              <a:tr h="670560">
                <a:tc>
                  <a:txBody>
                    <a:bodyPr/>
                    <a:lstStyle/>
                    <a:p>
                      <a:pPr algn="ctr"/>
                      <a:r>
                        <a:rPr lang="en-US" dirty="0" smtClean="0"/>
                        <a:t>Parameters</a:t>
                      </a:r>
                      <a:endParaRPr lang="en-US" dirty="0"/>
                    </a:p>
                  </a:txBody>
                  <a:tcPr anchor="ctr"/>
                </a:tc>
                <a:tc>
                  <a:txBody>
                    <a:bodyPr/>
                    <a:lstStyle/>
                    <a:p>
                      <a:pPr algn="ctr"/>
                      <a:r>
                        <a:rPr lang="en-US" dirty="0" smtClean="0"/>
                        <a:t>Identified</a:t>
                      </a:r>
                      <a:r>
                        <a:rPr lang="en-US" baseline="0" dirty="0" smtClean="0"/>
                        <a:t> Area</a:t>
                      </a:r>
                      <a:endParaRPr lang="en-US" dirty="0"/>
                    </a:p>
                  </a:txBody>
                  <a:tcPr anchor="ctr"/>
                </a:tc>
                <a:extLst>
                  <a:ext uri="{0D108BD9-81ED-4DB2-BD59-A6C34878D82A}">
                    <a16:rowId xmlns:a16="http://schemas.microsoft.com/office/drawing/2014/main" xmlns="" val="1388672572"/>
                  </a:ext>
                </a:extLst>
              </a:tr>
              <a:tr h="670560">
                <a:tc>
                  <a:txBody>
                    <a:bodyPr/>
                    <a:lstStyle/>
                    <a:p>
                      <a:pPr algn="ctr"/>
                      <a:r>
                        <a:rPr lang="en-US" dirty="0" smtClean="0"/>
                        <a:t>Voice of Customer</a:t>
                      </a:r>
                      <a:endParaRPr lang="en-US" dirty="0"/>
                    </a:p>
                  </a:txBody>
                  <a:tcPr anchor="ctr"/>
                </a:tc>
                <a:tc>
                  <a:txBody>
                    <a:bodyPr/>
                    <a:lstStyle/>
                    <a:p>
                      <a:pPr algn="ctr"/>
                      <a:r>
                        <a:rPr lang="en-US" dirty="0" smtClean="0"/>
                        <a:t>“Almost 20 out 150 Sweatshirts they ordered are missing collar buttons, 4-5 Sweatshirts are damaged pieces. Not only this, I supposed to export few Sweatshirts to US based client yesterday but I couldn't because of these issues. I lost export opportunity and paid heavy penalty to the clients for the same. Mr. Ramesh, this was my last assignment to your company, I will not purchase any further product from your company." </a:t>
                      </a:r>
                      <a:endParaRPr lang="en-US" dirty="0"/>
                    </a:p>
                  </a:txBody>
                  <a:tcPr anchor="ctr"/>
                </a:tc>
                <a:extLst>
                  <a:ext uri="{0D108BD9-81ED-4DB2-BD59-A6C34878D82A}">
                    <a16:rowId xmlns:a16="http://schemas.microsoft.com/office/drawing/2014/main" xmlns="" val="1374102200"/>
                  </a:ext>
                </a:extLst>
              </a:tr>
              <a:tr h="670560">
                <a:tc>
                  <a:txBody>
                    <a:bodyPr/>
                    <a:lstStyle/>
                    <a:p>
                      <a:pPr algn="ctr"/>
                      <a:r>
                        <a:rPr lang="en-US" dirty="0" smtClean="0"/>
                        <a:t>External</a:t>
                      </a:r>
                      <a:r>
                        <a:rPr lang="en-US" baseline="0" dirty="0" smtClean="0"/>
                        <a:t> Customer</a:t>
                      </a:r>
                      <a:endParaRPr lang="en-US" dirty="0"/>
                    </a:p>
                  </a:txBody>
                  <a:tcPr anchor="ctr"/>
                </a:tc>
                <a:tc>
                  <a:txBody>
                    <a:bodyPr/>
                    <a:lstStyle/>
                    <a:p>
                      <a:pPr algn="ctr"/>
                      <a:r>
                        <a:rPr lang="en-US" dirty="0" smtClean="0"/>
                        <a:t>Mr. Ajay</a:t>
                      </a:r>
                      <a:r>
                        <a:rPr lang="en-US" baseline="0" dirty="0" smtClean="0"/>
                        <a:t> Rane</a:t>
                      </a:r>
                      <a:endParaRPr lang="en-US" dirty="0"/>
                    </a:p>
                  </a:txBody>
                  <a:tcPr anchor="ctr"/>
                </a:tc>
                <a:extLst>
                  <a:ext uri="{0D108BD9-81ED-4DB2-BD59-A6C34878D82A}">
                    <a16:rowId xmlns:a16="http://schemas.microsoft.com/office/drawing/2014/main" xmlns="" val="3077635714"/>
                  </a:ext>
                </a:extLst>
              </a:tr>
              <a:tr h="670560">
                <a:tc>
                  <a:txBody>
                    <a:bodyPr/>
                    <a:lstStyle/>
                    <a:p>
                      <a:pPr algn="ctr"/>
                      <a:r>
                        <a:rPr lang="en-US" dirty="0" smtClean="0"/>
                        <a:t>Internal Customer</a:t>
                      </a:r>
                      <a:endParaRPr lang="en-US" dirty="0"/>
                    </a:p>
                  </a:txBody>
                  <a:tcPr anchor="ctr"/>
                </a:tc>
                <a:tc>
                  <a:txBody>
                    <a:bodyPr/>
                    <a:lstStyle/>
                    <a:p>
                      <a:pPr algn="ctr"/>
                      <a:r>
                        <a:rPr lang="en-US" dirty="0" smtClean="0"/>
                        <a:t>Mr. Ramesh</a:t>
                      </a:r>
                      <a:r>
                        <a:rPr lang="en-US" baseline="0" dirty="0" smtClean="0"/>
                        <a:t> Joshi &amp; Mr. Deshmukh</a:t>
                      </a:r>
                      <a:endParaRPr lang="en-US" dirty="0"/>
                    </a:p>
                  </a:txBody>
                  <a:tcPr anchor="ctr"/>
                </a:tc>
                <a:extLst>
                  <a:ext uri="{0D108BD9-81ED-4DB2-BD59-A6C34878D82A}">
                    <a16:rowId xmlns:a16="http://schemas.microsoft.com/office/drawing/2014/main" xmlns="" val="3794967863"/>
                  </a:ext>
                </a:extLst>
              </a:tr>
              <a:tr h="670560">
                <a:tc>
                  <a:txBody>
                    <a:bodyPr/>
                    <a:lstStyle/>
                    <a:p>
                      <a:pPr algn="ctr"/>
                      <a:r>
                        <a:rPr lang="en-US" dirty="0" smtClean="0"/>
                        <a:t>Critical</a:t>
                      </a:r>
                      <a:r>
                        <a:rPr lang="en-US" baseline="0" dirty="0" smtClean="0"/>
                        <a:t> to Quality</a:t>
                      </a:r>
                      <a:endParaRPr lang="en-US" dirty="0"/>
                    </a:p>
                  </a:txBody>
                  <a:tcPr anchor="ctr"/>
                </a:tc>
                <a:tc>
                  <a:txBody>
                    <a:bodyPr/>
                    <a:lstStyle/>
                    <a:p>
                      <a:pPr algn="ctr"/>
                      <a:r>
                        <a:rPr lang="en-US" baseline="0" dirty="0" smtClean="0"/>
                        <a:t>The quality performance must achieve the target of 95% </a:t>
                      </a:r>
                      <a:endParaRPr lang="en-US" dirty="0"/>
                    </a:p>
                  </a:txBody>
                  <a:tcPr anchor="ctr"/>
                </a:tc>
                <a:extLst>
                  <a:ext uri="{0D108BD9-81ED-4DB2-BD59-A6C34878D82A}">
                    <a16:rowId xmlns:a16="http://schemas.microsoft.com/office/drawing/2014/main" xmlns="" val="3401107456"/>
                  </a:ext>
                </a:extLst>
              </a:tr>
            </a:tbl>
          </a:graphicData>
        </a:graphic>
      </p:graphicFrame>
    </p:spTree>
    <p:extLst>
      <p:ext uri="{BB962C8B-B14F-4D97-AF65-F5344CB8AC3E}">
        <p14:creationId xmlns:p14="http://schemas.microsoft.com/office/powerpoint/2010/main" val="355221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30</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GRADATION OF SIZES  (X5)</a:t>
            </a:r>
          </a:p>
        </p:txBody>
      </p:sp>
      <p:pic>
        <p:nvPicPr>
          <p:cNvPr id="2" name="Picture 1"/>
          <p:cNvPicPr>
            <a:picLocks noChangeAspect="1"/>
          </p:cNvPicPr>
          <p:nvPr/>
        </p:nvPicPr>
        <p:blipFill>
          <a:blip r:embed="rId4"/>
          <a:stretch>
            <a:fillRect/>
          </a:stretch>
        </p:blipFill>
        <p:spPr>
          <a:xfrm>
            <a:off x="640811" y="1362160"/>
            <a:ext cx="7673195" cy="5109159"/>
          </a:xfrm>
          <a:prstGeom prst="rect">
            <a:avLst/>
          </a:prstGeom>
        </p:spPr>
      </p:pic>
      <p:sp>
        <p:nvSpPr>
          <p:cNvPr id="3" name="Rectangle 2"/>
          <p:cNvSpPr/>
          <p:nvPr/>
        </p:nvSpPr>
        <p:spPr>
          <a:xfrm>
            <a:off x="8314006" y="2685633"/>
            <a:ext cx="3827227"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Wrong Gradation of Sizes has </a:t>
            </a:r>
            <a:r>
              <a:rPr lang="en-IN" b="1" i="1" dirty="0"/>
              <a:t>a significant impact on Quality. We need to investigate it.</a:t>
            </a:r>
          </a:p>
        </p:txBody>
      </p:sp>
    </p:spTree>
    <p:extLst>
      <p:ext uri="{BB962C8B-B14F-4D97-AF65-F5344CB8AC3E}">
        <p14:creationId xmlns:p14="http://schemas.microsoft.com/office/powerpoint/2010/main" val="796075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31</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67521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MISS OUT OF STITCHES IN BETWEEN (X6)</a:t>
            </a:r>
          </a:p>
        </p:txBody>
      </p:sp>
      <p:pic>
        <p:nvPicPr>
          <p:cNvPr id="2" name="Picture 1"/>
          <p:cNvPicPr>
            <a:picLocks noChangeAspect="1"/>
          </p:cNvPicPr>
          <p:nvPr/>
        </p:nvPicPr>
        <p:blipFill>
          <a:blip r:embed="rId4"/>
          <a:stretch>
            <a:fillRect/>
          </a:stretch>
        </p:blipFill>
        <p:spPr>
          <a:xfrm>
            <a:off x="640811" y="1362160"/>
            <a:ext cx="7693720" cy="5122826"/>
          </a:xfrm>
          <a:prstGeom prst="rect">
            <a:avLst/>
          </a:prstGeom>
        </p:spPr>
      </p:pic>
      <p:sp>
        <p:nvSpPr>
          <p:cNvPr id="3" name="Rectangle 2"/>
          <p:cNvSpPr/>
          <p:nvPr/>
        </p:nvSpPr>
        <p:spPr>
          <a:xfrm>
            <a:off x="8334531" y="2607546"/>
            <a:ext cx="3806702"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Miss out of Stitches in Between </a:t>
            </a:r>
            <a:r>
              <a:rPr lang="en-IN" b="1" i="1" dirty="0"/>
              <a:t>has a significant impact on Quality. We need to investigate it.</a:t>
            </a:r>
          </a:p>
        </p:txBody>
      </p:sp>
    </p:spTree>
    <p:extLst>
      <p:ext uri="{BB962C8B-B14F-4D97-AF65-F5344CB8AC3E}">
        <p14:creationId xmlns:p14="http://schemas.microsoft.com/office/powerpoint/2010/main" val="1222570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32</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INTERVAL-PLOT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707886"/>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INTERVAL PLOT FOR QUALITY (Y) VS</a:t>
            </a:r>
            <a:r>
              <a:rPr lang="en-US" sz="2000" b="1" i="1" dirty="0">
                <a:solidFill>
                  <a:prstClr val="black"/>
                </a:solidFill>
              </a:rPr>
              <a:t>. WRONG STITCHING TECHNIQUES USED (X7)</a:t>
            </a:r>
          </a:p>
        </p:txBody>
      </p:sp>
      <p:pic>
        <p:nvPicPr>
          <p:cNvPr id="2" name="Picture 1"/>
          <p:cNvPicPr>
            <a:picLocks noChangeAspect="1"/>
          </p:cNvPicPr>
          <p:nvPr/>
        </p:nvPicPr>
        <p:blipFill>
          <a:blip r:embed="rId4"/>
          <a:stretch>
            <a:fillRect/>
          </a:stretch>
        </p:blipFill>
        <p:spPr>
          <a:xfrm>
            <a:off x="640811" y="1669936"/>
            <a:ext cx="7648750" cy="4800838"/>
          </a:xfrm>
          <a:prstGeom prst="rect">
            <a:avLst/>
          </a:prstGeom>
        </p:spPr>
      </p:pic>
      <p:sp>
        <p:nvSpPr>
          <p:cNvPr id="3" name="Rectangle 2"/>
          <p:cNvSpPr/>
          <p:nvPr/>
        </p:nvSpPr>
        <p:spPr>
          <a:xfrm>
            <a:off x="8289561" y="2542586"/>
            <a:ext cx="3851672"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Wrong Stitching Techniques Used </a:t>
            </a:r>
            <a:r>
              <a:rPr lang="en-IN" b="1" i="1" dirty="0"/>
              <a:t>has a significant impact on Quality. We need to investigate it.</a:t>
            </a:r>
          </a:p>
        </p:txBody>
      </p:sp>
    </p:spTree>
    <p:extLst>
      <p:ext uri="{BB962C8B-B14F-4D97-AF65-F5344CB8AC3E}">
        <p14:creationId xmlns:p14="http://schemas.microsoft.com/office/powerpoint/2010/main" val="180917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33</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SIZE PACKAGING (X8)</a:t>
            </a:r>
          </a:p>
        </p:txBody>
      </p:sp>
      <p:pic>
        <p:nvPicPr>
          <p:cNvPr id="2" name="Picture 1"/>
          <p:cNvPicPr>
            <a:picLocks noChangeAspect="1"/>
          </p:cNvPicPr>
          <p:nvPr/>
        </p:nvPicPr>
        <p:blipFill>
          <a:blip r:embed="rId4"/>
          <a:stretch>
            <a:fillRect/>
          </a:stretch>
        </p:blipFill>
        <p:spPr>
          <a:xfrm>
            <a:off x="640811" y="1362160"/>
            <a:ext cx="7664989" cy="5113843"/>
          </a:xfrm>
          <a:prstGeom prst="rect">
            <a:avLst/>
          </a:prstGeom>
        </p:spPr>
      </p:pic>
      <p:sp>
        <p:nvSpPr>
          <p:cNvPr id="3" name="Rectangle 2"/>
          <p:cNvSpPr/>
          <p:nvPr/>
        </p:nvSpPr>
        <p:spPr>
          <a:xfrm>
            <a:off x="8305800" y="2322982"/>
            <a:ext cx="3835433"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Wrong Size Packaging has </a:t>
            </a:r>
            <a:r>
              <a:rPr lang="en-IN" b="1" i="1" dirty="0"/>
              <a:t>a significant impact on Quality. We need to investigate it.</a:t>
            </a:r>
          </a:p>
        </p:txBody>
      </p:sp>
    </p:spTree>
    <p:extLst>
      <p:ext uri="{BB962C8B-B14F-4D97-AF65-F5344CB8AC3E}">
        <p14:creationId xmlns:p14="http://schemas.microsoft.com/office/powerpoint/2010/main" val="2053089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34</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COLOUR COMBINATION (X9)</a:t>
            </a:r>
          </a:p>
        </p:txBody>
      </p:sp>
      <p:pic>
        <p:nvPicPr>
          <p:cNvPr id="2" name="Picture 1"/>
          <p:cNvPicPr>
            <a:picLocks noChangeAspect="1"/>
          </p:cNvPicPr>
          <p:nvPr/>
        </p:nvPicPr>
        <p:blipFill>
          <a:blip r:embed="rId4"/>
          <a:stretch>
            <a:fillRect/>
          </a:stretch>
        </p:blipFill>
        <p:spPr>
          <a:xfrm>
            <a:off x="640811" y="1362160"/>
            <a:ext cx="7672376" cy="5108614"/>
          </a:xfrm>
          <a:prstGeom prst="rect">
            <a:avLst/>
          </a:prstGeom>
        </p:spPr>
      </p:pic>
      <p:sp>
        <p:nvSpPr>
          <p:cNvPr id="3" name="Rectangle 2"/>
          <p:cNvSpPr/>
          <p:nvPr/>
        </p:nvSpPr>
        <p:spPr>
          <a:xfrm>
            <a:off x="8313187" y="2607546"/>
            <a:ext cx="3828046"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From the graph we can observe that, </a:t>
            </a:r>
            <a:r>
              <a:rPr lang="en-IN" b="1" i="1" dirty="0" smtClean="0"/>
              <a:t>Wrong Colour Combination has </a:t>
            </a:r>
            <a:r>
              <a:rPr lang="en-IN" b="1" i="1" dirty="0"/>
              <a:t>a significant impact on Quality. We need to investigate it.</a:t>
            </a:r>
          </a:p>
        </p:txBody>
      </p:sp>
    </p:spTree>
    <p:extLst>
      <p:ext uri="{BB962C8B-B14F-4D97-AF65-F5344CB8AC3E}">
        <p14:creationId xmlns:p14="http://schemas.microsoft.com/office/powerpoint/2010/main" val="2917810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35</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IMPROPER LABEL DIMENSIONS (X10)</a:t>
            </a:r>
          </a:p>
        </p:txBody>
      </p:sp>
      <p:pic>
        <p:nvPicPr>
          <p:cNvPr id="2" name="Picture 1"/>
          <p:cNvPicPr>
            <a:picLocks noChangeAspect="1"/>
          </p:cNvPicPr>
          <p:nvPr/>
        </p:nvPicPr>
        <p:blipFill>
          <a:blip r:embed="rId4"/>
          <a:stretch>
            <a:fillRect/>
          </a:stretch>
        </p:blipFill>
        <p:spPr>
          <a:xfrm>
            <a:off x="640811" y="1555515"/>
            <a:ext cx="7678730" cy="4913222"/>
          </a:xfrm>
          <a:prstGeom prst="rect">
            <a:avLst/>
          </a:prstGeom>
        </p:spPr>
      </p:pic>
      <p:sp>
        <p:nvSpPr>
          <p:cNvPr id="3" name="TextBox 2"/>
          <p:cNvSpPr txBox="1"/>
          <p:nvPr/>
        </p:nvSpPr>
        <p:spPr>
          <a:xfrm>
            <a:off x="8319542" y="2740324"/>
            <a:ext cx="3821692" cy="1508105"/>
          </a:xfrm>
          <a:prstGeom prst="rect">
            <a:avLst/>
          </a:prstGeom>
          <a:noFill/>
        </p:spPr>
        <p:txBody>
          <a:bodyPr wrap="square" rtlCol="0">
            <a:spAutoFit/>
          </a:bodyPr>
          <a:lstStyle/>
          <a:p>
            <a:r>
              <a:rPr lang="en-US" sz="2000" b="1" i="1" u="sng" kern="0" dirty="0">
                <a:solidFill>
                  <a:schemeClr val="accent2"/>
                </a:solidFill>
              </a:rPr>
              <a:t>Interpretation</a:t>
            </a:r>
            <a:r>
              <a:rPr lang="en-US" sz="1600" b="1" i="1" u="sng" kern="0" dirty="0" smtClean="0">
                <a:solidFill>
                  <a:schemeClr val="accent2"/>
                </a:solidFill>
              </a:rPr>
              <a:t>:</a:t>
            </a:r>
            <a:endParaRPr lang="en-IN" sz="1600" b="1" i="1" dirty="0"/>
          </a:p>
          <a:p>
            <a:r>
              <a:rPr lang="en-IN" b="1" i="1" dirty="0" smtClean="0"/>
              <a:t>From the graph we can observe that, Improper Label Dimensions have a significant impact on Quality. We need to investigate it.</a:t>
            </a:r>
            <a:endParaRPr lang="en-IN" b="1" i="1" dirty="0"/>
          </a:p>
        </p:txBody>
      </p:sp>
    </p:spTree>
    <p:extLst>
      <p:ext uri="{BB962C8B-B14F-4D97-AF65-F5344CB8AC3E}">
        <p14:creationId xmlns:p14="http://schemas.microsoft.com/office/powerpoint/2010/main" val="3009521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36</a:t>
            </a:fld>
            <a:endParaRPr dirty="0">
              <a:solidFill>
                <a:srgbClr val="FFFFFF"/>
              </a:solidFill>
            </a:endParaRPr>
          </a:p>
        </p:txBody>
      </p:sp>
      <p:sp>
        <p:nvSpPr>
          <p:cNvPr id="99" name="Title 3"/>
          <p:cNvSpPr txBox="1">
            <a:spLocks/>
          </p:cNvSpPr>
          <p:nvPr/>
        </p:nvSpPr>
        <p:spPr>
          <a:xfrm>
            <a:off x="2675490" y="1993045"/>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INFERENTIAL TEST</a:t>
            </a:r>
            <a:endParaRPr lang="en-US" sz="6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3807756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2" name="Rectangle 1"/>
          <p:cNvSpPr/>
          <p:nvPr/>
        </p:nvSpPr>
        <p:spPr>
          <a:xfrm>
            <a:off x="804984" y="1468025"/>
            <a:ext cx="10944204" cy="3642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37</a:t>
            </a:fld>
            <a:endParaRPr>
              <a:solidFill>
                <a:srgbClr val="FFFFFF"/>
              </a:solidFill>
            </a:endParaRPr>
          </a:p>
        </p:txBody>
      </p:sp>
      <p:sp>
        <p:nvSpPr>
          <p:cNvPr id="99" name="Title 3"/>
          <p:cNvSpPr txBox="1">
            <a:spLocks/>
          </p:cNvSpPr>
          <p:nvPr/>
        </p:nvSpPr>
        <p:spPr>
          <a:xfrm>
            <a:off x="1609969" y="221538"/>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000" b="1" kern="0" dirty="0" smtClean="0">
                <a:solidFill>
                  <a:srgbClr val="007BB9"/>
                </a:solidFill>
              </a:rPr>
              <a:t>Important Note 1:</a:t>
            </a:r>
            <a:endParaRPr lang="en-US" sz="4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7" name="Text Box 8"/>
          <p:cNvSpPr txBox="1">
            <a:spLocks noChangeArrowheads="1"/>
          </p:cNvSpPr>
          <p:nvPr/>
        </p:nvSpPr>
        <p:spPr bwMode="auto">
          <a:xfrm>
            <a:off x="913561" y="1636156"/>
            <a:ext cx="10727049" cy="3231654"/>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400" b="1" i="1" dirty="0" smtClean="0">
                <a:solidFill>
                  <a:srgbClr val="FF0000"/>
                </a:solidFill>
              </a:rPr>
              <a:t>Before going to start with inferential analysis we need to check the rules:</a:t>
            </a:r>
          </a:p>
          <a:p>
            <a:pPr algn="just" fontAlgn="base">
              <a:spcBef>
                <a:spcPct val="50000"/>
              </a:spcBef>
              <a:spcAft>
                <a:spcPct val="0"/>
              </a:spcAft>
            </a:pPr>
            <a:r>
              <a:rPr lang="en-US" sz="2400" b="1" i="1" dirty="0" smtClean="0">
                <a:solidFill>
                  <a:srgbClr val="007BB9"/>
                </a:solidFill>
              </a:rPr>
              <a:t>Rule 1: </a:t>
            </a:r>
            <a:r>
              <a:rPr lang="en-US" sz="2400" b="1" i="1" dirty="0" smtClean="0">
                <a:solidFill>
                  <a:srgbClr val="FF0000"/>
                </a:solidFill>
              </a:rPr>
              <a:t>Stability of </a:t>
            </a:r>
            <a:r>
              <a:rPr lang="en-US" sz="2400" b="1" i="1" dirty="0">
                <a:solidFill>
                  <a:srgbClr val="FF0000"/>
                </a:solidFill>
              </a:rPr>
              <a:t>Y (Which is the part of measure </a:t>
            </a:r>
            <a:r>
              <a:rPr lang="en-US" sz="2400" b="1" i="1" dirty="0" smtClean="0">
                <a:solidFill>
                  <a:srgbClr val="FF0000"/>
                </a:solidFill>
              </a:rPr>
              <a:t>phase)</a:t>
            </a:r>
          </a:p>
          <a:p>
            <a:pPr marL="1208088" indent="-1208088" algn="just" fontAlgn="base">
              <a:spcBef>
                <a:spcPct val="50000"/>
              </a:spcBef>
              <a:spcAft>
                <a:spcPct val="0"/>
              </a:spcAft>
            </a:pPr>
            <a:r>
              <a:rPr lang="en-US" sz="2400" b="1" i="1" dirty="0">
                <a:solidFill>
                  <a:srgbClr val="007BB9"/>
                </a:solidFill>
              </a:rPr>
              <a:t>Rule </a:t>
            </a:r>
            <a:r>
              <a:rPr lang="en-US" sz="2400" b="1" i="1" dirty="0" smtClean="0">
                <a:solidFill>
                  <a:srgbClr val="007BB9"/>
                </a:solidFill>
              </a:rPr>
              <a:t>2: </a:t>
            </a:r>
            <a:r>
              <a:rPr lang="en-US" sz="2400" b="1" i="1" dirty="0">
                <a:solidFill>
                  <a:srgbClr val="FF0000"/>
                </a:solidFill>
              </a:rPr>
              <a:t>As % Quality </a:t>
            </a:r>
            <a:r>
              <a:rPr lang="en-US" sz="2400" b="1" i="1" dirty="0" smtClean="0">
                <a:solidFill>
                  <a:srgbClr val="FF0000"/>
                </a:solidFill>
              </a:rPr>
              <a:t>Score Per Day </a:t>
            </a:r>
            <a:r>
              <a:rPr lang="en-US" sz="2400" b="1" i="1" dirty="0">
                <a:solidFill>
                  <a:srgbClr val="FF0000"/>
                </a:solidFill>
              </a:rPr>
              <a:t>i.e. Y is continuous, you need to check normality of the Y (Which is the part of measure phase</a:t>
            </a:r>
            <a:r>
              <a:rPr lang="en-US" sz="2400" b="1" i="1" dirty="0" smtClean="0">
                <a:solidFill>
                  <a:srgbClr val="FF0000"/>
                </a:solidFill>
              </a:rPr>
              <a:t>)</a:t>
            </a:r>
          </a:p>
          <a:p>
            <a:pPr marL="1257300" indent="-1257300" algn="just" fontAlgn="base">
              <a:spcBef>
                <a:spcPct val="50000"/>
              </a:spcBef>
              <a:spcAft>
                <a:spcPct val="0"/>
              </a:spcAft>
            </a:pPr>
            <a:r>
              <a:rPr lang="en-US" sz="2400" b="1" i="1" dirty="0" smtClean="0">
                <a:solidFill>
                  <a:srgbClr val="007BB9"/>
                </a:solidFill>
              </a:rPr>
              <a:t>Rule 3: </a:t>
            </a:r>
            <a:r>
              <a:rPr lang="en-US" sz="2400" b="1" i="1" dirty="0" smtClean="0">
                <a:solidFill>
                  <a:srgbClr val="FF0000"/>
                </a:solidFill>
              </a:rPr>
              <a:t>As Y is Continuous and X’s are discrete, you need to perform test for equality of variances.</a:t>
            </a:r>
            <a:endParaRPr lang="en-US" sz="2400" b="1" i="1" dirty="0">
              <a:solidFill>
                <a:prstClr val="black"/>
              </a:solidFill>
            </a:endParaRPr>
          </a:p>
        </p:txBody>
      </p:sp>
    </p:spTree>
    <p:extLst>
      <p:ext uri="{BB962C8B-B14F-4D97-AF65-F5344CB8AC3E}">
        <p14:creationId xmlns:p14="http://schemas.microsoft.com/office/powerpoint/2010/main" val="3119275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38</a:t>
            </a:fld>
            <a:endParaRPr>
              <a:solidFill>
                <a:srgbClr val="FFFFFF"/>
              </a:solidFill>
            </a:endParaRPr>
          </a:p>
        </p:txBody>
      </p:sp>
      <p:sp>
        <p:nvSpPr>
          <p:cNvPr id="99" name="Title 3"/>
          <p:cNvSpPr txBox="1">
            <a:spLocks/>
          </p:cNvSpPr>
          <p:nvPr/>
        </p:nvSpPr>
        <p:spPr>
          <a:xfrm>
            <a:off x="1081831" y="235844"/>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Important Note 2:</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Rectangle 7"/>
          <p:cNvSpPr/>
          <p:nvPr/>
        </p:nvSpPr>
        <p:spPr>
          <a:xfrm>
            <a:off x="685800" y="1162048"/>
            <a:ext cx="11063388" cy="45692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ext Box 8"/>
          <p:cNvSpPr txBox="1">
            <a:spLocks noChangeArrowheads="1"/>
          </p:cNvSpPr>
          <p:nvPr/>
        </p:nvSpPr>
        <p:spPr bwMode="auto">
          <a:xfrm>
            <a:off x="804984" y="1286613"/>
            <a:ext cx="10727049" cy="4330416"/>
          </a:xfrm>
          <a:prstGeom prst="rect">
            <a:avLst/>
          </a:prstGeom>
          <a:noFill/>
          <a:ln w="9525">
            <a:noFill/>
            <a:miter lim="800000"/>
            <a:headEnd/>
            <a:tailEnd/>
          </a:ln>
        </p:spPr>
        <p:txBody>
          <a:bodyPr wrap="square">
            <a:spAutoFit/>
          </a:bodyPr>
          <a:lstStyle/>
          <a:p>
            <a:pPr marL="58738" indent="-58738" algn="just" fontAlgn="base">
              <a:lnSpc>
                <a:spcPct val="105000"/>
              </a:lnSpc>
              <a:spcBef>
                <a:spcPct val="30000"/>
              </a:spcBef>
              <a:spcAft>
                <a:spcPct val="0"/>
              </a:spcAft>
            </a:pPr>
            <a:r>
              <a:rPr lang="en-US" sz="2400" b="1" i="1" dirty="0">
                <a:solidFill>
                  <a:srgbClr val="FF0000"/>
                </a:solidFill>
              </a:rPr>
              <a:t>There are tests which help us to check whether the variances of the groups are same or </a:t>
            </a:r>
            <a:r>
              <a:rPr lang="en-US" sz="2400" b="1" i="1" dirty="0" smtClean="0">
                <a:solidFill>
                  <a:srgbClr val="FF0000"/>
                </a:solidFill>
              </a:rPr>
              <a:t>not and we need to choose those tests by looking at the normality of Y &amp; levels of X’s.</a:t>
            </a:r>
          </a:p>
          <a:p>
            <a:pPr marL="58738" indent="-58738" algn="just" fontAlgn="base">
              <a:lnSpc>
                <a:spcPct val="105000"/>
              </a:lnSpc>
              <a:spcBef>
                <a:spcPct val="30000"/>
              </a:spcBef>
              <a:spcAft>
                <a:spcPct val="0"/>
              </a:spcAft>
            </a:pPr>
            <a:endParaRPr lang="en-US" sz="2000" b="1" i="1" dirty="0">
              <a:solidFill>
                <a:srgbClr val="FF0000"/>
              </a:solidFill>
            </a:endParaRPr>
          </a:p>
          <a:p>
            <a:pPr marL="457200" indent="-457200" algn="just" fontAlgn="base">
              <a:lnSpc>
                <a:spcPct val="105000"/>
              </a:lnSpc>
              <a:spcBef>
                <a:spcPct val="30000"/>
              </a:spcBef>
              <a:spcAft>
                <a:spcPct val="0"/>
              </a:spcAft>
              <a:buFontTx/>
              <a:buAutoNum type="arabicPeriod"/>
            </a:pPr>
            <a:r>
              <a:rPr lang="en-US" sz="2400" b="1" i="1" dirty="0">
                <a:solidFill>
                  <a:srgbClr val="007BB9"/>
                </a:solidFill>
              </a:rPr>
              <a:t>F Test or Two Variance Test </a:t>
            </a:r>
            <a:r>
              <a:rPr lang="en-US" sz="2400" b="1" i="1" dirty="0">
                <a:solidFill>
                  <a:srgbClr val="FF0000"/>
                </a:solidFill>
              </a:rPr>
              <a:t>– When there are two groups and it is Normally Distributed</a:t>
            </a:r>
          </a:p>
          <a:p>
            <a:pPr marL="457200" indent="-457200" algn="just" fontAlgn="base">
              <a:lnSpc>
                <a:spcPct val="105000"/>
              </a:lnSpc>
              <a:spcBef>
                <a:spcPct val="30000"/>
              </a:spcBef>
              <a:spcAft>
                <a:spcPct val="0"/>
              </a:spcAft>
              <a:buFontTx/>
              <a:buAutoNum type="arabicPeriod"/>
            </a:pPr>
            <a:r>
              <a:rPr lang="en-US" sz="2400" b="1" i="1" dirty="0">
                <a:solidFill>
                  <a:srgbClr val="007BB9"/>
                </a:solidFill>
              </a:rPr>
              <a:t>Bartlett’s Test </a:t>
            </a:r>
            <a:r>
              <a:rPr lang="en-US" sz="2400" b="1" i="1" dirty="0">
                <a:solidFill>
                  <a:srgbClr val="FF0000"/>
                </a:solidFill>
              </a:rPr>
              <a:t>– When there are more than two groups and it is Normally Distributed</a:t>
            </a:r>
          </a:p>
          <a:p>
            <a:pPr marL="457200" indent="-457200" algn="just" fontAlgn="base">
              <a:lnSpc>
                <a:spcPct val="105000"/>
              </a:lnSpc>
              <a:spcBef>
                <a:spcPct val="30000"/>
              </a:spcBef>
              <a:spcAft>
                <a:spcPct val="0"/>
              </a:spcAft>
              <a:buFontTx/>
              <a:buAutoNum type="arabicPeriod"/>
            </a:pPr>
            <a:r>
              <a:rPr lang="en-US" sz="2400" b="1" i="1" dirty="0">
                <a:solidFill>
                  <a:srgbClr val="007BB9"/>
                </a:solidFill>
              </a:rPr>
              <a:t>Levene’s Test </a:t>
            </a:r>
            <a:r>
              <a:rPr lang="en-US" sz="2400" b="1" i="1" dirty="0">
                <a:solidFill>
                  <a:srgbClr val="FF0000"/>
                </a:solidFill>
              </a:rPr>
              <a:t>- When there are two or more than two groups and it is Not Normally Distributed</a:t>
            </a:r>
          </a:p>
        </p:txBody>
      </p:sp>
    </p:spTree>
    <p:extLst>
      <p:ext uri="{BB962C8B-B14F-4D97-AF65-F5344CB8AC3E}">
        <p14:creationId xmlns:p14="http://schemas.microsoft.com/office/powerpoint/2010/main" val="3362503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39</a:t>
            </a:fld>
            <a:endParaRPr>
              <a:solidFill>
                <a:srgbClr val="FFFFFF"/>
              </a:solidFill>
            </a:endParaRPr>
          </a:p>
        </p:txBody>
      </p:sp>
      <p:sp>
        <p:nvSpPr>
          <p:cNvPr id="99" name="Title 3"/>
          <p:cNvSpPr txBox="1">
            <a:spLocks/>
          </p:cNvSpPr>
          <p:nvPr/>
        </p:nvSpPr>
        <p:spPr>
          <a:xfrm>
            <a:off x="403343" y="-14263"/>
            <a:ext cx="11471564" cy="5194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Test of Equal Variance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1" name="Text Box 8"/>
          <p:cNvSpPr txBox="1">
            <a:spLocks noChangeArrowheads="1"/>
          </p:cNvSpPr>
          <p:nvPr/>
        </p:nvSpPr>
        <p:spPr bwMode="auto">
          <a:xfrm>
            <a:off x="636471" y="1013229"/>
            <a:ext cx="4820009"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HYOTHETICAL PREMISE</a:t>
            </a:r>
          </a:p>
        </p:txBody>
      </p:sp>
      <p:sp>
        <p:nvSpPr>
          <p:cNvPr id="12" name="Text Box 9"/>
          <p:cNvSpPr txBox="1">
            <a:spLocks noChangeArrowheads="1"/>
          </p:cNvSpPr>
          <p:nvPr/>
        </p:nvSpPr>
        <p:spPr bwMode="auto">
          <a:xfrm>
            <a:off x="560715" y="1641142"/>
            <a:ext cx="11156820" cy="4154984"/>
          </a:xfrm>
          <a:prstGeom prst="rect">
            <a:avLst/>
          </a:prstGeom>
          <a:noFill/>
          <a:ln w="9525">
            <a:noFill/>
            <a:miter lim="800000"/>
            <a:headEnd/>
            <a:tailEnd/>
          </a:ln>
        </p:spPr>
        <p:txBody>
          <a:bodyPr wrap="square">
            <a:spAutoFit/>
          </a:bodyPr>
          <a:lstStyle/>
          <a:p>
            <a:pPr algn="just" fontAlgn="base">
              <a:lnSpc>
                <a:spcPct val="150000"/>
              </a:lnSpc>
              <a:spcBef>
                <a:spcPct val="50000"/>
              </a:spcBef>
              <a:spcAft>
                <a:spcPct val="0"/>
              </a:spcAft>
            </a:pPr>
            <a:r>
              <a:rPr lang="en-US" sz="2400" b="1" dirty="0">
                <a:solidFill>
                  <a:prstClr val="black"/>
                </a:solidFill>
              </a:rPr>
              <a:t>The project team believes that there are potential “</a:t>
            </a:r>
            <a:r>
              <a:rPr lang="en-US" sz="2400" b="1" dirty="0" smtClean="0">
                <a:solidFill>
                  <a:prstClr val="black"/>
                </a:solidFill>
              </a:rPr>
              <a:t>X’s</a:t>
            </a:r>
            <a:r>
              <a:rPr lang="en-US" sz="2400" b="1" dirty="0">
                <a:solidFill>
                  <a:prstClr val="black"/>
                </a:solidFill>
              </a:rPr>
              <a:t>” </a:t>
            </a:r>
            <a:r>
              <a:rPr lang="en-US" sz="2400" b="1" dirty="0" smtClean="0">
                <a:solidFill>
                  <a:prstClr val="black"/>
                </a:solidFill>
              </a:rPr>
              <a:t>that </a:t>
            </a:r>
            <a:r>
              <a:rPr lang="en-US" sz="2400" b="1" dirty="0">
                <a:solidFill>
                  <a:prstClr val="black"/>
                </a:solidFill>
              </a:rPr>
              <a:t>have impact on “Y” </a:t>
            </a:r>
            <a:r>
              <a:rPr lang="en-US" sz="2400" b="1" dirty="0" smtClean="0">
                <a:solidFill>
                  <a:prstClr val="black"/>
                </a:solidFill>
              </a:rPr>
              <a:t>(% Quality Score per day).</a:t>
            </a:r>
            <a:endParaRPr lang="en-US" sz="2400" b="1" dirty="0">
              <a:solidFill>
                <a:prstClr val="black"/>
              </a:solidFill>
            </a:endParaRPr>
          </a:p>
          <a:p>
            <a:pPr algn="just" fontAlgn="base">
              <a:lnSpc>
                <a:spcPct val="150000"/>
              </a:lnSpc>
              <a:spcBef>
                <a:spcPct val="50000"/>
              </a:spcBef>
              <a:spcAft>
                <a:spcPct val="0"/>
              </a:spcAft>
            </a:pPr>
            <a:r>
              <a:rPr lang="en-US" sz="2400" b="1" dirty="0">
                <a:solidFill>
                  <a:prstClr val="black"/>
                </a:solidFill>
              </a:rPr>
              <a:t> One need to validate whether impact of potential </a:t>
            </a:r>
            <a:r>
              <a:rPr lang="en-US" sz="2400" b="1" dirty="0" smtClean="0">
                <a:solidFill>
                  <a:prstClr val="black"/>
                </a:solidFill>
              </a:rPr>
              <a:t>X’s - “Faulty zippers</a:t>
            </a:r>
            <a:r>
              <a:rPr lang="en-US" sz="2400" b="1" dirty="0">
                <a:solidFill>
                  <a:prstClr val="black"/>
                </a:solidFill>
              </a:rPr>
              <a:t>”, </a:t>
            </a:r>
            <a:r>
              <a:rPr lang="en-US" sz="2400" b="1" dirty="0" smtClean="0">
                <a:solidFill>
                  <a:prstClr val="black"/>
                </a:solidFill>
              </a:rPr>
              <a:t>“Loose buttons</a:t>
            </a:r>
            <a:r>
              <a:rPr lang="en-US" sz="2400" b="1" dirty="0">
                <a:solidFill>
                  <a:prstClr val="black"/>
                </a:solidFill>
              </a:rPr>
              <a:t>”, </a:t>
            </a:r>
            <a:r>
              <a:rPr lang="en-US" sz="2400" b="1" dirty="0" smtClean="0">
                <a:solidFill>
                  <a:prstClr val="black"/>
                </a:solidFill>
              </a:rPr>
              <a:t>“Irregular hemming</a:t>
            </a:r>
            <a:r>
              <a:rPr lang="en-US" sz="2400" b="1" dirty="0">
                <a:solidFill>
                  <a:prstClr val="black"/>
                </a:solidFill>
              </a:rPr>
              <a:t>”, </a:t>
            </a:r>
            <a:r>
              <a:rPr lang="en-US" sz="2400" b="1" dirty="0" smtClean="0">
                <a:solidFill>
                  <a:prstClr val="black"/>
                </a:solidFill>
              </a:rPr>
              <a:t>“Improper button holes</a:t>
            </a:r>
            <a:r>
              <a:rPr lang="en-US" sz="2400" b="1" dirty="0">
                <a:solidFill>
                  <a:prstClr val="black"/>
                </a:solidFill>
              </a:rPr>
              <a:t>”, </a:t>
            </a:r>
            <a:r>
              <a:rPr lang="en-US" sz="2400" b="1" dirty="0" smtClean="0">
                <a:solidFill>
                  <a:prstClr val="black"/>
                </a:solidFill>
              </a:rPr>
              <a:t>“Wrong gradation of sizes</a:t>
            </a:r>
            <a:r>
              <a:rPr lang="en-US" sz="2400" b="1" dirty="0">
                <a:solidFill>
                  <a:prstClr val="black"/>
                </a:solidFill>
              </a:rPr>
              <a:t>”, </a:t>
            </a:r>
            <a:r>
              <a:rPr lang="en-US" sz="2400" b="1" dirty="0" smtClean="0">
                <a:solidFill>
                  <a:prstClr val="black"/>
                </a:solidFill>
              </a:rPr>
              <a:t>“Miss out of stitches in </a:t>
            </a:r>
            <a:r>
              <a:rPr lang="en-US" sz="2400" b="1" dirty="0">
                <a:solidFill>
                  <a:prstClr val="black"/>
                </a:solidFill>
              </a:rPr>
              <a:t>between</a:t>
            </a:r>
            <a:r>
              <a:rPr lang="en-US" sz="2400" b="1" dirty="0" smtClean="0">
                <a:solidFill>
                  <a:prstClr val="black"/>
                </a:solidFill>
              </a:rPr>
              <a:t>”, “Wrong stitching techniques used”, “Wrong </a:t>
            </a:r>
            <a:r>
              <a:rPr lang="en-US" sz="2400" b="1" dirty="0">
                <a:solidFill>
                  <a:prstClr val="black"/>
                </a:solidFill>
              </a:rPr>
              <a:t>size  packaging</a:t>
            </a:r>
            <a:r>
              <a:rPr lang="en-US" sz="2400" b="1" dirty="0" smtClean="0">
                <a:solidFill>
                  <a:prstClr val="black"/>
                </a:solidFill>
              </a:rPr>
              <a:t>“, “Wrong colour combination”, “Improper label dimensions” </a:t>
            </a:r>
            <a:r>
              <a:rPr lang="en-US" sz="2400" b="1" dirty="0">
                <a:solidFill>
                  <a:prstClr val="black"/>
                </a:solidFill>
              </a:rPr>
              <a:t>is statistically significant or </a:t>
            </a:r>
            <a:r>
              <a:rPr lang="en-US" sz="2400" b="1" dirty="0" smtClean="0">
                <a:solidFill>
                  <a:prstClr val="black"/>
                </a:solidFill>
              </a:rPr>
              <a:t>not.</a:t>
            </a:r>
            <a:endParaRPr lang="en-US" sz="2400" b="1" dirty="0">
              <a:solidFill>
                <a:prstClr val="black"/>
              </a:solidFill>
            </a:endParaRPr>
          </a:p>
        </p:txBody>
      </p:sp>
    </p:spTree>
    <p:extLst>
      <p:ext uri="{BB962C8B-B14F-4D97-AF65-F5344CB8AC3E}">
        <p14:creationId xmlns:p14="http://schemas.microsoft.com/office/powerpoint/2010/main" val="1695480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71" y="653142"/>
            <a:ext cx="8882743" cy="770610"/>
          </a:xfrm>
        </p:spPr>
        <p:txBody>
          <a:bodyPr anchor="ctr"/>
          <a:lstStyle/>
          <a:p>
            <a:r>
              <a:rPr lang="en-US" dirty="0" smtClean="0"/>
              <a:t>DATA  COLLECTION PLAN</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a:t>
            </a:fld>
            <a:endParaRPr lang="en">
              <a:solidFill>
                <a:srgbClr val="FFFFFF"/>
              </a:solidFill>
            </a:endParaRPr>
          </a:p>
        </p:txBody>
      </p:sp>
      <p:pic>
        <p:nvPicPr>
          <p:cNvPr id="6" name="Picture 5"/>
          <p:cNvPicPr>
            <a:picLocks noChangeAspect="1"/>
          </p:cNvPicPr>
          <p:nvPr/>
        </p:nvPicPr>
        <p:blipFill rotWithShape="1">
          <a:blip r:embed="rId4"/>
          <a:srcRect b="9804"/>
          <a:stretch/>
        </p:blipFill>
        <p:spPr>
          <a:xfrm>
            <a:off x="740671" y="1534111"/>
            <a:ext cx="7901131" cy="4835158"/>
          </a:xfrm>
          <a:prstGeom prst="rect">
            <a:avLst/>
          </a:prstGeom>
        </p:spPr>
      </p:pic>
      <p:graphicFrame>
        <p:nvGraphicFramePr>
          <p:cNvPr id="7" name="Object 6"/>
          <p:cNvGraphicFramePr>
            <a:graphicFrameLocks noChangeAspect="1"/>
          </p:cNvGraphicFramePr>
          <p:nvPr>
            <p:extLst/>
          </p:nvPr>
        </p:nvGraphicFramePr>
        <p:xfrm>
          <a:off x="9279679" y="3598926"/>
          <a:ext cx="1925858" cy="1624943"/>
        </p:xfrm>
        <a:graphic>
          <a:graphicData uri="http://schemas.openxmlformats.org/presentationml/2006/ole">
            <mc:AlternateContent xmlns:mc="http://schemas.openxmlformats.org/markup-compatibility/2006">
              <mc:Choice xmlns:v="urn:schemas-microsoft-com:vml" Requires="v">
                <p:oleObj spid="_x0000_s21536"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279679" y="3598926"/>
                        <a:ext cx="1925858" cy="1624943"/>
                      </a:xfrm>
                      <a:prstGeom prst="rect">
                        <a:avLst/>
                      </a:prstGeom>
                    </p:spPr>
                  </p:pic>
                </p:oleObj>
              </mc:Fallback>
            </mc:AlternateContent>
          </a:graphicData>
        </a:graphic>
      </p:graphicFrame>
      <p:grpSp>
        <p:nvGrpSpPr>
          <p:cNvPr id="4" name="Group 3"/>
          <p:cNvGrpSpPr/>
          <p:nvPr/>
        </p:nvGrpSpPr>
        <p:grpSpPr>
          <a:xfrm>
            <a:off x="9623414" y="1921771"/>
            <a:ext cx="1581806" cy="1553540"/>
            <a:chOff x="9623414" y="1921771"/>
            <a:chExt cx="1581806" cy="1553540"/>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896442" y="2414719"/>
              <a:ext cx="1060592" cy="1060592"/>
            </a:xfrm>
            <a:prstGeom prst="rect">
              <a:avLst/>
            </a:prstGeom>
          </p:spPr>
        </p:pic>
        <p:sp>
          <p:nvSpPr>
            <p:cNvPr id="9" name="Rectangle 8"/>
            <p:cNvSpPr/>
            <p:nvPr/>
          </p:nvSpPr>
          <p:spPr>
            <a:xfrm>
              <a:off x="9623414" y="1921771"/>
              <a:ext cx="1581806" cy="369332"/>
            </a:xfrm>
            <a:prstGeom prst="rect">
              <a:avLst/>
            </a:prstGeom>
          </p:spPr>
          <p:txBody>
            <a:bodyPr wrap="square">
              <a:spAutoFit/>
            </a:bodyPr>
            <a:lstStyle/>
            <a:p>
              <a:pPr algn="ctr"/>
              <a:r>
                <a:rPr lang="en-US" b="1" dirty="0" smtClean="0"/>
                <a:t>Click here</a:t>
              </a:r>
              <a:endParaRPr lang="en-US" b="1" dirty="0"/>
            </a:p>
          </p:txBody>
        </p:sp>
      </p:grpSp>
    </p:spTree>
    <p:extLst>
      <p:ext uri="{BB962C8B-B14F-4D97-AF65-F5344CB8AC3E}">
        <p14:creationId xmlns:p14="http://schemas.microsoft.com/office/powerpoint/2010/main" val="4074120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40</a:t>
            </a:fld>
            <a:endParaRPr dirty="0">
              <a:solidFill>
                <a:srgbClr val="FFFFFF"/>
              </a:solidFill>
            </a:endParaRPr>
          </a:p>
        </p:txBody>
      </p:sp>
      <p:sp>
        <p:nvSpPr>
          <p:cNvPr id="99" name="Title 3"/>
          <p:cNvSpPr txBox="1">
            <a:spLocks/>
          </p:cNvSpPr>
          <p:nvPr/>
        </p:nvSpPr>
        <p:spPr>
          <a:xfrm>
            <a:off x="804984" y="377303"/>
            <a:ext cx="11078157" cy="11735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a:solidFill>
                  <a:srgbClr val="007BB9"/>
                </a:solidFill>
              </a:rPr>
              <a:t>Test of Equal </a:t>
            </a:r>
            <a:r>
              <a:rPr lang="en-US" sz="3100" b="1" kern="0" dirty="0" smtClean="0">
                <a:solidFill>
                  <a:srgbClr val="007BB9"/>
                </a:solidFill>
              </a:rPr>
              <a:t>Variance (Bartlett’s Test) For </a:t>
            </a:r>
            <a:r>
              <a:rPr lang="en-US" sz="3100" b="1" kern="0" dirty="0" smtClean="0">
                <a:solidFill>
                  <a:schemeClr val="tx1"/>
                </a:solidFill>
              </a:rPr>
              <a:t>Faulty Zippers </a:t>
            </a:r>
            <a:r>
              <a:rPr lang="en-US" sz="3100" b="1" kern="0" dirty="0">
                <a:solidFill>
                  <a:schemeClr val="tx1"/>
                </a:solidFill>
              </a:rPr>
              <a:t>(X1</a:t>
            </a:r>
            <a:r>
              <a:rPr lang="en-US" sz="3100" b="1" kern="0" dirty="0" smtClean="0">
                <a:solidFill>
                  <a:schemeClr val="tx1"/>
                </a:solidFill>
              </a:rPr>
              <a:t>)</a:t>
            </a:r>
          </a:p>
          <a:p>
            <a:pPr algn="ctr">
              <a:lnSpc>
                <a:spcPct val="150000"/>
              </a:lnSpc>
              <a:buClr>
                <a:srgbClr val="007BB9"/>
              </a:buClr>
            </a:pPr>
            <a:r>
              <a:rPr lang="en-US" sz="3600" b="1" kern="0" dirty="0" smtClean="0">
                <a:solidFill>
                  <a:schemeClr val="tx1"/>
                </a:solidFill>
              </a:rPr>
              <a:t> </a:t>
            </a:r>
            <a:endParaRPr lang="en-US" sz="3600" b="1" kern="0" dirty="0">
              <a:solidFill>
                <a:schemeClr val="tx1"/>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78416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1772793"/>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smtClean="0">
                <a:solidFill>
                  <a:prstClr val="black"/>
                </a:solidFill>
              </a:rPr>
              <a:t>: The std. deviation/variance of ‘Quality Score’ across 2 or more subcategories of ‘Faulty Zippers’ are same. i.e. Faulty Zippers have no impact on Quality Score.</a:t>
            </a:r>
            <a:endParaRPr lang="en-US" sz="2000" b="1" i="1" dirty="0">
              <a:solidFill>
                <a:prstClr val="black"/>
              </a:solidFill>
            </a:endParaRP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a:t>
            </a:r>
            <a:r>
              <a:rPr lang="en-US" sz="2000" b="1" i="1" dirty="0" smtClean="0">
                <a:solidFill>
                  <a:prstClr val="black"/>
                </a:solidFill>
              </a:rPr>
              <a:t>‘</a:t>
            </a:r>
            <a:r>
              <a:rPr lang="en-US" sz="2000" b="1" i="1" dirty="0">
                <a:solidFill>
                  <a:prstClr val="black"/>
                </a:solidFill>
              </a:rPr>
              <a:t>Quality Score</a:t>
            </a:r>
            <a:r>
              <a:rPr lang="en-US" sz="2000" b="1" i="1" dirty="0" smtClean="0">
                <a:solidFill>
                  <a:prstClr val="black"/>
                </a:solidFill>
              </a:rPr>
              <a:t>’ </a:t>
            </a:r>
            <a:r>
              <a:rPr lang="en-US" sz="2000" b="1" i="1" dirty="0">
                <a:solidFill>
                  <a:prstClr val="black"/>
                </a:solidFill>
              </a:rPr>
              <a:t>across 2 or more subcategories of </a:t>
            </a:r>
            <a:r>
              <a:rPr lang="en-US" sz="2000" b="1" i="1" dirty="0" smtClean="0">
                <a:solidFill>
                  <a:prstClr val="black"/>
                </a:solidFill>
              </a:rPr>
              <a:t>‘</a:t>
            </a:r>
            <a:r>
              <a:rPr lang="en-US" sz="2000" b="1" i="1" dirty="0">
                <a:solidFill>
                  <a:prstClr val="black"/>
                </a:solidFill>
              </a:rPr>
              <a:t>Faulty Zippers</a:t>
            </a:r>
            <a:r>
              <a:rPr lang="en-US" sz="2000" b="1" i="1" dirty="0" smtClean="0">
                <a:solidFill>
                  <a:prstClr val="black"/>
                </a:solidFill>
              </a:rPr>
              <a:t>’ </a:t>
            </a:r>
            <a:r>
              <a:rPr lang="en-US" sz="2000" b="1" i="1" dirty="0">
                <a:solidFill>
                  <a:prstClr val="black"/>
                </a:solidFill>
              </a:rPr>
              <a:t>are </a:t>
            </a:r>
            <a:r>
              <a:rPr lang="en-US" sz="2000" b="1" i="1" dirty="0" smtClean="0">
                <a:solidFill>
                  <a:prstClr val="black"/>
                </a:solidFill>
              </a:rPr>
              <a:t>not same</a:t>
            </a:r>
            <a:r>
              <a:rPr lang="en-US" sz="2000" b="1" i="1" dirty="0">
                <a:solidFill>
                  <a:prstClr val="black"/>
                </a:solidFill>
              </a:rPr>
              <a:t>. i.e</a:t>
            </a:r>
            <a:r>
              <a:rPr lang="en-US" sz="2000" b="1" i="1" dirty="0" smtClean="0">
                <a:solidFill>
                  <a:prstClr val="black"/>
                </a:solidFill>
              </a:rPr>
              <a:t>. </a:t>
            </a:r>
            <a:r>
              <a:rPr lang="en-US" sz="2000" b="1" i="1" dirty="0">
                <a:solidFill>
                  <a:prstClr val="black"/>
                </a:solidFill>
              </a:rPr>
              <a:t>Faulty Zippers have </a:t>
            </a:r>
            <a:r>
              <a:rPr lang="en-US" sz="2000" b="1" i="1" dirty="0" smtClean="0">
                <a:solidFill>
                  <a:prstClr val="black"/>
                </a:solidFill>
              </a:rPr>
              <a:t>impact </a:t>
            </a:r>
            <a:r>
              <a:rPr lang="en-US" sz="2000" b="1" i="1" dirty="0">
                <a:solidFill>
                  <a:prstClr val="black"/>
                </a:solidFill>
              </a:rPr>
              <a:t>on Quality Score.</a:t>
            </a: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2" name="TextBox 1"/>
          <p:cNvSpPr txBox="1"/>
          <p:nvPr/>
        </p:nvSpPr>
        <p:spPr>
          <a:xfrm>
            <a:off x="567224" y="1899001"/>
            <a:ext cx="10989245" cy="1015663"/>
          </a:xfrm>
          <a:prstGeom prst="rect">
            <a:avLst/>
          </a:prstGeom>
          <a:noFill/>
        </p:spPr>
        <p:txBody>
          <a:bodyPr wrap="square" rtlCol="0">
            <a:spAutoFit/>
          </a:bodyPr>
          <a:lstStyle/>
          <a:p>
            <a:r>
              <a:rPr lang="en-US" sz="2000" b="1" i="1" dirty="0">
                <a:solidFill>
                  <a:prstClr val="black"/>
                </a:solidFill>
              </a:rPr>
              <a:t>Purpose of performing test of equal variance is to check whether the </a:t>
            </a:r>
            <a:r>
              <a:rPr lang="en-US" sz="2000" b="1" i="1" dirty="0" smtClean="0">
                <a:solidFill>
                  <a:prstClr val="black"/>
                </a:solidFill>
              </a:rPr>
              <a:t>observations of Faulty Zippers are </a:t>
            </a:r>
            <a:r>
              <a:rPr lang="en-US" sz="2000" b="1" i="1" dirty="0">
                <a:solidFill>
                  <a:prstClr val="black"/>
                </a:solidFill>
              </a:rPr>
              <a:t>statistically </a:t>
            </a:r>
            <a:r>
              <a:rPr lang="en-US" sz="2000" b="1" i="1" dirty="0" smtClean="0">
                <a:solidFill>
                  <a:prstClr val="black"/>
                </a:solidFill>
              </a:rPr>
              <a:t>significant enough to make an impact on Quality Score</a:t>
            </a:r>
            <a:endParaRPr lang="en-US" sz="2000" b="1" i="1" dirty="0">
              <a:solidFill>
                <a:prstClr val="black"/>
              </a:solidFill>
            </a:endParaRPr>
          </a:p>
          <a:p>
            <a:r>
              <a:rPr lang="en-IN" sz="2000" i="1" dirty="0" smtClean="0"/>
              <a:t> </a:t>
            </a:r>
            <a:endParaRPr lang="en-IN" sz="2000" i="1" dirty="0"/>
          </a:p>
        </p:txBody>
      </p:sp>
    </p:spTree>
    <p:extLst>
      <p:ext uri="{BB962C8B-B14F-4D97-AF65-F5344CB8AC3E}">
        <p14:creationId xmlns:p14="http://schemas.microsoft.com/office/powerpoint/2010/main" val="2425776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41</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kern="0" dirty="0">
                <a:solidFill>
                  <a:schemeClr val="tx1"/>
                </a:solidFill>
              </a:rPr>
              <a:t>Faulty Zippers (X1)</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4" name="Picture 3"/>
          <p:cNvPicPr>
            <a:picLocks noChangeAspect="1"/>
          </p:cNvPicPr>
          <p:nvPr/>
        </p:nvPicPr>
        <p:blipFill>
          <a:blip r:embed="rId4"/>
          <a:stretch>
            <a:fillRect/>
          </a:stretch>
        </p:blipFill>
        <p:spPr>
          <a:xfrm>
            <a:off x="456800" y="1457022"/>
            <a:ext cx="7724674" cy="4725311"/>
          </a:xfrm>
          <a:prstGeom prst="rect">
            <a:avLst/>
          </a:prstGeom>
        </p:spPr>
      </p:pic>
      <p:sp>
        <p:nvSpPr>
          <p:cNvPr id="5" name="Rectangle 4"/>
          <p:cNvSpPr/>
          <p:nvPr/>
        </p:nvSpPr>
        <p:spPr>
          <a:xfrm>
            <a:off x="8181474" y="2888936"/>
            <a:ext cx="3959759"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smtClean="0"/>
              <a:t>The outliers are observed in 6,7 and 9 Faulty Zippers . The shape and spread of box plots for all Faulty Zippers are different.</a:t>
            </a:r>
            <a:endParaRPr lang="en-IN" b="1" i="1" dirty="0"/>
          </a:p>
        </p:txBody>
      </p:sp>
    </p:spTree>
    <p:extLst>
      <p:ext uri="{BB962C8B-B14F-4D97-AF65-F5344CB8AC3E}">
        <p14:creationId xmlns:p14="http://schemas.microsoft.com/office/powerpoint/2010/main" val="2538442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42</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kern="0" dirty="0">
                <a:solidFill>
                  <a:schemeClr val="tx1"/>
                </a:solidFill>
              </a:rPr>
              <a:t>Faulty Zippers (X1)</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799" y="1457022"/>
            <a:ext cx="7564254" cy="4725311"/>
          </a:xfrm>
          <a:prstGeom prst="rect">
            <a:avLst/>
          </a:prstGeom>
        </p:spPr>
      </p:pic>
      <p:sp>
        <p:nvSpPr>
          <p:cNvPr id="3" name="Rectangle 2"/>
          <p:cNvSpPr/>
          <p:nvPr/>
        </p:nvSpPr>
        <p:spPr>
          <a:xfrm>
            <a:off x="8021053" y="2917187"/>
            <a:ext cx="4120180" cy="2616101"/>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“Faulty Zippers” </a:t>
            </a:r>
            <a:r>
              <a:rPr lang="en-US" b="1" i="1" kern="0" dirty="0">
                <a:solidFill>
                  <a:prstClr val="black"/>
                </a:solidFill>
              </a:rPr>
              <a:t>on </a:t>
            </a:r>
            <a:r>
              <a:rPr lang="en-US" b="1" i="1" kern="0" dirty="0" smtClean="0">
                <a:solidFill>
                  <a:prstClr val="black"/>
                </a:solidFill>
              </a:rPr>
              <a:t>Quality </a:t>
            </a:r>
            <a:r>
              <a:rPr lang="en-US" b="1" i="1" kern="0" dirty="0">
                <a:solidFill>
                  <a:prstClr val="black"/>
                </a:solidFill>
              </a:rPr>
              <a:t>score.</a:t>
            </a:r>
          </a:p>
          <a:p>
            <a:endParaRPr lang="en-IN" b="1" i="1" dirty="0"/>
          </a:p>
          <a:p>
            <a:endParaRPr lang="en-IN" dirty="0"/>
          </a:p>
          <a:p>
            <a:endParaRPr lang="en-IN" dirty="0"/>
          </a:p>
        </p:txBody>
      </p:sp>
    </p:spTree>
    <p:extLst>
      <p:ext uri="{BB962C8B-B14F-4D97-AF65-F5344CB8AC3E}">
        <p14:creationId xmlns:p14="http://schemas.microsoft.com/office/powerpoint/2010/main" val="1896899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43</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 </a:t>
            </a:r>
            <a:r>
              <a:rPr lang="en-US" sz="3100" b="1" kern="0" dirty="0">
                <a:solidFill>
                  <a:srgbClr val="007BB9"/>
                </a:solidFill>
              </a:rPr>
              <a:t>For </a:t>
            </a:r>
            <a:r>
              <a:rPr lang="en-US" sz="3100" b="1" dirty="0" smtClean="0">
                <a:solidFill>
                  <a:prstClr val="black"/>
                </a:solidFill>
              </a:rPr>
              <a:t>Loose Buttons (X2</a:t>
            </a:r>
            <a:r>
              <a:rPr lang="en-US" sz="3100" b="1" dirty="0">
                <a:solidFill>
                  <a:prstClr val="black"/>
                </a:solidFill>
              </a:rPr>
              <a: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920665"/>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1772793"/>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‘Loose Buttons’ </a:t>
            </a:r>
            <a:r>
              <a:rPr lang="en-US" sz="2000" b="1" i="1" dirty="0">
                <a:solidFill>
                  <a:prstClr val="black"/>
                </a:solidFill>
              </a:rPr>
              <a:t>are same. i.e. Faulty Zippers have 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‘Loose Buttons’ </a:t>
            </a:r>
            <a:r>
              <a:rPr lang="en-US" sz="2000" b="1" i="1" dirty="0">
                <a:solidFill>
                  <a:prstClr val="black"/>
                </a:solidFill>
              </a:rPr>
              <a:t>are not same. i.e. Faulty Zippers have impact on Quality Score</a:t>
            </a:r>
            <a:r>
              <a:rPr lang="en-US" sz="2000" b="1" i="1" dirty="0" smtClean="0">
                <a:solidFill>
                  <a:prstClr val="black"/>
                </a:solidFill>
              </a:rPr>
              <a:t>.</a:t>
            </a: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015663"/>
          </a:xfrm>
          <a:prstGeom prst="rect">
            <a:avLst/>
          </a:prstGeom>
          <a:noFill/>
          <a:ln w="9525">
            <a:noFill/>
            <a:miter lim="800000"/>
            <a:headEnd/>
            <a:tailEnd/>
          </a:ln>
        </p:spPr>
        <p:txBody>
          <a:bodyPr wrap="square">
            <a:spAutoFit/>
          </a:bodyPr>
          <a:lstStyle/>
          <a:p>
            <a:r>
              <a:rPr lang="en-US" sz="2000" b="1" i="1" dirty="0">
                <a:solidFill>
                  <a:prstClr val="black"/>
                </a:solidFill>
              </a:rPr>
              <a:t>Purpose of performing test of equal variance is to check whether the observations of </a:t>
            </a:r>
            <a:r>
              <a:rPr lang="en-US" sz="2000" b="1" i="1" dirty="0" smtClean="0">
                <a:solidFill>
                  <a:prstClr val="black"/>
                </a:solidFill>
              </a:rPr>
              <a:t>Loose Buttons </a:t>
            </a:r>
            <a:r>
              <a:rPr lang="en-US" sz="2000" b="1" i="1" dirty="0">
                <a:solidFill>
                  <a:prstClr val="black"/>
                </a:solidFill>
              </a:rPr>
              <a:t>are statistically significant enough to make an impact on </a:t>
            </a:r>
            <a:r>
              <a:rPr lang="en-US" sz="2000" b="1" i="1" dirty="0" smtClean="0">
                <a:solidFill>
                  <a:prstClr val="black"/>
                </a:solidFill>
              </a:rPr>
              <a:t>Quality Score</a:t>
            </a:r>
            <a:endParaRPr lang="en-US" sz="2000" b="1" i="1" dirty="0">
              <a:solidFill>
                <a:prstClr val="black"/>
              </a:solidFill>
            </a:endParaRPr>
          </a:p>
          <a:p>
            <a:endParaRPr lang="en-IN" sz="2000" i="1" dirty="0"/>
          </a:p>
        </p:txBody>
      </p:sp>
    </p:spTree>
    <p:extLst>
      <p:ext uri="{BB962C8B-B14F-4D97-AF65-F5344CB8AC3E}">
        <p14:creationId xmlns:p14="http://schemas.microsoft.com/office/powerpoint/2010/main" val="3288915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44</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Loose Buttons (X2)</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799" y="1457022"/>
            <a:ext cx="8157811" cy="5013752"/>
          </a:xfrm>
          <a:prstGeom prst="rect">
            <a:avLst/>
          </a:prstGeom>
        </p:spPr>
      </p:pic>
      <p:sp>
        <p:nvSpPr>
          <p:cNvPr id="3" name="Rectangle 2"/>
          <p:cNvSpPr/>
          <p:nvPr/>
        </p:nvSpPr>
        <p:spPr>
          <a:xfrm>
            <a:off x="8614610" y="2888937"/>
            <a:ext cx="3526623"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a:t>
            </a:r>
            <a:r>
              <a:rPr lang="en-IN" b="1" i="1" dirty="0" smtClean="0"/>
              <a:t>1,6,7 </a:t>
            </a:r>
            <a:r>
              <a:rPr lang="en-IN" b="1" i="1" dirty="0"/>
              <a:t>and </a:t>
            </a:r>
            <a:r>
              <a:rPr lang="en-IN" b="1" i="1" dirty="0" smtClean="0"/>
              <a:t>8 Loose Buttons </a:t>
            </a:r>
            <a:r>
              <a:rPr lang="en-IN" b="1" i="1" dirty="0"/>
              <a:t>. The shape and spread of box plots for all </a:t>
            </a:r>
            <a:r>
              <a:rPr lang="en-IN" b="1" i="1" dirty="0" smtClean="0"/>
              <a:t>Loose Buttons </a:t>
            </a:r>
            <a:r>
              <a:rPr lang="en-IN" b="1" i="1" dirty="0"/>
              <a:t>are different.</a:t>
            </a:r>
          </a:p>
        </p:txBody>
      </p:sp>
    </p:spTree>
    <p:extLst>
      <p:ext uri="{BB962C8B-B14F-4D97-AF65-F5344CB8AC3E}">
        <p14:creationId xmlns:p14="http://schemas.microsoft.com/office/powerpoint/2010/main" val="2683509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45</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Loose Buttons (X2)</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1" y="1472858"/>
            <a:ext cx="8150721" cy="4997915"/>
          </a:xfrm>
          <a:prstGeom prst="rect">
            <a:avLst/>
          </a:prstGeom>
        </p:spPr>
      </p:pic>
      <p:sp>
        <p:nvSpPr>
          <p:cNvPr id="3" name="Rectangle 2"/>
          <p:cNvSpPr/>
          <p:nvPr/>
        </p:nvSpPr>
        <p:spPr>
          <a:xfrm>
            <a:off x="8591192" y="2540654"/>
            <a:ext cx="3550041" cy="2893100"/>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“Loose Buttons” on </a:t>
            </a:r>
            <a:r>
              <a:rPr lang="en-US" b="1" i="1" kern="0" dirty="0">
                <a:solidFill>
                  <a:prstClr val="black"/>
                </a:solidFill>
              </a:rPr>
              <a:t>Quality score.</a:t>
            </a:r>
          </a:p>
          <a:p>
            <a:endParaRPr lang="en-IN" b="1" i="1" dirty="0"/>
          </a:p>
          <a:p>
            <a:endParaRPr lang="en-IN" dirty="0"/>
          </a:p>
          <a:p>
            <a:endParaRPr lang="en-IN" dirty="0"/>
          </a:p>
        </p:txBody>
      </p:sp>
    </p:spTree>
    <p:extLst>
      <p:ext uri="{BB962C8B-B14F-4D97-AF65-F5344CB8AC3E}">
        <p14:creationId xmlns:p14="http://schemas.microsoft.com/office/powerpoint/2010/main" val="776600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46</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 For </a:t>
            </a:r>
            <a:r>
              <a:rPr lang="en-US" sz="3100" b="1" dirty="0" smtClean="0">
                <a:solidFill>
                  <a:prstClr val="black"/>
                </a:solidFill>
              </a:rPr>
              <a:t>Irregular Hemming (X3</a:t>
            </a:r>
            <a:r>
              <a:rPr lang="en-US" sz="3100" b="1" dirty="0">
                <a:solidFill>
                  <a:prstClr val="black"/>
                </a:solidFill>
              </a:rPr>
              <a: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2320373"/>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241912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‘Irregular Hemming’ </a:t>
            </a:r>
            <a:r>
              <a:rPr lang="en-US" sz="2000" b="1" i="1" dirty="0">
                <a:solidFill>
                  <a:prstClr val="black"/>
                </a:solidFill>
              </a:rPr>
              <a:t>are same. i.e. Irregular Hemming </a:t>
            </a:r>
            <a:r>
              <a:rPr lang="en-US" sz="2000" b="1" i="1" dirty="0" smtClean="0">
                <a:solidFill>
                  <a:prstClr val="black"/>
                </a:solidFill>
              </a:rPr>
              <a:t>has no </a:t>
            </a:r>
            <a:r>
              <a:rPr lang="en-US" sz="2000" b="1" i="1" dirty="0">
                <a:solidFill>
                  <a:prstClr val="black"/>
                </a:solidFill>
              </a:rPr>
              <a:t>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‘Irregular </a:t>
            </a:r>
            <a:r>
              <a:rPr lang="en-US" sz="2000" b="1" i="1" dirty="0">
                <a:solidFill>
                  <a:prstClr val="black"/>
                </a:solidFill>
              </a:rPr>
              <a:t>Hemming</a:t>
            </a:r>
            <a:r>
              <a:rPr lang="en-US" sz="2000" b="1" i="1" dirty="0" smtClean="0">
                <a:solidFill>
                  <a:prstClr val="black"/>
                </a:solidFill>
              </a:rPr>
              <a:t>’ </a:t>
            </a:r>
            <a:r>
              <a:rPr lang="en-US" sz="2000" b="1" i="1" dirty="0">
                <a:solidFill>
                  <a:prstClr val="black"/>
                </a:solidFill>
              </a:rPr>
              <a:t>are not same. i.e. Irregular Hemming </a:t>
            </a:r>
            <a:r>
              <a:rPr lang="en-US" sz="2000" b="1" i="1" dirty="0" smtClean="0">
                <a:solidFill>
                  <a:prstClr val="black"/>
                </a:solidFill>
              </a:rPr>
              <a:t>has </a:t>
            </a:r>
            <a:r>
              <a:rPr lang="en-US" sz="2000" b="1" i="1" dirty="0">
                <a:solidFill>
                  <a:prstClr val="black"/>
                </a:solidFill>
              </a:rPr>
              <a:t>impact on Quality Score</a:t>
            </a:r>
            <a:r>
              <a:rPr lang="en-US" sz="2000" b="1" i="1" dirty="0" smtClean="0">
                <a:solidFill>
                  <a:prstClr val="black"/>
                </a:solidFill>
              </a:rPr>
              <a:t>.</a:t>
            </a: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707886"/>
          </a:xfrm>
          <a:prstGeom prst="rect">
            <a:avLst/>
          </a:prstGeom>
          <a:noFill/>
          <a:ln w="9525">
            <a:noFill/>
            <a:miter lim="800000"/>
            <a:headEnd/>
            <a:tailEnd/>
          </a:ln>
        </p:spPr>
        <p:txBody>
          <a:bodyPr wrap="square">
            <a:spAutoFit/>
          </a:bodyPr>
          <a:lstStyle/>
          <a:p>
            <a:r>
              <a:rPr lang="en-US" sz="2000" b="1" i="1" dirty="0">
                <a:solidFill>
                  <a:prstClr val="black"/>
                </a:solidFill>
              </a:rPr>
              <a:t>Purpose of performing test of equal variance is to check whether the observations of </a:t>
            </a:r>
            <a:r>
              <a:rPr lang="en-US" sz="2000" b="1" i="1" dirty="0" smtClean="0">
                <a:solidFill>
                  <a:prstClr val="black"/>
                </a:solidFill>
              </a:rPr>
              <a:t>Irregular Hemming are </a:t>
            </a:r>
            <a:r>
              <a:rPr lang="en-US" sz="2000" b="1" i="1" dirty="0">
                <a:solidFill>
                  <a:prstClr val="black"/>
                </a:solidFill>
              </a:rPr>
              <a:t>statistically significant enough to make an impact on Quality </a:t>
            </a:r>
            <a:r>
              <a:rPr lang="en-US" sz="2000" b="1" i="1" dirty="0" smtClean="0">
                <a:solidFill>
                  <a:prstClr val="black"/>
                </a:solidFill>
              </a:rPr>
              <a:t>Score</a:t>
            </a:r>
            <a:endParaRPr lang="en-US" sz="2000" b="1" i="1" dirty="0">
              <a:solidFill>
                <a:prstClr val="black"/>
              </a:solidFill>
            </a:endParaRPr>
          </a:p>
        </p:txBody>
      </p:sp>
    </p:spTree>
    <p:extLst>
      <p:ext uri="{BB962C8B-B14F-4D97-AF65-F5344CB8AC3E}">
        <p14:creationId xmlns:p14="http://schemas.microsoft.com/office/powerpoint/2010/main" val="1001139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47</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Irregular Hemming (X3</a:t>
            </a:r>
            <a:r>
              <a:rPr lang="en-US" sz="3600" b="1" dirty="0">
                <a:solidFill>
                  <a:prstClr val="black"/>
                </a:solidFill>
              </a:rPr>
              <a:t>)</a:t>
            </a:r>
            <a:endParaRPr lang="en-US" sz="36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2" name="Rectangle 1"/>
          <p:cNvSpPr/>
          <p:nvPr/>
        </p:nvSpPr>
        <p:spPr>
          <a:xfrm>
            <a:off x="8630652" y="2273383"/>
            <a:ext cx="3510581"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smtClean="0"/>
              <a:t>The outliers are observed in 1,3,4 and </a:t>
            </a:r>
            <a:r>
              <a:rPr lang="en-IN" b="1" i="1" dirty="0"/>
              <a:t>6</a:t>
            </a:r>
            <a:r>
              <a:rPr lang="en-IN" b="1" i="1" dirty="0" smtClean="0"/>
              <a:t> Irregular Hemming .The shape and spread of box plots for all Irregular Hamming are different.</a:t>
            </a:r>
            <a:endParaRPr lang="en-IN" b="1" i="1" dirty="0"/>
          </a:p>
        </p:txBody>
      </p:sp>
      <p:pic>
        <p:nvPicPr>
          <p:cNvPr id="3" name="Picture 2"/>
          <p:cNvPicPr>
            <a:picLocks noChangeAspect="1"/>
          </p:cNvPicPr>
          <p:nvPr/>
        </p:nvPicPr>
        <p:blipFill>
          <a:blip r:embed="rId4"/>
          <a:stretch>
            <a:fillRect/>
          </a:stretch>
        </p:blipFill>
        <p:spPr>
          <a:xfrm>
            <a:off x="456799" y="1457022"/>
            <a:ext cx="8173853" cy="5015257"/>
          </a:xfrm>
          <a:prstGeom prst="rect">
            <a:avLst/>
          </a:prstGeom>
        </p:spPr>
      </p:pic>
    </p:spTree>
    <p:extLst>
      <p:ext uri="{BB962C8B-B14F-4D97-AF65-F5344CB8AC3E}">
        <p14:creationId xmlns:p14="http://schemas.microsoft.com/office/powerpoint/2010/main" val="26094474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48</a:t>
            </a:fld>
            <a:endParaRPr dirty="0">
              <a:solidFill>
                <a:srgbClr val="FFFFFF"/>
              </a:solidFill>
            </a:endParaRPr>
          </a:p>
        </p:txBody>
      </p:sp>
      <p:sp>
        <p:nvSpPr>
          <p:cNvPr id="99" name="Title 3"/>
          <p:cNvSpPr txBox="1">
            <a:spLocks/>
          </p:cNvSpPr>
          <p:nvPr/>
        </p:nvSpPr>
        <p:spPr>
          <a:xfrm>
            <a:off x="1298752" y="240980"/>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Irregular Hemming (X3</a:t>
            </a:r>
            <a:r>
              <a:rPr lang="en-US" sz="3600" b="1" dirty="0">
                <a:solidFill>
                  <a:prstClr val="black"/>
                </a:solidFill>
              </a:rPr>
              <a:t>)</a:t>
            </a:r>
            <a:endParaRPr lang="en-US" sz="36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8"/>
            <a:ext cx="8374882" cy="4997915"/>
          </a:xfrm>
          <a:prstGeom prst="rect">
            <a:avLst/>
          </a:prstGeom>
        </p:spPr>
      </p:pic>
      <p:sp>
        <p:nvSpPr>
          <p:cNvPr id="3" name="Rectangle 2"/>
          <p:cNvSpPr/>
          <p:nvPr/>
        </p:nvSpPr>
        <p:spPr>
          <a:xfrm>
            <a:off x="8815354" y="2794922"/>
            <a:ext cx="3325879" cy="2893100"/>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“Irregular Hemming” on </a:t>
            </a:r>
            <a:r>
              <a:rPr lang="en-US" b="1" i="1" kern="0" dirty="0">
                <a:solidFill>
                  <a:prstClr val="black"/>
                </a:solidFill>
              </a:rPr>
              <a:t>Quality score.</a:t>
            </a:r>
          </a:p>
          <a:p>
            <a:endParaRPr lang="en-IN" b="1" i="1" dirty="0"/>
          </a:p>
          <a:p>
            <a:endParaRPr lang="en-IN" dirty="0"/>
          </a:p>
          <a:p>
            <a:endParaRPr lang="en-IN" dirty="0"/>
          </a:p>
        </p:txBody>
      </p:sp>
    </p:spTree>
    <p:extLst>
      <p:ext uri="{BB962C8B-B14F-4D97-AF65-F5344CB8AC3E}">
        <p14:creationId xmlns:p14="http://schemas.microsoft.com/office/powerpoint/2010/main" val="35405847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49</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 Bartlett’s Test</a:t>
            </a:r>
            <a:r>
              <a:rPr lang="en-US" sz="3100" b="1" kern="0" dirty="0">
                <a:solidFill>
                  <a:srgbClr val="007BB9"/>
                </a:solidFill>
              </a:rPr>
              <a:t>) For </a:t>
            </a:r>
            <a:r>
              <a:rPr lang="en-US" sz="3100" b="1" dirty="0" smtClean="0">
                <a:solidFill>
                  <a:prstClr val="black"/>
                </a:solidFill>
              </a:rPr>
              <a:t>Improper Button Holes </a:t>
            </a:r>
            <a:r>
              <a:rPr lang="en-US" sz="3100" b="1" dirty="0">
                <a:solidFill>
                  <a:prstClr val="black"/>
                </a:solidFill>
              </a:rPr>
              <a:t>(X4)</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0925592" cy="2320373"/>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283462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i="1" dirty="0">
                <a:solidFill>
                  <a:prstClr val="black"/>
                </a:solidFill>
              </a:rPr>
              <a:t>Improper Button Holes</a:t>
            </a:r>
            <a:r>
              <a:rPr lang="en-US" sz="2000" b="1" i="1" dirty="0" smtClean="0">
                <a:solidFill>
                  <a:prstClr val="black"/>
                </a:solidFill>
              </a:rPr>
              <a:t>’ </a:t>
            </a:r>
            <a:r>
              <a:rPr lang="en-US" sz="2000" b="1" i="1" dirty="0">
                <a:solidFill>
                  <a:prstClr val="black"/>
                </a:solidFill>
              </a:rPr>
              <a:t>are same. i.e. </a:t>
            </a:r>
            <a:r>
              <a:rPr lang="en-US" sz="2000" b="1" i="1" dirty="0" smtClean="0">
                <a:solidFill>
                  <a:prstClr val="black"/>
                </a:solidFill>
              </a:rPr>
              <a:t>Improper Button Holes </a:t>
            </a:r>
            <a:r>
              <a:rPr lang="en-US" sz="2000" b="1" i="1" dirty="0">
                <a:solidFill>
                  <a:prstClr val="black"/>
                </a:solidFill>
              </a:rPr>
              <a:t>has 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i="1" dirty="0">
                <a:solidFill>
                  <a:prstClr val="black"/>
                </a:solidFill>
              </a:rPr>
              <a:t>Improper Button Holes</a:t>
            </a:r>
            <a:r>
              <a:rPr lang="en-US" sz="2000" b="1" i="1" dirty="0" smtClean="0">
                <a:solidFill>
                  <a:prstClr val="black"/>
                </a:solidFill>
              </a:rPr>
              <a:t>’ </a:t>
            </a:r>
            <a:r>
              <a:rPr lang="en-US" sz="2000" b="1" i="1" dirty="0">
                <a:solidFill>
                  <a:prstClr val="black"/>
                </a:solidFill>
              </a:rPr>
              <a:t>are not same. i.e. Improper Button Holes </a:t>
            </a:r>
            <a:r>
              <a:rPr lang="en-US" sz="2000" b="1" i="1" dirty="0" smtClean="0">
                <a:solidFill>
                  <a:prstClr val="black"/>
                </a:solidFill>
              </a:rPr>
              <a:t>has </a:t>
            </a:r>
            <a:r>
              <a:rPr lang="en-US" sz="2000" b="1" i="1" dirty="0">
                <a:solidFill>
                  <a:prstClr val="black"/>
                </a:solidFill>
              </a:rPr>
              <a:t>impact on Quality Score.</a:t>
            </a: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9" name="Rectangle 8"/>
          <p:cNvSpPr>
            <a:spLocks noChangeArrowheads="1"/>
          </p:cNvSpPr>
          <p:nvPr/>
        </p:nvSpPr>
        <p:spPr bwMode="auto">
          <a:xfrm>
            <a:off x="544898" y="1658428"/>
            <a:ext cx="10925592" cy="1198420"/>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2000" dirty="0">
              <a:solidFill>
                <a:prstClr val="black"/>
              </a:solidFill>
            </a:endParaRPr>
          </a:p>
        </p:txBody>
      </p:sp>
      <p:sp>
        <p:nvSpPr>
          <p:cNvPr id="2" name="TextBox 1"/>
          <p:cNvSpPr txBox="1"/>
          <p:nvPr/>
        </p:nvSpPr>
        <p:spPr>
          <a:xfrm>
            <a:off x="544898" y="1761742"/>
            <a:ext cx="10762825" cy="1631216"/>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Improper Button Holes </a:t>
            </a:r>
            <a:r>
              <a:rPr lang="en-US" sz="2000" b="1" i="1" dirty="0" smtClean="0">
                <a:solidFill>
                  <a:prstClr val="black"/>
                </a:solidFill>
              </a:rPr>
              <a:t>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p:txBody>
      </p:sp>
    </p:spTree>
    <p:extLst>
      <p:ext uri="{BB962C8B-B14F-4D97-AF65-F5344CB8AC3E}">
        <p14:creationId xmlns:p14="http://schemas.microsoft.com/office/powerpoint/2010/main" val="324189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772" y="2897524"/>
            <a:ext cx="7521200" cy="992304"/>
          </a:xfrm>
        </p:spPr>
        <p:txBody>
          <a:bodyPr anchor="ctr"/>
          <a:lstStyle/>
          <a:p>
            <a:pPr algn="ctr"/>
            <a:r>
              <a:rPr lang="en-US" sz="6000" dirty="0" smtClean="0"/>
              <a:t>PROJECT CHARTER</a:t>
            </a:r>
            <a:endParaRPr lang="en-US" sz="60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a:t>
            </a:fld>
            <a:endParaRPr lang="en">
              <a:solidFill>
                <a:srgbClr val="FFFFFF"/>
              </a:solidFill>
            </a:endParaRPr>
          </a:p>
        </p:txBody>
      </p:sp>
    </p:spTree>
    <p:extLst>
      <p:ext uri="{BB962C8B-B14F-4D97-AF65-F5344CB8AC3E}">
        <p14:creationId xmlns:p14="http://schemas.microsoft.com/office/powerpoint/2010/main" val="20794305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50</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Button Holes (X4)</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799" y="1457022"/>
            <a:ext cx="8205937" cy="5013752"/>
          </a:xfrm>
          <a:prstGeom prst="rect">
            <a:avLst/>
          </a:prstGeom>
        </p:spPr>
      </p:pic>
      <p:sp>
        <p:nvSpPr>
          <p:cNvPr id="3" name="Rectangle 2"/>
          <p:cNvSpPr/>
          <p:nvPr/>
        </p:nvSpPr>
        <p:spPr>
          <a:xfrm>
            <a:off x="8662736" y="2491543"/>
            <a:ext cx="3478497"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a:t>
            </a:r>
            <a:r>
              <a:rPr lang="en-IN" b="1" i="1" dirty="0" smtClean="0"/>
              <a:t>2,4,5 </a:t>
            </a:r>
            <a:r>
              <a:rPr lang="en-IN" b="1" i="1" dirty="0"/>
              <a:t>and </a:t>
            </a:r>
            <a:r>
              <a:rPr lang="en-IN" b="1" i="1" dirty="0" smtClean="0"/>
              <a:t>8 Improper Button Holes </a:t>
            </a:r>
            <a:r>
              <a:rPr lang="en-IN" b="1" i="1" dirty="0"/>
              <a:t>.The shape and spread of box plots for all </a:t>
            </a:r>
            <a:r>
              <a:rPr lang="en-IN" b="1" i="1" dirty="0" smtClean="0"/>
              <a:t>Improper Button Holes </a:t>
            </a:r>
            <a:r>
              <a:rPr lang="en-IN" b="1" i="1" dirty="0"/>
              <a:t>are different.</a:t>
            </a:r>
          </a:p>
        </p:txBody>
      </p:sp>
    </p:spTree>
    <p:extLst>
      <p:ext uri="{BB962C8B-B14F-4D97-AF65-F5344CB8AC3E}">
        <p14:creationId xmlns:p14="http://schemas.microsoft.com/office/powerpoint/2010/main" val="38060330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51</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Button Holes (X4)</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9"/>
            <a:ext cx="8567856" cy="4997915"/>
          </a:xfrm>
          <a:prstGeom prst="rect">
            <a:avLst/>
          </a:prstGeom>
        </p:spPr>
      </p:pic>
      <p:sp>
        <p:nvSpPr>
          <p:cNvPr id="3" name="Rectangle 2"/>
          <p:cNvSpPr/>
          <p:nvPr/>
        </p:nvSpPr>
        <p:spPr>
          <a:xfrm>
            <a:off x="9008328" y="2365865"/>
            <a:ext cx="3132905" cy="3170099"/>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Improper Button Holes”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25257998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52</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a:t>
            </a:r>
            <a:r>
              <a:rPr lang="en-US" sz="3100" b="1" kern="0" dirty="0">
                <a:solidFill>
                  <a:srgbClr val="007BB9"/>
                </a:solidFill>
              </a:rPr>
              <a:t>) For </a:t>
            </a:r>
            <a:r>
              <a:rPr lang="en-US" sz="3100" b="1" dirty="0" smtClean="0">
                <a:solidFill>
                  <a:prstClr val="black"/>
                </a:solidFill>
              </a:rPr>
              <a:t>Wrong Gradation of Sizes </a:t>
            </a:r>
            <a:r>
              <a:rPr lang="en-US" sz="3100" b="1" dirty="0">
                <a:solidFill>
                  <a:prstClr val="black"/>
                </a:solidFill>
              </a:rPr>
              <a:t>(X5)</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544898" y="3714083"/>
            <a:ext cx="10987135" cy="238430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567224" y="3714083"/>
            <a:ext cx="10701282" cy="3250121"/>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‘Wrong Gradation of Sizes’ </a:t>
            </a:r>
            <a:r>
              <a:rPr lang="en-US" sz="2000" b="1" i="1" dirty="0">
                <a:solidFill>
                  <a:prstClr val="black"/>
                </a:solidFill>
              </a:rPr>
              <a:t>are same. i.e. Wrong Gradation of Sizes </a:t>
            </a:r>
            <a:r>
              <a:rPr lang="en-US" sz="2000" b="1" i="1" dirty="0" smtClean="0">
                <a:solidFill>
                  <a:prstClr val="black"/>
                </a:solidFill>
              </a:rPr>
              <a:t>has </a:t>
            </a:r>
            <a:r>
              <a:rPr lang="en-US" sz="2000" b="1" i="1" dirty="0">
                <a:solidFill>
                  <a:prstClr val="black"/>
                </a:solidFill>
              </a:rPr>
              <a:t>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i="1" dirty="0">
                <a:solidFill>
                  <a:prstClr val="black"/>
                </a:solidFill>
              </a:rPr>
              <a:t>Wrong Gradation of Sizes</a:t>
            </a:r>
            <a:r>
              <a:rPr lang="en-US" sz="2000" b="1" i="1" dirty="0" smtClean="0">
                <a:solidFill>
                  <a:prstClr val="black"/>
                </a:solidFill>
              </a:rPr>
              <a:t>’ </a:t>
            </a:r>
            <a:r>
              <a:rPr lang="en-US" sz="2000" b="1" i="1" dirty="0">
                <a:solidFill>
                  <a:prstClr val="black"/>
                </a:solidFill>
              </a:rPr>
              <a:t>are not same. i.e. Wrong Gradation of Sizes </a:t>
            </a:r>
            <a:r>
              <a:rPr lang="en-US" sz="2000" b="1" i="1" dirty="0" smtClean="0">
                <a:solidFill>
                  <a:prstClr val="black"/>
                </a:solidFill>
              </a:rPr>
              <a:t>has </a:t>
            </a:r>
            <a:r>
              <a:rPr lang="en-US" sz="2000" b="1" i="1" dirty="0">
                <a:solidFill>
                  <a:prstClr val="black"/>
                </a:solidFill>
              </a:rPr>
              <a:t>impact on Quality Score.</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7" name="Rectangle 8"/>
          <p:cNvSpPr>
            <a:spLocks noChangeArrowheads="1"/>
          </p:cNvSpPr>
          <p:nvPr/>
        </p:nvSpPr>
        <p:spPr bwMode="auto">
          <a:xfrm>
            <a:off x="544898" y="1736101"/>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544899" y="1786068"/>
            <a:ext cx="11042506" cy="1631216"/>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Wrong Gradation of Sizes </a:t>
            </a:r>
            <a:r>
              <a:rPr lang="en-US" sz="2000" b="1" i="1" dirty="0" smtClean="0">
                <a:solidFill>
                  <a:prstClr val="black"/>
                </a:solidFill>
              </a:rPr>
              <a:t>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p:txBody>
      </p:sp>
    </p:spTree>
    <p:extLst>
      <p:ext uri="{BB962C8B-B14F-4D97-AF65-F5344CB8AC3E}">
        <p14:creationId xmlns:p14="http://schemas.microsoft.com/office/powerpoint/2010/main" val="22825028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53</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Gradation of Sizes (X5)</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800" y="1457022"/>
            <a:ext cx="8093642" cy="5013752"/>
          </a:xfrm>
          <a:prstGeom prst="rect">
            <a:avLst/>
          </a:prstGeom>
        </p:spPr>
      </p:pic>
      <p:sp>
        <p:nvSpPr>
          <p:cNvPr id="3" name="Rectangle 2"/>
          <p:cNvSpPr/>
          <p:nvPr/>
        </p:nvSpPr>
        <p:spPr>
          <a:xfrm>
            <a:off x="8550442" y="2491543"/>
            <a:ext cx="3590791" cy="2062103"/>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a:t>
            </a:r>
            <a:r>
              <a:rPr lang="en-IN" b="1" i="1" dirty="0" smtClean="0"/>
              <a:t>2,5 </a:t>
            </a:r>
            <a:r>
              <a:rPr lang="en-IN" b="1" i="1" dirty="0"/>
              <a:t>and 8 </a:t>
            </a:r>
            <a:r>
              <a:rPr lang="en-IN" b="1" i="1" dirty="0" smtClean="0"/>
              <a:t>Wrong Gradation of Sizes </a:t>
            </a:r>
            <a:r>
              <a:rPr lang="en-IN" b="1" i="1" dirty="0"/>
              <a:t>.The shape and spread of box plots for all </a:t>
            </a:r>
            <a:r>
              <a:rPr lang="en-IN" b="1" i="1" dirty="0" smtClean="0"/>
              <a:t>Wrong Gradation of Sizes </a:t>
            </a:r>
            <a:r>
              <a:rPr lang="en-IN" b="1" i="1" dirty="0"/>
              <a:t>are different.</a:t>
            </a:r>
          </a:p>
        </p:txBody>
      </p:sp>
    </p:spTree>
    <p:extLst>
      <p:ext uri="{BB962C8B-B14F-4D97-AF65-F5344CB8AC3E}">
        <p14:creationId xmlns:p14="http://schemas.microsoft.com/office/powerpoint/2010/main" val="2611592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54</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Gradation of Sizes (X5</a:t>
            </a:r>
            <a:r>
              <a:rPr lang="en-US" sz="3600" b="1" dirty="0">
                <a:solidFill>
                  <a:prstClr val="black"/>
                </a:solidFill>
              </a:rPr>
              <a:t>)</a:t>
            </a:r>
            <a:endParaRPr lang="en-US" sz="36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8"/>
            <a:ext cx="9025841" cy="4997915"/>
          </a:xfrm>
          <a:prstGeom prst="rect">
            <a:avLst/>
          </a:prstGeom>
        </p:spPr>
      </p:pic>
      <p:sp>
        <p:nvSpPr>
          <p:cNvPr id="3" name="Rectangle 2"/>
          <p:cNvSpPr/>
          <p:nvPr/>
        </p:nvSpPr>
        <p:spPr>
          <a:xfrm>
            <a:off x="9466313" y="2462117"/>
            <a:ext cx="2674920" cy="3447098"/>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“Wrong Gradation of Sizes”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4086955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55</a:t>
            </a:fld>
            <a:endParaRPr dirty="0">
              <a:solidFill>
                <a:srgbClr val="FFFFFF"/>
              </a:solidFill>
            </a:endParaRPr>
          </a:p>
        </p:txBody>
      </p:sp>
      <p:sp>
        <p:nvSpPr>
          <p:cNvPr id="99" name="Title 3"/>
          <p:cNvSpPr txBox="1">
            <a:spLocks/>
          </p:cNvSpPr>
          <p:nvPr/>
        </p:nvSpPr>
        <p:spPr>
          <a:xfrm>
            <a:off x="1063075" y="271366"/>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a:solidFill>
                  <a:srgbClr val="007BB9"/>
                </a:solidFill>
              </a:rPr>
              <a:t>Test of Equal Variance (Bartlett’s Test) For </a:t>
            </a:r>
            <a:r>
              <a:rPr lang="en-US" sz="3100" b="1" dirty="0" smtClean="0">
                <a:solidFill>
                  <a:prstClr val="black"/>
                </a:solidFill>
              </a:rPr>
              <a:t>Miss out of stitches in between </a:t>
            </a:r>
            <a:r>
              <a:rPr lang="en-US" sz="3100" b="1" dirty="0">
                <a:solidFill>
                  <a:prstClr val="black"/>
                </a:solidFill>
              </a:rPr>
              <a:t>(X6)</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577817" y="3804093"/>
            <a:ext cx="11242881" cy="2378240"/>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60139" y="3804093"/>
            <a:ext cx="10701282" cy="3665619"/>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‘Miss out of stitches in between’ </a:t>
            </a:r>
            <a:r>
              <a:rPr lang="en-US" sz="2000" b="1" i="1" dirty="0">
                <a:solidFill>
                  <a:prstClr val="black"/>
                </a:solidFill>
              </a:rPr>
              <a:t>are same. i.e. Miss out of stitches in between </a:t>
            </a:r>
            <a:r>
              <a:rPr lang="en-US" sz="2000" b="1" i="1" dirty="0" smtClean="0">
                <a:solidFill>
                  <a:prstClr val="black"/>
                </a:solidFill>
              </a:rPr>
              <a:t>has </a:t>
            </a:r>
            <a:r>
              <a:rPr lang="en-US" sz="2000" b="1" i="1" dirty="0">
                <a:solidFill>
                  <a:prstClr val="black"/>
                </a:solidFill>
              </a:rPr>
              <a:t>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i="1" dirty="0">
                <a:solidFill>
                  <a:prstClr val="black"/>
                </a:solidFill>
              </a:rPr>
              <a:t>Miss out of stitches in between</a:t>
            </a:r>
            <a:r>
              <a:rPr lang="en-US" sz="2000" b="1" i="1" dirty="0" smtClean="0">
                <a:solidFill>
                  <a:prstClr val="black"/>
                </a:solidFill>
              </a:rPr>
              <a:t>’ </a:t>
            </a:r>
            <a:r>
              <a:rPr lang="en-US" sz="2000" b="1" i="1" dirty="0">
                <a:solidFill>
                  <a:prstClr val="black"/>
                </a:solidFill>
              </a:rPr>
              <a:t>are not same. i.e. Miss out of stitches in between </a:t>
            </a:r>
            <a:r>
              <a:rPr lang="en-US" sz="2000" b="1" i="1" dirty="0" smtClean="0">
                <a:solidFill>
                  <a:prstClr val="black"/>
                </a:solidFill>
              </a:rPr>
              <a:t>has </a:t>
            </a:r>
            <a:r>
              <a:rPr lang="en-US" sz="2000" b="1" i="1" dirty="0">
                <a:solidFill>
                  <a:prstClr val="black"/>
                </a:solidFill>
              </a:rPr>
              <a:t>impact on Quality Score.</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7" name="Rectangle 8"/>
          <p:cNvSpPr>
            <a:spLocks noChangeArrowheads="1"/>
          </p:cNvSpPr>
          <p:nvPr/>
        </p:nvSpPr>
        <p:spPr bwMode="auto">
          <a:xfrm>
            <a:off x="489527" y="1754672"/>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489528" y="1790756"/>
            <a:ext cx="11042506" cy="1938992"/>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Miss out of stitches in between </a:t>
            </a:r>
            <a:r>
              <a:rPr lang="en-US" sz="2000" b="1" i="1" dirty="0" smtClean="0">
                <a:solidFill>
                  <a:prstClr val="black"/>
                </a:solidFill>
              </a:rPr>
              <a:t>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i="1" dirty="0"/>
          </a:p>
        </p:txBody>
      </p:sp>
    </p:spTree>
    <p:extLst>
      <p:ext uri="{BB962C8B-B14F-4D97-AF65-F5344CB8AC3E}">
        <p14:creationId xmlns:p14="http://schemas.microsoft.com/office/powerpoint/2010/main" val="27126619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56</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Miss out of stitches in between (X6)</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799" y="1457022"/>
            <a:ext cx="7988931" cy="5009431"/>
          </a:xfrm>
          <a:prstGeom prst="rect">
            <a:avLst/>
          </a:prstGeom>
        </p:spPr>
      </p:pic>
      <p:sp>
        <p:nvSpPr>
          <p:cNvPr id="3" name="Rectangle 2"/>
          <p:cNvSpPr/>
          <p:nvPr/>
        </p:nvSpPr>
        <p:spPr>
          <a:xfrm>
            <a:off x="8445730" y="2491543"/>
            <a:ext cx="3695503" cy="2062103"/>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3</a:t>
            </a:r>
            <a:r>
              <a:rPr lang="en-IN" b="1" i="1" dirty="0" smtClean="0"/>
              <a:t>,6 </a:t>
            </a:r>
            <a:r>
              <a:rPr lang="en-IN" b="1" i="1" dirty="0"/>
              <a:t>and </a:t>
            </a:r>
            <a:r>
              <a:rPr lang="en-IN" b="1" i="1" dirty="0" smtClean="0"/>
              <a:t>7 Miss out of stitches in between </a:t>
            </a:r>
            <a:r>
              <a:rPr lang="en-IN" b="1" i="1" dirty="0"/>
              <a:t>.The shape and spread of box plots for all </a:t>
            </a:r>
            <a:r>
              <a:rPr lang="en-IN" b="1" i="1" dirty="0" smtClean="0"/>
              <a:t>Miss out of stitches in between </a:t>
            </a:r>
            <a:r>
              <a:rPr lang="en-IN" b="1" i="1" dirty="0"/>
              <a:t>are different.</a:t>
            </a:r>
          </a:p>
        </p:txBody>
      </p:sp>
    </p:spTree>
    <p:extLst>
      <p:ext uri="{BB962C8B-B14F-4D97-AF65-F5344CB8AC3E}">
        <p14:creationId xmlns:p14="http://schemas.microsoft.com/office/powerpoint/2010/main" val="742525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57</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Miss out of stitches in between (X6)</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8"/>
            <a:ext cx="8527066" cy="4997915"/>
          </a:xfrm>
          <a:prstGeom prst="rect">
            <a:avLst/>
          </a:prstGeom>
        </p:spPr>
      </p:pic>
      <p:sp>
        <p:nvSpPr>
          <p:cNvPr id="3" name="Rectangle 2"/>
          <p:cNvSpPr/>
          <p:nvPr/>
        </p:nvSpPr>
        <p:spPr>
          <a:xfrm>
            <a:off x="8967538" y="2330894"/>
            <a:ext cx="3173695" cy="3170099"/>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“Miss out of stitches in between”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22413647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58</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a:t>
            </a:r>
            <a:r>
              <a:rPr lang="en-US" sz="3100" b="1" kern="0" dirty="0">
                <a:solidFill>
                  <a:srgbClr val="007BB9"/>
                </a:solidFill>
              </a:rPr>
              <a:t>F</a:t>
            </a:r>
            <a:r>
              <a:rPr lang="en-US" sz="3100" b="1" kern="0" dirty="0" smtClean="0">
                <a:solidFill>
                  <a:srgbClr val="007BB9"/>
                </a:solidFill>
              </a:rPr>
              <a:t> </a:t>
            </a:r>
            <a:r>
              <a:rPr lang="en-US" sz="3100" b="1" kern="0" dirty="0">
                <a:solidFill>
                  <a:srgbClr val="007BB9"/>
                </a:solidFill>
              </a:rPr>
              <a:t>Test) For </a:t>
            </a:r>
            <a:r>
              <a:rPr lang="en-US" sz="3100" b="1" dirty="0" smtClean="0">
                <a:solidFill>
                  <a:prstClr val="black"/>
                </a:solidFill>
              </a:rPr>
              <a:t>Wrong stitching techniques used </a:t>
            </a:r>
            <a:r>
              <a:rPr lang="en-US" sz="3100" b="1" dirty="0">
                <a:solidFill>
                  <a:prstClr val="black"/>
                </a:solidFill>
              </a:rPr>
              <a:t>(X7)</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39" y="3790524"/>
            <a:ext cx="11042506" cy="2391809"/>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38" y="3774891"/>
            <a:ext cx="10701282" cy="4058740"/>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dirty="0">
                <a:solidFill>
                  <a:prstClr val="black"/>
                </a:solidFill>
              </a:rPr>
              <a:t>Wrong Stitching Techniques Used</a:t>
            </a:r>
            <a:r>
              <a:rPr lang="en-US" sz="2000" b="1" i="1" dirty="0" smtClean="0">
                <a:solidFill>
                  <a:prstClr val="black"/>
                </a:solidFill>
              </a:rPr>
              <a:t>’ </a:t>
            </a:r>
            <a:r>
              <a:rPr lang="en-US" sz="2000" b="1" i="1" dirty="0">
                <a:solidFill>
                  <a:prstClr val="black"/>
                </a:solidFill>
              </a:rPr>
              <a:t>are same. i.e. </a:t>
            </a:r>
            <a:r>
              <a:rPr lang="en-US" sz="2000" b="1" dirty="0">
                <a:solidFill>
                  <a:prstClr val="black"/>
                </a:solidFill>
              </a:rPr>
              <a:t>Wrong Stitching Techniques Used </a:t>
            </a:r>
            <a:r>
              <a:rPr lang="en-US" sz="2000" b="1" i="1" dirty="0" smtClean="0">
                <a:solidFill>
                  <a:prstClr val="black"/>
                </a:solidFill>
              </a:rPr>
              <a:t>has </a:t>
            </a:r>
            <a:r>
              <a:rPr lang="en-US" sz="2000" b="1" i="1" dirty="0">
                <a:solidFill>
                  <a:prstClr val="black"/>
                </a:solidFill>
              </a:rPr>
              <a:t>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dirty="0">
                <a:solidFill>
                  <a:prstClr val="black"/>
                </a:solidFill>
              </a:rPr>
              <a:t>Wrong Stitching Techniques Used</a:t>
            </a:r>
            <a:r>
              <a:rPr lang="en-US" sz="2000" b="1" i="1" dirty="0" smtClean="0">
                <a:solidFill>
                  <a:prstClr val="black"/>
                </a:solidFill>
              </a:rPr>
              <a:t>’ </a:t>
            </a:r>
            <a:r>
              <a:rPr lang="en-US" sz="2000" b="1" i="1" dirty="0">
                <a:solidFill>
                  <a:prstClr val="black"/>
                </a:solidFill>
              </a:rPr>
              <a:t>are not same. i.e. </a:t>
            </a:r>
            <a:r>
              <a:rPr lang="en-US" sz="2000" b="1" dirty="0">
                <a:solidFill>
                  <a:prstClr val="black"/>
                </a:solidFill>
              </a:rPr>
              <a:t>Wrong Stitching Techniques Used</a:t>
            </a:r>
            <a:r>
              <a:rPr lang="en-US" sz="2000" b="1" i="1" dirty="0" smtClean="0">
                <a:solidFill>
                  <a:prstClr val="black"/>
                </a:solidFill>
              </a:rPr>
              <a:t> </a:t>
            </a:r>
            <a:r>
              <a:rPr lang="en-US" sz="2000" b="1" i="1" dirty="0">
                <a:solidFill>
                  <a:prstClr val="black"/>
                </a:solidFill>
              </a:rPr>
              <a:t>has impact on Quality Score.</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7" name="Rectangle 8"/>
          <p:cNvSpPr>
            <a:spLocks noChangeArrowheads="1"/>
          </p:cNvSpPr>
          <p:nvPr/>
        </p:nvSpPr>
        <p:spPr bwMode="auto">
          <a:xfrm>
            <a:off x="606439" y="1690980"/>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606440" y="1708724"/>
            <a:ext cx="10925594" cy="2246769"/>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Wrong Stitching Techniques Used </a:t>
            </a:r>
            <a:r>
              <a:rPr lang="en-US" sz="2000" b="1" i="1" dirty="0" smtClean="0">
                <a:solidFill>
                  <a:prstClr val="black"/>
                </a:solidFill>
              </a:rPr>
              <a:t>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b="1" i="1" dirty="0"/>
          </a:p>
          <a:p>
            <a:endParaRPr lang="en-IN" sz="2000" b="1" i="1" dirty="0"/>
          </a:p>
        </p:txBody>
      </p:sp>
    </p:spTree>
    <p:extLst>
      <p:ext uri="{BB962C8B-B14F-4D97-AF65-F5344CB8AC3E}">
        <p14:creationId xmlns:p14="http://schemas.microsoft.com/office/powerpoint/2010/main" val="25144587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59</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stitching techniques used (X7)</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799" y="1457022"/>
            <a:ext cx="8157811" cy="5015257"/>
          </a:xfrm>
          <a:prstGeom prst="rect">
            <a:avLst/>
          </a:prstGeom>
        </p:spPr>
      </p:pic>
      <p:sp>
        <p:nvSpPr>
          <p:cNvPr id="3" name="Rectangle 2"/>
          <p:cNvSpPr/>
          <p:nvPr/>
        </p:nvSpPr>
        <p:spPr>
          <a:xfrm>
            <a:off x="8614610" y="2273383"/>
            <a:ext cx="3526623" cy="2339102"/>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a:t>
            </a:r>
            <a:r>
              <a:rPr lang="en-IN" b="1" i="1" dirty="0" smtClean="0"/>
              <a:t>both in Wrong stitching techniques used and not used </a:t>
            </a:r>
            <a:r>
              <a:rPr lang="en-IN" b="1" i="1" dirty="0"/>
              <a:t>.The shape and spread of box plots for </a:t>
            </a:r>
            <a:r>
              <a:rPr lang="en-IN" b="1" i="1" dirty="0" smtClean="0"/>
              <a:t>both Wrong stitching techniques used and not used </a:t>
            </a:r>
            <a:r>
              <a:rPr lang="en-IN" b="1" i="1" dirty="0"/>
              <a:t>are different.</a:t>
            </a:r>
          </a:p>
        </p:txBody>
      </p:sp>
    </p:spTree>
    <p:extLst>
      <p:ext uri="{BB962C8B-B14F-4D97-AF65-F5344CB8AC3E}">
        <p14:creationId xmlns:p14="http://schemas.microsoft.com/office/powerpoint/2010/main" val="1796673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600" b="0" i="0" u="none" strike="noStrike" kern="120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sz="1600" b="0" i="0" u="none" strike="noStrike" kern="1200" cap="none" spc="0" normalizeH="0" baseline="0" noProof="0">
              <a:ln>
                <a:noFill/>
              </a:ln>
              <a:solidFill>
                <a:srgbClr val="FFFFFF"/>
              </a:solidFill>
              <a:effectLst/>
              <a:uLnTx/>
              <a:uFillTx/>
              <a:latin typeface="Barlow Light"/>
              <a:sym typeface="Barlow Light"/>
            </a:endParaRP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814246" y="6642207"/>
            <a:ext cx="77841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Condensed" panose="020B0502040204020203" pitchFamily="34" charset="0"/>
                <a:ea typeface="+mn-ea"/>
                <a:cs typeface="+mn-cs"/>
              </a:rPr>
              <a:t>Proprietary and Highly Confidential. 2020 Pursullence Global Business Solutions. All Rights Reserved</a:t>
            </a:r>
          </a:p>
        </p:txBody>
      </p:sp>
      <p:sp>
        <p:nvSpPr>
          <p:cNvPr id="13" name="TextBox 12"/>
          <p:cNvSpPr txBox="1"/>
          <p:nvPr/>
        </p:nvSpPr>
        <p:spPr>
          <a:xfrm>
            <a:off x="319314" y="227560"/>
            <a:ext cx="1905000" cy="369332"/>
          </a:xfrm>
          <a:prstGeom prst="rect">
            <a:avLst/>
          </a:prstGeom>
          <a:noFill/>
        </p:spPr>
        <p:txBody>
          <a:bodyPr wrap="square" rtlCol="0">
            <a:spAutoFit/>
          </a:bodyPr>
          <a:lstStyle/>
          <a:p>
            <a:r>
              <a:rPr lang="en-US" b="1" dirty="0" smtClean="0"/>
              <a:t>Business Case</a:t>
            </a:r>
            <a:endParaRPr lang="en-US" b="1" dirty="0"/>
          </a:p>
        </p:txBody>
      </p:sp>
      <p:grpSp>
        <p:nvGrpSpPr>
          <p:cNvPr id="14" name="Group 13"/>
          <p:cNvGrpSpPr/>
          <p:nvPr/>
        </p:nvGrpSpPr>
        <p:grpSpPr>
          <a:xfrm>
            <a:off x="344909" y="3762429"/>
            <a:ext cx="5471689" cy="848208"/>
            <a:chOff x="319469" y="2831211"/>
            <a:chExt cx="4307301" cy="848208"/>
          </a:xfrm>
        </p:grpSpPr>
        <p:sp>
          <p:nvSpPr>
            <p:cNvPr id="15" name="TextBox 14"/>
            <p:cNvSpPr txBox="1"/>
            <p:nvPr/>
          </p:nvSpPr>
          <p:spPr>
            <a:xfrm>
              <a:off x="330739" y="3340865"/>
              <a:ext cx="4296031" cy="338554"/>
            </a:xfrm>
            <a:prstGeom prst="rect">
              <a:avLst/>
            </a:prstGeom>
            <a:noFill/>
          </p:spPr>
          <p:txBody>
            <a:bodyPr wrap="square" rtlCol="0">
              <a:spAutoFit/>
            </a:bodyPr>
            <a:lstStyle/>
            <a:p>
              <a:endParaRPr lang="en-US" sz="1600" dirty="0"/>
            </a:p>
          </p:txBody>
        </p:sp>
        <p:sp>
          <p:nvSpPr>
            <p:cNvPr id="17" name="TextBox 16"/>
            <p:cNvSpPr txBox="1"/>
            <p:nvPr/>
          </p:nvSpPr>
          <p:spPr>
            <a:xfrm>
              <a:off x="319469" y="2831211"/>
              <a:ext cx="2362200" cy="369332"/>
            </a:xfrm>
            <a:prstGeom prst="rect">
              <a:avLst/>
            </a:prstGeom>
            <a:noFill/>
          </p:spPr>
          <p:txBody>
            <a:bodyPr wrap="square" rtlCol="0">
              <a:spAutoFit/>
            </a:bodyPr>
            <a:lstStyle/>
            <a:p>
              <a:r>
                <a:rPr lang="en-US" b="1" dirty="0" smtClean="0"/>
                <a:t>Problem Statement</a:t>
              </a:r>
              <a:endParaRPr lang="en-US" b="1" dirty="0"/>
            </a:p>
          </p:txBody>
        </p:sp>
      </p:grpSp>
      <p:grpSp>
        <p:nvGrpSpPr>
          <p:cNvPr id="18" name="Group 17"/>
          <p:cNvGrpSpPr/>
          <p:nvPr/>
        </p:nvGrpSpPr>
        <p:grpSpPr>
          <a:xfrm>
            <a:off x="318197" y="5260613"/>
            <a:ext cx="5654431" cy="665773"/>
            <a:chOff x="289169" y="3612309"/>
            <a:chExt cx="5654431" cy="665773"/>
          </a:xfrm>
        </p:grpSpPr>
        <p:sp>
          <p:nvSpPr>
            <p:cNvPr id="19" name="TextBox 18"/>
            <p:cNvSpPr txBox="1"/>
            <p:nvPr/>
          </p:nvSpPr>
          <p:spPr>
            <a:xfrm>
              <a:off x="304800" y="3939528"/>
              <a:ext cx="5638800" cy="338554"/>
            </a:xfrm>
            <a:prstGeom prst="rect">
              <a:avLst/>
            </a:prstGeom>
            <a:noFill/>
          </p:spPr>
          <p:txBody>
            <a:bodyPr wrap="square" rtlCol="0">
              <a:spAutoFit/>
            </a:bodyPr>
            <a:lstStyle/>
            <a:p>
              <a:endParaRPr lang="en-US" sz="1600" dirty="0"/>
            </a:p>
          </p:txBody>
        </p:sp>
        <p:sp>
          <p:nvSpPr>
            <p:cNvPr id="20" name="TextBox 19"/>
            <p:cNvSpPr txBox="1"/>
            <p:nvPr/>
          </p:nvSpPr>
          <p:spPr>
            <a:xfrm>
              <a:off x="289169" y="3612309"/>
              <a:ext cx="2362200" cy="369332"/>
            </a:xfrm>
            <a:prstGeom prst="rect">
              <a:avLst/>
            </a:prstGeom>
            <a:noFill/>
          </p:spPr>
          <p:txBody>
            <a:bodyPr wrap="square" rtlCol="0">
              <a:spAutoFit/>
            </a:bodyPr>
            <a:lstStyle/>
            <a:p>
              <a:r>
                <a:rPr lang="en-US" b="1" dirty="0" smtClean="0"/>
                <a:t>Goal Statement</a:t>
              </a:r>
              <a:endParaRPr lang="en-US" b="1" dirty="0"/>
            </a:p>
          </p:txBody>
        </p:sp>
      </p:grpSp>
      <p:sp>
        <p:nvSpPr>
          <p:cNvPr id="24" name="TextBox 23"/>
          <p:cNvSpPr txBox="1"/>
          <p:nvPr/>
        </p:nvSpPr>
        <p:spPr>
          <a:xfrm>
            <a:off x="6422571" y="106551"/>
            <a:ext cx="2362200" cy="369332"/>
          </a:xfrm>
          <a:prstGeom prst="rect">
            <a:avLst/>
          </a:prstGeom>
          <a:noFill/>
        </p:spPr>
        <p:txBody>
          <a:bodyPr wrap="square" rtlCol="0">
            <a:spAutoFit/>
          </a:bodyPr>
          <a:lstStyle/>
          <a:p>
            <a:r>
              <a:rPr lang="en-US" b="1" dirty="0" smtClean="0"/>
              <a:t>Project Scope</a:t>
            </a:r>
            <a:endParaRPr lang="en-US" b="1" dirty="0"/>
          </a:p>
        </p:txBody>
      </p:sp>
      <p:sp>
        <p:nvSpPr>
          <p:cNvPr id="26" name="TextBox 25"/>
          <p:cNvSpPr txBox="1"/>
          <p:nvPr/>
        </p:nvSpPr>
        <p:spPr>
          <a:xfrm>
            <a:off x="286851" y="816523"/>
            <a:ext cx="5624286" cy="338554"/>
          </a:xfrm>
          <a:prstGeom prst="rect">
            <a:avLst/>
          </a:prstGeom>
          <a:noFill/>
        </p:spPr>
        <p:txBody>
          <a:bodyPr wrap="square" rtlCol="0">
            <a:spAutoFit/>
          </a:bodyPr>
          <a:lstStyle/>
          <a:p>
            <a:endParaRPr lang="en-US" sz="1600" dirty="0"/>
          </a:p>
        </p:txBody>
      </p:sp>
      <p:sp>
        <p:nvSpPr>
          <p:cNvPr id="27" name="Rectangle 26"/>
          <p:cNvSpPr/>
          <p:nvPr/>
        </p:nvSpPr>
        <p:spPr>
          <a:xfrm>
            <a:off x="0" y="76201"/>
            <a:ext cx="5958114"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16170" y="76201"/>
            <a:ext cx="6175829"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6417688" y="1419617"/>
            <a:ext cx="5771323" cy="1096304"/>
            <a:chOff x="319314" y="2988530"/>
            <a:chExt cx="5771323" cy="1096304"/>
          </a:xfrm>
        </p:grpSpPr>
        <p:sp>
          <p:nvSpPr>
            <p:cNvPr id="30" name="TextBox 29"/>
            <p:cNvSpPr txBox="1"/>
            <p:nvPr/>
          </p:nvSpPr>
          <p:spPr>
            <a:xfrm>
              <a:off x="319314" y="3253837"/>
              <a:ext cx="5771323" cy="830997"/>
            </a:xfrm>
            <a:prstGeom prst="rect">
              <a:avLst/>
            </a:prstGeom>
            <a:noFill/>
          </p:spPr>
          <p:txBody>
            <a:bodyPr wrap="square" rtlCol="0">
              <a:spAutoFit/>
            </a:bodyPr>
            <a:lstStyle/>
            <a:p>
              <a:pPr marL="342900" indent="-342900">
                <a:buFont typeface="+mj-lt"/>
                <a:buAutoNum type="arabicPeriod"/>
              </a:pPr>
              <a:r>
                <a:rPr lang="en-US" sz="1600" dirty="0" smtClean="0"/>
                <a:t>In money</a:t>
              </a:r>
            </a:p>
            <a:p>
              <a:pPr marL="342900" indent="-342900">
                <a:buFont typeface="+mj-lt"/>
                <a:buAutoNum type="arabicPeriod"/>
              </a:pPr>
              <a:r>
                <a:rPr lang="en-US" sz="1600" dirty="0" smtClean="0"/>
                <a:t>Client retention rate will increase with increasing quality percentage</a:t>
              </a:r>
              <a:endParaRPr lang="en-US" sz="1600" dirty="0"/>
            </a:p>
          </p:txBody>
        </p:sp>
        <p:sp>
          <p:nvSpPr>
            <p:cNvPr id="31" name="TextBox 30"/>
            <p:cNvSpPr txBox="1"/>
            <p:nvPr/>
          </p:nvSpPr>
          <p:spPr>
            <a:xfrm>
              <a:off x="331454" y="2988530"/>
              <a:ext cx="2362200" cy="369332"/>
            </a:xfrm>
            <a:prstGeom prst="rect">
              <a:avLst/>
            </a:prstGeom>
            <a:noFill/>
          </p:spPr>
          <p:txBody>
            <a:bodyPr wrap="square" rtlCol="0">
              <a:spAutoFit/>
            </a:bodyPr>
            <a:lstStyle/>
            <a:p>
              <a:r>
                <a:rPr lang="en-US" b="1" dirty="0" smtClean="0"/>
                <a:t>QNS</a:t>
              </a:r>
              <a:endParaRPr lang="en-US" b="1" dirty="0"/>
            </a:p>
          </p:txBody>
        </p:sp>
      </p:grpSp>
      <p:sp>
        <p:nvSpPr>
          <p:cNvPr id="33" name="TextBox 32"/>
          <p:cNvSpPr txBox="1"/>
          <p:nvPr/>
        </p:nvSpPr>
        <p:spPr>
          <a:xfrm>
            <a:off x="6395275" y="2395031"/>
            <a:ext cx="2362200" cy="369332"/>
          </a:xfrm>
          <a:prstGeom prst="rect">
            <a:avLst/>
          </a:prstGeom>
          <a:noFill/>
        </p:spPr>
        <p:txBody>
          <a:bodyPr wrap="square" rtlCol="0">
            <a:spAutoFit/>
          </a:bodyPr>
          <a:lstStyle/>
          <a:p>
            <a:r>
              <a:rPr lang="en-US" b="1" dirty="0" smtClean="0"/>
              <a:t>Team Members</a:t>
            </a:r>
            <a:endParaRPr lang="en-US" b="1" dirty="0"/>
          </a:p>
        </p:txBody>
      </p:sp>
      <p:graphicFrame>
        <p:nvGraphicFramePr>
          <p:cNvPr id="34" name="Group 53"/>
          <p:cNvGraphicFramePr>
            <a:graphicFrameLocks/>
          </p:cNvGraphicFramePr>
          <p:nvPr>
            <p:extLst/>
          </p:nvPr>
        </p:nvGraphicFramePr>
        <p:xfrm>
          <a:off x="6504133" y="2790996"/>
          <a:ext cx="5529942" cy="1922672"/>
        </p:xfrm>
        <a:graphic>
          <a:graphicData uri="http://schemas.openxmlformats.org/drawingml/2006/table">
            <a:tbl>
              <a:tblPr/>
              <a:tblGrid>
                <a:gridCol w="1698171">
                  <a:extLst>
                    <a:ext uri="{9D8B030D-6E8A-4147-A177-3AD203B41FA5}">
                      <a16:colId xmlns:a16="http://schemas.microsoft.com/office/drawing/2014/main" xmlns="" val="20000"/>
                    </a:ext>
                  </a:extLst>
                </a:gridCol>
                <a:gridCol w="2360428">
                  <a:extLst>
                    <a:ext uri="{9D8B030D-6E8A-4147-A177-3AD203B41FA5}">
                      <a16:colId xmlns:a16="http://schemas.microsoft.com/office/drawing/2014/main" xmlns="" val="20001"/>
                    </a:ext>
                  </a:extLst>
                </a:gridCol>
                <a:gridCol w="1471343">
                  <a:extLst>
                    <a:ext uri="{9D8B030D-6E8A-4147-A177-3AD203B41FA5}">
                      <a16:colId xmlns:a16="http://schemas.microsoft.com/office/drawing/2014/main" xmlns="" val="20002"/>
                    </a:ext>
                  </a:extLst>
                </a:gridCol>
              </a:tblGrid>
              <a:tr h="269132">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Role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Org.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Black Belt/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Ramesh Joshi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MBB/mentor/Sr.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Joseph Arthur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Ajay Raman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35622">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Core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a:t>
                      </a:r>
                      <a:r>
                        <a:rPr kumimoji="0" lang="en-US" sz="1000" b="0" i="0" u="none" strike="noStrike" cap="none" normalizeH="0" baseline="0" dirty="0" err="1" smtClean="0">
                          <a:ln>
                            <a:noFill/>
                          </a:ln>
                          <a:solidFill>
                            <a:schemeClr val="tx1"/>
                          </a:solidFill>
                          <a:effectLst/>
                          <a:latin typeface="Arial" charset="0"/>
                        </a:rPr>
                        <a:t>Delnaz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Patro</a:t>
                      </a:r>
                      <a:r>
                        <a:rPr kumimoji="0" lang="en-US" sz="1000" b="0" i="0" u="none" strike="noStrike" cap="none" normalizeH="0" baseline="0" dirty="0" smtClean="0">
                          <a:ln>
                            <a:noFill/>
                          </a:ln>
                          <a:solidFill>
                            <a:schemeClr val="tx1"/>
                          </a:solidFill>
                          <a:effectLst/>
                          <a:latin typeface="Arial" charset="0"/>
                        </a:rPr>
                        <a:t>, Mr. </a:t>
                      </a:r>
                      <a:r>
                        <a:rPr kumimoji="0" lang="en-US" sz="1000" b="0" i="0" u="none" strike="noStrike" cap="none" normalizeH="0" baseline="0" dirty="0" err="1" smtClean="0">
                          <a:ln>
                            <a:noFill/>
                          </a:ln>
                          <a:solidFill>
                            <a:schemeClr val="tx1"/>
                          </a:solidFill>
                          <a:effectLst/>
                          <a:latin typeface="Arial" charset="0"/>
                        </a:rPr>
                        <a:t>Shrinivas</a:t>
                      </a:r>
                      <a:r>
                        <a:rPr kumimoji="0" lang="en-US" sz="1000" b="0" i="0" u="none" strike="noStrike" cap="none" normalizeH="0" baseline="0" dirty="0" smtClean="0">
                          <a:ln>
                            <a:noFill/>
                          </a:ln>
                          <a:solidFill>
                            <a:schemeClr val="tx1"/>
                          </a:solidFill>
                          <a:effectLst/>
                          <a:latin typeface="Arial" charset="0"/>
                        </a:rPr>
                        <a:t> Gupta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Process Owner/ Champion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Harsh Jindal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SME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a:t>
                      </a:r>
                      <a:r>
                        <a:rPr kumimoji="0" lang="en-US" sz="1000" b="0" i="0" u="none" strike="noStrike" cap="none" normalizeH="0" baseline="0" dirty="0" err="1" smtClean="0">
                          <a:ln>
                            <a:noFill/>
                          </a:ln>
                          <a:solidFill>
                            <a:schemeClr val="tx1"/>
                          </a:solidFill>
                          <a:effectLst/>
                          <a:latin typeface="Arial" charset="0"/>
                        </a:rPr>
                        <a:t>Heena</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Parmar</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Finance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Neha </a:t>
                      </a:r>
                      <a:r>
                        <a:rPr kumimoji="0" lang="en-US" sz="1000" b="0" i="0" u="none" strike="noStrike" cap="none" normalizeH="0" baseline="0" dirty="0" err="1" smtClean="0">
                          <a:ln>
                            <a:noFill/>
                          </a:ln>
                          <a:solidFill>
                            <a:schemeClr val="tx1"/>
                          </a:solidFill>
                          <a:effectLst/>
                          <a:latin typeface="Arial" charset="0"/>
                        </a:rPr>
                        <a:t>Sajdeh</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bl>
          </a:graphicData>
        </a:graphic>
      </p:graphicFrame>
      <p:sp>
        <p:nvSpPr>
          <p:cNvPr id="35" name="TextBox 34"/>
          <p:cNvSpPr txBox="1"/>
          <p:nvPr/>
        </p:nvSpPr>
        <p:spPr>
          <a:xfrm>
            <a:off x="6395275" y="4707389"/>
            <a:ext cx="2362200" cy="369332"/>
          </a:xfrm>
          <a:prstGeom prst="rect">
            <a:avLst/>
          </a:prstGeom>
          <a:noFill/>
        </p:spPr>
        <p:txBody>
          <a:bodyPr wrap="square" rtlCol="0">
            <a:spAutoFit/>
          </a:bodyPr>
          <a:lstStyle/>
          <a:p>
            <a:r>
              <a:rPr lang="en-US" b="1" dirty="0" smtClean="0"/>
              <a:t>Project Timeline</a:t>
            </a:r>
            <a:endParaRPr lang="en-US" b="1" dirty="0"/>
          </a:p>
        </p:txBody>
      </p:sp>
      <p:graphicFrame>
        <p:nvGraphicFramePr>
          <p:cNvPr id="36" name="Group 53"/>
          <p:cNvGraphicFramePr>
            <a:graphicFrameLocks/>
          </p:cNvGraphicFramePr>
          <p:nvPr>
            <p:extLst/>
          </p:nvPr>
        </p:nvGraphicFramePr>
        <p:xfrm>
          <a:off x="6508291" y="5109633"/>
          <a:ext cx="5525783" cy="1417320"/>
        </p:xfrm>
        <a:graphic>
          <a:graphicData uri="http://schemas.openxmlformats.org/drawingml/2006/table">
            <a:tbl>
              <a:tblPr/>
              <a:tblGrid>
                <a:gridCol w="1721309">
                  <a:extLst>
                    <a:ext uri="{9D8B030D-6E8A-4147-A177-3AD203B41FA5}">
                      <a16:colId xmlns:a16="http://schemas.microsoft.com/office/drawing/2014/main" xmlns="" val="20000"/>
                    </a:ext>
                  </a:extLst>
                </a:gridCol>
                <a:gridCol w="2333767">
                  <a:extLst>
                    <a:ext uri="{9D8B030D-6E8A-4147-A177-3AD203B41FA5}">
                      <a16:colId xmlns:a16="http://schemas.microsoft.com/office/drawing/2014/main" xmlns="" val="20001"/>
                    </a:ext>
                  </a:extLst>
                </a:gridCol>
                <a:gridCol w="1470707">
                  <a:extLst>
                    <a:ext uri="{9D8B030D-6E8A-4147-A177-3AD203B41FA5}">
                      <a16:colId xmlns:a16="http://schemas.microsoft.com/office/drawing/2014/main" xmlns="" val="20002"/>
                    </a:ext>
                  </a:extLst>
                </a:gridCol>
              </a:tblGrid>
              <a:tr h="184150">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Start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End 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Define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27</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Analyze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Improve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11</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16</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June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bl>
          </a:graphicData>
        </a:graphic>
      </p:graphicFrame>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 y="6485288"/>
            <a:ext cx="1609969" cy="365051"/>
          </a:xfrm>
          <a:prstGeom prst="rect">
            <a:avLst/>
          </a:prstGeom>
        </p:spPr>
      </p:pic>
      <p:sp>
        <p:nvSpPr>
          <p:cNvPr id="2" name="Rectangle 1"/>
          <p:cNvSpPr/>
          <p:nvPr/>
        </p:nvSpPr>
        <p:spPr>
          <a:xfrm>
            <a:off x="344909" y="667453"/>
            <a:ext cx="5580742" cy="3046988"/>
          </a:xfrm>
          <a:prstGeom prst="rect">
            <a:avLst/>
          </a:prstGeom>
        </p:spPr>
        <p:txBody>
          <a:bodyPr wrap="square">
            <a:spAutoFit/>
          </a:bodyPr>
          <a:lstStyle/>
          <a:p>
            <a:r>
              <a:rPr lang="en-US" sz="1600" dirty="0" smtClean="0"/>
              <a:t>Textile </a:t>
            </a:r>
            <a:r>
              <a:rPr lang="en-US" sz="1600" dirty="0"/>
              <a:t>Corporation is Pune, India based garment manufacturing company started in 2000 by Mr. Shreeram Deshmukh. Over last 15-17 years company was well handled by Mr. Shreeram, his intelligent Manager Mr. Ramesh Joshi. </a:t>
            </a:r>
          </a:p>
          <a:p>
            <a:r>
              <a:rPr lang="en-US" sz="1600" dirty="0"/>
              <a:t>However, over last 3-4 years Textile Corporation  corporation started seeing losses in the business. They started receiving backorders and client complaints frequently. Mr. Ajay Rane who </a:t>
            </a:r>
            <a:r>
              <a:rPr lang="en-US" sz="1600" dirty="0" smtClean="0"/>
              <a:t>owns renowned </a:t>
            </a:r>
            <a:r>
              <a:rPr lang="en-US" sz="1600" dirty="0"/>
              <a:t>garment company, was Mr. </a:t>
            </a:r>
            <a:r>
              <a:rPr lang="en-US" sz="1600" dirty="0" smtClean="0"/>
              <a:t>Deshmukh </a:t>
            </a:r>
            <a:r>
              <a:rPr lang="en-US" sz="1600" dirty="0"/>
              <a:t>important client for. Textile </a:t>
            </a:r>
            <a:r>
              <a:rPr lang="en-US" sz="1600" dirty="0" smtClean="0"/>
              <a:t>Corporation </a:t>
            </a:r>
            <a:r>
              <a:rPr lang="en-US" sz="1600" dirty="0"/>
              <a:t>corporation lost seven clients over last six months. They are in trouble.</a:t>
            </a:r>
          </a:p>
        </p:txBody>
      </p:sp>
      <p:sp>
        <p:nvSpPr>
          <p:cNvPr id="3" name="TextBox 2"/>
          <p:cNvSpPr txBox="1"/>
          <p:nvPr/>
        </p:nvSpPr>
        <p:spPr>
          <a:xfrm>
            <a:off x="344712" y="4184538"/>
            <a:ext cx="5457372" cy="1323439"/>
          </a:xfrm>
          <a:prstGeom prst="rect">
            <a:avLst/>
          </a:prstGeom>
          <a:noFill/>
        </p:spPr>
        <p:txBody>
          <a:bodyPr wrap="square" rtlCol="0">
            <a:spAutoFit/>
          </a:bodyPr>
          <a:lstStyle/>
          <a:p>
            <a:r>
              <a:rPr lang="en-US" sz="1600" dirty="0">
                <a:solidFill>
                  <a:srgbClr val="3A3F50"/>
                </a:solidFill>
              </a:rPr>
              <a:t>Out of </a:t>
            </a:r>
            <a:r>
              <a:rPr lang="en-US" sz="1600" dirty="0" smtClean="0">
                <a:solidFill>
                  <a:srgbClr val="3A3F50"/>
                </a:solidFill>
              </a:rPr>
              <a:t>92 </a:t>
            </a:r>
            <a:r>
              <a:rPr lang="en-US" sz="1600" dirty="0" smtClean="0">
                <a:solidFill>
                  <a:srgbClr val="3A3F50"/>
                </a:solidFill>
              </a:rPr>
              <a:t>Quality scores </a:t>
            </a:r>
            <a:r>
              <a:rPr lang="en-US" sz="1600" dirty="0">
                <a:solidFill>
                  <a:srgbClr val="3A3F50"/>
                </a:solidFill>
              </a:rPr>
              <a:t>of historical data collection</a:t>
            </a:r>
            <a:r>
              <a:rPr lang="en-US" sz="1600" dirty="0" smtClean="0">
                <a:solidFill>
                  <a:srgbClr val="3A3F50"/>
                </a:solidFill>
              </a:rPr>
              <a:t>, Quality </a:t>
            </a:r>
            <a:r>
              <a:rPr lang="en-US" sz="1600" dirty="0">
                <a:solidFill>
                  <a:srgbClr val="3A3F50"/>
                </a:solidFill>
              </a:rPr>
              <a:t>score for </a:t>
            </a:r>
            <a:r>
              <a:rPr lang="en-US" sz="1600" dirty="0" smtClean="0">
                <a:solidFill>
                  <a:srgbClr val="3A3F50"/>
                </a:solidFill>
              </a:rPr>
              <a:t>84 </a:t>
            </a:r>
            <a:r>
              <a:rPr lang="en-US" sz="1600" dirty="0">
                <a:solidFill>
                  <a:srgbClr val="3A3F50"/>
                </a:solidFill>
              </a:rPr>
              <a:t>readings is lower than target </a:t>
            </a:r>
            <a:r>
              <a:rPr lang="en-US" sz="1600" dirty="0" smtClean="0">
                <a:solidFill>
                  <a:srgbClr val="3A3F50"/>
                </a:solidFill>
              </a:rPr>
              <a:t>Quality score </a:t>
            </a:r>
            <a:r>
              <a:rPr lang="en-US" sz="1600" dirty="0">
                <a:solidFill>
                  <a:srgbClr val="3A3F50"/>
                </a:solidFill>
              </a:rPr>
              <a:t>of </a:t>
            </a:r>
            <a:r>
              <a:rPr lang="en-US" sz="1600" dirty="0" smtClean="0">
                <a:solidFill>
                  <a:srgbClr val="3A3F50"/>
                </a:solidFill>
              </a:rPr>
              <a:t>95%. </a:t>
            </a:r>
            <a:r>
              <a:rPr lang="en-US" sz="1600" dirty="0">
                <a:solidFill>
                  <a:srgbClr val="3A3F50"/>
                </a:solidFill>
              </a:rPr>
              <a:t>It means that process has not met the </a:t>
            </a:r>
            <a:r>
              <a:rPr lang="en-US" sz="1600" dirty="0" smtClean="0">
                <a:solidFill>
                  <a:srgbClr val="3A3F50"/>
                </a:solidFill>
              </a:rPr>
              <a:t>Quality </a:t>
            </a:r>
            <a:r>
              <a:rPr lang="en-US" sz="1600" dirty="0">
                <a:solidFill>
                  <a:srgbClr val="3A3F50"/>
                </a:solidFill>
              </a:rPr>
              <a:t>target for </a:t>
            </a:r>
            <a:r>
              <a:rPr lang="en-US" sz="1600" dirty="0" smtClean="0">
                <a:solidFill>
                  <a:srgbClr val="3A3F50"/>
                </a:solidFill>
              </a:rPr>
              <a:t>91.3% </a:t>
            </a:r>
            <a:r>
              <a:rPr lang="en-US" sz="1600" dirty="0">
                <a:solidFill>
                  <a:srgbClr val="3A3F50"/>
                </a:solidFill>
              </a:rPr>
              <a:t>of the readings, which is severe !</a:t>
            </a:r>
          </a:p>
          <a:p>
            <a:endParaRPr lang="en-IN" sz="1600" dirty="0"/>
          </a:p>
        </p:txBody>
      </p:sp>
      <p:sp>
        <p:nvSpPr>
          <p:cNvPr id="4" name="Rectangle 3"/>
          <p:cNvSpPr/>
          <p:nvPr/>
        </p:nvSpPr>
        <p:spPr>
          <a:xfrm>
            <a:off x="333828" y="5536298"/>
            <a:ext cx="6096000" cy="646331"/>
          </a:xfrm>
          <a:prstGeom prst="rect">
            <a:avLst/>
          </a:prstGeom>
        </p:spPr>
        <p:txBody>
          <a:bodyPr>
            <a:spAutoFit/>
          </a:bodyPr>
          <a:lstStyle/>
          <a:p>
            <a:r>
              <a:rPr lang="en-US" dirty="0"/>
              <a:t>To improve </a:t>
            </a:r>
            <a:r>
              <a:rPr lang="en-US" dirty="0" smtClean="0"/>
              <a:t>customer care service </a:t>
            </a:r>
            <a:r>
              <a:rPr lang="en-US" dirty="0"/>
              <a:t>by bringing </a:t>
            </a:r>
            <a:r>
              <a:rPr lang="en-US" dirty="0" smtClean="0"/>
              <a:t>Quality Score as </a:t>
            </a:r>
            <a:r>
              <a:rPr lang="en-US" dirty="0"/>
              <a:t>per </a:t>
            </a:r>
            <a:r>
              <a:rPr lang="en-US" dirty="0" smtClean="0"/>
              <a:t>the Quality target </a:t>
            </a:r>
            <a:r>
              <a:rPr lang="en-US" dirty="0"/>
              <a:t>by </a:t>
            </a:r>
            <a:r>
              <a:rPr lang="en-US" dirty="0" smtClean="0"/>
              <a:t>June </a:t>
            </a:r>
            <a:r>
              <a:rPr lang="en-US" dirty="0"/>
              <a:t>2020</a:t>
            </a:r>
          </a:p>
        </p:txBody>
      </p:sp>
      <p:sp>
        <p:nvSpPr>
          <p:cNvPr id="5" name="Rectangle 4"/>
          <p:cNvSpPr/>
          <p:nvPr/>
        </p:nvSpPr>
        <p:spPr>
          <a:xfrm>
            <a:off x="6429828" y="360938"/>
            <a:ext cx="5711405" cy="1105281"/>
          </a:xfrm>
          <a:prstGeom prst="rect">
            <a:avLst/>
          </a:prstGeom>
        </p:spPr>
        <p:txBody>
          <a:bodyPr wrap="square">
            <a:spAutoFit/>
          </a:bodyPr>
          <a:lstStyle/>
          <a:p>
            <a:r>
              <a:rPr lang="en-US" sz="1600" dirty="0"/>
              <a:t>In-scope: This project is applicable to service of process 1 of account 1 of Textile Corporation Pune Branch.</a:t>
            </a:r>
          </a:p>
          <a:p>
            <a:r>
              <a:rPr lang="en-US" sz="1600" dirty="0"/>
              <a:t>Out Scope:  This process is inapplicable to any other branches of corresponding textile corporation and process. </a:t>
            </a:r>
          </a:p>
        </p:txBody>
      </p:sp>
    </p:spTree>
    <p:extLst>
      <p:ext uri="{BB962C8B-B14F-4D97-AF65-F5344CB8AC3E}">
        <p14:creationId xmlns:p14="http://schemas.microsoft.com/office/powerpoint/2010/main" val="1216335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60</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stitching techniques used (X7)</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520" y="1499315"/>
            <a:ext cx="8668018" cy="4433764"/>
          </a:xfrm>
          <a:prstGeom prst="rect">
            <a:avLst/>
          </a:prstGeom>
        </p:spPr>
      </p:pic>
      <p:sp>
        <p:nvSpPr>
          <p:cNvPr id="3" name="Rectangle 2"/>
          <p:cNvSpPr/>
          <p:nvPr/>
        </p:nvSpPr>
        <p:spPr>
          <a:xfrm>
            <a:off x="8967538" y="2097100"/>
            <a:ext cx="3173695" cy="3170099"/>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“Wrong stitching techniques used”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74631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61</a:t>
            </a:fld>
            <a:endParaRPr dirty="0">
              <a:solidFill>
                <a:srgbClr val="FFFFFF"/>
              </a:solidFill>
            </a:endParaRPr>
          </a:p>
        </p:txBody>
      </p:sp>
      <p:sp>
        <p:nvSpPr>
          <p:cNvPr id="99" name="Title 3"/>
          <p:cNvSpPr txBox="1">
            <a:spLocks/>
          </p:cNvSpPr>
          <p:nvPr/>
        </p:nvSpPr>
        <p:spPr>
          <a:xfrm>
            <a:off x="1063075" y="313357"/>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a:solidFill>
                  <a:srgbClr val="007BB9"/>
                </a:solidFill>
              </a:rPr>
              <a:t>Test of Equal Variance (Bartlett’s Test) For </a:t>
            </a:r>
            <a:r>
              <a:rPr lang="en-US" sz="3100" b="1" dirty="0" smtClean="0">
                <a:solidFill>
                  <a:prstClr val="black"/>
                </a:solidFill>
              </a:rPr>
              <a:t>Wrong size packaging </a:t>
            </a:r>
            <a:r>
              <a:rPr lang="en-US" sz="3100" b="1" dirty="0">
                <a:solidFill>
                  <a:prstClr val="black"/>
                </a:solidFill>
              </a:rPr>
              <a:t>(X8)</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38" y="3654871"/>
            <a:ext cx="11042506" cy="2467670"/>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30967" y="3654871"/>
            <a:ext cx="10701282" cy="447423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dirty="0">
                <a:solidFill>
                  <a:prstClr val="black"/>
                </a:solidFill>
              </a:rPr>
              <a:t>Wrong Size Packaging</a:t>
            </a:r>
            <a:r>
              <a:rPr lang="en-US" sz="2000" b="1" i="1" dirty="0" smtClean="0">
                <a:solidFill>
                  <a:prstClr val="black"/>
                </a:solidFill>
              </a:rPr>
              <a:t>’ </a:t>
            </a:r>
            <a:r>
              <a:rPr lang="en-US" sz="2000" b="1" i="1" dirty="0">
                <a:solidFill>
                  <a:prstClr val="black"/>
                </a:solidFill>
              </a:rPr>
              <a:t>are same. i.e. </a:t>
            </a:r>
            <a:r>
              <a:rPr lang="en-US" sz="2000" b="1" dirty="0">
                <a:solidFill>
                  <a:prstClr val="black"/>
                </a:solidFill>
              </a:rPr>
              <a:t>Wrong Size Packaging </a:t>
            </a:r>
            <a:r>
              <a:rPr lang="en-US" sz="2000" b="1" i="1" dirty="0" smtClean="0">
                <a:solidFill>
                  <a:prstClr val="black"/>
                </a:solidFill>
              </a:rPr>
              <a:t>has </a:t>
            </a:r>
            <a:r>
              <a:rPr lang="en-US" sz="2000" b="1" i="1" dirty="0">
                <a:solidFill>
                  <a:prstClr val="black"/>
                </a:solidFill>
              </a:rPr>
              <a:t>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dirty="0">
                <a:solidFill>
                  <a:prstClr val="black"/>
                </a:solidFill>
              </a:rPr>
              <a:t>Wrong </a:t>
            </a:r>
            <a:r>
              <a:rPr lang="en-US" sz="2000" b="1" dirty="0" smtClean="0">
                <a:solidFill>
                  <a:prstClr val="black"/>
                </a:solidFill>
              </a:rPr>
              <a:t>Size Packaging</a:t>
            </a:r>
            <a:r>
              <a:rPr lang="en-US" sz="2000" b="1" i="1" dirty="0" smtClean="0">
                <a:solidFill>
                  <a:prstClr val="black"/>
                </a:solidFill>
              </a:rPr>
              <a:t>’ </a:t>
            </a:r>
            <a:r>
              <a:rPr lang="en-US" sz="2000" b="1" i="1" dirty="0">
                <a:solidFill>
                  <a:prstClr val="black"/>
                </a:solidFill>
              </a:rPr>
              <a:t>are not same. i.e. </a:t>
            </a:r>
            <a:r>
              <a:rPr lang="en-US" sz="2000" b="1" dirty="0">
                <a:solidFill>
                  <a:prstClr val="black"/>
                </a:solidFill>
              </a:rPr>
              <a:t>Wrong Size Packaging</a:t>
            </a:r>
            <a:r>
              <a:rPr lang="en-US" sz="2000" b="1" dirty="0" smtClean="0">
                <a:solidFill>
                  <a:prstClr val="black"/>
                </a:solidFill>
              </a:rPr>
              <a:t> </a:t>
            </a:r>
            <a:r>
              <a:rPr lang="en-US" sz="2000" b="1" dirty="0">
                <a:solidFill>
                  <a:prstClr val="black"/>
                </a:solidFill>
              </a:rPr>
              <a:t>Used</a:t>
            </a:r>
            <a:r>
              <a:rPr lang="en-US" sz="2000" b="1" i="1" dirty="0">
                <a:solidFill>
                  <a:prstClr val="black"/>
                </a:solidFill>
              </a:rPr>
              <a:t> has impact on Quality Score.</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6" name="Rectangle 8"/>
          <p:cNvSpPr>
            <a:spLocks noChangeArrowheads="1"/>
          </p:cNvSpPr>
          <p:nvPr/>
        </p:nvSpPr>
        <p:spPr bwMode="auto">
          <a:xfrm>
            <a:off x="606441" y="1682151"/>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606441" y="1763968"/>
            <a:ext cx="11104049" cy="2554545"/>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Wrong Size Packaging Used </a:t>
            </a:r>
            <a:r>
              <a:rPr lang="en-US" sz="2000" b="1" i="1" dirty="0" smtClean="0">
                <a:solidFill>
                  <a:prstClr val="black"/>
                </a:solidFill>
              </a:rPr>
              <a:t>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b="1" i="1" dirty="0"/>
          </a:p>
          <a:p>
            <a:endParaRPr lang="en-IN" sz="2000" b="1" i="1" dirty="0"/>
          </a:p>
          <a:p>
            <a:endParaRPr lang="en-IN" sz="2000" b="1" i="1" dirty="0"/>
          </a:p>
        </p:txBody>
      </p:sp>
    </p:spTree>
    <p:extLst>
      <p:ext uri="{BB962C8B-B14F-4D97-AF65-F5344CB8AC3E}">
        <p14:creationId xmlns:p14="http://schemas.microsoft.com/office/powerpoint/2010/main" val="28340249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62</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size packaging (X8)</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4" name="Picture 3"/>
          <p:cNvPicPr>
            <a:picLocks noChangeAspect="1"/>
          </p:cNvPicPr>
          <p:nvPr/>
        </p:nvPicPr>
        <p:blipFill>
          <a:blip r:embed="rId4"/>
          <a:stretch>
            <a:fillRect/>
          </a:stretch>
        </p:blipFill>
        <p:spPr>
          <a:xfrm>
            <a:off x="456800" y="1457022"/>
            <a:ext cx="7756758" cy="4725311"/>
          </a:xfrm>
          <a:prstGeom prst="rect">
            <a:avLst/>
          </a:prstGeom>
        </p:spPr>
      </p:pic>
      <p:sp>
        <p:nvSpPr>
          <p:cNvPr id="5" name="Rectangle 4"/>
          <p:cNvSpPr/>
          <p:nvPr/>
        </p:nvSpPr>
        <p:spPr>
          <a:xfrm>
            <a:off x="8213558" y="2532279"/>
            <a:ext cx="3927675"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a:t>
            </a:r>
            <a:r>
              <a:rPr lang="en-IN" b="1" i="1" dirty="0" smtClean="0"/>
              <a:t>2 and 6.The </a:t>
            </a:r>
            <a:r>
              <a:rPr lang="en-IN" b="1" i="1" dirty="0"/>
              <a:t>shape and spread of box plots for all </a:t>
            </a:r>
            <a:r>
              <a:rPr lang="en-IN" b="1" i="1" dirty="0" smtClean="0"/>
              <a:t>Wrong size packaging are </a:t>
            </a:r>
            <a:r>
              <a:rPr lang="en-IN" b="1" i="1" dirty="0"/>
              <a:t>different.</a:t>
            </a:r>
          </a:p>
        </p:txBody>
      </p:sp>
    </p:spTree>
    <p:extLst>
      <p:ext uri="{BB962C8B-B14F-4D97-AF65-F5344CB8AC3E}">
        <p14:creationId xmlns:p14="http://schemas.microsoft.com/office/powerpoint/2010/main" val="29398609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63</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size packaging (X8)</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9"/>
            <a:ext cx="8261669" cy="4709474"/>
          </a:xfrm>
          <a:prstGeom prst="rect">
            <a:avLst/>
          </a:prstGeom>
        </p:spPr>
      </p:pic>
      <p:sp>
        <p:nvSpPr>
          <p:cNvPr id="3" name="Rectangle 2"/>
          <p:cNvSpPr/>
          <p:nvPr/>
        </p:nvSpPr>
        <p:spPr>
          <a:xfrm>
            <a:off x="8702141" y="2330894"/>
            <a:ext cx="3439092" cy="2893100"/>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“Wrong </a:t>
            </a:r>
            <a:r>
              <a:rPr lang="en-US" b="1" i="1" kern="0" dirty="0" smtClean="0">
                <a:solidFill>
                  <a:prstClr val="black"/>
                </a:solidFill>
              </a:rPr>
              <a:t>size packaging”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20554653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64</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(Bartlett’s Test) For </a:t>
            </a:r>
            <a:r>
              <a:rPr lang="en-US" sz="3100" b="1" dirty="0" smtClean="0">
                <a:solidFill>
                  <a:prstClr val="black"/>
                </a:solidFill>
              </a:rPr>
              <a:t>Wrong colour combination (X9</a:t>
            </a:r>
            <a:r>
              <a:rPr lang="en-US" sz="3100" b="1" dirty="0">
                <a:solidFill>
                  <a:prstClr val="black"/>
                </a:solidFill>
              </a:rPr>
              <a: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544898" y="3695549"/>
            <a:ext cx="11081719" cy="2486784"/>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541914" y="3695549"/>
            <a:ext cx="10701282" cy="491211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dirty="0">
                <a:solidFill>
                  <a:prstClr val="black"/>
                </a:solidFill>
              </a:rPr>
              <a:t>Wrong </a:t>
            </a:r>
            <a:r>
              <a:rPr lang="en-US" sz="2000" b="1" dirty="0" smtClean="0">
                <a:solidFill>
                  <a:prstClr val="black"/>
                </a:solidFill>
              </a:rPr>
              <a:t>Colour Combination</a:t>
            </a:r>
            <a:r>
              <a:rPr lang="en-US" sz="2000" b="1" i="1" dirty="0" smtClean="0">
                <a:solidFill>
                  <a:prstClr val="black"/>
                </a:solidFill>
              </a:rPr>
              <a:t>’ </a:t>
            </a:r>
            <a:r>
              <a:rPr lang="en-US" sz="2000" b="1" i="1" dirty="0">
                <a:solidFill>
                  <a:prstClr val="black"/>
                </a:solidFill>
              </a:rPr>
              <a:t>are same. i.e. </a:t>
            </a:r>
            <a:r>
              <a:rPr lang="en-US" sz="2000" b="1" dirty="0">
                <a:solidFill>
                  <a:prstClr val="black"/>
                </a:solidFill>
              </a:rPr>
              <a:t>Wrong Colour Combination </a:t>
            </a:r>
            <a:r>
              <a:rPr lang="en-US" sz="2000" b="1" i="1" dirty="0" smtClean="0">
                <a:solidFill>
                  <a:prstClr val="black"/>
                </a:solidFill>
              </a:rPr>
              <a:t>has </a:t>
            </a:r>
            <a:r>
              <a:rPr lang="en-US" sz="2000" b="1" i="1" dirty="0">
                <a:solidFill>
                  <a:prstClr val="black"/>
                </a:solidFill>
              </a:rPr>
              <a:t>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dirty="0">
                <a:solidFill>
                  <a:prstClr val="black"/>
                </a:solidFill>
              </a:rPr>
              <a:t>Wrong Colour Combination</a:t>
            </a:r>
            <a:r>
              <a:rPr lang="en-US" sz="2000" b="1" i="1" dirty="0" smtClean="0">
                <a:solidFill>
                  <a:prstClr val="black"/>
                </a:solidFill>
              </a:rPr>
              <a:t>’ </a:t>
            </a:r>
            <a:r>
              <a:rPr lang="en-US" sz="2000" b="1" i="1" dirty="0">
                <a:solidFill>
                  <a:prstClr val="black"/>
                </a:solidFill>
              </a:rPr>
              <a:t>are not same. i.e. </a:t>
            </a:r>
            <a:r>
              <a:rPr lang="en-US" sz="2000" b="1" dirty="0">
                <a:solidFill>
                  <a:prstClr val="black"/>
                </a:solidFill>
              </a:rPr>
              <a:t>Wrong Colour Combination </a:t>
            </a:r>
            <a:r>
              <a:rPr lang="en-US" sz="2000" b="1" dirty="0" smtClean="0">
                <a:solidFill>
                  <a:prstClr val="black"/>
                </a:solidFill>
              </a:rPr>
              <a:t>Used</a:t>
            </a:r>
            <a:r>
              <a:rPr lang="en-US" sz="2000" b="1" i="1" dirty="0" smtClean="0">
                <a:solidFill>
                  <a:prstClr val="black"/>
                </a:solidFill>
              </a:rPr>
              <a:t> </a:t>
            </a:r>
            <a:r>
              <a:rPr lang="en-US" sz="2000" b="1" i="1" dirty="0">
                <a:solidFill>
                  <a:prstClr val="black"/>
                </a:solidFill>
              </a:rPr>
              <a:t>has impact on Quality Score.</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6" name="Rectangle 8"/>
          <p:cNvSpPr>
            <a:spLocks noChangeArrowheads="1"/>
          </p:cNvSpPr>
          <p:nvPr/>
        </p:nvSpPr>
        <p:spPr bwMode="auto">
          <a:xfrm>
            <a:off x="606439" y="1745319"/>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3" name="TextBox 2"/>
          <p:cNvSpPr txBox="1"/>
          <p:nvPr/>
        </p:nvSpPr>
        <p:spPr>
          <a:xfrm>
            <a:off x="606439" y="1768786"/>
            <a:ext cx="11042506" cy="2862322"/>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Wrong </a:t>
            </a:r>
            <a:r>
              <a:rPr lang="en-US" sz="2000" b="1" i="1" dirty="0" smtClean="0">
                <a:solidFill>
                  <a:prstClr val="black"/>
                </a:solidFill>
              </a:rPr>
              <a:t>Colour Combination Used 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b="1" i="1" dirty="0"/>
          </a:p>
          <a:p>
            <a:endParaRPr lang="en-IN" sz="2000" b="1" i="1" dirty="0"/>
          </a:p>
          <a:p>
            <a:endParaRPr lang="en-IN" sz="2000" b="1" i="1" dirty="0"/>
          </a:p>
          <a:p>
            <a:endParaRPr lang="en-IN" sz="2000" dirty="0"/>
          </a:p>
        </p:txBody>
      </p:sp>
    </p:spTree>
    <p:extLst>
      <p:ext uri="{BB962C8B-B14F-4D97-AF65-F5344CB8AC3E}">
        <p14:creationId xmlns:p14="http://schemas.microsoft.com/office/powerpoint/2010/main" val="3432323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65</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colour combination (X9)</a:t>
            </a:r>
            <a:endParaRPr lang="en-US" sz="3100" b="1" i="1" dirty="0">
              <a:solidFill>
                <a:prstClr val="black"/>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800" y="1457022"/>
            <a:ext cx="8093642" cy="5013752"/>
          </a:xfrm>
          <a:prstGeom prst="rect">
            <a:avLst/>
          </a:prstGeom>
        </p:spPr>
      </p:pic>
      <p:sp>
        <p:nvSpPr>
          <p:cNvPr id="3" name="Rectangle 2"/>
          <p:cNvSpPr/>
          <p:nvPr/>
        </p:nvSpPr>
        <p:spPr>
          <a:xfrm>
            <a:off x="8554103" y="2491543"/>
            <a:ext cx="3587130"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a:t>
            </a:r>
            <a:r>
              <a:rPr lang="en-IN" b="1" i="1" dirty="0" smtClean="0"/>
              <a:t>7,8,9 </a:t>
            </a:r>
            <a:r>
              <a:rPr lang="en-IN" b="1" i="1" dirty="0"/>
              <a:t>and </a:t>
            </a:r>
            <a:r>
              <a:rPr lang="en-IN" b="1" i="1" dirty="0" smtClean="0"/>
              <a:t>10.The </a:t>
            </a:r>
            <a:r>
              <a:rPr lang="en-IN" b="1" i="1" dirty="0"/>
              <a:t>shape and spread of box plots for all Wrong </a:t>
            </a:r>
            <a:r>
              <a:rPr lang="en-IN" b="1" i="1" dirty="0" smtClean="0"/>
              <a:t>colour combination </a:t>
            </a:r>
            <a:r>
              <a:rPr lang="en-IN" b="1" i="1" dirty="0"/>
              <a:t>are different.</a:t>
            </a:r>
          </a:p>
        </p:txBody>
      </p:sp>
    </p:spTree>
    <p:extLst>
      <p:ext uri="{BB962C8B-B14F-4D97-AF65-F5344CB8AC3E}">
        <p14:creationId xmlns:p14="http://schemas.microsoft.com/office/powerpoint/2010/main" val="38297620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66</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colour combination (X9)</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8"/>
            <a:ext cx="9056454" cy="4997915"/>
          </a:xfrm>
          <a:prstGeom prst="rect">
            <a:avLst/>
          </a:prstGeom>
        </p:spPr>
      </p:pic>
      <p:sp>
        <p:nvSpPr>
          <p:cNvPr id="3" name="Rectangle 2"/>
          <p:cNvSpPr/>
          <p:nvPr/>
        </p:nvSpPr>
        <p:spPr>
          <a:xfrm>
            <a:off x="9496926" y="2384014"/>
            <a:ext cx="2644307" cy="3447098"/>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“Wrong </a:t>
            </a:r>
            <a:r>
              <a:rPr lang="en-US" b="1" i="1" kern="0" dirty="0" smtClean="0">
                <a:solidFill>
                  <a:prstClr val="black"/>
                </a:solidFill>
              </a:rPr>
              <a:t>colour combination”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12195248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67</a:t>
            </a:fld>
            <a:endParaRPr dirty="0">
              <a:solidFill>
                <a:srgbClr val="FFFFFF"/>
              </a:solidFill>
            </a:endParaRPr>
          </a:p>
        </p:txBody>
      </p:sp>
      <p:sp>
        <p:nvSpPr>
          <p:cNvPr id="99" name="Title 3"/>
          <p:cNvSpPr txBox="1">
            <a:spLocks/>
          </p:cNvSpPr>
          <p:nvPr/>
        </p:nvSpPr>
        <p:spPr>
          <a:xfrm>
            <a:off x="1063076" y="213019"/>
            <a:ext cx="10244647"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(Bartlett’s </a:t>
            </a:r>
            <a:r>
              <a:rPr lang="en-US" sz="3100" b="1" kern="0" dirty="0" smtClean="0">
                <a:solidFill>
                  <a:srgbClr val="007BB9"/>
                </a:solidFill>
              </a:rPr>
              <a:t>Test) </a:t>
            </a:r>
            <a:r>
              <a:rPr lang="en-US" sz="3100" b="1" kern="0" dirty="0">
                <a:solidFill>
                  <a:srgbClr val="007BB9"/>
                </a:solidFill>
              </a:rPr>
              <a:t>For </a:t>
            </a:r>
            <a:r>
              <a:rPr lang="en-US" sz="3100" b="1" dirty="0" smtClean="0">
                <a:solidFill>
                  <a:prstClr val="black"/>
                </a:solidFill>
              </a:rPr>
              <a:t>Improper label dimensions </a:t>
            </a:r>
            <a:r>
              <a:rPr lang="en-US" sz="3100" b="1" dirty="0">
                <a:solidFill>
                  <a:prstClr val="black"/>
                </a:solidFill>
              </a:rPr>
              <a:t>(X10)</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544898" y="3706893"/>
            <a:ext cx="11042506" cy="2475440"/>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567224" y="3706893"/>
            <a:ext cx="10701282" cy="532761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i="1" dirty="0">
                <a:solidFill>
                  <a:prstClr val="black"/>
                </a:solidFill>
              </a:rPr>
              <a:t>Improper Label </a:t>
            </a:r>
            <a:r>
              <a:rPr lang="en-US" sz="2000" b="1" i="1" dirty="0" smtClean="0">
                <a:solidFill>
                  <a:prstClr val="black"/>
                </a:solidFill>
              </a:rPr>
              <a:t>Dimensions’ </a:t>
            </a:r>
            <a:r>
              <a:rPr lang="en-US" sz="2000" b="1" i="1" dirty="0">
                <a:solidFill>
                  <a:prstClr val="black"/>
                </a:solidFill>
              </a:rPr>
              <a:t>are same. i.e. Improper Label Dimensions</a:t>
            </a:r>
            <a:r>
              <a:rPr lang="en-US" sz="2000" b="1" dirty="0" smtClean="0">
                <a:solidFill>
                  <a:prstClr val="black"/>
                </a:solidFill>
              </a:rPr>
              <a:t> </a:t>
            </a:r>
            <a:r>
              <a:rPr lang="en-US" sz="2000" b="1" i="1" dirty="0">
                <a:solidFill>
                  <a:prstClr val="black"/>
                </a:solidFill>
              </a:rPr>
              <a:t>has no impact on Quality Score.</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The std. deviation/variance of ‘Quality Score’ across 2 or more subcategories of </a:t>
            </a:r>
            <a:r>
              <a:rPr lang="en-US" sz="2000" b="1" i="1" dirty="0" smtClean="0">
                <a:solidFill>
                  <a:prstClr val="black"/>
                </a:solidFill>
              </a:rPr>
              <a:t>‘</a:t>
            </a:r>
            <a:r>
              <a:rPr lang="en-US" sz="2000" b="1" i="1" dirty="0">
                <a:solidFill>
                  <a:prstClr val="black"/>
                </a:solidFill>
              </a:rPr>
              <a:t>Improper Label Dimensions </a:t>
            </a:r>
            <a:r>
              <a:rPr lang="en-US" sz="2000" b="1" i="1" dirty="0" smtClean="0">
                <a:solidFill>
                  <a:prstClr val="black"/>
                </a:solidFill>
              </a:rPr>
              <a:t>’ </a:t>
            </a:r>
            <a:r>
              <a:rPr lang="en-US" sz="2000" b="1" i="1" dirty="0">
                <a:solidFill>
                  <a:prstClr val="black"/>
                </a:solidFill>
              </a:rPr>
              <a:t>are not same. i.e. Improper Label Dimensions </a:t>
            </a:r>
            <a:r>
              <a:rPr lang="en-US" sz="2000" b="1" dirty="0" smtClean="0">
                <a:solidFill>
                  <a:prstClr val="black"/>
                </a:solidFill>
              </a:rPr>
              <a:t>Used</a:t>
            </a:r>
            <a:r>
              <a:rPr lang="en-US" sz="2000" b="1" i="1" dirty="0" smtClean="0">
                <a:solidFill>
                  <a:prstClr val="black"/>
                </a:solidFill>
              </a:rPr>
              <a:t> </a:t>
            </a:r>
            <a:r>
              <a:rPr lang="en-US" sz="2000" b="1" i="1" dirty="0">
                <a:solidFill>
                  <a:prstClr val="black"/>
                </a:solidFill>
              </a:rPr>
              <a:t>has impact on Quality Score.</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6" name="Rectangle 8"/>
          <p:cNvSpPr>
            <a:spLocks noChangeArrowheads="1"/>
          </p:cNvSpPr>
          <p:nvPr/>
        </p:nvSpPr>
        <p:spPr bwMode="auto">
          <a:xfrm>
            <a:off x="606441" y="1689697"/>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606441" y="1732213"/>
            <a:ext cx="11042506" cy="3170099"/>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test of equal variance is to check whether the observations of </a:t>
            </a:r>
            <a:r>
              <a:rPr lang="en-US" sz="2000" b="1" i="1" dirty="0" smtClean="0">
                <a:solidFill>
                  <a:prstClr val="black"/>
                </a:solidFill>
              </a:rPr>
              <a:t>Improper Label Dimensions are </a:t>
            </a:r>
            <a:r>
              <a:rPr lang="en-US" sz="2000" b="1" i="1" dirty="0">
                <a:solidFill>
                  <a:prstClr val="black"/>
                </a:solidFill>
              </a:rPr>
              <a:t>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b="1" i="1" dirty="0"/>
          </a:p>
          <a:p>
            <a:endParaRPr lang="en-IN" sz="2000" b="1" i="1" dirty="0"/>
          </a:p>
          <a:p>
            <a:endParaRPr lang="en-IN" sz="2000" b="1" i="1" dirty="0"/>
          </a:p>
          <a:p>
            <a:endParaRPr lang="en-IN" sz="2000" dirty="0"/>
          </a:p>
          <a:p>
            <a:endParaRPr lang="en-IN" sz="2000" dirty="0"/>
          </a:p>
        </p:txBody>
      </p:sp>
    </p:spTree>
    <p:extLst>
      <p:ext uri="{BB962C8B-B14F-4D97-AF65-F5344CB8AC3E}">
        <p14:creationId xmlns:p14="http://schemas.microsoft.com/office/powerpoint/2010/main" val="12368580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68</a:t>
            </a:fld>
            <a:endParaRPr dirty="0">
              <a:solidFill>
                <a:srgbClr val="FFFFFF"/>
              </a:solidFill>
            </a:endParaRPr>
          </a:p>
        </p:txBody>
      </p:sp>
      <p:sp>
        <p:nvSpPr>
          <p:cNvPr id="99" name="Title 3"/>
          <p:cNvSpPr txBox="1">
            <a:spLocks/>
          </p:cNvSpPr>
          <p:nvPr/>
        </p:nvSpPr>
        <p:spPr>
          <a:xfrm>
            <a:off x="456800" y="183284"/>
            <a:ext cx="11145303"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label dimensions (X10)</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56800" y="1457022"/>
            <a:ext cx="8254938" cy="5009431"/>
          </a:xfrm>
          <a:prstGeom prst="rect">
            <a:avLst/>
          </a:prstGeom>
        </p:spPr>
      </p:pic>
      <p:sp>
        <p:nvSpPr>
          <p:cNvPr id="3" name="Rectangle 2"/>
          <p:cNvSpPr/>
          <p:nvPr/>
        </p:nvSpPr>
        <p:spPr>
          <a:xfrm>
            <a:off x="8711738" y="2730630"/>
            <a:ext cx="3429495"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a:t>
            </a:r>
            <a:r>
              <a:rPr lang="en-IN" b="1" i="1" dirty="0" smtClean="0"/>
              <a:t>3,6 and </a:t>
            </a:r>
            <a:r>
              <a:rPr lang="en-IN" b="1" i="1" dirty="0"/>
              <a:t>10.The shape and spread of box plots for all </a:t>
            </a:r>
            <a:r>
              <a:rPr lang="en-IN" b="1" i="1" dirty="0" smtClean="0"/>
              <a:t>Improper label dimensions </a:t>
            </a:r>
            <a:r>
              <a:rPr lang="en-IN" b="1" i="1" dirty="0"/>
              <a:t>are different.</a:t>
            </a:r>
          </a:p>
        </p:txBody>
      </p:sp>
    </p:spTree>
    <p:extLst>
      <p:ext uri="{BB962C8B-B14F-4D97-AF65-F5344CB8AC3E}">
        <p14:creationId xmlns:p14="http://schemas.microsoft.com/office/powerpoint/2010/main" val="20354258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69</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label dimensions (X10)</a:t>
            </a:r>
            <a:endParaRPr lang="en-US" sz="3100" b="1" kern="0" dirty="0">
              <a:solidFill>
                <a:srgbClr val="3A3F50"/>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472" y="1472858"/>
            <a:ext cx="8996248" cy="4997915"/>
          </a:xfrm>
          <a:prstGeom prst="rect">
            <a:avLst/>
          </a:prstGeom>
        </p:spPr>
      </p:pic>
      <p:sp>
        <p:nvSpPr>
          <p:cNvPr id="4" name="Rectangle 3"/>
          <p:cNvSpPr/>
          <p:nvPr/>
        </p:nvSpPr>
        <p:spPr>
          <a:xfrm>
            <a:off x="9436720" y="2599740"/>
            <a:ext cx="2755280" cy="3447098"/>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“Improper label dimensions”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204854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600" b="0" i="0" u="none" strike="noStrike" kern="120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sz="1600" b="0" i="0" u="none" strike="noStrike" kern="1200" cap="none" spc="0" normalizeH="0" baseline="0" noProof="0">
              <a:ln>
                <a:noFill/>
              </a:ln>
              <a:solidFill>
                <a:srgbClr val="FFFFFF"/>
              </a:solidFill>
              <a:effectLst/>
              <a:uLnTx/>
              <a:uFillTx/>
              <a:latin typeface="Barlow Light"/>
              <a:sym typeface="Barlow Light"/>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Condensed" panose="020B0502040204020203" pitchFamily="34" charset="0"/>
                <a:ea typeface="+mn-ea"/>
                <a:cs typeface="+mn-cs"/>
              </a:rPr>
              <a:t>Proprietary and Highly Confidential. 2020 Pursullence Global Business Solutions. All Rights Reserved</a:t>
            </a:r>
          </a:p>
        </p:txBody>
      </p:sp>
      <p:sp>
        <p:nvSpPr>
          <p:cNvPr id="13" name="Title 1"/>
          <p:cNvSpPr txBox="1">
            <a:spLocks/>
          </p:cNvSpPr>
          <p:nvPr/>
        </p:nvSpPr>
        <p:spPr>
          <a:xfrm>
            <a:off x="611860" y="577733"/>
            <a:ext cx="2173358"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dirty="0" smtClean="0"/>
              <a:t>SIPOC: </a:t>
            </a:r>
            <a:endParaRPr lang="en-US" dirty="0"/>
          </a:p>
        </p:txBody>
      </p:sp>
      <p:grpSp>
        <p:nvGrpSpPr>
          <p:cNvPr id="14" name="Group 13"/>
          <p:cNvGrpSpPr/>
          <p:nvPr/>
        </p:nvGrpSpPr>
        <p:grpSpPr>
          <a:xfrm>
            <a:off x="124446" y="1360714"/>
            <a:ext cx="11939031" cy="4735286"/>
            <a:chOff x="124446" y="1360714"/>
            <a:chExt cx="11939031" cy="4735286"/>
          </a:xfrm>
        </p:grpSpPr>
        <p:grpSp>
          <p:nvGrpSpPr>
            <p:cNvPr id="15" name="Group 14"/>
            <p:cNvGrpSpPr/>
            <p:nvPr/>
          </p:nvGrpSpPr>
          <p:grpSpPr>
            <a:xfrm>
              <a:off x="124446" y="1360714"/>
              <a:ext cx="11939031" cy="4735286"/>
              <a:chOff x="124446" y="827314"/>
              <a:chExt cx="11939031" cy="4735286"/>
            </a:xfrm>
          </p:grpSpPr>
          <p:sp>
            <p:nvSpPr>
              <p:cNvPr id="26" name="Rectangle 25"/>
              <p:cNvSpPr/>
              <p:nvPr/>
            </p:nvSpPr>
            <p:spPr>
              <a:xfrm>
                <a:off x="457200" y="983343"/>
                <a:ext cx="167163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Rectangle 26"/>
              <p:cNvSpPr/>
              <p:nvPr/>
            </p:nvSpPr>
            <p:spPr>
              <a:xfrm>
                <a:off x="2820418"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28" name="Rectangle 27"/>
              <p:cNvSpPr/>
              <p:nvPr/>
            </p:nvSpPr>
            <p:spPr>
              <a:xfrm>
                <a:off x="5206655" y="986972"/>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29" name="Rectangle 28"/>
              <p:cNvSpPr/>
              <p:nvPr/>
            </p:nvSpPr>
            <p:spPr>
              <a:xfrm>
                <a:off x="7643813" y="983343"/>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30" name="Rectangle 29"/>
              <p:cNvSpPr/>
              <p:nvPr/>
            </p:nvSpPr>
            <p:spPr>
              <a:xfrm>
                <a:off x="10080971"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31" name="TextBox 12"/>
              <p:cNvSpPr txBox="1"/>
              <p:nvPr/>
            </p:nvSpPr>
            <p:spPr>
              <a:xfrm>
                <a:off x="3144619" y="1190168"/>
                <a:ext cx="1246067"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smtClean="0">
                    <a:solidFill>
                      <a:schemeClr val="bg1"/>
                    </a:solidFill>
                  </a:rPr>
                  <a:t>INPUT</a:t>
                </a:r>
                <a:endParaRPr lang="en-US" sz="2000" b="1" dirty="0">
                  <a:solidFill>
                    <a:schemeClr val="bg1"/>
                  </a:solidFill>
                </a:endParaRPr>
              </a:p>
            </p:txBody>
          </p:sp>
          <p:sp>
            <p:nvSpPr>
              <p:cNvPr id="32" name="TextBox 31"/>
              <p:cNvSpPr txBox="1"/>
              <p:nvPr/>
            </p:nvSpPr>
            <p:spPr>
              <a:xfrm>
                <a:off x="541842" y="1190168"/>
                <a:ext cx="165463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SUPPLIER</a:t>
                </a:r>
                <a:endParaRPr lang="en-US" sz="2000" b="1" dirty="0">
                  <a:solidFill>
                    <a:schemeClr val="bg1"/>
                  </a:solidFill>
                </a:endParaRPr>
              </a:p>
            </p:txBody>
          </p:sp>
          <p:sp>
            <p:nvSpPr>
              <p:cNvPr id="33" name="TextBox 32"/>
              <p:cNvSpPr txBox="1"/>
              <p:nvPr/>
            </p:nvSpPr>
            <p:spPr>
              <a:xfrm>
                <a:off x="10195672" y="1233855"/>
                <a:ext cx="1867805"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CUSTOMER</a:t>
                </a:r>
                <a:endParaRPr lang="en-US" sz="2000" b="1" dirty="0">
                  <a:solidFill>
                    <a:schemeClr val="bg1"/>
                  </a:solidFill>
                </a:endParaRPr>
              </a:p>
            </p:txBody>
          </p:sp>
          <p:sp>
            <p:nvSpPr>
              <p:cNvPr id="34" name="TextBox 12"/>
              <p:cNvSpPr txBox="1"/>
              <p:nvPr/>
            </p:nvSpPr>
            <p:spPr>
              <a:xfrm>
                <a:off x="7848599" y="1218015"/>
                <a:ext cx="181094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OUTPUT</a:t>
                </a:r>
                <a:endParaRPr lang="en-US" sz="2000" b="1" dirty="0">
                  <a:solidFill>
                    <a:schemeClr val="bg1"/>
                  </a:solidFill>
                </a:endParaRPr>
              </a:p>
            </p:txBody>
          </p:sp>
          <p:sp>
            <p:nvSpPr>
              <p:cNvPr id="35" name="TextBox 12"/>
              <p:cNvSpPr txBox="1"/>
              <p:nvPr/>
            </p:nvSpPr>
            <p:spPr>
              <a:xfrm>
                <a:off x="5313288" y="1233856"/>
                <a:ext cx="1592700"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smtClean="0">
                    <a:solidFill>
                      <a:schemeClr val="bg1"/>
                    </a:solidFill>
                  </a:rPr>
                  <a:t>PROCESS</a:t>
                </a:r>
                <a:endParaRPr lang="en-US" sz="2000" b="1" dirty="0">
                  <a:solidFill>
                    <a:schemeClr val="bg1"/>
                  </a:solidFill>
                </a:endParaRPr>
              </a:p>
            </p:txBody>
          </p:sp>
          <p:sp>
            <p:nvSpPr>
              <p:cNvPr id="36" name="Rounded Rectangle 35"/>
              <p:cNvSpPr/>
              <p:nvPr/>
            </p:nvSpPr>
            <p:spPr>
              <a:xfrm>
                <a:off x="124446" y="838200"/>
                <a:ext cx="2362200" cy="4724400"/>
              </a:xfrm>
              <a:prstGeom prst="roundRect">
                <a:avLst>
                  <a:gd name="adj" fmla="val 7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514600" y="838200"/>
                <a:ext cx="2362200" cy="4724400"/>
              </a:xfrm>
              <a:prstGeom prst="roundRect">
                <a:avLst>
                  <a:gd name="adj" fmla="val 806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904754"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7297341"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9701277" y="827314"/>
                <a:ext cx="2362200" cy="4724400"/>
              </a:xfrm>
              <a:prstGeom prst="roundRect">
                <a:avLst>
                  <a:gd name="adj" fmla="val 68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68787" y="2473896"/>
              <a:ext cx="2133600" cy="369332"/>
            </a:xfrm>
            <a:prstGeom prst="rect">
              <a:avLst/>
            </a:prstGeom>
            <a:noFill/>
          </p:spPr>
          <p:txBody>
            <a:bodyPr wrap="square" rtlCol="0">
              <a:spAutoFit/>
            </a:bodyPr>
            <a:lstStyle/>
            <a:p>
              <a:pPr marL="174625" indent="-174625">
                <a:buFont typeface="Arial" panose="020B0604020202020204" pitchFamily="34" charset="0"/>
                <a:buChar char="•"/>
              </a:pPr>
              <a:endParaRPr lang="en-US" dirty="0"/>
            </a:p>
          </p:txBody>
        </p:sp>
        <p:sp>
          <p:nvSpPr>
            <p:cNvPr id="18" name="TextBox 17"/>
            <p:cNvSpPr txBox="1"/>
            <p:nvPr/>
          </p:nvSpPr>
          <p:spPr>
            <a:xfrm>
              <a:off x="2620793" y="2453937"/>
              <a:ext cx="2133600" cy="338554"/>
            </a:xfrm>
            <a:prstGeom prst="rect">
              <a:avLst/>
            </a:prstGeom>
            <a:noFill/>
          </p:spPr>
          <p:txBody>
            <a:bodyPr wrap="square" rtlCol="0">
              <a:spAutoFit/>
            </a:bodyPr>
            <a:lstStyle/>
            <a:p>
              <a:pPr marL="174625" indent="-174625">
                <a:buFont typeface="Arial" panose="020B0604020202020204" pitchFamily="34" charset="0"/>
                <a:buChar char="•"/>
              </a:pPr>
              <a:endParaRPr lang="en-US" sz="1600" dirty="0"/>
            </a:p>
          </p:txBody>
        </p:sp>
        <p:sp>
          <p:nvSpPr>
            <p:cNvPr id="19" name="TextBox 18"/>
            <p:cNvSpPr txBox="1"/>
            <p:nvPr/>
          </p:nvSpPr>
          <p:spPr>
            <a:xfrm>
              <a:off x="4859166" y="2457566"/>
              <a:ext cx="2514600" cy="307777"/>
            </a:xfrm>
            <a:prstGeom prst="rect">
              <a:avLst/>
            </a:prstGeom>
            <a:noFill/>
          </p:spPr>
          <p:txBody>
            <a:bodyPr wrap="square" rtlCol="0">
              <a:spAutoFit/>
            </a:bodyPr>
            <a:lstStyle/>
            <a:p>
              <a:pPr marL="174625" indent="-174625">
                <a:buFont typeface="Arial" panose="020B0604020202020204" pitchFamily="34" charset="0"/>
                <a:buChar char="•"/>
              </a:pPr>
              <a:endParaRPr lang="en-US" sz="1400" dirty="0"/>
            </a:p>
          </p:txBody>
        </p:sp>
        <p:sp>
          <p:nvSpPr>
            <p:cNvPr id="22" name="Right Arrow 21"/>
            <p:cNvSpPr/>
            <p:nvPr/>
          </p:nvSpPr>
          <p:spPr>
            <a:xfrm>
              <a:off x="2142002" y="1767106"/>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531009" y="1772271"/>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903973" y="1763633"/>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9351689" y="1804322"/>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itle 1"/>
          <p:cNvSpPr txBox="1">
            <a:spLocks/>
          </p:cNvSpPr>
          <p:nvPr/>
        </p:nvSpPr>
        <p:spPr>
          <a:xfrm>
            <a:off x="2785218" y="584600"/>
            <a:ext cx="9650622"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2800" dirty="0" smtClean="0"/>
              <a:t>Fill in the gap with appropriate answer and compete the SIPOC</a:t>
            </a:r>
            <a:endParaRPr lang="en-US" sz="2800" dirty="0"/>
          </a:p>
        </p:txBody>
      </p:sp>
      <p:sp>
        <p:nvSpPr>
          <p:cNvPr id="2" name="Rectangle 1"/>
          <p:cNvSpPr/>
          <p:nvPr/>
        </p:nvSpPr>
        <p:spPr>
          <a:xfrm>
            <a:off x="168786" y="2469325"/>
            <a:ext cx="2329599" cy="646331"/>
          </a:xfrm>
          <a:prstGeom prst="rect">
            <a:avLst/>
          </a:prstGeom>
        </p:spPr>
        <p:txBody>
          <a:bodyPr wrap="square">
            <a:spAutoFit/>
          </a:bodyPr>
          <a:lstStyle/>
          <a:p>
            <a:pPr marL="285750" indent="-285750">
              <a:buFont typeface="Arial" panose="020B0604020202020204" pitchFamily="34" charset="0"/>
              <a:buChar char="•"/>
            </a:pPr>
            <a:r>
              <a:rPr lang="en-IN" dirty="0"/>
              <a:t>Order receiving</a:t>
            </a:r>
          </a:p>
          <a:p>
            <a:pPr marL="285750" indent="-285750">
              <a:buFont typeface="Arial" panose="020B0604020202020204" pitchFamily="34" charset="0"/>
              <a:buChar char="•"/>
            </a:pPr>
            <a:r>
              <a:rPr lang="en-IN" dirty="0"/>
              <a:t>Material sourcing</a:t>
            </a:r>
          </a:p>
        </p:txBody>
      </p:sp>
      <p:sp>
        <p:nvSpPr>
          <p:cNvPr id="3" name="Rectangle 2"/>
          <p:cNvSpPr/>
          <p:nvPr/>
        </p:nvSpPr>
        <p:spPr>
          <a:xfrm>
            <a:off x="2498385" y="2484063"/>
            <a:ext cx="2360781" cy="1238851"/>
          </a:xfrm>
          <a:prstGeom prst="rect">
            <a:avLst/>
          </a:prstGeom>
        </p:spPr>
        <p:txBody>
          <a:bodyPr wrap="square">
            <a:spAutoFit/>
          </a:bodyPr>
          <a:lstStyle/>
          <a:p>
            <a:pPr marL="285750" indent="-285750">
              <a:buFont typeface="Arial" panose="020B0604020202020204" pitchFamily="34" charset="0"/>
              <a:buChar char="•"/>
            </a:pPr>
            <a:r>
              <a:rPr lang="en-IN" dirty="0"/>
              <a:t>Fabric</a:t>
            </a:r>
          </a:p>
          <a:p>
            <a:pPr marL="285750" indent="-285750">
              <a:buFont typeface="Arial" panose="020B0604020202020204" pitchFamily="34" charset="0"/>
              <a:buChar char="•"/>
            </a:pPr>
            <a:r>
              <a:rPr lang="en-IN" dirty="0"/>
              <a:t>Manpower</a:t>
            </a:r>
          </a:p>
          <a:p>
            <a:pPr marL="285750" indent="-285750">
              <a:buFont typeface="Arial" panose="020B0604020202020204" pitchFamily="34" charset="0"/>
              <a:buChar char="•"/>
            </a:pPr>
            <a:r>
              <a:rPr lang="en-IN" dirty="0"/>
              <a:t>Machines</a:t>
            </a:r>
          </a:p>
          <a:p>
            <a:pPr marL="285750" indent="-285750">
              <a:buFont typeface="Arial" panose="020B0604020202020204" pitchFamily="34" charset="0"/>
              <a:buChar char="•"/>
            </a:pPr>
            <a:r>
              <a:rPr lang="en-IN" dirty="0"/>
              <a:t>Material</a:t>
            </a:r>
          </a:p>
        </p:txBody>
      </p:sp>
      <p:sp>
        <p:nvSpPr>
          <p:cNvPr id="4" name="Rectangle 3"/>
          <p:cNvSpPr/>
          <p:nvPr/>
        </p:nvSpPr>
        <p:spPr>
          <a:xfrm>
            <a:off x="4932708" y="2398096"/>
            <a:ext cx="2354703" cy="3970318"/>
          </a:xfrm>
          <a:prstGeom prst="rect">
            <a:avLst/>
          </a:prstGeom>
        </p:spPr>
        <p:txBody>
          <a:bodyPr wrap="square">
            <a:spAutoFit/>
          </a:bodyPr>
          <a:lstStyle/>
          <a:p>
            <a:pPr marL="174625" indent="-174625">
              <a:buFont typeface="Arial" panose="020B0604020202020204" pitchFamily="34" charset="0"/>
              <a:buChar char="•"/>
            </a:pPr>
            <a:r>
              <a:rPr lang="en-US" dirty="0"/>
              <a:t>PP meeting</a:t>
            </a:r>
          </a:p>
          <a:p>
            <a:pPr marL="174625" indent="-174625">
              <a:buFont typeface="Arial" panose="020B0604020202020204" pitchFamily="34" charset="0"/>
              <a:buChar char="•"/>
            </a:pPr>
            <a:r>
              <a:rPr lang="en-US" dirty="0"/>
              <a:t>Cutting , Sewing , Printing of the garments</a:t>
            </a:r>
          </a:p>
          <a:p>
            <a:pPr marL="174625" indent="-174625">
              <a:buFont typeface="Arial" panose="020B0604020202020204" pitchFamily="34" charset="0"/>
              <a:buChar char="•"/>
            </a:pPr>
            <a:r>
              <a:rPr lang="en-US" dirty="0"/>
              <a:t>Checking the garments</a:t>
            </a:r>
          </a:p>
          <a:p>
            <a:pPr marL="174625" indent="-174625">
              <a:buFont typeface="Arial" panose="020B0604020202020204" pitchFamily="34" charset="0"/>
              <a:buChar char="•"/>
            </a:pPr>
            <a:r>
              <a:rPr lang="en-US" dirty="0"/>
              <a:t>Washing and then finishing of garments</a:t>
            </a:r>
          </a:p>
          <a:p>
            <a:pPr marL="174625" indent="-174625">
              <a:buFont typeface="Arial" panose="020B0604020202020204" pitchFamily="34" charset="0"/>
              <a:buChar char="•"/>
            </a:pPr>
            <a:r>
              <a:rPr lang="en-US" dirty="0"/>
              <a:t>Rechecking of the garments</a:t>
            </a:r>
          </a:p>
          <a:p>
            <a:pPr marL="174625" indent="-174625">
              <a:buFont typeface="Arial" panose="020B0604020202020204" pitchFamily="34" charset="0"/>
              <a:buChar char="•"/>
            </a:pPr>
            <a:r>
              <a:rPr lang="en-US" dirty="0"/>
              <a:t>Packing</a:t>
            </a:r>
          </a:p>
          <a:p>
            <a:pPr marL="174625" indent="-174625">
              <a:buFont typeface="Arial" panose="020B0604020202020204" pitchFamily="34" charset="0"/>
              <a:buChar char="•"/>
            </a:pPr>
            <a:r>
              <a:rPr lang="en-US" dirty="0"/>
              <a:t>Shipping</a:t>
            </a:r>
          </a:p>
          <a:p>
            <a:r>
              <a:rPr lang="en-US" dirty="0"/>
              <a:t> </a:t>
            </a:r>
          </a:p>
        </p:txBody>
      </p:sp>
      <p:sp>
        <p:nvSpPr>
          <p:cNvPr id="5" name="Rectangle 4"/>
          <p:cNvSpPr/>
          <p:nvPr/>
        </p:nvSpPr>
        <p:spPr>
          <a:xfrm>
            <a:off x="7315365" y="2456670"/>
            <a:ext cx="2473754" cy="369332"/>
          </a:xfrm>
          <a:prstGeom prst="rect">
            <a:avLst/>
          </a:prstGeom>
        </p:spPr>
        <p:txBody>
          <a:bodyPr wrap="none">
            <a:spAutoFit/>
          </a:bodyPr>
          <a:lstStyle/>
          <a:p>
            <a:pPr marL="285750" indent="-285750">
              <a:buFont typeface="Arial" panose="020B0604020202020204" pitchFamily="34" charset="0"/>
              <a:buChar char="•"/>
            </a:pPr>
            <a:r>
              <a:rPr lang="en-IN" dirty="0"/>
              <a:t>Ordered </a:t>
            </a:r>
            <a:r>
              <a:rPr lang="en-IN" dirty="0" smtClean="0"/>
              <a:t>garments </a:t>
            </a:r>
            <a:endParaRPr lang="en-IN" dirty="0"/>
          </a:p>
        </p:txBody>
      </p:sp>
      <p:sp>
        <p:nvSpPr>
          <p:cNvPr id="6" name="Rectangle 5"/>
          <p:cNvSpPr/>
          <p:nvPr/>
        </p:nvSpPr>
        <p:spPr>
          <a:xfrm>
            <a:off x="9733473" y="2508262"/>
            <a:ext cx="2330004" cy="646331"/>
          </a:xfrm>
          <a:prstGeom prst="rect">
            <a:avLst/>
          </a:prstGeom>
        </p:spPr>
        <p:txBody>
          <a:bodyPr wrap="square">
            <a:spAutoFit/>
          </a:bodyPr>
          <a:lstStyle/>
          <a:p>
            <a:pPr marL="285750" indent="-285750">
              <a:buFont typeface="Arial" panose="020B0604020202020204" pitchFamily="34" charset="0"/>
              <a:buChar char="•"/>
            </a:pPr>
            <a:r>
              <a:rPr lang="en-IN" dirty="0"/>
              <a:t>Customer seeking the service.</a:t>
            </a:r>
          </a:p>
        </p:txBody>
      </p:sp>
    </p:spTree>
    <p:extLst>
      <p:ext uri="{BB962C8B-B14F-4D97-AF65-F5344CB8AC3E}">
        <p14:creationId xmlns:p14="http://schemas.microsoft.com/office/powerpoint/2010/main" val="14609906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70</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Test of Equal Variance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891692"/>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(More than 2 levels)</a:t>
            </a:r>
          </a:p>
        </p:txBody>
      </p:sp>
      <p:graphicFrame>
        <p:nvGraphicFramePr>
          <p:cNvPr id="2" name="Table 1"/>
          <p:cNvGraphicFramePr>
            <a:graphicFrameLocks noGrp="1"/>
          </p:cNvGraphicFramePr>
          <p:nvPr>
            <p:extLst>
              <p:ext uri="{D42A27DB-BD31-4B8C-83A1-F6EECF244321}">
                <p14:modId xmlns:p14="http://schemas.microsoft.com/office/powerpoint/2010/main" val="2699467691"/>
              </p:ext>
            </p:extLst>
          </p:nvPr>
        </p:nvGraphicFramePr>
        <p:xfrm>
          <a:off x="557909" y="1749006"/>
          <a:ext cx="11101446" cy="4395584"/>
        </p:xfrm>
        <a:graphic>
          <a:graphicData uri="http://schemas.openxmlformats.org/drawingml/2006/table">
            <a:tbl>
              <a:tblPr/>
              <a:tblGrid>
                <a:gridCol w="813691"/>
                <a:gridCol w="800100"/>
                <a:gridCol w="1724758"/>
                <a:gridCol w="911918"/>
                <a:gridCol w="6850979"/>
              </a:tblGrid>
              <a:tr h="6315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666256">
                <a:tc>
                  <a:txBody>
                    <a:bodyPr/>
                    <a:lstStyle/>
                    <a:p>
                      <a:pPr algn="ctr" fontAlgn="ctr"/>
                      <a:r>
                        <a:rPr lang="en-US" sz="1400" b="0" i="0" u="none" strike="noStrike">
                          <a:solidFill>
                            <a:srgbClr val="000000"/>
                          </a:solidFill>
                          <a:effectLst/>
                          <a:latin typeface="Calibri" panose="020F0502020204030204" pitchFamily="34" charset="0"/>
                        </a:rPr>
                        <a:t>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FAULTY ZIPPERS (X1)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smtClean="0">
                          <a:solidFill>
                            <a:srgbClr val="000000"/>
                          </a:solidFill>
                          <a:effectLst/>
                          <a:latin typeface="Calibri" panose="020F0502020204030204" pitchFamily="34" charset="0"/>
                        </a:rPr>
                        <a:t>0.841</a:t>
                      </a:r>
                      <a:endParaRPr lang="en-US" sz="18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1" kern="0" dirty="0" smtClean="0">
                          <a:solidFill>
                            <a:prstClr val="black"/>
                          </a:solidFill>
                        </a:rPr>
                        <a:t>Since p-value is more than 0.05, we fail to reject null hypothesis. Hence, we can conclude that there is no impact of “Faulty Zippers”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LOOSE BUTTONS (X2)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0.218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1" kern="0" dirty="0" smtClean="0">
                          <a:solidFill>
                            <a:prstClr val="black"/>
                          </a:solidFill>
                        </a:rPr>
                        <a:t>Since p-value is more than 0.05, we fail to reject null hypothesis. Hence, we can conclude that there is no impact of “Loose Buttons”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IRREGULAR HEMMING (X3)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0.516</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1" kern="0" dirty="0" smtClean="0">
                          <a:solidFill>
                            <a:prstClr val="black"/>
                          </a:solidFill>
                        </a:rPr>
                        <a:t>Since p-value is more than 0.05, we fail to reject null hypothesis. Hence, we can conclude that there is no impact of “Irregular Hemming” on Quality score.</a:t>
                      </a:r>
                      <a:endParaRPr lang="en-IN" sz="1600" b="0" dirty="0" smtClean="0"/>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IMPROPER BUTTON HOLES (X4)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0.448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600" b="0" i="1" kern="0" dirty="0" smtClean="0">
                          <a:solidFill>
                            <a:prstClr val="black"/>
                          </a:solidFill>
                        </a:rPr>
                        <a:t>Since p-value is more than 0.05, we fail to reject null hypothesis. Hence, we can conclude that there is no impact of “Improper Button Holes”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WRONG GRADATION OF SIZES (X5)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0.717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“Wrong Gradation of Sizes” on Quality score.</a:t>
                      </a: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25184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71</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Test of Equal Variance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909664"/>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(More than 2 levels)</a:t>
            </a:r>
          </a:p>
        </p:txBody>
      </p:sp>
      <p:graphicFrame>
        <p:nvGraphicFramePr>
          <p:cNvPr id="2" name="Table 1"/>
          <p:cNvGraphicFramePr>
            <a:graphicFrameLocks noGrp="1"/>
          </p:cNvGraphicFramePr>
          <p:nvPr>
            <p:extLst>
              <p:ext uri="{D42A27DB-BD31-4B8C-83A1-F6EECF244321}">
                <p14:modId xmlns:p14="http://schemas.microsoft.com/office/powerpoint/2010/main" val="2910631983"/>
              </p:ext>
            </p:extLst>
          </p:nvPr>
        </p:nvGraphicFramePr>
        <p:xfrm>
          <a:off x="562349" y="1731830"/>
          <a:ext cx="11097006" cy="3763768"/>
        </p:xfrm>
        <a:graphic>
          <a:graphicData uri="http://schemas.openxmlformats.org/drawingml/2006/table">
            <a:tbl>
              <a:tblPr/>
              <a:tblGrid>
                <a:gridCol w="776594"/>
                <a:gridCol w="767443"/>
                <a:gridCol w="1793177"/>
                <a:gridCol w="911554"/>
                <a:gridCol w="6848238"/>
              </a:tblGrid>
              <a:tr h="734778">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775118">
                <a:tc>
                  <a:txBody>
                    <a:bodyPr/>
                    <a:lstStyle/>
                    <a:p>
                      <a:pPr algn="ctr" fontAlgn="ctr"/>
                      <a:r>
                        <a:rPr lang="en-US" sz="1400" b="0" i="0" u="none" strike="noStrike">
                          <a:solidFill>
                            <a:srgbClr val="000000"/>
                          </a:solidFill>
                          <a:effectLst/>
                          <a:latin typeface="Calibri" panose="020F0502020204030204" pitchFamily="34" charset="0"/>
                        </a:rPr>
                        <a:t>6</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MISS OUT OF STITCHES IN BETWEEN (X6)</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0.168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“Miss out of stitches in between”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5118">
                <a:tc>
                  <a:txBody>
                    <a:bodyPr/>
                    <a:lstStyle/>
                    <a:p>
                      <a:pPr algn="ctr" fontAlgn="ctr"/>
                      <a:r>
                        <a:rPr lang="en-US" sz="1400" b="0" i="0" u="none" strike="noStrike">
                          <a:solidFill>
                            <a:srgbClr val="000000"/>
                          </a:solidFill>
                          <a:effectLst/>
                          <a:latin typeface="Calibri" panose="020F0502020204030204" pitchFamily="34" charset="0"/>
                        </a:rPr>
                        <a:t>7</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QUALITY</a:t>
                      </a:r>
                    </a:p>
                    <a:p>
                      <a:pPr algn="ctr" fontAlgn="ct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WRONG </a:t>
                      </a:r>
                      <a:r>
                        <a:rPr lang="en-US" sz="1400" b="0" i="0" u="none" strike="noStrike" dirty="0" smtClean="0">
                          <a:solidFill>
                            <a:srgbClr val="000000"/>
                          </a:solidFill>
                          <a:effectLst/>
                          <a:latin typeface="Calibri" panose="020F0502020204030204" pitchFamily="34" charset="0"/>
                        </a:rPr>
                        <a:t>STITCHING</a:t>
                      </a:r>
                      <a:r>
                        <a:rPr lang="en-US" sz="1400" b="0" i="0" u="none" strike="noStrike" baseline="0" dirty="0" smtClean="0">
                          <a:solidFill>
                            <a:srgbClr val="000000"/>
                          </a:solidFill>
                          <a:effectLst/>
                          <a:latin typeface="Calibri" panose="020F0502020204030204" pitchFamily="34" charset="0"/>
                        </a:rPr>
                        <a:t> TECHNIQUES USED</a:t>
                      </a:r>
                      <a:r>
                        <a:rPr lang="en-US" sz="1400" b="0" i="0" u="none" strike="noStrike" dirty="0" smtClean="0">
                          <a:solidFill>
                            <a:srgbClr val="000000"/>
                          </a:solidFill>
                          <a:effectLst/>
                          <a:latin typeface="Calibri" panose="020F0502020204030204" pitchFamily="34" charset="0"/>
                        </a:rPr>
                        <a:t> </a:t>
                      </a:r>
                      <a:r>
                        <a:rPr lang="en-US" sz="1400" b="0" i="0" u="none" strike="noStrike" dirty="0">
                          <a:solidFill>
                            <a:srgbClr val="000000"/>
                          </a:solidFill>
                          <a:effectLst/>
                          <a:latin typeface="Calibri" panose="020F0502020204030204" pitchFamily="34" charset="0"/>
                        </a:rPr>
                        <a:t>(</a:t>
                      </a:r>
                      <a:r>
                        <a:rPr lang="en-US" sz="1400" b="0" i="0" u="none" strike="noStrike" dirty="0" smtClean="0">
                          <a:solidFill>
                            <a:srgbClr val="000000"/>
                          </a:solidFill>
                          <a:effectLst/>
                          <a:latin typeface="Calibri" panose="020F0502020204030204" pitchFamily="34" charset="0"/>
                        </a:rPr>
                        <a:t>X7)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0.849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“Wrong stitching techniques used”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4778">
                <a:tc>
                  <a:txBody>
                    <a:bodyPr/>
                    <a:lstStyle/>
                    <a:p>
                      <a:pPr algn="ctr" fontAlgn="ctr"/>
                      <a:r>
                        <a:rPr lang="en-US" sz="1400" b="0" i="0" u="none" strike="noStrike">
                          <a:solidFill>
                            <a:srgbClr val="000000"/>
                          </a:solidFill>
                          <a:effectLst/>
                          <a:latin typeface="Calibri" panose="020F0502020204030204" pitchFamily="34" charset="0"/>
                        </a:rPr>
                        <a:t>8</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QUALITY</a:t>
                      </a:r>
                    </a:p>
                    <a:p>
                      <a:pPr algn="ctr" fontAlgn="ct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WRONG </a:t>
                      </a:r>
                      <a:r>
                        <a:rPr lang="en-US" sz="1400" b="0" i="0" u="none" strike="noStrike" dirty="0" smtClean="0">
                          <a:solidFill>
                            <a:srgbClr val="000000"/>
                          </a:solidFill>
                          <a:effectLst/>
                          <a:latin typeface="Calibri" panose="020F0502020204030204" pitchFamily="34" charset="0"/>
                        </a:rPr>
                        <a:t>SIZE</a:t>
                      </a:r>
                      <a:r>
                        <a:rPr lang="en-US" sz="1400" b="0" i="0" u="none" strike="noStrike" baseline="0" dirty="0" smtClean="0">
                          <a:solidFill>
                            <a:srgbClr val="000000"/>
                          </a:solidFill>
                          <a:effectLst/>
                          <a:latin typeface="Calibri" panose="020F0502020204030204" pitchFamily="34" charset="0"/>
                        </a:rPr>
                        <a:t> PACKAGING</a:t>
                      </a:r>
                      <a:r>
                        <a:rPr lang="en-US" sz="1400" b="0" i="0" u="none" strike="noStrike" dirty="0" smtClean="0">
                          <a:solidFill>
                            <a:srgbClr val="000000"/>
                          </a:solidFill>
                          <a:effectLst/>
                          <a:latin typeface="Calibri" panose="020F0502020204030204" pitchFamily="34" charset="0"/>
                        </a:rPr>
                        <a:t> </a:t>
                      </a:r>
                      <a:r>
                        <a:rPr lang="en-US" sz="1400" b="0" i="0" u="none" strike="noStrike" dirty="0">
                          <a:solidFill>
                            <a:srgbClr val="000000"/>
                          </a:solidFill>
                          <a:effectLst/>
                          <a:latin typeface="Calibri" panose="020F0502020204030204" pitchFamily="34" charset="0"/>
                        </a:rPr>
                        <a:t>(</a:t>
                      </a:r>
                      <a:r>
                        <a:rPr lang="en-US" sz="1400" b="0" i="0" u="none" strike="noStrike" dirty="0" smtClean="0">
                          <a:solidFill>
                            <a:srgbClr val="000000"/>
                          </a:solidFill>
                          <a:effectLst/>
                          <a:latin typeface="Calibri" panose="020F0502020204030204" pitchFamily="34" charset="0"/>
                        </a:rPr>
                        <a:t>X8)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0.518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“Wrong colour combination”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4778">
                <a:tc>
                  <a:txBody>
                    <a:bodyPr/>
                    <a:lstStyle/>
                    <a:p>
                      <a:pPr algn="ctr" fontAlgn="ctr"/>
                      <a:r>
                        <a:rPr lang="en-US" sz="1400" b="0" i="0" u="none" strike="noStrike">
                          <a:solidFill>
                            <a:srgbClr val="000000"/>
                          </a:solidFill>
                          <a:effectLst/>
                          <a:latin typeface="Calibri" panose="020F0502020204030204" pitchFamily="34" charset="0"/>
                        </a:rPr>
                        <a:t>9</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QUALITY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WRONG COLOUR COMBINATION (X9)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0.237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“Wrong colour combination”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07257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72</a:t>
            </a:fld>
            <a:endParaRPr>
              <a:solidFill>
                <a:srgbClr val="FFFFFF"/>
              </a:solidFill>
            </a:endParaRPr>
          </a:p>
        </p:txBody>
      </p:sp>
      <p:sp>
        <p:nvSpPr>
          <p:cNvPr id="99" name="Title 3"/>
          <p:cNvSpPr txBox="1">
            <a:spLocks/>
          </p:cNvSpPr>
          <p:nvPr/>
        </p:nvSpPr>
        <p:spPr>
          <a:xfrm>
            <a:off x="1932819" y="-23736"/>
            <a:ext cx="9468244"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Test of Equal Variance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8" y="885586"/>
            <a:ext cx="1110144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(With two levels)</a:t>
            </a:r>
          </a:p>
        </p:txBody>
      </p:sp>
      <p:graphicFrame>
        <p:nvGraphicFramePr>
          <p:cNvPr id="2" name="Table 1"/>
          <p:cNvGraphicFramePr>
            <a:graphicFrameLocks noGrp="1"/>
          </p:cNvGraphicFramePr>
          <p:nvPr>
            <p:extLst>
              <p:ext uri="{D42A27DB-BD31-4B8C-83A1-F6EECF244321}">
                <p14:modId xmlns:p14="http://schemas.microsoft.com/office/powerpoint/2010/main" val="2272418755"/>
              </p:ext>
            </p:extLst>
          </p:nvPr>
        </p:nvGraphicFramePr>
        <p:xfrm>
          <a:off x="672483" y="2071921"/>
          <a:ext cx="10859550" cy="1732636"/>
        </p:xfrm>
        <a:graphic>
          <a:graphicData uri="http://schemas.openxmlformats.org/drawingml/2006/table">
            <a:tbl>
              <a:tblPr/>
              <a:tblGrid>
                <a:gridCol w="650137"/>
                <a:gridCol w="865409"/>
                <a:gridCol w="1750258"/>
                <a:gridCol w="892048"/>
                <a:gridCol w="6701698"/>
              </a:tblGrid>
              <a:tr h="8316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900955">
                <a:tc>
                  <a:txBody>
                    <a:bodyPr/>
                    <a:lstStyle/>
                    <a:p>
                      <a:pPr algn="ctr" fontAlgn="ctr"/>
                      <a:r>
                        <a:rPr lang="en-US" sz="1600" b="0" i="0" u="none" strike="noStrike">
                          <a:solidFill>
                            <a:srgbClr val="000000"/>
                          </a:solidFill>
                          <a:effectLst/>
                          <a:latin typeface="Calibri" panose="020F0502020204030204" pitchFamily="34" charset="0"/>
                        </a:rPr>
                        <a:t>10</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smtClean="0">
                          <a:solidFill>
                            <a:srgbClr val="000000"/>
                          </a:solidFill>
                          <a:effectLst/>
                          <a:latin typeface="Calibri" panose="020F0502020204030204" pitchFamily="34" charset="0"/>
                        </a:rPr>
                        <a:t>QUALITY</a:t>
                      </a:r>
                      <a:endParaRPr lang="en-US" sz="16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smtClean="0">
                          <a:solidFill>
                            <a:srgbClr val="000000"/>
                          </a:solidFill>
                          <a:effectLst/>
                          <a:latin typeface="Calibri" panose="020F0502020204030204" pitchFamily="34" charset="0"/>
                        </a:rPr>
                        <a:t>IMPROPER</a:t>
                      </a:r>
                      <a:r>
                        <a:rPr lang="en-US" sz="1600" b="0" i="0" u="none" strike="noStrike" baseline="0" dirty="0" smtClean="0">
                          <a:solidFill>
                            <a:srgbClr val="000000"/>
                          </a:solidFill>
                          <a:effectLst/>
                          <a:latin typeface="Calibri" panose="020F0502020204030204" pitchFamily="34" charset="0"/>
                        </a:rPr>
                        <a:t> LABEL DIMENSIONS</a:t>
                      </a:r>
                      <a:r>
                        <a:rPr lang="en-US" sz="1600" b="0" i="0" u="none" strike="noStrike" dirty="0" smtClean="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X10)</a:t>
                      </a:r>
                      <a:endParaRPr lang="en-US" sz="16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smtClean="0">
                          <a:solidFill>
                            <a:srgbClr val="000000"/>
                          </a:solidFill>
                          <a:effectLst/>
                          <a:latin typeface="Calibri" panose="020F0502020204030204" pitchFamily="34" charset="0"/>
                        </a:rPr>
                        <a:t>0.969</a:t>
                      </a:r>
                      <a:endParaRPr lang="en-US" sz="16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
                          <a:srgbClr val="000000"/>
                        </a:buClr>
                        <a:buSzTx/>
                        <a:buFont typeface="Arial"/>
                        <a:buNone/>
                        <a:tabLst/>
                        <a:defRPr/>
                      </a:pPr>
                      <a:r>
                        <a:rPr lang="en-US" sz="1600" b="0" i="1" kern="0" dirty="0" smtClean="0">
                          <a:solidFill>
                            <a:prstClr val="black"/>
                          </a:solidFill>
                        </a:rPr>
                        <a:t>Since p-value is more than 0.05, we fail to reject null hypothesis. Hence, we can conclude that there is no impact of “Improper label dimensions” on Quality score.</a:t>
                      </a: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448795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73</a:t>
            </a:fld>
            <a:endParaRPr>
              <a:solidFill>
                <a:srgbClr val="FFFFFF"/>
              </a:solidFill>
            </a:endParaRPr>
          </a:p>
        </p:txBody>
      </p:sp>
      <p:sp>
        <p:nvSpPr>
          <p:cNvPr id="99" name="Title 3"/>
          <p:cNvSpPr txBox="1">
            <a:spLocks/>
          </p:cNvSpPr>
          <p:nvPr/>
        </p:nvSpPr>
        <p:spPr>
          <a:xfrm>
            <a:off x="1441060" y="201532"/>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Important Note 3:</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Rectangle 7"/>
          <p:cNvSpPr/>
          <p:nvPr/>
        </p:nvSpPr>
        <p:spPr>
          <a:xfrm>
            <a:off x="658945" y="1621426"/>
            <a:ext cx="11063388" cy="39466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ext Box 8"/>
          <p:cNvSpPr txBox="1">
            <a:spLocks noChangeArrowheads="1"/>
          </p:cNvSpPr>
          <p:nvPr/>
        </p:nvSpPr>
        <p:spPr bwMode="auto">
          <a:xfrm>
            <a:off x="804984" y="1678864"/>
            <a:ext cx="10727049" cy="4154984"/>
          </a:xfrm>
          <a:prstGeom prst="rect">
            <a:avLst/>
          </a:prstGeom>
          <a:noFill/>
          <a:ln w="9525">
            <a:noFill/>
            <a:miter lim="800000"/>
            <a:headEnd/>
            <a:tailEnd/>
          </a:ln>
        </p:spPr>
        <p:txBody>
          <a:bodyPr wrap="square">
            <a:spAutoFit/>
          </a:bodyPr>
          <a:lstStyle/>
          <a:p>
            <a:pPr marL="58738" indent="-58738" algn="just" fontAlgn="base">
              <a:lnSpc>
                <a:spcPct val="105000"/>
              </a:lnSpc>
              <a:spcBef>
                <a:spcPct val="30000"/>
              </a:spcBef>
              <a:spcAft>
                <a:spcPct val="0"/>
              </a:spcAft>
            </a:pPr>
            <a:r>
              <a:rPr lang="en-US" sz="2400" b="1" i="1" dirty="0" smtClean="0">
                <a:solidFill>
                  <a:srgbClr val="FF0000"/>
                </a:solidFill>
              </a:rPr>
              <a:t>If p value is &lt; 0.05 then we don’t need to go for mean tests i.e. 2 sample t test or ANOVA, BUT… if p value &gt; 0.05 then we need to further perform mean tests.</a:t>
            </a:r>
          </a:p>
          <a:p>
            <a:pPr marL="800100" indent="-800100" fontAlgn="base">
              <a:spcBef>
                <a:spcPct val="50000"/>
              </a:spcBef>
              <a:spcAft>
                <a:spcPct val="0"/>
              </a:spcAft>
            </a:pPr>
            <a:r>
              <a:rPr lang="en-US" sz="2400" b="1" i="1" dirty="0">
                <a:solidFill>
                  <a:srgbClr val="FF0000"/>
                </a:solidFill>
              </a:rPr>
              <a:t>Hint: </a:t>
            </a:r>
            <a:endParaRPr lang="en-US" sz="2400" b="1" i="1" dirty="0" smtClean="0">
              <a:solidFill>
                <a:srgbClr val="FF0000"/>
              </a:solidFill>
            </a:endParaRPr>
          </a:p>
          <a:p>
            <a:pPr marL="800100" fontAlgn="base">
              <a:spcBef>
                <a:spcPct val="50000"/>
              </a:spcBef>
              <a:spcAft>
                <a:spcPct val="0"/>
              </a:spcAft>
            </a:pPr>
            <a:r>
              <a:rPr lang="en-US" sz="2400" b="1" i="1" dirty="0" smtClean="0">
                <a:solidFill>
                  <a:srgbClr val="FF0000"/>
                </a:solidFill>
              </a:rPr>
              <a:t>If  </a:t>
            </a:r>
            <a:r>
              <a:rPr lang="en-US" sz="2400" b="1" i="1" dirty="0">
                <a:solidFill>
                  <a:srgbClr val="007BB9"/>
                </a:solidFill>
              </a:rPr>
              <a:t>Y – Continuous, X – Discrete </a:t>
            </a:r>
            <a:r>
              <a:rPr lang="en-US" sz="2400" b="1" i="1" dirty="0">
                <a:solidFill>
                  <a:srgbClr val="FF0000"/>
                </a:solidFill>
              </a:rPr>
              <a:t>(More than 2 levels of X) Then use </a:t>
            </a:r>
            <a:r>
              <a:rPr lang="en-US" sz="2400" b="1" i="1" dirty="0">
                <a:solidFill>
                  <a:srgbClr val="007BB9"/>
                </a:solidFill>
              </a:rPr>
              <a:t>One Way </a:t>
            </a:r>
            <a:r>
              <a:rPr lang="en-US" sz="2400" b="1" i="1" dirty="0" smtClean="0">
                <a:solidFill>
                  <a:srgbClr val="007BB9"/>
                </a:solidFill>
              </a:rPr>
              <a:t>ANOVA</a:t>
            </a:r>
            <a:endParaRPr lang="en-US" sz="2000" b="1" i="1" dirty="0">
              <a:solidFill>
                <a:srgbClr val="007BB9"/>
              </a:solidFill>
            </a:endParaRPr>
          </a:p>
          <a:p>
            <a:pPr marL="800100" indent="-800100" fontAlgn="base">
              <a:spcBef>
                <a:spcPct val="50000"/>
              </a:spcBef>
              <a:spcAft>
                <a:spcPct val="0"/>
              </a:spcAft>
            </a:pPr>
            <a:r>
              <a:rPr lang="en-US" sz="2400" b="1" i="1" dirty="0">
                <a:solidFill>
                  <a:srgbClr val="FF0000"/>
                </a:solidFill>
              </a:rPr>
              <a:t>         If </a:t>
            </a:r>
            <a:r>
              <a:rPr lang="en-US" sz="2400" b="1" i="1" dirty="0">
                <a:solidFill>
                  <a:srgbClr val="007BB9"/>
                </a:solidFill>
              </a:rPr>
              <a:t>Y – Continuous, X – Discrete </a:t>
            </a:r>
            <a:r>
              <a:rPr lang="en-US" sz="2400" b="1" i="1" dirty="0">
                <a:solidFill>
                  <a:srgbClr val="FF0000"/>
                </a:solidFill>
              </a:rPr>
              <a:t>(2 levels of X) Then use </a:t>
            </a:r>
            <a:r>
              <a:rPr lang="en-US" sz="2400" b="1" i="1" dirty="0">
                <a:solidFill>
                  <a:srgbClr val="007BB9"/>
                </a:solidFill>
              </a:rPr>
              <a:t>Two sample t test</a:t>
            </a:r>
          </a:p>
          <a:p>
            <a:pPr marL="58738" indent="-58738" algn="just" fontAlgn="base">
              <a:lnSpc>
                <a:spcPct val="105000"/>
              </a:lnSpc>
              <a:spcBef>
                <a:spcPct val="30000"/>
              </a:spcBef>
              <a:spcAft>
                <a:spcPct val="0"/>
              </a:spcAft>
            </a:pPr>
            <a:endParaRPr lang="en-US" sz="2400" b="1" i="1" dirty="0">
              <a:solidFill>
                <a:srgbClr val="FF0000"/>
              </a:solidFill>
            </a:endParaRPr>
          </a:p>
        </p:txBody>
      </p:sp>
    </p:spTree>
    <p:extLst>
      <p:ext uri="{BB962C8B-B14F-4D97-AF65-F5344CB8AC3E}">
        <p14:creationId xmlns:p14="http://schemas.microsoft.com/office/powerpoint/2010/main" val="37891416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74</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smtClean="0">
                <a:solidFill>
                  <a:prstClr val="black"/>
                </a:solidFill>
              </a:rPr>
              <a:t>: “Faulty Zippers” have no impact on “Quality Score” </a:t>
            </a: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a:solidFill>
                  <a:prstClr val="black"/>
                </a:solidFill>
              </a:rPr>
              <a:t>: “Faulty Zippers” </a:t>
            </a:r>
            <a:r>
              <a:rPr lang="en-US" b="1" i="1" dirty="0" smtClean="0">
                <a:solidFill>
                  <a:prstClr val="black"/>
                </a:solidFill>
              </a:rPr>
              <a:t>have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7" y="895384"/>
            <a:ext cx="5487959"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X1 (Faulty Zippers)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424873" y="2143895"/>
            <a:ext cx="11042505" cy="104884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424873" y="2127042"/>
            <a:ext cx="11042505" cy="1938992"/>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a:t>
            </a:r>
            <a:r>
              <a:rPr lang="en-US" sz="2000" b="1" i="1" dirty="0" smtClean="0">
                <a:solidFill>
                  <a:prstClr val="black"/>
                </a:solidFill>
              </a:rPr>
              <a:t>One-Way ANOVA Test </a:t>
            </a:r>
            <a:r>
              <a:rPr lang="en-US" sz="2000" b="1" i="1" dirty="0">
                <a:solidFill>
                  <a:prstClr val="black"/>
                </a:solidFill>
              </a:rPr>
              <a:t>is to check whether the observations of One-Way ANOVA Test are 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dirty="0"/>
          </a:p>
        </p:txBody>
      </p:sp>
    </p:spTree>
    <p:extLst>
      <p:ext uri="{BB962C8B-B14F-4D97-AF65-F5344CB8AC3E}">
        <p14:creationId xmlns:p14="http://schemas.microsoft.com/office/powerpoint/2010/main" val="28281018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75</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5" y="1357847"/>
            <a:ext cx="8176320" cy="5112927"/>
          </a:xfrm>
          <a:prstGeom prst="rect">
            <a:avLst/>
          </a:prstGeom>
        </p:spPr>
      </p:pic>
      <p:sp>
        <p:nvSpPr>
          <p:cNvPr id="3" name="Rectangle 2"/>
          <p:cNvSpPr/>
          <p:nvPr/>
        </p:nvSpPr>
        <p:spPr>
          <a:xfrm>
            <a:off x="8646695" y="2683203"/>
            <a:ext cx="3494538" cy="2092881"/>
          </a:xfrm>
          <a:prstGeom prst="rect">
            <a:avLst/>
          </a:prstGeom>
        </p:spPr>
        <p:txBody>
          <a:bodyPr wrap="square">
            <a:spAutoFit/>
          </a:bodyPr>
          <a:lstStyle/>
          <a:p>
            <a:r>
              <a:rPr lang="en-US" sz="2000" b="1" i="1" u="sng" kern="0" dirty="0">
                <a:solidFill>
                  <a:schemeClr val="accent2"/>
                </a:solidFill>
              </a:rPr>
              <a:t>Interpretation:</a:t>
            </a:r>
            <a:endParaRPr lang="en-IN" sz="2000" b="1" i="1" dirty="0"/>
          </a:p>
          <a:p>
            <a:r>
              <a:rPr lang="en-IN" b="1" i="1" dirty="0"/>
              <a:t>The outliers are observed in 1,6,7 and </a:t>
            </a:r>
            <a:r>
              <a:rPr lang="en-IN" b="1" i="1" dirty="0" smtClean="0"/>
              <a:t>9 </a:t>
            </a:r>
            <a:r>
              <a:rPr lang="en-IN" b="1" i="1" dirty="0"/>
              <a:t>Loose Buttons . The shape and spread of box plots for all Loose Buttons are different.</a:t>
            </a:r>
          </a:p>
          <a:p>
            <a:endParaRPr lang="en-IN" sz="2000" b="1" i="1" dirty="0"/>
          </a:p>
        </p:txBody>
      </p:sp>
    </p:spTree>
    <p:extLst>
      <p:ext uri="{BB962C8B-B14F-4D97-AF65-F5344CB8AC3E}">
        <p14:creationId xmlns:p14="http://schemas.microsoft.com/office/powerpoint/2010/main" val="28076813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76</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4" y="1357847"/>
            <a:ext cx="6540026" cy="5117727"/>
          </a:xfrm>
          <a:prstGeom prst="rect">
            <a:avLst/>
          </a:prstGeom>
        </p:spPr>
      </p:pic>
      <p:sp>
        <p:nvSpPr>
          <p:cNvPr id="4" name="Rectangle 3"/>
          <p:cNvSpPr/>
          <p:nvPr/>
        </p:nvSpPr>
        <p:spPr>
          <a:xfrm>
            <a:off x="7416227" y="2194205"/>
            <a:ext cx="4725006" cy="2062103"/>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a:t>
            </a:r>
            <a:r>
              <a:rPr lang="en-US" b="1" i="1" kern="0" dirty="0" smtClean="0">
                <a:solidFill>
                  <a:prstClr val="black"/>
                </a:solidFill>
              </a:rPr>
              <a:t>less </a:t>
            </a:r>
            <a:r>
              <a:rPr lang="en-US" b="1" i="1" kern="0" dirty="0">
                <a:solidFill>
                  <a:prstClr val="black"/>
                </a:solidFill>
              </a:rPr>
              <a:t>than 0.05, </a:t>
            </a:r>
            <a:r>
              <a:rPr lang="en-US" b="1" i="1" kern="0" dirty="0" smtClean="0">
                <a:solidFill>
                  <a:prstClr val="black"/>
                </a:solidFill>
              </a:rPr>
              <a:t>we reject </a:t>
            </a:r>
            <a:r>
              <a:rPr lang="en-US" b="1" i="1" kern="0" dirty="0">
                <a:solidFill>
                  <a:prstClr val="black"/>
                </a:solidFill>
              </a:rPr>
              <a:t>null hypothesis. Hence, we can </a:t>
            </a:r>
            <a:r>
              <a:rPr lang="en-US" b="1" i="1" kern="0" dirty="0" smtClean="0">
                <a:solidFill>
                  <a:prstClr val="black"/>
                </a:solidFill>
              </a:rPr>
              <a:t>conclude that impact </a:t>
            </a:r>
            <a:r>
              <a:rPr lang="en-US" b="1" i="1" kern="0" dirty="0">
                <a:solidFill>
                  <a:prstClr val="black"/>
                </a:solidFill>
              </a:rPr>
              <a:t>of “Faulty Zippers” on Quality </a:t>
            </a:r>
            <a:r>
              <a:rPr lang="en-US" b="1" i="1" kern="0" dirty="0" smtClean="0">
                <a:solidFill>
                  <a:prstClr val="black"/>
                </a:solidFill>
              </a:rPr>
              <a:t>score</a:t>
            </a:r>
            <a:r>
              <a:rPr lang="en-US" b="1" i="1" kern="0" dirty="0">
                <a:solidFill>
                  <a:prstClr val="black"/>
                </a:solidFill>
              </a:rPr>
              <a:t> </a:t>
            </a:r>
            <a:r>
              <a:rPr lang="en-US" b="1" i="1" kern="0" dirty="0" smtClean="0">
                <a:solidFill>
                  <a:prstClr val="black"/>
                </a:solidFill>
              </a:rPr>
              <a:t>is statistically significant.</a:t>
            </a:r>
            <a:endParaRPr lang="en-IN" b="1" i="1" dirty="0"/>
          </a:p>
          <a:p>
            <a:endParaRPr lang="en-IN" dirty="0"/>
          </a:p>
          <a:p>
            <a:endParaRPr lang="en-IN" dirty="0"/>
          </a:p>
        </p:txBody>
      </p:sp>
    </p:spTree>
    <p:extLst>
      <p:ext uri="{BB962C8B-B14F-4D97-AF65-F5344CB8AC3E}">
        <p14:creationId xmlns:p14="http://schemas.microsoft.com/office/powerpoint/2010/main" val="6683172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77</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“Loose Buttons” </a:t>
            </a:r>
            <a:r>
              <a:rPr lang="en-US" b="1" i="1" dirty="0">
                <a:solidFill>
                  <a:prstClr val="black"/>
                </a:solidFill>
              </a:rPr>
              <a:t>have 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a:t>
            </a:r>
            <a:r>
              <a:rPr lang="en-US" b="1" i="1" dirty="0" smtClean="0">
                <a:solidFill>
                  <a:prstClr val="black"/>
                </a:solidFill>
              </a:rPr>
              <a:t>“Loose Buttons” have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7" y="895384"/>
            <a:ext cx="617123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X2 (LOOSE BUTTONS)</a:t>
            </a: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322345" y="2143895"/>
            <a:ext cx="11042505" cy="104884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322345" y="2143895"/>
            <a:ext cx="11042505" cy="2246769"/>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One-Way ANOVA Test is to check whether the observations of One-Way ANOVA Test are 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dirty="0"/>
          </a:p>
          <a:p>
            <a:endParaRPr lang="en-IN" sz="2000" dirty="0"/>
          </a:p>
        </p:txBody>
      </p:sp>
    </p:spTree>
    <p:extLst>
      <p:ext uri="{BB962C8B-B14F-4D97-AF65-F5344CB8AC3E}">
        <p14:creationId xmlns:p14="http://schemas.microsoft.com/office/powerpoint/2010/main" val="7866282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78</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5" y="1357847"/>
            <a:ext cx="7678854" cy="5112927"/>
          </a:xfrm>
          <a:prstGeom prst="rect">
            <a:avLst/>
          </a:prstGeom>
        </p:spPr>
      </p:pic>
      <p:sp>
        <p:nvSpPr>
          <p:cNvPr id="3" name="Rectangle 2"/>
          <p:cNvSpPr/>
          <p:nvPr/>
        </p:nvSpPr>
        <p:spPr>
          <a:xfrm>
            <a:off x="8149229" y="2845530"/>
            <a:ext cx="3992004"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6,7 and 9 Faulty Zippers . The shape and spread of box plots for all Faulty Zippers are different.</a:t>
            </a:r>
          </a:p>
        </p:txBody>
      </p:sp>
    </p:spTree>
    <p:extLst>
      <p:ext uri="{BB962C8B-B14F-4D97-AF65-F5344CB8AC3E}">
        <p14:creationId xmlns:p14="http://schemas.microsoft.com/office/powerpoint/2010/main" val="5449115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79</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4" y="1357847"/>
            <a:ext cx="7406299" cy="5117922"/>
          </a:xfrm>
          <a:prstGeom prst="rect">
            <a:avLst/>
          </a:prstGeom>
        </p:spPr>
      </p:pic>
      <p:sp>
        <p:nvSpPr>
          <p:cNvPr id="3" name="Rectangle 2"/>
          <p:cNvSpPr/>
          <p:nvPr/>
        </p:nvSpPr>
        <p:spPr>
          <a:xfrm>
            <a:off x="7876673" y="2642561"/>
            <a:ext cx="4264560" cy="2603207"/>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“Loose Buttons” on Quality score.</a:t>
            </a:r>
          </a:p>
          <a:p>
            <a:endParaRPr lang="en-IN" b="1" i="1" dirty="0"/>
          </a:p>
          <a:p>
            <a:endParaRPr lang="en-IN" dirty="0"/>
          </a:p>
          <a:p>
            <a:endParaRPr lang="en-IN" dirty="0"/>
          </a:p>
        </p:txBody>
      </p:sp>
    </p:spTree>
    <p:extLst>
      <p:ext uri="{BB962C8B-B14F-4D97-AF65-F5344CB8AC3E}">
        <p14:creationId xmlns:p14="http://schemas.microsoft.com/office/powerpoint/2010/main" val="2160378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p:cNvSpPr>
          <p:nvPr/>
        </p:nvSpPr>
        <p:spPr>
          <a:xfrm>
            <a:off x="457200" y="561941"/>
            <a:ext cx="4148827"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dirty="0" smtClean="0"/>
              <a:t>Process Map:</a:t>
            </a:r>
            <a:endParaRPr lang="en-US" dirty="0"/>
          </a:p>
        </p:txBody>
      </p:sp>
      <p:sp>
        <p:nvSpPr>
          <p:cNvPr id="66" name="Title 1"/>
          <p:cNvSpPr txBox="1">
            <a:spLocks/>
          </p:cNvSpPr>
          <p:nvPr/>
        </p:nvSpPr>
        <p:spPr>
          <a:xfrm>
            <a:off x="4272848" y="573314"/>
            <a:ext cx="9225438"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4000" dirty="0"/>
              <a:t>Quality - Help Desk Process Map</a:t>
            </a:r>
          </a:p>
        </p:txBody>
      </p:sp>
      <p:sp>
        <p:nvSpPr>
          <p:cNvPr id="67"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 dirty="0">
                <a:solidFill>
                  <a:srgbClr val="FFFFFF"/>
                </a:solidFill>
              </a:rPr>
              <a:t>5</a:t>
            </a:r>
            <a:endParaRPr kumimoji="0" sz="1600" b="0" i="0" u="none" strike="noStrike" kern="1200" cap="none" spc="0" normalizeH="0" baseline="0" noProof="0" dirty="0">
              <a:ln>
                <a:noFill/>
              </a:ln>
              <a:solidFill>
                <a:srgbClr val="FFFFFF"/>
              </a:solidFill>
              <a:effectLst/>
              <a:uLnTx/>
              <a:uFillTx/>
              <a:latin typeface="Barlow Light"/>
              <a:sym typeface="Barlow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33871271"/>
              </p:ext>
            </p:extLst>
          </p:nvPr>
        </p:nvGraphicFramePr>
        <p:xfrm>
          <a:off x="10341441" y="2955993"/>
          <a:ext cx="1799792" cy="1518575"/>
        </p:xfrm>
        <a:graphic>
          <a:graphicData uri="http://schemas.openxmlformats.org/presentationml/2006/ole">
            <mc:AlternateContent xmlns:mc="http://schemas.openxmlformats.org/markup-compatibility/2006">
              <mc:Choice xmlns:v="urn:schemas-microsoft-com:vml" Requires="v">
                <p:oleObj spid="_x0000_s22561"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341441" y="2955993"/>
                        <a:ext cx="1799792" cy="1518575"/>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467730" y="1481296"/>
            <a:ext cx="10773607" cy="4934045"/>
          </a:xfrm>
          <a:prstGeom prst="rect">
            <a:avLst/>
          </a:prstGeom>
        </p:spPr>
      </p:pic>
      <p:pic>
        <p:nvPicPr>
          <p:cNvPr id="6233" name="Rectangl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93500" y="29284613"/>
            <a:ext cx="18870613" cy="11995150"/>
          </a:xfrm>
          <a:prstGeom prst="rect">
            <a:avLst/>
          </a:prstGeom>
          <a:noFill/>
          <a:extLst>
            <a:ext uri="{909E8E84-426E-40DD-AFC4-6F175D3DCCD1}">
              <a14:hiddenFill xmlns:a14="http://schemas.microsoft.com/office/drawing/2010/main">
                <a:solidFill>
                  <a:srgbClr val="FFFFFF"/>
                </a:solidFill>
              </a14:hiddenFill>
            </a:ext>
          </a:extLst>
        </p:spPr>
      </p:pic>
      <p:pic>
        <p:nvPicPr>
          <p:cNvPr id="6224" name="Rectangle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5250" y="31542038"/>
            <a:ext cx="18967450" cy="8064500"/>
          </a:xfrm>
          <a:prstGeom prst="rect">
            <a:avLst/>
          </a:prstGeom>
          <a:noFill/>
          <a:extLst>
            <a:ext uri="{909E8E84-426E-40DD-AFC4-6F175D3DCCD1}">
              <a14:hiddenFill xmlns:a14="http://schemas.microsoft.com/office/drawing/2010/main">
                <a:solidFill>
                  <a:srgbClr val="FFFFFF"/>
                </a:solidFill>
              </a14:hiddenFill>
            </a:ext>
          </a:extLst>
        </p:spPr>
      </p:pic>
      <p:pic>
        <p:nvPicPr>
          <p:cNvPr id="6201" name="Straight Arrow Connector 6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6325" y="288925"/>
            <a:ext cx="65088" cy="28575"/>
          </a:xfrm>
          <a:prstGeom prst="rect">
            <a:avLst/>
          </a:prstGeom>
          <a:noFill/>
          <a:extLst>
            <a:ext uri="{909E8E84-426E-40DD-AFC4-6F175D3DCCD1}">
              <a14:hiddenFill xmlns:a14="http://schemas.microsoft.com/office/drawing/2010/main">
                <a:solidFill>
                  <a:srgbClr val="FFFFFF"/>
                </a:solidFill>
              </a14:hiddenFill>
            </a:ext>
          </a:extLst>
        </p:spPr>
      </p:pic>
      <p:pic>
        <p:nvPicPr>
          <p:cNvPr id="6192" name="Rectangle 7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39375" y="31602363"/>
            <a:ext cx="18969038" cy="7974012"/>
          </a:xfrm>
          <a:prstGeom prst="rect">
            <a:avLst/>
          </a:prstGeom>
          <a:noFill/>
          <a:extLst>
            <a:ext uri="{909E8E84-426E-40DD-AFC4-6F175D3DCCD1}">
              <a14:hiddenFill xmlns:a14="http://schemas.microsoft.com/office/drawing/2010/main">
                <a:solidFill>
                  <a:srgbClr val="FFFFFF"/>
                </a:solidFill>
              </a14:hiddenFill>
            </a:ext>
          </a:extLst>
        </p:spPr>
      </p:pic>
      <p:pic>
        <p:nvPicPr>
          <p:cNvPr id="6183" name="Diamond 8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45600" y="7177088"/>
            <a:ext cx="18735675" cy="15395575"/>
          </a:xfrm>
          <a:prstGeom prst="rect">
            <a:avLst/>
          </a:prstGeom>
          <a:noFill/>
          <a:extLst>
            <a:ext uri="{909E8E84-426E-40DD-AFC4-6F175D3DCCD1}">
              <a14:hiddenFill xmlns:a14="http://schemas.microsoft.com/office/drawing/2010/main">
                <a:solidFill>
                  <a:srgbClr val="FFFFFF"/>
                </a:solidFill>
              </a14:hiddenFill>
            </a:ext>
          </a:extLst>
        </p:spPr>
      </p:pic>
      <p:pic>
        <p:nvPicPr>
          <p:cNvPr id="6168" name="Straight Arrow Connector 10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36725" y="158750"/>
            <a:ext cx="28575"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0800000">
            <a:off x="10857579" y="2112093"/>
            <a:ext cx="674454" cy="674454"/>
          </a:xfrm>
          <a:prstGeom prst="rect">
            <a:avLst/>
          </a:prstGeom>
        </p:spPr>
      </p:pic>
      <p:sp>
        <p:nvSpPr>
          <p:cNvPr id="14" name="Rectangle 13"/>
          <p:cNvSpPr/>
          <p:nvPr/>
        </p:nvSpPr>
        <p:spPr>
          <a:xfrm>
            <a:off x="10511346" y="1699795"/>
            <a:ext cx="1366920" cy="369332"/>
          </a:xfrm>
          <a:prstGeom prst="rect">
            <a:avLst/>
          </a:prstGeom>
        </p:spPr>
        <p:txBody>
          <a:bodyPr wrap="square">
            <a:spAutoFit/>
          </a:bodyPr>
          <a:lstStyle/>
          <a:p>
            <a:pPr algn="ctr"/>
            <a:r>
              <a:rPr lang="en-US" b="1" dirty="0" smtClean="0"/>
              <a:t>Click here</a:t>
            </a:r>
            <a:endParaRPr lang="en-US" b="1" dirty="0"/>
          </a:p>
        </p:txBody>
      </p:sp>
    </p:spTree>
    <p:extLst>
      <p:ext uri="{BB962C8B-B14F-4D97-AF65-F5344CB8AC3E}">
        <p14:creationId xmlns:p14="http://schemas.microsoft.com/office/powerpoint/2010/main" val="29963623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80</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“Irregular Hemming” has </a:t>
            </a:r>
            <a:r>
              <a:rPr lang="en-US" b="1" i="1" dirty="0">
                <a:solidFill>
                  <a:prstClr val="black"/>
                </a:solidFill>
              </a:rPr>
              <a:t>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a:t>
            </a:r>
            <a:r>
              <a:rPr lang="en-US" b="1" i="1" dirty="0" smtClean="0">
                <a:solidFill>
                  <a:prstClr val="black"/>
                </a:solidFill>
              </a:rPr>
              <a:t>“Irregular Hemming” has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7" y="895384"/>
            <a:ext cx="742853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X3 (IRREGULAR </a:t>
            </a:r>
            <a:r>
              <a:rPr lang="en-US" sz="2800" b="1" kern="0" dirty="0" smtClean="0">
                <a:solidFill>
                  <a:srgbClr val="007BB9"/>
                </a:solidFill>
              </a:rPr>
              <a:t>HEMMING)</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6" name="Text Box 9"/>
          <p:cNvSpPr txBox="1">
            <a:spLocks noChangeArrowheads="1"/>
          </p:cNvSpPr>
          <p:nvPr/>
        </p:nvSpPr>
        <p:spPr bwMode="auto">
          <a:xfrm>
            <a:off x="424874" y="2372599"/>
            <a:ext cx="11042505" cy="400110"/>
          </a:xfrm>
          <a:prstGeom prst="rect">
            <a:avLst/>
          </a:prstGeom>
          <a:noFill/>
          <a:ln w="9525">
            <a:noFill/>
            <a:miter lim="800000"/>
            <a:headEnd/>
            <a:tailEnd/>
          </a:ln>
        </p:spPr>
        <p:txBody>
          <a:bodyPr wrap="square">
            <a:spAutoFit/>
          </a:bodyPr>
          <a:lstStyle/>
          <a:p>
            <a:endParaRPr lang="en-IN" sz="2000" dirty="0"/>
          </a:p>
        </p:txBody>
      </p:sp>
      <p:sp>
        <p:nvSpPr>
          <p:cNvPr id="14" name="Rectangle 8"/>
          <p:cNvSpPr>
            <a:spLocks noChangeArrowheads="1"/>
          </p:cNvSpPr>
          <p:nvPr/>
        </p:nvSpPr>
        <p:spPr bwMode="auto">
          <a:xfrm>
            <a:off x="322345" y="2143895"/>
            <a:ext cx="11042505" cy="110170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322345" y="2173208"/>
            <a:ext cx="11042505" cy="2246769"/>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One-Way ANOVA Test is to check whether the observations of One-Way ANOVA Test are statistically significant enough to make an impact on Quality Score</a:t>
            </a:r>
          </a:p>
          <a:p>
            <a:pPr fontAlgn="base">
              <a:spcBef>
                <a:spcPct val="0"/>
              </a:spcBef>
              <a:spcAft>
                <a:spcPct val="0"/>
              </a:spcAft>
            </a:pPr>
            <a:endParaRPr lang="en-US" sz="2000" b="1" i="1" dirty="0">
              <a:solidFill>
                <a:prstClr val="black"/>
              </a:solidFill>
            </a:endParaRPr>
          </a:p>
          <a:p>
            <a:endParaRPr lang="en-IN" sz="2000" b="1" i="1" dirty="0"/>
          </a:p>
          <a:p>
            <a:endParaRPr lang="en-IN" sz="2000" dirty="0"/>
          </a:p>
          <a:p>
            <a:endParaRPr lang="en-IN" sz="2000" dirty="0"/>
          </a:p>
        </p:txBody>
      </p:sp>
    </p:spTree>
    <p:extLst>
      <p:ext uri="{BB962C8B-B14F-4D97-AF65-F5344CB8AC3E}">
        <p14:creationId xmlns:p14="http://schemas.microsoft.com/office/powerpoint/2010/main" val="33503318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81</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4" y="1357847"/>
            <a:ext cx="8191487" cy="5112927"/>
          </a:xfrm>
          <a:prstGeom prst="rect">
            <a:avLst/>
          </a:prstGeom>
        </p:spPr>
      </p:pic>
      <p:sp>
        <p:nvSpPr>
          <p:cNvPr id="3" name="Rectangle 2"/>
          <p:cNvSpPr/>
          <p:nvPr/>
        </p:nvSpPr>
        <p:spPr>
          <a:xfrm>
            <a:off x="8661861" y="2683203"/>
            <a:ext cx="3530139"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1,3,4 and 6 Irregular Hemming .The shape and spread of box plots for all Irregular Hamming are different.</a:t>
            </a:r>
          </a:p>
        </p:txBody>
      </p:sp>
    </p:spTree>
    <p:extLst>
      <p:ext uri="{BB962C8B-B14F-4D97-AF65-F5344CB8AC3E}">
        <p14:creationId xmlns:p14="http://schemas.microsoft.com/office/powerpoint/2010/main" val="884775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82</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4" y="1357847"/>
            <a:ext cx="7775268" cy="5087300"/>
          </a:xfrm>
          <a:prstGeom prst="rect">
            <a:avLst/>
          </a:prstGeom>
        </p:spPr>
      </p:pic>
      <p:sp>
        <p:nvSpPr>
          <p:cNvPr id="3" name="Rectangle 2"/>
          <p:cNvSpPr/>
          <p:nvPr/>
        </p:nvSpPr>
        <p:spPr>
          <a:xfrm>
            <a:off x="8250416" y="2397949"/>
            <a:ext cx="3890817" cy="2616101"/>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“Irregular Hemming”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31085897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83</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a:t>
            </a:r>
            <a:r>
              <a:rPr lang="en-US" b="1" i="1" dirty="0">
                <a:solidFill>
                  <a:prstClr val="black"/>
                </a:solidFill>
              </a:rPr>
              <a:t>Improper Button Holes</a:t>
            </a:r>
            <a:r>
              <a:rPr lang="en-US" b="1" i="1" dirty="0" smtClean="0">
                <a:solidFill>
                  <a:prstClr val="black"/>
                </a:solidFill>
              </a:rPr>
              <a:t>” have </a:t>
            </a:r>
            <a:r>
              <a:rPr lang="en-US" b="1" i="1" dirty="0">
                <a:solidFill>
                  <a:prstClr val="black"/>
                </a:solidFill>
              </a:rPr>
              <a:t>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a:t>
            </a:r>
            <a:r>
              <a:rPr lang="en-US" b="1" i="1" dirty="0" smtClean="0">
                <a:solidFill>
                  <a:prstClr val="black"/>
                </a:solidFill>
              </a:rPr>
              <a:t>Improper Button Holes” have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8163319"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X4 (IMPROPER BUTTON </a:t>
            </a:r>
            <a:r>
              <a:rPr lang="en-US" sz="2800" b="1" kern="0" dirty="0" smtClean="0">
                <a:solidFill>
                  <a:srgbClr val="007BB9"/>
                </a:solidFill>
              </a:rPr>
              <a:t>HOLES)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424873" y="2143895"/>
            <a:ext cx="11042505" cy="110170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424873" y="2145258"/>
            <a:ext cx="11042505" cy="1015663"/>
          </a:xfrm>
          <a:prstGeom prst="rect">
            <a:avLst/>
          </a:prstGeom>
          <a:noFill/>
        </p:spPr>
        <p:txBody>
          <a:bodyPr wrap="square" rtlCol="0">
            <a:spAutoFit/>
          </a:bodyPr>
          <a:lstStyle/>
          <a:p>
            <a:pPr fontAlgn="base">
              <a:spcBef>
                <a:spcPct val="0"/>
              </a:spcBef>
              <a:spcAft>
                <a:spcPct val="0"/>
              </a:spcAft>
            </a:pPr>
            <a:r>
              <a:rPr lang="en-US" sz="2000" b="1" i="1" dirty="0">
                <a:solidFill>
                  <a:prstClr val="black"/>
                </a:solidFill>
              </a:rPr>
              <a:t>Purpose of performing One-Way ANOVA Test is to check whether the observations of One-Way ANOVA Test are statistically significant enough to make an impact on Quality </a:t>
            </a:r>
            <a:r>
              <a:rPr lang="en-US" sz="2000" b="1" i="1" dirty="0" smtClean="0">
                <a:solidFill>
                  <a:prstClr val="black"/>
                </a:solidFill>
              </a:rPr>
              <a:t>Score</a:t>
            </a:r>
            <a:endParaRPr lang="en-US" sz="2000" b="1" i="1" dirty="0">
              <a:solidFill>
                <a:prstClr val="black"/>
              </a:solidFill>
            </a:endParaRPr>
          </a:p>
        </p:txBody>
      </p:sp>
    </p:spTree>
    <p:extLst>
      <p:ext uri="{BB962C8B-B14F-4D97-AF65-F5344CB8AC3E}">
        <p14:creationId xmlns:p14="http://schemas.microsoft.com/office/powerpoint/2010/main" val="21039051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84</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4" y="1357847"/>
            <a:ext cx="7991981" cy="5111092"/>
          </a:xfrm>
          <a:prstGeom prst="rect">
            <a:avLst/>
          </a:prstGeom>
        </p:spPr>
      </p:pic>
      <p:sp>
        <p:nvSpPr>
          <p:cNvPr id="3" name="Rectangle 2"/>
          <p:cNvSpPr/>
          <p:nvPr/>
        </p:nvSpPr>
        <p:spPr>
          <a:xfrm>
            <a:off x="8462355" y="2412616"/>
            <a:ext cx="3678878"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2,4,5 and 8 Improper Button Holes .The shape and spread of box plots for all Improper Button Holes are different.</a:t>
            </a:r>
          </a:p>
        </p:txBody>
      </p:sp>
    </p:spTree>
    <p:extLst>
      <p:ext uri="{BB962C8B-B14F-4D97-AF65-F5344CB8AC3E}">
        <p14:creationId xmlns:p14="http://schemas.microsoft.com/office/powerpoint/2010/main" val="32513562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85</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357847"/>
            <a:ext cx="8013658" cy="5112927"/>
          </a:xfrm>
          <a:prstGeom prst="rect">
            <a:avLst/>
          </a:prstGeom>
        </p:spPr>
      </p:pic>
      <p:sp>
        <p:nvSpPr>
          <p:cNvPr id="4" name="Rectangle 3"/>
          <p:cNvSpPr/>
          <p:nvPr/>
        </p:nvSpPr>
        <p:spPr>
          <a:xfrm>
            <a:off x="8484033" y="2176353"/>
            <a:ext cx="3657200" cy="2616101"/>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less than 0.05, we reject null hypothesis. Hence, we can conclude that impact of </a:t>
            </a:r>
            <a:r>
              <a:rPr lang="en-US" b="1" i="1" kern="0" dirty="0" smtClean="0">
                <a:solidFill>
                  <a:prstClr val="black"/>
                </a:solidFill>
              </a:rPr>
              <a:t>“Improper Button Holes” </a:t>
            </a:r>
            <a:r>
              <a:rPr lang="en-US" b="1" i="1" kern="0" dirty="0">
                <a:solidFill>
                  <a:prstClr val="black"/>
                </a:solidFill>
              </a:rPr>
              <a:t>on Quality score is statistically significant.</a:t>
            </a:r>
            <a:endParaRPr lang="en-IN" b="1" i="1" dirty="0"/>
          </a:p>
          <a:p>
            <a:endParaRPr lang="en-IN" dirty="0"/>
          </a:p>
          <a:p>
            <a:endParaRPr lang="en-IN" dirty="0"/>
          </a:p>
        </p:txBody>
      </p:sp>
    </p:spTree>
    <p:extLst>
      <p:ext uri="{BB962C8B-B14F-4D97-AF65-F5344CB8AC3E}">
        <p14:creationId xmlns:p14="http://schemas.microsoft.com/office/powerpoint/2010/main" val="40303491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86</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o</a:t>
            </a:r>
            <a:r>
              <a:rPr lang="en-US" b="1" i="1" dirty="0" smtClean="0">
                <a:solidFill>
                  <a:prstClr val="black"/>
                </a:solidFill>
              </a:rPr>
              <a:t>: “Wrong Gradation of Sizes” has no impact on “Quality Score” </a:t>
            </a:r>
          </a:p>
          <a:p>
            <a:pPr marL="457200" indent="-457200" fontAlgn="base">
              <a:lnSpc>
                <a:spcPct val="105000"/>
              </a:lnSpc>
              <a:spcBef>
                <a:spcPct val="30000"/>
              </a:spcBef>
              <a:spcAft>
                <a:spcPct val="0"/>
              </a:spcAft>
            </a:pPr>
            <a:r>
              <a:rPr lang="en-US" b="1" i="1" dirty="0" smtClean="0">
                <a:solidFill>
                  <a:prstClr val="black"/>
                </a:solidFill>
              </a:rPr>
              <a:t>VS</a:t>
            </a: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a:solidFill>
                  <a:prstClr val="black"/>
                </a:solidFill>
              </a:rPr>
              <a:t>: </a:t>
            </a:r>
            <a:r>
              <a:rPr lang="en-US" b="1" i="1" dirty="0" smtClean="0">
                <a:solidFill>
                  <a:prstClr val="black"/>
                </a:solidFill>
              </a:rPr>
              <a:t>“</a:t>
            </a:r>
            <a:r>
              <a:rPr lang="en-US" b="1" i="1" dirty="0">
                <a:solidFill>
                  <a:prstClr val="black"/>
                </a:solidFill>
              </a:rPr>
              <a:t>Wrong Gradation of Sizes</a:t>
            </a:r>
            <a:r>
              <a:rPr lang="en-US" b="1" i="1" dirty="0" smtClean="0">
                <a:solidFill>
                  <a:prstClr val="black"/>
                </a:solidFill>
              </a:rPr>
              <a:t>” has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224677"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X5 (WRONG GRADATION OF </a:t>
            </a:r>
            <a:r>
              <a:rPr lang="en-US" sz="2800" b="1" kern="0" dirty="0" smtClean="0">
                <a:solidFill>
                  <a:srgbClr val="007BB9"/>
                </a:solidFill>
              </a:rPr>
              <a:t>SIZES)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424873" y="2143895"/>
            <a:ext cx="11042505" cy="104884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3" name="TextBox 2"/>
          <p:cNvSpPr txBox="1"/>
          <p:nvPr/>
        </p:nvSpPr>
        <p:spPr>
          <a:xfrm>
            <a:off x="424872" y="2145159"/>
            <a:ext cx="11042505" cy="1323439"/>
          </a:xfrm>
          <a:prstGeom prst="rect">
            <a:avLst/>
          </a:prstGeom>
          <a:noFill/>
        </p:spPr>
        <p:txBody>
          <a:bodyPr wrap="square" rtlCol="0">
            <a:spAutoFit/>
          </a:bodyPr>
          <a:lstStyle/>
          <a:p>
            <a:r>
              <a:rPr lang="en-US" sz="2000" b="1" i="1" dirty="0">
                <a:solidFill>
                  <a:prstClr val="black"/>
                </a:solidFill>
              </a:rPr>
              <a:t>Purpose of performing One-Way ANOVA Test is to check whether the observations of One-Way ANOVA Test are statistically significant enough to make an impact on Quality Score</a:t>
            </a:r>
          </a:p>
          <a:p>
            <a:endParaRPr lang="en-IN" sz="2000" dirty="0"/>
          </a:p>
        </p:txBody>
      </p:sp>
    </p:spTree>
    <p:extLst>
      <p:ext uri="{BB962C8B-B14F-4D97-AF65-F5344CB8AC3E}">
        <p14:creationId xmlns:p14="http://schemas.microsoft.com/office/powerpoint/2010/main" val="38929312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87</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4" y="1357847"/>
            <a:ext cx="8096109" cy="5112927"/>
          </a:xfrm>
          <a:prstGeom prst="rect">
            <a:avLst/>
          </a:prstGeom>
        </p:spPr>
      </p:pic>
      <p:sp>
        <p:nvSpPr>
          <p:cNvPr id="3" name="Rectangle 2"/>
          <p:cNvSpPr/>
          <p:nvPr/>
        </p:nvSpPr>
        <p:spPr>
          <a:xfrm>
            <a:off x="8566483" y="2683204"/>
            <a:ext cx="3574750" cy="2062103"/>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2,5 and 8 Wrong Gradation of Sizes .The shape and spread of box plots for all Wrong Gradation of Sizes are different.</a:t>
            </a:r>
          </a:p>
        </p:txBody>
      </p:sp>
    </p:spTree>
    <p:extLst>
      <p:ext uri="{BB962C8B-B14F-4D97-AF65-F5344CB8AC3E}">
        <p14:creationId xmlns:p14="http://schemas.microsoft.com/office/powerpoint/2010/main" val="24854603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88</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352639"/>
            <a:ext cx="7951730" cy="5118135"/>
          </a:xfrm>
          <a:prstGeom prst="rect">
            <a:avLst/>
          </a:prstGeom>
        </p:spPr>
      </p:pic>
      <p:sp>
        <p:nvSpPr>
          <p:cNvPr id="3" name="Rectangle 2"/>
          <p:cNvSpPr/>
          <p:nvPr/>
        </p:nvSpPr>
        <p:spPr>
          <a:xfrm>
            <a:off x="8422105" y="2413991"/>
            <a:ext cx="3719128" cy="2616101"/>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less than 0.05, we reject null hypothesis. Hence, we can conclude that impact of </a:t>
            </a:r>
            <a:r>
              <a:rPr lang="en-US" b="1" i="1" kern="0" dirty="0" smtClean="0">
                <a:solidFill>
                  <a:prstClr val="black"/>
                </a:solidFill>
              </a:rPr>
              <a:t>“Wrong Gradation of Sizes” </a:t>
            </a:r>
            <a:r>
              <a:rPr lang="en-US" b="1" i="1" kern="0" dirty="0">
                <a:solidFill>
                  <a:prstClr val="black"/>
                </a:solidFill>
              </a:rPr>
              <a:t>on Quality score is statistically significant.</a:t>
            </a:r>
            <a:endParaRPr lang="en-IN" b="1" i="1" dirty="0"/>
          </a:p>
          <a:p>
            <a:endParaRPr lang="en-IN" dirty="0"/>
          </a:p>
          <a:p>
            <a:endParaRPr lang="en-IN" dirty="0"/>
          </a:p>
        </p:txBody>
      </p:sp>
    </p:spTree>
    <p:extLst>
      <p:ext uri="{BB962C8B-B14F-4D97-AF65-F5344CB8AC3E}">
        <p14:creationId xmlns:p14="http://schemas.microsoft.com/office/powerpoint/2010/main" val="20448473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89</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a:t>
            </a:r>
            <a:r>
              <a:rPr lang="en-US" b="1" i="1" dirty="0">
                <a:solidFill>
                  <a:prstClr val="black"/>
                </a:solidFill>
              </a:rPr>
              <a:t>Miss Out of Stiches in Between</a:t>
            </a:r>
            <a:r>
              <a:rPr lang="en-US" b="1" i="1" dirty="0" smtClean="0">
                <a:solidFill>
                  <a:prstClr val="black"/>
                </a:solidFill>
              </a:rPr>
              <a:t>” have </a:t>
            </a:r>
            <a:r>
              <a:rPr lang="en-US" b="1" i="1" dirty="0">
                <a:solidFill>
                  <a:prstClr val="black"/>
                </a:solidFill>
              </a:rPr>
              <a:t>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a:t>
            </a:r>
            <a:r>
              <a:rPr lang="en-US" b="1" i="1" dirty="0" smtClean="0">
                <a:solidFill>
                  <a:prstClr val="black"/>
                </a:solidFill>
              </a:rPr>
              <a:t>“Miss Out of Stiches in Between” have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X6 (MISS OUT OF STITCHES IN </a:t>
            </a:r>
            <a:r>
              <a:rPr lang="en-US" sz="2800" b="1" kern="0" dirty="0" smtClean="0">
                <a:solidFill>
                  <a:srgbClr val="007BB9"/>
                </a:solidFill>
              </a:rPr>
              <a:t>BETWEEN)</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424873" y="2143895"/>
            <a:ext cx="11042505" cy="110170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424873" y="2143895"/>
            <a:ext cx="11042505" cy="1015663"/>
          </a:xfrm>
          <a:prstGeom prst="rect">
            <a:avLst/>
          </a:prstGeom>
          <a:noFill/>
        </p:spPr>
        <p:txBody>
          <a:bodyPr wrap="square" rtlCol="0">
            <a:spAutoFit/>
          </a:bodyPr>
          <a:lstStyle/>
          <a:p>
            <a:r>
              <a:rPr lang="en-US" sz="2000" b="1" i="1" dirty="0">
                <a:solidFill>
                  <a:prstClr val="black"/>
                </a:solidFill>
              </a:rPr>
              <a:t>Purpose of performing One-Way ANOVA Test is to check whether the observations of One-Way ANOVA Test are statistically significant enough to make an impact on Quality </a:t>
            </a:r>
            <a:r>
              <a:rPr lang="en-US" sz="2000" b="1" i="1" dirty="0" smtClean="0">
                <a:solidFill>
                  <a:prstClr val="black"/>
                </a:solidFill>
              </a:rPr>
              <a:t>Score</a:t>
            </a:r>
            <a:endParaRPr lang="en-IN" sz="2000" dirty="0"/>
          </a:p>
        </p:txBody>
      </p:sp>
    </p:spTree>
    <p:extLst>
      <p:ext uri="{BB962C8B-B14F-4D97-AF65-F5344CB8AC3E}">
        <p14:creationId xmlns:p14="http://schemas.microsoft.com/office/powerpoint/2010/main" val="4091587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4" y="807467"/>
            <a:ext cx="11582401" cy="687504"/>
          </a:xfrm>
        </p:spPr>
        <p:txBody>
          <a:bodyPr anchor="ctr"/>
          <a:lstStyle/>
          <a:p>
            <a:r>
              <a:rPr lang="en-US" dirty="0" smtClean="0"/>
              <a:t>COMMUNICATION PLAN (RACI MATRIX)</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9</a:t>
            </a:fld>
            <a:endParaRPr lang="en">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85890941"/>
              </p:ext>
            </p:extLst>
          </p:nvPr>
        </p:nvGraphicFramePr>
        <p:xfrm>
          <a:off x="609599" y="1770742"/>
          <a:ext cx="10922432" cy="2026920"/>
        </p:xfrm>
        <a:graphic>
          <a:graphicData uri="http://schemas.openxmlformats.org/drawingml/2006/table">
            <a:tbl>
              <a:tblPr firstRow="1" bandRow="1">
                <a:tableStyleId>{69012ECD-51FC-41F1-AA8D-1B2483CD663E}</a:tableStyleId>
              </a:tblPr>
              <a:tblGrid>
                <a:gridCol w="803565">
                  <a:extLst>
                    <a:ext uri="{9D8B030D-6E8A-4147-A177-3AD203B41FA5}">
                      <a16:colId xmlns:a16="http://schemas.microsoft.com/office/drawing/2014/main" xmlns="" val="1239730620"/>
                    </a:ext>
                  </a:extLst>
                </a:gridCol>
                <a:gridCol w="2622967">
                  <a:extLst>
                    <a:ext uri="{9D8B030D-6E8A-4147-A177-3AD203B41FA5}">
                      <a16:colId xmlns:a16="http://schemas.microsoft.com/office/drawing/2014/main" xmlns="" val="608974487"/>
                    </a:ext>
                  </a:extLst>
                </a:gridCol>
                <a:gridCol w="2471997">
                  <a:extLst>
                    <a:ext uri="{9D8B030D-6E8A-4147-A177-3AD203B41FA5}">
                      <a16:colId xmlns:a16="http://schemas.microsoft.com/office/drawing/2014/main" xmlns="" val="3233032893"/>
                    </a:ext>
                  </a:extLst>
                </a:gridCol>
                <a:gridCol w="5023903">
                  <a:extLst>
                    <a:ext uri="{9D8B030D-6E8A-4147-A177-3AD203B41FA5}">
                      <a16:colId xmlns:a16="http://schemas.microsoft.com/office/drawing/2014/main" xmlns="" val="1203036978"/>
                    </a:ext>
                  </a:extLst>
                </a:gridCol>
              </a:tblGrid>
              <a:tr h="370840">
                <a:tc>
                  <a:txBody>
                    <a:bodyPr/>
                    <a:lstStyle/>
                    <a:p>
                      <a:pPr algn="ctr"/>
                      <a:r>
                        <a:rPr lang="en-US" sz="1600" dirty="0" smtClean="0"/>
                        <a:t>Sr.</a:t>
                      </a:r>
                      <a:r>
                        <a:rPr lang="en-US" sz="1600" baseline="0" dirty="0" smtClean="0"/>
                        <a:t>  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RACI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7313417"/>
                  </a:ext>
                </a:extLst>
              </a:tr>
              <a:tr h="370840">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Green Belt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89097013"/>
                  </a:ext>
                </a:extLst>
              </a:tr>
              <a:tr h="370840">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Approve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Ramesh Joshi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87598906"/>
                  </a:ext>
                </a:extLst>
              </a:tr>
              <a:tr h="246800">
                <a:tc>
                  <a:txBody>
                    <a:bodyPr/>
                    <a:lstStyle/>
                    <a:p>
                      <a:pPr algn="ctr"/>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Consult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Sr. 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Joseph Arthur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6884813"/>
                  </a:ext>
                </a:extLst>
              </a:tr>
              <a:tr h="370840">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Inform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Process Owner/MBB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Joseph Arthur</a:t>
                      </a:r>
                      <a:r>
                        <a:rPr kumimoji="0" lang="en-US" sz="1600" b="0" i="0" u="none" strike="noStrike" cap="none" normalizeH="0" baseline="0" dirty="0" smtClean="0">
                          <a:ln>
                            <a:noFill/>
                          </a:ln>
                          <a:solidFill>
                            <a:schemeClr val="tx1"/>
                          </a:solidFill>
                          <a:effectLst/>
                          <a:latin typeface="+mn-lt"/>
                        </a:rPr>
                        <a:t>, </a:t>
                      </a:r>
                      <a:r>
                        <a:rPr kumimoji="0" lang="en-US" sz="1600" b="0" i="0" u="none" strike="noStrike" cap="none" normalizeH="0" baseline="0" dirty="0" smtClean="0">
                          <a:ln>
                            <a:noFill/>
                          </a:ln>
                          <a:solidFill>
                            <a:schemeClr val="tx1"/>
                          </a:solidFill>
                          <a:effectLst/>
                          <a:latin typeface="Arial" charset="0"/>
                        </a:rPr>
                        <a:t>Mr. Harsh Jindal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5238516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32066710"/>
              </p:ext>
            </p:extLst>
          </p:nvPr>
        </p:nvGraphicFramePr>
        <p:xfrm>
          <a:off x="609598" y="3976537"/>
          <a:ext cx="10922433" cy="2058503"/>
        </p:xfrm>
        <a:graphic>
          <a:graphicData uri="http://schemas.openxmlformats.org/drawingml/2006/table">
            <a:tbl>
              <a:tblPr firstRow="1" bandRow="1">
                <a:tableStyleId>{69012ECD-51FC-41F1-AA8D-1B2483CD663E}</a:tableStyleId>
              </a:tblPr>
              <a:tblGrid>
                <a:gridCol w="2032002">
                  <a:extLst>
                    <a:ext uri="{9D8B030D-6E8A-4147-A177-3AD203B41FA5}">
                      <a16:colId xmlns:a16="http://schemas.microsoft.com/office/drawing/2014/main" xmlns="" val="608974487"/>
                    </a:ext>
                  </a:extLst>
                </a:gridCol>
                <a:gridCol w="3004457">
                  <a:extLst>
                    <a:ext uri="{9D8B030D-6E8A-4147-A177-3AD203B41FA5}">
                      <a16:colId xmlns:a16="http://schemas.microsoft.com/office/drawing/2014/main" xmlns="" val="3233032893"/>
                    </a:ext>
                  </a:extLst>
                </a:gridCol>
                <a:gridCol w="5885974">
                  <a:extLst>
                    <a:ext uri="{9D8B030D-6E8A-4147-A177-3AD203B41FA5}">
                      <a16:colId xmlns:a16="http://schemas.microsoft.com/office/drawing/2014/main" xmlns="" val="1203036978"/>
                    </a:ext>
                  </a:extLst>
                </a:gridCol>
              </a:tblGrid>
              <a:tr h="370840">
                <a:tc>
                  <a:txBody>
                    <a:bodyPr/>
                    <a:lstStyle/>
                    <a:p>
                      <a:pPr algn="ctr"/>
                      <a:r>
                        <a:rPr lang="en-US" sz="1600" dirty="0" smtClean="0"/>
                        <a:t>Review</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97313417"/>
                  </a:ext>
                </a:extLst>
              </a:tr>
              <a:tr h="529423">
                <a:tc>
                  <a:txBody>
                    <a:bodyPr/>
                    <a:lstStyle/>
                    <a:p>
                      <a:pPr algn="ctr"/>
                      <a:r>
                        <a:rPr lang="en-US" sz="1600" dirty="0" smtClean="0"/>
                        <a:t>Weekly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 Mr. Ramesh Joshi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89097013"/>
                  </a:ext>
                </a:extLst>
              </a:tr>
              <a:tr h="370840">
                <a:tc>
                  <a:txBody>
                    <a:bodyPr/>
                    <a:lstStyle/>
                    <a:p>
                      <a:pPr algn="ctr"/>
                      <a:r>
                        <a:rPr lang="en-US" sz="1600" dirty="0" smtClean="0"/>
                        <a:t>Fortnightly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&amp; Consult</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a:t>
                      </a:r>
                      <a:r>
                        <a:rPr kumimoji="0" lang="en-US" sz="1600" b="0" i="0" u="none" strike="noStrike" cap="none" normalizeH="0" baseline="0" dirty="0" smtClean="0">
                          <a:ln>
                            <a:noFill/>
                          </a:ln>
                          <a:solidFill>
                            <a:schemeClr val="tx1"/>
                          </a:solidFill>
                          <a:effectLst/>
                          <a:latin typeface="+mn-lt"/>
                        </a:rPr>
                        <a:t>, </a:t>
                      </a:r>
                      <a:r>
                        <a:rPr kumimoji="0" lang="en-US" sz="1600" b="0" i="0" u="none" strike="noStrike" cap="none" normalizeH="0" baseline="0" dirty="0" smtClean="0">
                          <a:ln>
                            <a:noFill/>
                          </a:ln>
                          <a:solidFill>
                            <a:schemeClr val="tx1"/>
                          </a:solidFill>
                          <a:effectLst/>
                          <a:latin typeface="Arial" charset="0"/>
                        </a:rPr>
                        <a:t>Mr. Ramesh Joshi, Mr. Joseph Arthur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87598906"/>
                  </a:ext>
                </a:extLst>
              </a:tr>
              <a:tr h="370840">
                <a:tc>
                  <a:txBody>
                    <a:bodyPr/>
                    <a:lstStyle/>
                    <a:p>
                      <a:pPr algn="ctr"/>
                      <a:r>
                        <a:rPr lang="en-US" sz="1600" dirty="0" smtClean="0"/>
                        <a:t>Monthly/Tollgate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Consult &amp; Inform</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 Mr. Ramesh Joshi,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 Mr. Joseph Arthur, Mr. Harsh Jindal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546884813"/>
                  </a:ext>
                </a:extLst>
              </a:tr>
            </a:tbl>
          </a:graphicData>
        </a:graphic>
      </p:graphicFrame>
    </p:spTree>
    <p:extLst>
      <p:ext uri="{BB962C8B-B14F-4D97-AF65-F5344CB8AC3E}">
        <p14:creationId xmlns:p14="http://schemas.microsoft.com/office/powerpoint/2010/main" val="18505447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90</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5" y="1357847"/>
            <a:ext cx="7991981" cy="5111092"/>
          </a:xfrm>
          <a:prstGeom prst="rect">
            <a:avLst/>
          </a:prstGeom>
        </p:spPr>
      </p:pic>
      <p:sp>
        <p:nvSpPr>
          <p:cNvPr id="3" name="Rectangle 2"/>
          <p:cNvSpPr/>
          <p:nvPr/>
        </p:nvSpPr>
        <p:spPr>
          <a:xfrm>
            <a:off x="8462356" y="2578695"/>
            <a:ext cx="3678877" cy="2062103"/>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3,6 and 7 Miss out of stitches in between .The shape and spread of box plots for all Miss out of stitches in between are different.</a:t>
            </a:r>
          </a:p>
        </p:txBody>
      </p:sp>
    </p:spTree>
    <p:extLst>
      <p:ext uri="{BB962C8B-B14F-4D97-AF65-F5344CB8AC3E}">
        <p14:creationId xmlns:p14="http://schemas.microsoft.com/office/powerpoint/2010/main" val="4859073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91</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357847"/>
            <a:ext cx="8673625" cy="5111739"/>
          </a:xfrm>
          <a:prstGeom prst="rect">
            <a:avLst/>
          </a:prstGeom>
        </p:spPr>
      </p:pic>
      <p:sp>
        <p:nvSpPr>
          <p:cNvPr id="3" name="Rectangle 2"/>
          <p:cNvSpPr/>
          <p:nvPr/>
        </p:nvSpPr>
        <p:spPr>
          <a:xfrm>
            <a:off x="9144000" y="2612670"/>
            <a:ext cx="2997233" cy="3170099"/>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“Irregular Hemming” on Quality score.</a:t>
            </a:r>
          </a:p>
          <a:p>
            <a:endParaRPr lang="en-IN" b="1" i="1" dirty="0"/>
          </a:p>
          <a:p>
            <a:endParaRPr lang="en-IN" dirty="0"/>
          </a:p>
          <a:p>
            <a:endParaRPr lang="en-IN" dirty="0"/>
          </a:p>
        </p:txBody>
      </p:sp>
    </p:spTree>
    <p:extLst>
      <p:ext uri="{BB962C8B-B14F-4D97-AF65-F5344CB8AC3E}">
        <p14:creationId xmlns:p14="http://schemas.microsoft.com/office/powerpoint/2010/main" val="375320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92</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Two Sample t Test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a:t>
            </a:r>
            <a:r>
              <a:rPr lang="en-US" b="1" i="1" dirty="0">
                <a:solidFill>
                  <a:prstClr val="black"/>
                </a:solidFill>
              </a:rPr>
              <a:t>Wrong Stitching Techniques Used</a:t>
            </a:r>
            <a:r>
              <a:rPr lang="en-US" b="1" i="1" dirty="0" smtClean="0">
                <a:solidFill>
                  <a:prstClr val="black"/>
                </a:solidFill>
              </a:rPr>
              <a:t>” have </a:t>
            </a:r>
            <a:r>
              <a:rPr lang="en-US" b="1" i="1" dirty="0">
                <a:solidFill>
                  <a:prstClr val="black"/>
                </a:solidFill>
              </a:rPr>
              <a:t>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a:t>
            </a:r>
            <a:r>
              <a:rPr lang="en-US" b="1" i="1" dirty="0" smtClean="0">
                <a:solidFill>
                  <a:prstClr val="black"/>
                </a:solidFill>
              </a:rPr>
              <a:t>“Wrong Stitching Techniques Used” have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1078061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X7 (WRONG STITCHING TECHNIQUES </a:t>
            </a:r>
            <a:r>
              <a:rPr lang="en-US" sz="2800" b="1" kern="0" dirty="0" smtClean="0">
                <a:solidFill>
                  <a:srgbClr val="007BB9"/>
                </a:solidFill>
              </a:rPr>
              <a:t>USED)</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322345" y="2143896"/>
            <a:ext cx="11042505" cy="860664"/>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322344" y="2144365"/>
            <a:ext cx="11042505" cy="1015663"/>
          </a:xfrm>
          <a:prstGeom prst="rect">
            <a:avLst/>
          </a:prstGeom>
          <a:noFill/>
        </p:spPr>
        <p:txBody>
          <a:bodyPr wrap="square" rtlCol="0">
            <a:spAutoFit/>
          </a:bodyPr>
          <a:lstStyle/>
          <a:p>
            <a:r>
              <a:rPr lang="en-US" sz="2000" b="1" i="1" dirty="0">
                <a:solidFill>
                  <a:prstClr val="black"/>
                </a:solidFill>
              </a:rPr>
              <a:t>Purpose of performing </a:t>
            </a:r>
            <a:r>
              <a:rPr lang="en-US" sz="2000" b="1" i="1" dirty="0" smtClean="0">
                <a:solidFill>
                  <a:prstClr val="black"/>
                </a:solidFill>
              </a:rPr>
              <a:t>Two Sample t </a:t>
            </a:r>
            <a:r>
              <a:rPr lang="en-US" sz="2000" b="1" i="1" dirty="0">
                <a:solidFill>
                  <a:prstClr val="black"/>
                </a:solidFill>
              </a:rPr>
              <a:t>Test is to check whether the observations of Two Sample t Test </a:t>
            </a:r>
            <a:r>
              <a:rPr lang="en-US" sz="2000" b="1" i="1" dirty="0" smtClean="0">
                <a:solidFill>
                  <a:prstClr val="black"/>
                </a:solidFill>
              </a:rPr>
              <a:t>are </a:t>
            </a:r>
            <a:r>
              <a:rPr lang="en-US" sz="2000" b="1" i="1" dirty="0">
                <a:solidFill>
                  <a:prstClr val="black"/>
                </a:solidFill>
              </a:rPr>
              <a:t>statistically significant enough to make an impact on Quality Score</a:t>
            </a:r>
            <a:endParaRPr lang="en-IN" sz="2000" dirty="0"/>
          </a:p>
          <a:p>
            <a:endParaRPr lang="en-IN" sz="2000" dirty="0"/>
          </a:p>
        </p:txBody>
      </p:sp>
    </p:spTree>
    <p:extLst>
      <p:ext uri="{BB962C8B-B14F-4D97-AF65-F5344CB8AC3E}">
        <p14:creationId xmlns:p14="http://schemas.microsoft.com/office/powerpoint/2010/main" val="38419661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93</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Two sample t test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3" name="Rectangle 2"/>
          <p:cNvSpPr/>
          <p:nvPr/>
        </p:nvSpPr>
        <p:spPr>
          <a:xfrm>
            <a:off x="8791074" y="2453352"/>
            <a:ext cx="3350159" cy="2339102"/>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both in Wrong stitching techniques used and not used .The shape and spread of box plots for both Wrong stitching techniques used and not used are different.</a:t>
            </a:r>
          </a:p>
        </p:txBody>
      </p:sp>
      <p:pic>
        <p:nvPicPr>
          <p:cNvPr id="4" name="Picture 3"/>
          <p:cNvPicPr>
            <a:picLocks noChangeAspect="1"/>
          </p:cNvPicPr>
          <p:nvPr/>
        </p:nvPicPr>
        <p:blipFill>
          <a:blip r:embed="rId4"/>
          <a:stretch>
            <a:fillRect/>
          </a:stretch>
        </p:blipFill>
        <p:spPr>
          <a:xfrm>
            <a:off x="470374" y="1357847"/>
            <a:ext cx="8320699" cy="5113034"/>
          </a:xfrm>
          <a:prstGeom prst="rect">
            <a:avLst/>
          </a:prstGeom>
        </p:spPr>
      </p:pic>
    </p:spTree>
    <p:extLst>
      <p:ext uri="{BB962C8B-B14F-4D97-AF65-F5344CB8AC3E}">
        <p14:creationId xmlns:p14="http://schemas.microsoft.com/office/powerpoint/2010/main" val="32639915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94</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Two sample t </a:t>
            </a:r>
            <a:r>
              <a:rPr lang="en-US" sz="3600" b="1" kern="0" dirty="0">
                <a:solidFill>
                  <a:srgbClr val="007BB9"/>
                </a:solidFill>
              </a:rPr>
              <a:t>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357846"/>
            <a:ext cx="11670858" cy="3759585"/>
          </a:xfrm>
          <a:prstGeom prst="rect">
            <a:avLst/>
          </a:prstGeom>
        </p:spPr>
      </p:pic>
      <p:sp>
        <p:nvSpPr>
          <p:cNvPr id="3" name="Rectangle 2"/>
          <p:cNvSpPr/>
          <p:nvPr/>
        </p:nvSpPr>
        <p:spPr>
          <a:xfrm>
            <a:off x="276169" y="5117431"/>
            <a:ext cx="11865063" cy="1508105"/>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less than 0.05, we reject null hypothesis. Hence, we can conclude that impact of “Wrong </a:t>
            </a:r>
            <a:r>
              <a:rPr lang="en-US" b="1" i="1" kern="0" dirty="0" smtClean="0">
                <a:solidFill>
                  <a:prstClr val="black"/>
                </a:solidFill>
              </a:rPr>
              <a:t>Stitching Techniques Used” </a:t>
            </a:r>
            <a:r>
              <a:rPr lang="en-US" b="1" i="1" kern="0" dirty="0">
                <a:solidFill>
                  <a:prstClr val="black"/>
                </a:solidFill>
              </a:rPr>
              <a:t>on Quality score is statistically significant.</a:t>
            </a:r>
            <a:endParaRPr lang="en-IN" b="1" i="1" dirty="0"/>
          </a:p>
          <a:p>
            <a:endParaRPr lang="en-IN" dirty="0"/>
          </a:p>
          <a:p>
            <a:endParaRPr lang="en-IN" dirty="0"/>
          </a:p>
        </p:txBody>
      </p:sp>
    </p:spTree>
    <p:extLst>
      <p:ext uri="{BB962C8B-B14F-4D97-AF65-F5344CB8AC3E}">
        <p14:creationId xmlns:p14="http://schemas.microsoft.com/office/powerpoint/2010/main" val="14776073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95</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a:t>
            </a:r>
            <a:r>
              <a:rPr lang="en-US" b="1" i="1" dirty="0">
                <a:solidFill>
                  <a:prstClr val="black"/>
                </a:solidFill>
              </a:rPr>
              <a:t>Wrong Size Packaging</a:t>
            </a:r>
            <a:r>
              <a:rPr lang="en-US" b="1" i="1" dirty="0" smtClean="0">
                <a:solidFill>
                  <a:prstClr val="black"/>
                </a:solidFill>
              </a:rPr>
              <a:t>” has </a:t>
            </a:r>
            <a:r>
              <a:rPr lang="en-US" b="1" i="1" dirty="0">
                <a:solidFill>
                  <a:prstClr val="black"/>
                </a:solidFill>
              </a:rPr>
              <a:t>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“Wrong </a:t>
            </a:r>
            <a:r>
              <a:rPr lang="en-US" b="1" i="1" dirty="0" smtClean="0">
                <a:solidFill>
                  <a:prstClr val="black"/>
                </a:solidFill>
              </a:rPr>
              <a:t>Size Packaging” has </a:t>
            </a:r>
            <a:r>
              <a:rPr lang="en-US" b="1" i="1" dirty="0">
                <a:solidFill>
                  <a:prstClr val="black"/>
                </a:solidFill>
              </a:rPr>
              <a:t>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X8 (WRONG SIZE </a:t>
            </a:r>
            <a:r>
              <a:rPr lang="en-US" sz="2800" b="1" kern="0" dirty="0" smtClean="0">
                <a:solidFill>
                  <a:srgbClr val="007BB9"/>
                </a:solidFill>
              </a:rPr>
              <a:t>PACKAGING)</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322345" y="2121586"/>
            <a:ext cx="11042505" cy="100340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322345" y="2121128"/>
            <a:ext cx="11042505" cy="1323439"/>
          </a:xfrm>
          <a:prstGeom prst="rect">
            <a:avLst/>
          </a:prstGeom>
          <a:noFill/>
        </p:spPr>
        <p:txBody>
          <a:bodyPr wrap="square" rtlCol="0">
            <a:spAutoFit/>
          </a:bodyPr>
          <a:lstStyle/>
          <a:p>
            <a:r>
              <a:rPr lang="en-US" sz="2000" b="1" i="1" dirty="0">
                <a:solidFill>
                  <a:prstClr val="black"/>
                </a:solidFill>
              </a:rPr>
              <a:t>Purpose of performing One-Way ANOVA Test is to check whether the observations of One-Way ANOVA Test are statistically significant enough to make an impact on Quality Score</a:t>
            </a:r>
            <a:endParaRPr lang="en-IN" sz="2000" dirty="0"/>
          </a:p>
          <a:p>
            <a:endParaRPr lang="en-IN" sz="2000" dirty="0"/>
          </a:p>
        </p:txBody>
      </p:sp>
    </p:spTree>
    <p:extLst>
      <p:ext uri="{BB962C8B-B14F-4D97-AF65-F5344CB8AC3E}">
        <p14:creationId xmlns:p14="http://schemas.microsoft.com/office/powerpoint/2010/main" val="34434676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96</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5" y="1357847"/>
            <a:ext cx="8186928" cy="5112927"/>
          </a:xfrm>
          <a:prstGeom prst="rect">
            <a:avLst/>
          </a:prstGeom>
        </p:spPr>
      </p:pic>
      <p:sp>
        <p:nvSpPr>
          <p:cNvPr id="3" name="Rectangle 2"/>
          <p:cNvSpPr/>
          <p:nvPr/>
        </p:nvSpPr>
        <p:spPr>
          <a:xfrm>
            <a:off x="8657303" y="2683204"/>
            <a:ext cx="3483930" cy="1508105"/>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2 and 6.The shape and spread of box plots for all Wrong size packaging are different.</a:t>
            </a:r>
          </a:p>
        </p:txBody>
      </p:sp>
    </p:spTree>
    <p:extLst>
      <p:ext uri="{BB962C8B-B14F-4D97-AF65-F5344CB8AC3E}">
        <p14:creationId xmlns:p14="http://schemas.microsoft.com/office/powerpoint/2010/main" val="42779496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97</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75" y="1357847"/>
            <a:ext cx="8172180" cy="5112927"/>
          </a:xfrm>
          <a:prstGeom prst="rect">
            <a:avLst/>
          </a:prstGeom>
        </p:spPr>
      </p:pic>
      <p:sp>
        <p:nvSpPr>
          <p:cNvPr id="4" name="Rectangle 3"/>
          <p:cNvSpPr/>
          <p:nvPr/>
        </p:nvSpPr>
        <p:spPr>
          <a:xfrm>
            <a:off x="8642555" y="2612670"/>
            <a:ext cx="3498678" cy="2893100"/>
          </a:xfrm>
          <a:prstGeom prst="rect">
            <a:avLst/>
          </a:prstGeom>
        </p:spPr>
        <p:txBody>
          <a:bodyPr wrap="square">
            <a:spAutoFit/>
          </a:bodyPr>
          <a:lstStyle/>
          <a:p>
            <a:r>
              <a:rPr lang="en-US" sz="2000" b="1" i="1" u="sng" kern="0" dirty="0">
                <a:solidFill>
                  <a:schemeClr val="accent2"/>
                </a:solidFill>
              </a:rPr>
              <a:t>Interpretation</a:t>
            </a:r>
            <a:r>
              <a:rPr lang="en-US" b="1" i="1" u="sng" kern="0" dirty="0">
                <a:solidFill>
                  <a:schemeClr val="accent2"/>
                </a:solidFill>
              </a:rPr>
              <a:t>:</a:t>
            </a:r>
          </a:p>
          <a:p>
            <a:r>
              <a:rPr lang="en-US" b="1" i="1" kern="0" dirty="0">
                <a:solidFill>
                  <a:prstClr val="black"/>
                </a:solidFill>
              </a:rPr>
              <a:t>Since p-value is more than 0.05, we fail to reject null hypothesis. Hence, we can conclude that there is no impact of </a:t>
            </a:r>
            <a:r>
              <a:rPr lang="en-US" b="1" i="1" kern="0" dirty="0" smtClean="0">
                <a:solidFill>
                  <a:prstClr val="black"/>
                </a:solidFill>
              </a:rPr>
              <a:t>“Wrong Size Packaging” </a:t>
            </a:r>
            <a:r>
              <a:rPr lang="en-US" b="1" i="1" kern="0" dirty="0">
                <a:solidFill>
                  <a:prstClr val="black"/>
                </a:solidFill>
              </a:rPr>
              <a:t>on Quality score.</a:t>
            </a:r>
          </a:p>
          <a:p>
            <a:endParaRPr lang="en-IN" b="1" i="1" dirty="0"/>
          </a:p>
          <a:p>
            <a:endParaRPr lang="en-IN" dirty="0"/>
          </a:p>
          <a:p>
            <a:endParaRPr lang="en-IN" dirty="0"/>
          </a:p>
        </p:txBody>
      </p:sp>
    </p:spTree>
    <p:extLst>
      <p:ext uri="{BB962C8B-B14F-4D97-AF65-F5344CB8AC3E}">
        <p14:creationId xmlns:p14="http://schemas.microsoft.com/office/powerpoint/2010/main" val="19139278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98</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i="1" dirty="0" smtClean="0">
                <a:solidFill>
                  <a:prstClr val="black"/>
                </a:solidFill>
              </a:rPr>
              <a:t>“</a:t>
            </a:r>
            <a:r>
              <a:rPr lang="en-US" b="1" i="1" dirty="0">
                <a:solidFill>
                  <a:prstClr val="black"/>
                </a:solidFill>
              </a:rPr>
              <a:t>Wrong Colour Combination</a:t>
            </a:r>
            <a:r>
              <a:rPr lang="en-US" b="1" i="1" dirty="0" smtClean="0">
                <a:solidFill>
                  <a:prstClr val="black"/>
                </a:solidFill>
              </a:rPr>
              <a:t>” </a:t>
            </a:r>
            <a:r>
              <a:rPr lang="en-US" b="1" i="1" dirty="0">
                <a:solidFill>
                  <a:prstClr val="black"/>
                </a:solidFill>
              </a:rPr>
              <a:t>has no impact on “Quality Score” </a:t>
            </a:r>
          </a:p>
          <a:p>
            <a:pPr marL="457200" indent="-457200" fontAlgn="base">
              <a:lnSpc>
                <a:spcPct val="105000"/>
              </a:lnSpc>
              <a:spcBef>
                <a:spcPct val="30000"/>
              </a:spcBef>
              <a:spcAft>
                <a:spcPct val="0"/>
              </a:spcAft>
            </a:pPr>
            <a:r>
              <a:rPr lang="en-US" b="1" i="1" dirty="0">
                <a:solidFill>
                  <a:prstClr val="black"/>
                </a:solidFill>
              </a:rPr>
              <a:t>VS</a:t>
            </a:r>
          </a:p>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a</a:t>
            </a:r>
            <a:r>
              <a:rPr lang="en-US" b="1" i="1" dirty="0">
                <a:solidFill>
                  <a:prstClr val="black"/>
                </a:solidFill>
              </a:rPr>
              <a:t>: “Wrong </a:t>
            </a:r>
            <a:r>
              <a:rPr lang="en-US" b="1" i="1" dirty="0" smtClean="0">
                <a:solidFill>
                  <a:prstClr val="black"/>
                </a:solidFill>
              </a:rPr>
              <a:t>Colour Combination” </a:t>
            </a:r>
            <a:r>
              <a:rPr lang="en-US" b="1" i="1" dirty="0">
                <a:solidFill>
                  <a:prstClr val="black"/>
                </a:solidFill>
              </a:rPr>
              <a:t>has impact on “Quality Score”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X9 (WRONG COLOUR </a:t>
            </a:r>
            <a:r>
              <a:rPr lang="en-US" sz="2800" b="1" kern="0" dirty="0" smtClean="0">
                <a:solidFill>
                  <a:srgbClr val="007BB9"/>
                </a:solidFill>
              </a:rPr>
              <a:t>COMBINATION)</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4" name="Rectangle 8"/>
          <p:cNvSpPr>
            <a:spLocks noChangeArrowheads="1"/>
          </p:cNvSpPr>
          <p:nvPr/>
        </p:nvSpPr>
        <p:spPr bwMode="auto">
          <a:xfrm>
            <a:off x="322345" y="2143895"/>
            <a:ext cx="11042505" cy="104884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2" name="TextBox 1"/>
          <p:cNvSpPr txBox="1"/>
          <p:nvPr/>
        </p:nvSpPr>
        <p:spPr>
          <a:xfrm>
            <a:off x="322344" y="2158283"/>
            <a:ext cx="11042505" cy="1015663"/>
          </a:xfrm>
          <a:prstGeom prst="rect">
            <a:avLst/>
          </a:prstGeom>
          <a:noFill/>
        </p:spPr>
        <p:txBody>
          <a:bodyPr wrap="square" rtlCol="0">
            <a:spAutoFit/>
          </a:bodyPr>
          <a:lstStyle/>
          <a:p>
            <a:r>
              <a:rPr lang="en-US" sz="2000" b="1" i="1" dirty="0">
                <a:solidFill>
                  <a:prstClr val="black"/>
                </a:solidFill>
              </a:rPr>
              <a:t>Purpose of performing One-Way ANOVA Test is to check whether the observations of One-Way ANOVA Test are statistically significant enough to make an impact on Quality </a:t>
            </a:r>
            <a:r>
              <a:rPr lang="en-US" sz="2000" b="1" i="1" dirty="0" smtClean="0">
                <a:solidFill>
                  <a:prstClr val="black"/>
                </a:solidFill>
              </a:rPr>
              <a:t>Score</a:t>
            </a:r>
            <a:endParaRPr lang="en-IN" sz="2000" dirty="0"/>
          </a:p>
        </p:txBody>
      </p:sp>
    </p:spTree>
    <p:extLst>
      <p:ext uri="{BB962C8B-B14F-4D97-AF65-F5344CB8AC3E}">
        <p14:creationId xmlns:p14="http://schemas.microsoft.com/office/powerpoint/2010/main" val="31745904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99</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pic>
        <p:nvPicPr>
          <p:cNvPr id="2" name="Picture 1"/>
          <p:cNvPicPr>
            <a:picLocks noChangeAspect="1"/>
          </p:cNvPicPr>
          <p:nvPr/>
        </p:nvPicPr>
        <p:blipFill>
          <a:blip r:embed="rId4"/>
          <a:stretch>
            <a:fillRect/>
          </a:stretch>
        </p:blipFill>
        <p:spPr>
          <a:xfrm>
            <a:off x="470375" y="1357847"/>
            <a:ext cx="8334412" cy="5112927"/>
          </a:xfrm>
          <a:prstGeom prst="rect">
            <a:avLst/>
          </a:prstGeom>
        </p:spPr>
      </p:pic>
      <p:sp>
        <p:nvSpPr>
          <p:cNvPr id="3" name="Rectangle 2"/>
          <p:cNvSpPr/>
          <p:nvPr/>
        </p:nvSpPr>
        <p:spPr>
          <a:xfrm>
            <a:off x="8804787" y="2683203"/>
            <a:ext cx="3336446" cy="1785104"/>
          </a:xfrm>
          <a:prstGeom prst="rect">
            <a:avLst/>
          </a:prstGeom>
        </p:spPr>
        <p:txBody>
          <a:bodyPr wrap="square">
            <a:spAutoFit/>
          </a:bodyPr>
          <a:lstStyle/>
          <a:p>
            <a:r>
              <a:rPr lang="en-US" sz="2000" b="1" i="1" u="sng" kern="0" dirty="0">
                <a:solidFill>
                  <a:schemeClr val="accent2"/>
                </a:solidFill>
              </a:rPr>
              <a:t>Interpretation</a:t>
            </a:r>
            <a:r>
              <a:rPr lang="en-US" sz="1600" b="1" i="1" u="sng" kern="0" dirty="0">
                <a:solidFill>
                  <a:schemeClr val="accent2"/>
                </a:solidFill>
              </a:rPr>
              <a:t>:</a:t>
            </a:r>
            <a:endParaRPr lang="en-IN" sz="1600" b="1" i="1" dirty="0"/>
          </a:p>
          <a:p>
            <a:r>
              <a:rPr lang="en-IN" b="1" i="1" dirty="0"/>
              <a:t>The outliers are observed in 7,8,9 and 10.The shape and spread of box plots for all Wrong colour combination are different.</a:t>
            </a:r>
          </a:p>
        </p:txBody>
      </p:sp>
    </p:spTree>
    <p:extLst>
      <p:ext uri="{BB962C8B-B14F-4D97-AF65-F5344CB8AC3E}">
        <p14:creationId xmlns:p14="http://schemas.microsoft.com/office/powerpoint/2010/main" val="4133272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15952</TotalTime>
  <Words>17020</Words>
  <Application>Microsoft Office PowerPoint</Application>
  <PresentationFormat>Widescreen</PresentationFormat>
  <Paragraphs>2105</Paragraphs>
  <Slides>140</Slides>
  <Notes>136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51" baseType="lpstr">
      <vt:lpstr>Arial</vt:lpstr>
      <vt:lpstr>Arial Black</vt:lpstr>
      <vt:lpstr>Bahnschrift Light Condensed</vt:lpstr>
      <vt:lpstr>Barlow Light</vt:lpstr>
      <vt:lpstr>Bodoni MT</vt:lpstr>
      <vt:lpstr>Bodoni MT Black</vt:lpstr>
      <vt:lpstr>Calibri</vt:lpstr>
      <vt:lpstr>Raleway SemiBold</vt:lpstr>
      <vt:lpstr>Times New Roman</vt:lpstr>
      <vt:lpstr>Gaoler template</vt:lpstr>
      <vt:lpstr>Worksheet</vt:lpstr>
      <vt:lpstr>DEFINE PHASE</vt:lpstr>
      <vt:lpstr>Scenario</vt:lpstr>
      <vt:lpstr>Identification of VOC and I-E Customers</vt:lpstr>
      <vt:lpstr>DATA  COLLECTION PLAN</vt:lpstr>
      <vt:lpstr>PROJECT CHARTER</vt:lpstr>
      <vt:lpstr>PowerPoint Presentation</vt:lpstr>
      <vt:lpstr>PowerPoint Presentation</vt:lpstr>
      <vt:lpstr>PowerPoint Presentation</vt:lpstr>
      <vt:lpstr>COMMUNICATION PLAN (RACI MATRIX)</vt:lpstr>
      <vt:lpstr>MEASURE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Updated Process Map</vt:lpstr>
      <vt:lpstr>PowerPoint Presentation</vt:lpstr>
      <vt:lpstr>PowerPoint Presentation</vt:lpstr>
      <vt:lpstr>PowerPoint Presentation</vt:lpstr>
      <vt:lpstr>PowerPoint Presentation</vt:lpstr>
      <vt:lpstr>Control Chart – Continuous data-  I-MR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Tejashree</dc:creator>
  <cp:lastModifiedBy>asus</cp:lastModifiedBy>
  <cp:revision>293</cp:revision>
  <dcterms:created xsi:type="dcterms:W3CDTF">2020-05-28T10:34:44Z</dcterms:created>
  <dcterms:modified xsi:type="dcterms:W3CDTF">2021-03-19T22:45:45Z</dcterms:modified>
</cp:coreProperties>
</file>