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68"/>
  </p:notesMasterIdLst>
  <p:sldIdLst>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3" r:id="rId24"/>
    <p:sldId id="284" r:id="rId25"/>
    <p:sldId id="285" r:id="rId26"/>
    <p:sldId id="323" r:id="rId27"/>
    <p:sldId id="324" r:id="rId28"/>
    <p:sldId id="344" r:id="rId29"/>
    <p:sldId id="34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7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14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varScale="1">
        <p:scale>
          <a:sx n="80" d="100"/>
          <a:sy n="80" d="100"/>
        </p:scale>
        <p:origin x="3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5.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PHASE</a:t>
            </a:r>
            <a:r>
              <a:rPr lang="en-US" sz="1400" baseline="0"/>
              <a:t>-WISE SIGMA VALUE COMPARISON</a:t>
            </a:r>
            <a:endParaRPr lang="en-US" sz="14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'CONTROL DATA'!$Z$12</c:f>
              <c:strCache>
                <c:ptCount val="1"/>
                <c:pt idx="0">
                  <c:v>Long Term Sigma Value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'CONTROL DATA'!$Y$13:$Y$14</c:f>
              <c:strCache>
                <c:ptCount val="2"/>
                <c:pt idx="0">
                  <c:v>MEASURE</c:v>
                </c:pt>
                <c:pt idx="1">
                  <c:v>IMPROVE</c:v>
                </c:pt>
              </c:strCache>
            </c:strRef>
          </c:cat>
          <c:val>
            <c:numRef>
              <c:f>'CONTROL DATA'!$Z$13:$Z$14</c:f>
              <c:numCache>
                <c:formatCode>0.00</c:formatCode>
                <c:ptCount val="2"/>
                <c:pt idx="0">
                  <c:v>-0.52440051270804078</c:v>
                </c:pt>
                <c:pt idx="1">
                  <c:v>1.4050715603096329</c:v>
                </c:pt>
              </c:numCache>
            </c:numRef>
          </c:val>
        </c:ser>
        <c:dLbls>
          <c:showLegendKey val="0"/>
          <c:showVal val="1"/>
          <c:showCatName val="0"/>
          <c:showSerName val="0"/>
          <c:showPercent val="0"/>
          <c:showBubbleSize val="0"/>
        </c:dLbls>
        <c:gapWidth val="219"/>
        <c:overlap val="-27"/>
        <c:axId val="330129816"/>
        <c:axId val="330130208"/>
      </c:barChart>
      <c:lineChart>
        <c:grouping val="standard"/>
        <c:varyColors val="0"/>
        <c:ser>
          <c:idx val="1"/>
          <c:order val="1"/>
          <c:tx>
            <c:strRef>
              <c:f>'CONTROL DATA'!$AA$12</c:f>
              <c:strCache>
                <c:ptCount val="1"/>
                <c:pt idx="0">
                  <c:v>AVG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0"/>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Lst>
            </c:dLbl>
            <c:dLbl>
              <c:idx val="1"/>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'CONTROL DATA'!$Y$13:$Y$14</c:f>
              <c:strCache>
                <c:ptCount val="2"/>
                <c:pt idx="0">
                  <c:v>MEASURE</c:v>
                </c:pt>
                <c:pt idx="1">
                  <c:v>IMPROVE</c:v>
                </c:pt>
              </c:strCache>
            </c:strRef>
          </c:cat>
          <c:val>
            <c:numRef>
              <c:f>'CONTROL DATA'!$AA$13:$AA$14</c:f>
              <c:numCache>
                <c:formatCode>0.00</c:formatCode>
                <c:ptCount val="2"/>
                <c:pt idx="0">
                  <c:v>0.44033552380079605</c:v>
                </c:pt>
                <c:pt idx="1">
                  <c:v>0.44033552380079605</c:v>
                </c:pt>
              </c:numCache>
            </c:numRef>
          </c:val>
          <c:smooth val="0"/>
        </c:ser>
        <c:dLbls>
          <c:showLegendKey val="0"/>
          <c:showVal val="1"/>
          <c:showCatName val="0"/>
          <c:showSerName val="0"/>
          <c:showPercent val="0"/>
          <c:showBubbleSize val="0"/>
        </c:dLbls>
        <c:marker val="1"/>
        <c:smooth val="0"/>
        <c:axId val="330129816"/>
        <c:axId val="330130208"/>
      </c:lineChart>
      <c:catAx>
        <c:axId val="3301298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PHASE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330130208"/>
        <c:crosses val="autoZero"/>
        <c:auto val="1"/>
        <c:lblAlgn val="ctr"/>
        <c:lblOffset val="100"/>
        <c:noMultiLvlLbl val="0"/>
      </c:catAx>
      <c:valAx>
        <c:axId val="3301302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LONG TERM SIGMA VALUE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0129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PHASE</a:t>
            </a:r>
            <a:r>
              <a:rPr lang="en-US" sz="1400" baseline="0"/>
              <a:t>-WISE SIGMA VALUE COMPARISON</a:t>
            </a:r>
            <a:endParaRPr lang="en-US" sz="14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'CONTROL DATA'!$Z$12</c:f>
              <c:strCache>
                <c:ptCount val="1"/>
                <c:pt idx="0">
                  <c:v>Long Term Sigma Value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'CONTROL DATA'!$Y$13:$Y$15</c:f>
              <c:strCache>
                <c:ptCount val="3"/>
                <c:pt idx="0">
                  <c:v>MEASURE</c:v>
                </c:pt>
                <c:pt idx="1">
                  <c:v>IMPROVE</c:v>
                </c:pt>
                <c:pt idx="2">
                  <c:v>CONTROL</c:v>
                </c:pt>
              </c:strCache>
            </c:strRef>
          </c:cat>
          <c:val>
            <c:numRef>
              <c:f>'CONTROL DATA'!$Z$13:$Z$15</c:f>
              <c:numCache>
                <c:formatCode>0.00</c:formatCode>
                <c:ptCount val="3"/>
                <c:pt idx="0">
                  <c:v>-0.52440051270804078</c:v>
                </c:pt>
                <c:pt idx="1">
                  <c:v>1.4050715603096329</c:v>
                </c:pt>
                <c:pt idx="2">
                  <c:v>0.84162123357291474</c:v>
                </c:pt>
              </c:numCache>
            </c:numRef>
          </c:val>
        </c:ser>
        <c:dLbls>
          <c:showLegendKey val="0"/>
          <c:showVal val="1"/>
          <c:showCatName val="0"/>
          <c:showSerName val="0"/>
          <c:showPercent val="0"/>
          <c:showBubbleSize val="0"/>
        </c:dLbls>
        <c:gapWidth val="219"/>
        <c:overlap val="-27"/>
        <c:axId val="329560400"/>
        <c:axId val="329560008"/>
      </c:barChart>
      <c:lineChart>
        <c:grouping val="standard"/>
        <c:varyColors val="0"/>
        <c:ser>
          <c:idx val="1"/>
          <c:order val="1"/>
          <c:tx>
            <c:strRef>
              <c:f>'CONTROL DATA'!$AA$12</c:f>
              <c:strCache>
                <c:ptCount val="1"/>
                <c:pt idx="0">
                  <c:v>AVG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0"/>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lumMod val="60000"/>
                        <a:lumOff val="4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'CONTROL DATA'!$AA$13:$AA$15</c:f>
              <c:numCache>
                <c:formatCode>0.00</c:formatCode>
                <c:ptCount val="3"/>
                <c:pt idx="0">
                  <c:v>0.57409742705816891</c:v>
                </c:pt>
                <c:pt idx="1">
                  <c:v>0.57409742705816891</c:v>
                </c:pt>
                <c:pt idx="2">
                  <c:v>0.57409742705816891</c:v>
                </c:pt>
              </c:numCache>
            </c:numRef>
          </c:val>
          <c:smooth val="0"/>
        </c:ser>
        <c:dLbls>
          <c:showLegendKey val="0"/>
          <c:showVal val="1"/>
          <c:showCatName val="0"/>
          <c:showSerName val="0"/>
          <c:showPercent val="0"/>
          <c:showBubbleSize val="0"/>
        </c:dLbls>
        <c:marker val="1"/>
        <c:smooth val="0"/>
        <c:axId val="329560400"/>
        <c:axId val="329560008"/>
      </c:lineChart>
      <c:catAx>
        <c:axId val="32956040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PHASE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329560008"/>
        <c:crosses val="autoZero"/>
        <c:auto val="1"/>
        <c:lblAlgn val="ctr"/>
        <c:lblOffset val="100"/>
        <c:noMultiLvlLbl val="0"/>
      </c:catAx>
      <c:valAx>
        <c:axId val="3295600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LONG TERM SIGMA VALUE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9560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FFFFFF"/>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D67D4-399E-4643-97CB-44E153CBE80E}"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D740E-DA29-4A4A-9945-036C09D4D046}" type="slidenum">
              <a:rPr lang="en-US" smtClean="0"/>
              <a:t>‹#›</a:t>
            </a:fld>
            <a:endParaRPr lang="en-US"/>
          </a:p>
        </p:txBody>
      </p:sp>
    </p:spTree>
    <p:extLst>
      <p:ext uri="{BB962C8B-B14F-4D97-AF65-F5344CB8AC3E}">
        <p14:creationId xmlns:p14="http://schemas.microsoft.com/office/powerpoint/2010/main" val="126476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776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29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25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55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733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322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0752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1412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030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5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86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51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98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36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490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523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287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283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773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63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899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857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963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923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170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654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174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t>56</a:t>
            </a:fld>
            <a:endParaRPr lang="en-US"/>
          </a:p>
        </p:txBody>
      </p:sp>
    </p:spTree>
    <p:extLst>
      <p:ext uri="{BB962C8B-B14F-4D97-AF65-F5344CB8AC3E}">
        <p14:creationId xmlns:p14="http://schemas.microsoft.com/office/powerpoint/2010/main" val="424932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8585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97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858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8444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521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30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69121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32136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281406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556281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015582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361910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9"/>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 name="Google Shape;50;p9"/>
          <p:cNvSpPr/>
          <p:nvPr/>
        </p:nvSpPr>
        <p:spPr>
          <a:xfrm rot="5400000">
            <a:off x="-133800" y="59316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endParaRPr/>
          </a:p>
        </p:txBody>
      </p:sp>
      <p:sp>
        <p:nvSpPr>
          <p:cNvPr id="52" name="Google Shape;52;p9"/>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623588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55;p10"/>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472743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11"/>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a:solidFill>
                  <a:srgbClr val="007BB9"/>
                </a:solidFill>
              </a:rPr>
              <a:pPr/>
              <a:t>‹#›</a:t>
            </a:fld>
            <a:endParaRPr>
              <a:solidFill>
                <a:srgbClr val="007BB9"/>
              </a:solidFill>
            </a:endParaRPr>
          </a:p>
        </p:txBody>
      </p:sp>
    </p:spTree>
    <p:extLst>
      <p:ext uri="{BB962C8B-B14F-4D97-AF65-F5344CB8AC3E}">
        <p14:creationId xmlns:p14="http://schemas.microsoft.com/office/powerpoint/2010/main" val="107557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41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06885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15692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73417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05198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9"/>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 name="Google Shape;50;p9"/>
          <p:cNvSpPr/>
          <p:nvPr/>
        </p:nvSpPr>
        <p:spPr>
          <a:xfrm rot="5400000">
            <a:off x="-133800" y="59316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endParaRPr/>
          </a:p>
        </p:txBody>
      </p:sp>
      <p:sp>
        <p:nvSpPr>
          <p:cNvPr id="52" name="Google Shape;52;p9"/>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58187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 dark">
    <p:spTree>
      <p:nvGrpSpPr>
        <p:cNvPr id="1" name="Shape 56"/>
        <p:cNvGrpSpPr/>
        <p:nvPr/>
      </p:nvGrpSpPr>
      <p:grpSpPr>
        <a:xfrm>
          <a:off x="0" y="0"/>
          <a:ext cx="0" cy="0"/>
          <a:chOff x="0" y="0"/>
          <a:chExt cx="0" cy="0"/>
        </a:xfrm>
      </p:grpSpPr>
      <p:sp>
        <p:nvSpPr>
          <p:cNvPr id="57" name="Google Shape;57;p11"/>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11"/>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a:solidFill>
                  <a:srgbClr val="007BB9"/>
                </a:solidFill>
              </a:rPr>
              <a:pPr/>
              <a:t>‹#›</a:t>
            </a:fld>
            <a:endParaRPr>
              <a:solidFill>
                <a:srgbClr val="007BB9"/>
              </a:solidFill>
            </a:endParaRPr>
          </a:p>
        </p:txBody>
      </p:sp>
    </p:spTree>
    <p:extLst>
      <p:ext uri="{BB962C8B-B14F-4D97-AF65-F5344CB8AC3E}">
        <p14:creationId xmlns:p14="http://schemas.microsoft.com/office/powerpoint/2010/main" val="125442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60944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pPr>
              <a:buClr>
                <a:srgbClr val="000000"/>
              </a:buClr>
              <a:buFont typeface="Arial"/>
              <a:buNone/>
            </a:pPr>
            <a:fld id="{00000000-1234-1234-1234-123412341234}" type="slidenum">
              <a:rPr lang="en" kern="0">
                <a:solidFill>
                  <a:srgbClr val="FFFFFF"/>
                </a:solidFill>
              </a:rPr>
              <a:pPr>
                <a:buClr>
                  <a:srgbClr val="000000"/>
                </a:buClr>
                <a:buFont typeface="Arial"/>
                <a:buNone/>
              </a:pPr>
              <a:t>‹#›</a:t>
            </a:fld>
            <a:endParaRPr kern="0">
              <a:solidFill>
                <a:srgbClr val="FFFFFF"/>
              </a:solidFill>
            </a:endParaRPr>
          </a:p>
        </p:txBody>
      </p:sp>
    </p:spTree>
    <p:extLst>
      <p:ext uri="{BB962C8B-B14F-4D97-AF65-F5344CB8AC3E}">
        <p14:creationId xmlns:p14="http://schemas.microsoft.com/office/powerpoint/2010/main" val="66847505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pPr>
              <a:buClr>
                <a:srgbClr val="000000"/>
              </a:buClr>
              <a:buFont typeface="Arial"/>
              <a:buNone/>
            </a:pPr>
            <a:fld id="{00000000-1234-1234-1234-123412341234}" type="slidenum">
              <a:rPr lang="en" kern="0">
                <a:solidFill>
                  <a:srgbClr val="FFFFFF"/>
                </a:solidFill>
              </a:rPr>
              <a:pPr>
                <a:buClr>
                  <a:srgbClr val="000000"/>
                </a:buClr>
                <a:buFont typeface="Arial"/>
                <a:buNone/>
              </a:pPr>
              <a:t>‹#›</a:t>
            </a:fld>
            <a:endParaRPr kern="0">
              <a:solidFill>
                <a:srgbClr val="FFFFFF"/>
              </a:solidFill>
            </a:endParaRPr>
          </a:p>
        </p:txBody>
      </p:sp>
    </p:spTree>
    <p:extLst>
      <p:ext uri="{BB962C8B-B14F-4D97-AF65-F5344CB8AC3E}">
        <p14:creationId xmlns:p14="http://schemas.microsoft.com/office/powerpoint/2010/main" val="1227297296"/>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package" Target="../embeddings/Microsoft_Excel_Worksheet2.xlsx"/><Relationship Id="rId5" Type="http://schemas.openxmlformats.org/officeDocument/2006/relationships/image" Target="../media/image7.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package" Target="../embeddings/Microsoft_Excel_Worksheet3.xlsx"/><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package" Target="../embeddings/Microsoft_Excel_Worksheet4.xlsx"/><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image" Target="../media/image18.wmf"/><Relationship Id="rId4" Type="http://schemas.openxmlformats.org/officeDocument/2006/relationships/package" Target="../embeddings/Microsoft_Excel_Worksheet6.xlsx"/></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package" Target="../embeddings/Microsoft_Excel_Worksheet7.xlsx"/><Relationship Id="rId5" Type="http://schemas.openxmlformats.org/officeDocument/2006/relationships/image" Target="../media/image21.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package" Target="../embeddings/Microsoft_Excel_Worksheet9.xlsx"/><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8.wmf"/><Relationship Id="rId5" Type="http://schemas.openxmlformats.org/officeDocument/2006/relationships/package" Target="../embeddings/Microsoft_Excel_Worksheet10.xlsx"/><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41.png"/><Relationship Id="rId5" Type="http://schemas.openxmlformats.org/officeDocument/2006/relationships/image" Target="../media/image38.wmf"/><Relationship Id="rId4" Type="http://schemas.openxmlformats.org/officeDocument/2006/relationships/package" Target="../embeddings/Microsoft_Excel_Worksheet11.xlsx"/></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13827" y="537235"/>
            <a:ext cx="11397721" cy="542544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619760" y="867266"/>
            <a:ext cx="10785856" cy="992304"/>
          </a:xfrm>
        </p:spPr>
        <p:txBody>
          <a:bodyPr anchor="ctr"/>
          <a:lstStyle/>
          <a:p>
            <a:pPr algn="ctr"/>
            <a:r>
              <a:rPr lang="en-US" sz="6600" b="1" u="sng" dirty="0" smtClean="0">
                <a:latin typeface="Calibri" panose="020F0502020204030204" pitchFamily="34" charset="0"/>
                <a:cs typeface="Calibri" panose="020F0502020204030204" pitchFamily="34" charset="0"/>
              </a:rPr>
              <a:t>PROJECT NO. 1</a:t>
            </a:r>
            <a:endParaRPr lang="en-US" sz="6000" b="1" u="sng"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a:t>
            </a:fld>
            <a:endParaRPr lang="en">
              <a:solidFill>
                <a:srgbClr val="FFFFFF"/>
              </a:solidFill>
            </a:endParaRPr>
          </a:p>
        </p:txBody>
      </p:sp>
      <p:sp>
        <p:nvSpPr>
          <p:cNvPr id="4" name="Title 1"/>
          <p:cNvSpPr txBox="1">
            <a:spLocks/>
          </p:cNvSpPr>
          <p:nvPr/>
        </p:nvSpPr>
        <p:spPr>
          <a:xfrm>
            <a:off x="1393276" y="3220641"/>
            <a:ext cx="10012340" cy="208605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buClr>
                <a:srgbClr val="007BB9"/>
              </a:buClr>
            </a:pPr>
            <a:r>
              <a:rPr lang="en-US" sz="4000" b="1" i="1" kern="0" dirty="0" smtClean="0">
                <a:solidFill>
                  <a:srgbClr val="0070C0"/>
                </a:solidFill>
                <a:effectLst>
                  <a:outerShdw blurRad="38100" dist="38100" dir="2700000" algn="tl">
                    <a:srgbClr val="000000">
                      <a:alpha val="43137"/>
                    </a:srgbClr>
                  </a:outerShdw>
                </a:effectLst>
                <a:latin typeface="Cambria" panose="02040503050406030204" pitchFamily="18" charset="0"/>
              </a:rPr>
              <a:t>“ TO MINIMISE </a:t>
            </a:r>
            <a:r>
              <a:rPr lang="en-US" sz="4000" b="1" i="1" kern="0" dirty="0" smtClean="0">
                <a:solidFill>
                  <a:srgbClr val="0070C0"/>
                </a:solidFill>
                <a:effectLst>
                  <a:outerShdw blurRad="38100" dist="38100" dir="2700000" algn="tl">
                    <a:srgbClr val="000000">
                      <a:alpha val="43137"/>
                    </a:srgbClr>
                  </a:outerShdw>
                </a:effectLst>
                <a:latin typeface="Cambria" panose="02040503050406030204" pitchFamily="18" charset="0"/>
              </a:rPr>
              <a:t>TURN AROUND TIME (TAT) OF RESOLVING CUSTOMER QUERIES</a:t>
            </a:r>
          </a:p>
          <a:p>
            <a:pPr algn="ctr">
              <a:buClr>
                <a:srgbClr val="007BB9"/>
              </a:buClr>
            </a:pPr>
            <a:r>
              <a:rPr lang="en-US" sz="4000" b="1" i="1" kern="0" dirty="0" smtClean="0">
                <a:solidFill>
                  <a:srgbClr val="0070C0"/>
                </a:solidFill>
                <a:effectLst>
                  <a:outerShdw blurRad="38100" dist="38100" dir="2700000" algn="tl">
                    <a:srgbClr val="000000">
                      <a:alpha val="43137"/>
                    </a:srgbClr>
                  </a:outerShdw>
                </a:effectLst>
                <a:latin typeface="Cambria" panose="02040503050406030204" pitchFamily="18" charset="0"/>
              </a:rPr>
              <a:t> </a:t>
            </a:r>
            <a:r>
              <a:rPr lang="en-US" sz="4000" b="1" i="1" kern="0" dirty="0" smtClean="0">
                <a:solidFill>
                  <a:srgbClr val="0070C0"/>
                </a:solidFill>
                <a:effectLst>
                  <a:outerShdw blurRad="38100" dist="38100" dir="2700000" algn="tl">
                    <a:srgbClr val="000000">
                      <a:alpha val="43137"/>
                    </a:srgbClr>
                  </a:outerShdw>
                </a:effectLst>
                <a:latin typeface="Cambria" panose="02040503050406030204" pitchFamily="18" charset="0"/>
              </a:rPr>
              <a:t>BY </a:t>
            </a:r>
          </a:p>
          <a:p>
            <a:pPr algn="ctr">
              <a:buClr>
                <a:srgbClr val="007BB9"/>
              </a:buClr>
            </a:pPr>
            <a:r>
              <a:rPr lang="en-US" sz="4000" b="1" i="1" kern="0" dirty="0" smtClean="0">
                <a:solidFill>
                  <a:srgbClr val="0070C0"/>
                </a:solidFill>
                <a:effectLst>
                  <a:outerShdw blurRad="38100" dist="38100" dir="2700000" algn="tl">
                    <a:srgbClr val="000000">
                      <a:alpha val="43137"/>
                    </a:srgbClr>
                  </a:outerShdw>
                </a:effectLst>
                <a:latin typeface="Cambria" panose="02040503050406030204" pitchFamily="18" charset="0"/>
              </a:rPr>
              <a:t>REDUCING PROCESS TAT-DPMO ”</a:t>
            </a:r>
            <a:endParaRPr lang="en-US" sz="4000" b="1" i="1" kern="0" dirty="0">
              <a:solidFill>
                <a:srgbClr val="0070C0"/>
              </a:solidFill>
              <a:effectLst>
                <a:outerShdw blurRad="38100" dist="38100" dir="2700000" algn="tl">
                  <a:srgbClr val="000000">
                    <a:alpha val="43137"/>
                  </a:srgbClr>
                </a:outerShdw>
              </a:effectLst>
              <a:latin typeface="Cambria" panose="02040503050406030204" pitchFamily="18" charset="0"/>
            </a:endParaRPr>
          </a:p>
        </p:txBody>
      </p:sp>
      <p:sp>
        <p:nvSpPr>
          <p:cNvPr id="5" name="Title 1"/>
          <p:cNvSpPr txBox="1">
            <a:spLocks/>
          </p:cNvSpPr>
          <p:nvPr/>
        </p:nvSpPr>
        <p:spPr>
          <a:xfrm>
            <a:off x="3779818" y="2228337"/>
            <a:ext cx="4893535" cy="9923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4400" b="1" kern="0" dirty="0" smtClean="0">
                <a:solidFill>
                  <a:srgbClr val="757B89">
                    <a:lumMod val="75000"/>
                  </a:srgbClr>
                </a:solidFill>
              </a:rPr>
              <a:t>PROJECT </a:t>
            </a:r>
            <a:r>
              <a:rPr lang="en-US" sz="4400" b="1" kern="0" dirty="0" smtClean="0">
                <a:solidFill>
                  <a:srgbClr val="757B89">
                    <a:lumMod val="75000"/>
                  </a:srgbClr>
                </a:solidFill>
              </a:rPr>
              <a:t>TITLE</a:t>
            </a:r>
            <a:r>
              <a:rPr lang="en-US" sz="4400" b="1" kern="0" dirty="0" smtClean="0">
                <a:solidFill>
                  <a:srgbClr val="757B89">
                    <a:lumMod val="75000"/>
                  </a:srgbClr>
                </a:solidFill>
              </a:rPr>
              <a:t>:</a:t>
            </a:r>
            <a:endParaRPr lang="en-US" sz="4400" b="1" kern="0" dirty="0">
              <a:solidFill>
                <a:srgbClr val="757B89">
                  <a:lumMod val="75000"/>
                </a:srgbClr>
              </a:solidFill>
            </a:endParaRPr>
          </a:p>
        </p:txBody>
      </p:sp>
      <p:pic>
        <p:nvPicPr>
          <p:cNvPr id="6" name="Picture 5">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 name="TextBox 6">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22145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MEASURE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10</a:t>
            </a:fld>
            <a:endParaRPr lang="en">
              <a:solidFill>
                <a:srgbClr val="FFFFFF"/>
              </a:solidFill>
            </a:endParaRPr>
          </a:p>
        </p:txBody>
      </p:sp>
    </p:spTree>
    <p:extLst>
      <p:ext uri="{BB962C8B-B14F-4D97-AF65-F5344CB8AC3E}">
        <p14:creationId xmlns:p14="http://schemas.microsoft.com/office/powerpoint/2010/main" val="129209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spcFirstLastPara="1" wrap="square" lIns="0" tIns="0" rIns="0" bIns="0" anchor="b" anchorCtr="0">
            <a:noAutofit/>
          </a:bodyPr>
          <a:lstStyle/>
          <a:p>
            <a:pPr algn="ctr"/>
            <a:fld id="{00000000-1234-1234-1234-123412341234}" type="slidenum">
              <a:rPr lang="en">
                <a:solidFill>
                  <a:srgbClr val="FFFFFF"/>
                </a:solidFill>
              </a:rPr>
              <a:pPr algn="ctr"/>
              <a:t>11</a:t>
            </a:fld>
            <a:endParaRPr>
              <a:solidFill>
                <a:srgbClr val="FFFFFF"/>
              </a:solidFill>
            </a:endParaRPr>
          </a:p>
        </p:txBody>
      </p:sp>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6" name="Pentagon 3"/>
          <p:cNvSpPr>
            <a:spLocks noChangeArrowheads="1"/>
          </p:cNvSpPr>
          <p:nvPr/>
        </p:nvSpPr>
        <p:spPr bwMode="auto">
          <a:xfrm>
            <a:off x="395417" y="2818860"/>
            <a:ext cx="6076112" cy="810060"/>
          </a:xfrm>
          <a:prstGeom prst="homePlate">
            <a:avLst>
              <a:gd name="adj" fmla="val 72881"/>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fontAlgn="ctr">
              <a:lnSpc>
                <a:spcPct val="95000"/>
              </a:lnSpc>
              <a:spcBef>
                <a:spcPct val="35000"/>
              </a:spcBef>
              <a:buClr>
                <a:srgbClr val="000000"/>
              </a:buClr>
              <a:buFont typeface="Arial"/>
              <a:buNone/>
            </a:pPr>
            <a:r>
              <a:rPr lang="en-US" b="1" dirty="0" smtClean="0">
                <a:solidFill>
                  <a:srgbClr val="FFFFFF"/>
                </a:solidFill>
                <a:effectLst>
                  <a:outerShdw blurRad="38100" dist="38100" dir="2700000" algn="tl">
                    <a:srgbClr val="000000">
                      <a:alpha val="43137"/>
                    </a:srgbClr>
                  </a:outerShdw>
                </a:effectLst>
                <a:latin typeface="Calibri" panose="020F0502020204030204" pitchFamily="34" charset="0"/>
                <a:sym typeface="Arial"/>
              </a:rPr>
              <a:t>Number Of Days When Avg. TAT Per Day Is </a:t>
            </a:r>
          </a:p>
          <a:p>
            <a:pPr algn="ctr" fontAlgn="ctr">
              <a:lnSpc>
                <a:spcPct val="95000"/>
              </a:lnSpc>
              <a:spcBef>
                <a:spcPct val="35000"/>
              </a:spcBef>
              <a:buClr>
                <a:srgbClr val="000000"/>
              </a:buClr>
              <a:buFont typeface="Arial"/>
              <a:buNone/>
            </a:pPr>
            <a:r>
              <a:rPr lang="en-US" b="1" dirty="0" smtClean="0">
                <a:solidFill>
                  <a:srgbClr val="FFFFFF"/>
                </a:solidFill>
                <a:effectLst>
                  <a:outerShdw blurRad="38100" dist="38100" dir="2700000" algn="tl">
                    <a:srgbClr val="000000">
                      <a:alpha val="43137"/>
                    </a:srgbClr>
                  </a:outerShdw>
                </a:effectLst>
                <a:latin typeface="Calibri" panose="020F0502020204030204" pitchFamily="34" charset="0"/>
                <a:sym typeface="Arial"/>
              </a:rPr>
              <a:t>&gt;  Planned TAT i.e. 180 min</a:t>
            </a:r>
            <a:endParaRPr lang="en-US" b="1" dirty="0">
              <a:solidFill>
                <a:srgbClr val="FFFFFF"/>
              </a:solidFill>
              <a:effectLst>
                <a:outerShdw blurRad="38100" dist="38100" dir="2700000" algn="tl">
                  <a:srgbClr val="000000">
                    <a:alpha val="43137"/>
                  </a:srgbClr>
                </a:outerShdw>
              </a:effectLst>
              <a:latin typeface="Calibri" panose="020F0502020204030204" pitchFamily="34" charset="0"/>
              <a:sym typeface="Arial"/>
            </a:endParaRPr>
          </a:p>
        </p:txBody>
      </p:sp>
      <p:sp>
        <p:nvSpPr>
          <p:cNvPr id="18" name="TextBox 9"/>
          <p:cNvSpPr txBox="1">
            <a:spLocks noChangeArrowheads="1"/>
          </p:cNvSpPr>
          <p:nvPr/>
        </p:nvSpPr>
        <p:spPr bwMode="auto">
          <a:xfrm>
            <a:off x="1302732" y="3845448"/>
            <a:ext cx="3719727" cy="309315"/>
          </a:xfrm>
          <a:prstGeom prst="rect">
            <a:avLst/>
          </a:prstGeom>
          <a:ln>
            <a:headEnd/>
            <a:tailEnd/>
          </a:ln>
        </p:spPr>
        <p:style>
          <a:lnRef idx="1">
            <a:schemeClr val="dk1"/>
          </a:lnRef>
          <a:fillRef idx="2">
            <a:schemeClr val="dk1"/>
          </a:fillRef>
          <a:effectRef idx="1">
            <a:schemeClr val="dk1"/>
          </a:effectRef>
          <a:fontRef idx="minor">
            <a:schemeClr val="dk1"/>
          </a:fontRef>
        </p:style>
        <p:txBody>
          <a:bodyPr lIns="0" rIns="0" bIns="0">
            <a:spAutoFit/>
          </a:bodyPr>
          <a:lstStyle/>
          <a:p>
            <a:pPr algn="ctr">
              <a:lnSpc>
                <a:spcPct val="95000"/>
              </a:lnSpc>
              <a:spcBef>
                <a:spcPct val="35000"/>
              </a:spcBef>
              <a:buClr>
                <a:srgbClr val="3A3F50"/>
              </a:buClr>
            </a:pPr>
            <a:r>
              <a:rPr lang="en-US" b="1" dirty="0">
                <a:solidFill>
                  <a:srgbClr val="3A3F50"/>
                </a:solidFill>
              </a:rPr>
              <a:t>Data (Y) - </a:t>
            </a:r>
            <a:r>
              <a:rPr lang="en-US" b="1" dirty="0" smtClean="0">
                <a:solidFill>
                  <a:srgbClr val="3A3F50"/>
                </a:solidFill>
              </a:rPr>
              <a:t>Discrete</a:t>
            </a:r>
            <a:endParaRPr lang="en-US" b="1" dirty="0">
              <a:solidFill>
                <a:srgbClr val="3A3F50"/>
              </a:solidFill>
            </a:endParaRPr>
          </a:p>
        </p:txBody>
      </p:sp>
      <p:cxnSp>
        <p:nvCxnSpPr>
          <p:cNvPr id="21" name="Elbow Connector 11"/>
          <p:cNvCxnSpPr>
            <a:cxnSpLocks noChangeShapeType="1"/>
            <a:stCxn id="16" idx="3"/>
          </p:cNvCxnSpPr>
          <p:nvPr/>
        </p:nvCxnSpPr>
        <p:spPr bwMode="auto">
          <a:xfrm flipV="1">
            <a:off x="6471529" y="772390"/>
            <a:ext cx="1053175" cy="2451500"/>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cxnSp>
        <p:nvCxnSpPr>
          <p:cNvPr id="22" name="Elbow Connector 13"/>
          <p:cNvCxnSpPr>
            <a:cxnSpLocks noChangeShapeType="1"/>
          </p:cNvCxnSpPr>
          <p:nvPr/>
        </p:nvCxnSpPr>
        <p:spPr bwMode="auto">
          <a:xfrm>
            <a:off x="6471529" y="2646905"/>
            <a:ext cx="1053172" cy="2498047"/>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cxnSp>
        <p:nvCxnSpPr>
          <p:cNvPr id="23" name="Elbow Connector 16"/>
          <p:cNvCxnSpPr>
            <a:cxnSpLocks noChangeShapeType="1"/>
            <a:stCxn id="16" idx="3"/>
            <a:endCxn id="25" idx="1"/>
          </p:cNvCxnSpPr>
          <p:nvPr/>
        </p:nvCxnSpPr>
        <p:spPr bwMode="auto">
          <a:xfrm flipV="1">
            <a:off x="6471529" y="2627265"/>
            <a:ext cx="942758" cy="596625"/>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cxnSp>
        <p:nvCxnSpPr>
          <p:cNvPr id="26" name="Elbow Connector 43"/>
          <p:cNvCxnSpPr>
            <a:cxnSpLocks noChangeShapeType="1"/>
            <a:stCxn id="16" idx="3"/>
            <a:endCxn id="19" idx="1"/>
          </p:cNvCxnSpPr>
          <p:nvPr/>
        </p:nvCxnSpPr>
        <p:spPr bwMode="auto">
          <a:xfrm flipV="1">
            <a:off x="6471529" y="498439"/>
            <a:ext cx="935144" cy="2725451"/>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cxnSp>
        <p:nvCxnSpPr>
          <p:cNvPr id="27" name="Elbow Connector 49"/>
          <p:cNvCxnSpPr>
            <a:cxnSpLocks noChangeShapeType="1"/>
            <a:stCxn id="16" idx="3"/>
            <a:endCxn id="24" idx="1"/>
          </p:cNvCxnSpPr>
          <p:nvPr/>
        </p:nvCxnSpPr>
        <p:spPr bwMode="auto">
          <a:xfrm flipV="1">
            <a:off x="6471529" y="1559520"/>
            <a:ext cx="922982" cy="1664370"/>
          </a:xfrm>
          <a:prstGeom prst="bentConnector3">
            <a:avLst>
              <a:gd name="adj1" fmla="val 50000"/>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pic>
        <p:nvPicPr>
          <p:cNvPr id="28" name="Picture 2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oundRect">
            <a:avLst>
              <a:gd name="adj" fmla="val 16667"/>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cxnSp>
        <p:nvCxnSpPr>
          <p:cNvPr id="33" name="Elbow Connector 16"/>
          <p:cNvCxnSpPr>
            <a:cxnSpLocks noChangeShapeType="1"/>
            <a:endCxn id="29" idx="1"/>
          </p:cNvCxnSpPr>
          <p:nvPr/>
        </p:nvCxnSpPr>
        <p:spPr bwMode="auto">
          <a:xfrm rot="16200000" flipH="1">
            <a:off x="6612770" y="4016434"/>
            <a:ext cx="1036896" cy="526585"/>
          </a:xfrm>
          <a:prstGeom prst="bentConnector2">
            <a:avLst/>
          </a:prstGeom>
          <a:noFill/>
          <a:ln w="28575" algn="ctr">
            <a:noFill/>
            <a:round/>
            <a:headEnd/>
            <a:tailEnd type="arrow"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cxnSp>
      <p:sp>
        <p:nvSpPr>
          <p:cNvPr id="15" name="Rectangle 14"/>
          <p:cNvSpPr/>
          <p:nvPr/>
        </p:nvSpPr>
        <p:spPr>
          <a:xfrm>
            <a:off x="500021" y="245274"/>
            <a:ext cx="5971508" cy="707886"/>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buClr>
                <a:srgbClr val="007BB9"/>
              </a:buClr>
            </a:pPr>
            <a:r>
              <a:rPr lang="en-US" sz="4000" b="1" dirty="0">
                <a:solidFill>
                  <a:srgbClr val="007BB9"/>
                </a:solidFill>
                <a:effectLst>
                  <a:outerShdw blurRad="38100" dist="38100" dir="2700000" algn="tl">
                    <a:srgbClr val="000000">
                      <a:alpha val="43137"/>
                    </a:srgbClr>
                  </a:outerShdw>
                </a:effectLst>
              </a:rPr>
              <a:t>Performance Standards</a:t>
            </a:r>
          </a:p>
        </p:txBody>
      </p:sp>
      <p:sp>
        <p:nvSpPr>
          <p:cNvPr id="40" name="TextBox 9"/>
          <p:cNvSpPr txBox="1">
            <a:spLocks noChangeArrowheads="1"/>
          </p:cNvSpPr>
          <p:nvPr/>
        </p:nvSpPr>
        <p:spPr bwMode="auto">
          <a:xfrm>
            <a:off x="1302732" y="2586108"/>
            <a:ext cx="3719727" cy="309315"/>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lIns="0" rIns="0" bIns="0">
            <a:spAutoFit/>
          </a:bodyPr>
          <a:lstStyle/>
          <a:p>
            <a:pPr algn="ctr">
              <a:lnSpc>
                <a:spcPct val="95000"/>
              </a:lnSpc>
              <a:spcBef>
                <a:spcPct val="35000"/>
              </a:spcBef>
              <a:buClr>
                <a:srgbClr val="3A3F50"/>
              </a:buClr>
            </a:pPr>
            <a:r>
              <a:rPr lang="en-US" b="1" dirty="0" smtClean="0">
                <a:solidFill>
                  <a:srgbClr val="3A3F50"/>
                </a:solidFill>
              </a:rPr>
              <a:t>Operational Definition</a:t>
            </a:r>
            <a:endParaRPr lang="en-US" b="1" dirty="0">
              <a:solidFill>
                <a:srgbClr val="3A3F50"/>
              </a:solidFill>
            </a:endParaRPr>
          </a:p>
        </p:txBody>
      </p:sp>
      <p:grpSp>
        <p:nvGrpSpPr>
          <p:cNvPr id="54" name="Group 53"/>
          <p:cNvGrpSpPr/>
          <p:nvPr/>
        </p:nvGrpSpPr>
        <p:grpSpPr>
          <a:xfrm>
            <a:off x="7394511" y="35608"/>
            <a:ext cx="4331704" cy="6261148"/>
            <a:chOff x="7394511" y="35608"/>
            <a:chExt cx="4331704" cy="6261148"/>
          </a:xfrm>
        </p:grpSpPr>
        <p:grpSp>
          <p:nvGrpSpPr>
            <p:cNvPr id="46" name="Group 45"/>
            <p:cNvGrpSpPr/>
            <p:nvPr/>
          </p:nvGrpSpPr>
          <p:grpSpPr>
            <a:xfrm>
              <a:off x="7394511" y="35608"/>
              <a:ext cx="4331704" cy="5206993"/>
              <a:chOff x="7496870" y="137572"/>
              <a:chExt cx="4331704" cy="5206993"/>
            </a:xfrm>
          </p:grpSpPr>
          <p:sp>
            <p:nvSpPr>
              <p:cNvPr id="19" name="Pentagon 7"/>
              <p:cNvSpPr>
                <a:spLocks noChangeArrowheads="1"/>
              </p:cNvSpPr>
              <p:nvPr/>
            </p:nvSpPr>
            <p:spPr bwMode="auto">
              <a:xfrm>
                <a:off x="7509032" y="137572"/>
                <a:ext cx="4311930" cy="925661"/>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0" name="Pentagon 9"/>
              <p:cNvSpPr>
                <a:spLocks noChangeArrowheads="1"/>
              </p:cNvSpPr>
              <p:nvPr/>
            </p:nvSpPr>
            <p:spPr bwMode="auto">
              <a:xfrm>
                <a:off x="7496870" y="3374949"/>
                <a:ext cx="4311928" cy="888853"/>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fontAlgn="ctr">
                  <a:lnSpc>
                    <a:spcPct val="95000"/>
                  </a:lnSpc>
                  <a:spcBef>
                    <a:spcPct val="35000"/>
                  </a:spcBef>
                  <a:buClr>
                    <a:srgbClr val="3A3F50"/>
                  </a:buClr>
                </a:pPr>
                <a:r>
                  <a:rPr lang="en-US" sz="1600" b="1" dirty="0">
                    <a:solidFill>
                      <a:schemeClr val="accent5">
                        <a:lumMod val="40000"/>
                        <a:lumOff val="60000"/>
                      </a:schemeClr>
                    </a:solidFill>
                  </a:rPr>
                  <a:t>Specification Limits &amp; Target Value</a:t>
                </a:r>
              </a:p>
              <a:p>
                <a:pPr algn="ctr" fontAlgn="ctr">
                  <a:lnSpc>
                    <a:spcPct val="95000"/>
                  </a:lnSpc>
                  <a:spcBef>
                    <a:spcPct val="35000"/>
                  </a:spcBef>
                  <a:buClr>
                    <a:srgbClr val="000000"/>
                  </a:buClr>
                </a:pPr>
                <a:r>
                  <a:rPr lang="en-US" sz="1200" b="1" dirty="0">
                    <a:solidFill>
                      <a:srgbClr val="FFFFFF"/>
                    </a:solidFill>
                    <a:latin typeface="Calibri" panose="020F0502020204030204" pitchFamily="34" charset="0"/>
                    <a:sym typeface="Arial"/>
                  </a:rPr>
                  <a:t>USL – </a:t>
                </a:r>
                <a:r>
                  <a:rPr lang="en-US" sz="1200" b="1" dirty="0" smtClean="0">
                    <a:solidFill>
                      <a:srgbClr val="FFFFFF"/>
                    </a:solidFill>
                    <a:latin typeface="Calibri" panose="020F0502020204030204" pitchFamily="34" charset="0"/>
                    <a:sym typeface="Arial"/>
                  </a:rPr>
                  <a:t>180 min</a:t>
                </a:r>
                <a:r>
                  <a:rPr lang="en-US" sz="1200" b="1" dirty="0" smtClean="0">
                    <a:solidFill>
                      <a:schemeClr val="accent5">
                        <a:lumMod val="40000"/>
                        <a:lumOff val="60000"/>
                      </a:schemeClr>
                    </a:solidFill>
                    <a:latin typeface="Calibri" panose="020F0502020204030204" pitchFamily="34" charset="0"/>
                    <a:sym typeface="Arial"/>
                  </a:rPr>
                  <a:t> </a:t>
                </a:r>
                <a:r>
                  <a:rPr lang="en-US" sz="1200" b="1" dirty="0" smtClean="0">
                    <a:solidFill>
                      <a:srgbClr val="FFFFFF"/>
                    </a:solidFill>
                    <a:latin typeface="Calibri" panose="020F0502020204030204" pitchFamily="34" charset="0"/>
                    <a:sym typeface="Arial"/>
                  </a:rPr>
                  <a:t>;  Target-180 min;  LSL </a:t>
                </a:r>
                <a:r>
                  <a:rPr lang="en-US" sz="1200" b="1" dirty="0">
                    <a:solidFill>
                      <a:srgbClr val="FFFFFF"/>
                    </a:solidFill>
                    <a:latin typeface="Calibri" panose="020F0502020204030204" pitchFamily="34" charset="0"/>
                    <a:sym typeface="Arial"/>
                  </a:rPr>
                  <a:t>– </a:t>
                </a:r>
                <a:r>
                  <a:rPr lang="en-US" sz="1200" b="1" dirty="0" smtClean="0">
                    <a:solidFill>
                      <a:srgbClr val="FFFFFF"/>
                    </a:solidFill>
                    <a:latin typeface="Calibri" panose="020F0502020204030204" pitchFamily="34" charset="0"/>
                    <a:sym typeface="Arial"/>
                  </a:rPr>
                  <a:t>NA</a:t>
                </a:r>
                <a:endParaRPr lang="en-US" sz="1200" b="1" dirty="0">
                  <a:solidFill>
                    <a:srgbClr val="FFFFFF"/>
                  </a:solidFill>
                  <a:latin typeface="Calibri" panose="020F0502020204030204" pitchFamily="34" charset="0"/>
                  <a:sym typeface="Arial"/>
                </a:endParaRPr>
              </a:p>
            </p:txBody>
          </p:sp>
          <p:sp>
            <p:nvSpPr>
              <p:cNvPr id="24" name="Pentagon 28"/>
              <p:cNvSpPr>
                <a:spLocks noChangeArrowheads="1"/>
              </p:cNvSpPr>
              <p:nvPr/>
            </p:nvSpPr>
            <p:spPr bwMode="auto">
              <a:xfrm>
                <a:off x="7496870" y="1206707"/>
                <a:ext cx="4311928" cy="909553"/>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5" name="Pentagon 29"/>
              <p:cNvSpPr>
                <a:spLocks noChangeArrowheads="1"/>
              </p:cNvSpPr>
              <p:nvPr/>
            </p:nvSpPr>
            <p:spPr bwMode="auto">
              <a:xfrm>
                <a:off x="7516646" y="2260866"/>
                <a:ext cx="4311928" cy="936725"/>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9" name="Pentagon 9"/>
              <p:cNvSpPr>
                <a:spLocks noChangeArrowheads="1"/>
              </p:cNvSpPr>
              <p:nvPr/>
            </p:nvSpPr>
            <p:spPr bwMode="auto">
              <a:xfrm>
                <a:off x="7496870" y="4455712"/>
                <a:ext cx="4311928" cy="888853"/>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fontAlgn="ctr">
                  <a:lnSpc>
                    <a:spcPct val="95000"/>
                  </a:lnSpc>
                  <a:spcBef>
                    <a:spcPct val="35000"/>
                  </a:spcBef>
                  <a:buClr>
                    <a:srgbClr val="3A3F50"/>
                  </a:buClr>
                </a:pPr>
                <a:r>
                  <a:rPr lang="en-US" sz="1600" b="1" dirty="0">
                    <a:solidFill>
                      <a:schemeClr val="accent5">
                        <a:lumMod val="40000"/>
                        <a:lumOff val="60000"/>
                      </a:schemeClr>
                    </a:solidFill>
                  </a:rPr>
                  <a:t>Defective </a:t>
                </a:r>
                <a:r>
                  <a:rPr lang="en-US" sz="1600" b="1" dirty="0" smtClean="0">
                    <a:solidFill>
                      <a:schemeClr val="accent5">
                        <a:lumMod val="40000"/>
                        <a:lumOff val="60000"/>
                      </a:schemeClr>
                    </a:solidFill>
                  </a:rPr>
                  <a:t>Definition</a:t>
                </a:r>
                <a:endParaRPr lang="en-US" sz="1600" b="1" dirty="0">
                  <a:solidFill>
                    <a:schemeClr val="accent5">
                      <a:lumMod val="40000"/>
                      <a:lumOff val="60000"/>
                    </a:schemeClr>
                  </a:solidFill>
                </a:endParaRPr>
              </a:p>
              <a:p>
                <a:pPr algn="ctr" fontAlgn="ctr">
                  <a:lnSpc>
                    <a:spcPct val="95000"/>
                  </a:lnSpc>
                  <a:spcBef>
                    <a:spcPct val="35000"/>
                  </a:spcBef>
                  <a:buClr>
                    <a:srgbClr val="000000"/>
                  </a:buClr>
                </a:pPr>
                <a:r>
                  <a:rPr lang="en-US" sz="1200" b="1" dirty="0" smtClean="0">
                    <a:solidFill>
                      <a:srgbClr val="FFFFFF"/>
                    </a:solidFill>
                    <a:latin typeface="Calibri" panose="020F0502020204030204" pitchFamily="34" charset="0"/>
                    <a:sym typeface="Arial"/>
                  </a:rPr>
                  <a:t>Any Day With Avg. TAT of &gt; 180 min.</a:t>
                </a:r>
                <a:endParaRPr lang="en-US" sz="1200" b="1" dirty="0">
                  <a:solidFill>
                    <a:srgbClr val="FFFFFF"/>
                  </a:solidFill>
                  <a:latin typeface="Calibri" panose="020F0502020204030204" pitchFamily="34" charset="0"/>
                  <a:sym typeface="Arial"/>
                </a:endParaRPr>
              </a:p>
            </p:txBody>
          </p:sp>
          <p:sp>
            <p:nvSpPr>
              <p:cNvPr id="3" name="Rectangle 2"/>
              <p:cNvSpPr/>
              <p:nvPr/>
            </p:nvSpPr>
            <p:spPr>
              <a:xfrm>
                <a:off x="8526623" y="2428770"/>
                <a:ext cx="2291974" cy="56861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gn="ctr" fontAlgn="ctr">
                  <a:lnSpc>
                    <a:spcPct val="95000"/>
                  </a:lnSpc>
                  <a:spcBef>
                    <a:spcPct val="35000"/>
                  </a:spcBef>
                  <a:buClr>
                    <a:srgbClr val="3A3F50"/>
                  </a:buClr>
                </a:pPr>
                <a:r>
                  <a:rPr lang="en-US" sz="1600" b="1" dirty="0">
                    <a:solidFill>
                      <a:schemeClr val="accent5">
                        <a:lumMod val="40000"/>
                        <a:lumOff val="60000"/>
                      </a:schemeClr>
                    </a:solidFill>
                  </a:rPr>
                  <a:t>Data Source </a:t>
                </a:r>
              </a:p>
              <a:p>
                <a:pPr algn="ctr" fontAlgn="ctr">
                  <a:lnSpc>
                    <a:spcPct val="95000"/>
                  </a:lnSpc>
                  <a:spcBef>
                    <a:spcPct val="35000"/>
                  </a:spcBef>
                  <a:buClr>
                    <a:srgbClr val="000000"/>
                  </a:buClr>
                </a:pPr>
                <a:r>
                  <a:rPr lang="en-US" sz="1200" b="1" dirty="0" smtClean="0">
                    <a:solidFill>
                      <a:srgbClr val="FFFFFF"/>
                    </a:solidFill>
                    <a:latin typeface="Calibri" panose="020F0502020204030204" pitchFamily="34" charset="0"/>
                    <a:sym typeface="Arial"/>
                  </a:rPr>
                  <a:t>System/(Helpdesk Ticketing Tool)</a:t>
                </a:r>
                <a:endParaRPr lang="en-US" sz="1200" b="1" dirty="0">
                  <a:solidFill>
                    <a:srgbClr val="FFFFFF"/>
                  </a:solidFill>
                  <a:latin typeface="Calibri" panose="020F0502020204030204" pitchFamily="34" charset="0"/>
                  <a:sym typeface="Arial"/>
                </a:endParaRPr>
              </a:p>
            </p:txBody>
          </p:sp>
          <p:sp>
            <p:nvSpPr>
              <p:cNvPr id="5" name="Rectangle 4"/>
              <p:cNvSpPr/>
              <p:nvPr/>
            </p:nvSpPr>
            <p:spPr>
              <a:xfrm>
                <a:off x="7536868" y="303695"/>
                <a:ext cx="4271930" cy="74174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lnSpc>
                    <a:spcPct val="95000"/>
                  </a:lnSpc>
                  <a:spcBef>
                    <a:spcPct val="35000"/>
                  </a:spcBef>
                  <a:buClr>
                    <a:srgbClr val="3A3F50"/>
                  </a:buClr>
                </a:pPr>
                <a:r>
                  <a:rPr lang="en-US" sz="1600" b="1" dirty="0">
                    <a:solidFill>
                      <a:schemeClr val="accent5">
                        <a:lumMod val="40000"/>
                        <a:lumOff val="60000"/>
                      </a:schemeClr>
                    </a:solidFill>
                  </a:rPr>
                  <a:t>Unit Of Measure (UOM)</a:t>
                </a:r>
              </a:p>
              <a:p>
                <a:pPr algn="ctr">
                  <a:lnSpc>
                    <a:spcPct val="95000"/>
                  </a:lnSpc>
                  <a:spcBef>
                    <a:spcPct val="35000"/>
                  </a:spcBef>
                  <a:buClr>
                    <a:srgbClr val="3A3F50"/>
                  </a:buClr>
                </a:pPr>
                <a:r>
                  <a:rPr lang="en-US" sz="1200" b="1" dirty="0">
                    <a:solidFill>
                      <a:srgbClr val="FFFFFF"/>
                    </a:solidFill>
                    <a:latin typeface="Calibri" panose="020F0502020204030204" pitchFamily="34" charset="0"/>
                    <a:sym typeface="Arial"/>
                  </a:rPr>
                  <a:t>Every Single </a:t>
                </a:r>
                <a:r>
                  <a:rPr lang="en-US" sz="1200" b="1" dirty="0" smtClean="0">
                    <a:solidFill>
                      <a:srgbClr val="FFFFFF"/>
                    </a:solidFill>
                    <a:latin typeface="Calibri" panose="020F0502020204030204" pitchFamily="34" charset="0"/>
                    <a:sym typeface="Arial"/>
                  </a:rPr>
                  <a:t>Day  When Tickets </a:t>
                </a:r>
                <a:r>
                  <a:rPr lang="en-US" sz="1200" b="1" dirty="0">
                    <a:solidFill>
                      <a:srgbClr val="FFFFFF"/>
                    </a:solidFill>
                    <a:latin typeface="Calibri" panose="020F0502020204030204" pitchFamily="34" charset="0"/>
                    <a:sym typeface="Arial"/>
                  </a:rPr>
                  <a:t>Received By Compliance Resolution Team</a:t>
                </a:r>
              </a:p>
            </p:txBody>
          </p:sp>
          <p:sp>
            <p:nvSpPr>
              <p:cNvPr id="6" name="Rectangle 5"/>
              <p:cNvSpPr/>
              <p:nvPr/>
            </p:nvSpPr>
            <p:spPr>
              <a:xfrm>
                <a:off x="8957331" y="1260752"/>
                <a:ext cx="1359667" cy="32624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gn="ctr">
                  <a:lnSpc>
                    <a:spcPct val="95000"/>
                  </a:lnSpc>
                  <a:spcBef>
                    <a:spcPct val="35000"/>
                  </a:spcBef>
                  <a:buClr>
                    <a:srgbClr val="3A3F50"/>
                  </a:buClr>
                </a:pPr>
                <a:r>
                  <a:rPr lang="en-US" sz="1600" b="1" dirty="0">
                    <a:solidFill>
                      <a:schemeClr val="accent5">
                        <a:lumMod val="40000"/>
                        <a:lumOff val="60000"/>
                      </a:schemeClr>
                    </a:solidFill>
                  </a:rPr>
                  <a:t>Opportunity</a:t>
                </a:r>
              </a:p>
            </p:txBody>
          </p:sp>
          <p:sp>
            <p:nvSpPr>
              <p:cNvPr id="8" name="Rectangle 7"/>
              <p:cNvSpPr/>
              <p:nvPr/>
            </p:nvSpPr>
            <p:spPr>
              <a:xfrm>
                <a:off x="7572422" y="1599221"/>
                <a:ext cx="4129484" cy="44319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lnSpc>
                    <a:spcPct val="95000"/>
                  </a:lnSpc>
                  <a:spcBef>
                    <a:spcPct val="35000"/>
                  </a:spcBef>
                  <a:buClr>
                    <a:srgbClr val="3A3F50"/>
                  </a:buClr>
                </a:pPr>
                <a:r>
                  <a:rPr lang="en-US" sz="1200" b="1" dirty="0" smtClean="0">
                    <a:solidFill>
                      <a:srgbClr val="FFFFFF"/>
                    </a:solidFill>
                    <a:latin typeface="Calibri" panose="020F0502020204030204" pitchFamily="34" charset="0"/>
                    <a:sym typeface="Arial"/>
                  </a:rPr>
                  <a:t>Every Single Day  When Tickets Received By Compliance Resolution Team</a:t>
                </a:r>
                <a:endParaRPr lang="en-US" sz="1200" b="1" dirty="0">
                  <a:solidFill>
                    <a:srgbClr val="FFFFFF"/>
                  </a:solidFill>
                  <a:latin typeface="Calibri" panose="020F0502020204030204" pitchFamily="34" charset="0"/>
                  <a:sym typeface="Arial"/>
                </a:endParaRPr>
              </a:p>
            </p:txBody>
          </p:sp>
        </p:grpSp>
        <p:sp>
          <p:nvSpPr>
            <p:cNvPr id="52" name="Pentagon 9"/>
            <p:cNvSpPr>
              <a:spLocks noChangeArrowheads="1"/>
            </p:cNvSpPr>
            <p:nvPr/>
          </p:nvSpPr>
          <p:spPr bwMode="auto">
            <a:xfrm>
              <a:off x="7414287" y="5407903"/>
              <a:ext cx="4311928" cy="888853"/>
            </a:xfrm>
            <a:prstGeom prst="homePlate">
              <a:avLst>
                <a:gd name="adj" fmla="val 0"/>
              </a:avLst>
            </a:prstGeom>
            <a:solidFill>
              <a:schemeClr val="accent1">
                <a:lumMod val="75000"/>
              </a:schemeClr>
            </a:solidFill>
            <a:ln w="9525" algn="ctr">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fontAlgn="ctr">
                <a:lnSpc>
                  <a:spcPct val="95000"/>
                </a:lnSpc>
                <a:spcBef>
                  <a:spcPct val="35000"/>
                </a:spcBef>
                <a:buClr>
                  <a:srgbClr val="3A3F50"/>
                </a:buClr>
              </a:pPr>
              <a:r>
                <a:rPr lang="en-US" sz="1600" b="1" dirty="0" smtClean="0">
                  <a:solidFill>
                    <a:schemeClr val="accent5">
                      <a:lumMod val="40000"/>
                      <a:lumOff val="60000"/>
                    </a:schemeClr>
                  </a:solidFill>
                </a:rPr>
                <a:t>Defect Definition</a:t>
              </a:r>
              <a:endParaRPr lang="en-US" sz="1600" b="1" dirty="0">
                <a:solidFill>
                  <a:schemeClr val="accent5">
                    <a:lumMod val="40000"/>
                    <a:lumOff val="60000"/>
                  </a:schemeClr>
                </a:solidFill>
              </a:endParaRPr>
            </a:p>
            <a:p>
              <a:pPr algn="ctr" fontAlgn="ctr">
                <a:lnSpc>
                  <a:spcPct val="95000"/>
                </a:lnSpc>
                <a:spcBef>
                  <a:spcPct val="35000"/>
                </a:spcBef>
                <a:buClr>
                  <a:srgbClr val="000000"/>
                </a:buClr>
              </a:pPr>
              <a:r>
                <a:rPr lang="en-US" sz="1200" b="1" dirty="0" smtClean="0">
                  <a:solidFill>
                    <a:srgbClr val="FFFFFF"/>
                  </a:solidFill>
                  <a:latin typeface="Calibri" panose="020F0502020204030204" pitchFamily="34" charset="0"/>
                  <a:sym typeface="Arial"/>
                </a:rPr>
                <a:t>Any Ticket With TAT &gt; 180 min.</a:t>
              </a:r>
              <a:endParaRPr lang="en-US" sz="1200" b="1" dirty="0">
                <a:solidFill>
                  <a:srgbClr val="FFFFFF"/>
                </a:solidFill>
                <a:latin typeface="Calibri" panose="020F0502020204030204" pitchFamily="34" charset="0"/>
                <a:sym typeface="Arial"/>
              </a:endParaRPr>
            </a:p>
          </p:txBody>
        </p:sp>
      </p:grpSp>
    </p:spTree>
    <p:extLst>
      <p:ext uri="{BB962C8B-B14F-4D97-AF65-F5344CB8AC3E}">
        <p14:creationId xmlns:p14="http://schemas.microsoft.com/office/powerpoint/2010/main" val="1418397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a:t>
            </a:fld>
            <a:endParaRPr>
              <a:solidFill>
                <a:srgbClr val="FFFFFF"/>
              </a:solidFill>
            </a:endParaRPr>
          </a:p>
        </p:txBody>
      </p:sp>
      <p:sp>
        <p:nvSpPr>
          <p:cNvPr id="99" name="Title 3"/>
          <p:cNvSpPr txBox="1">
            <a:spLocks/>
          </p:cNvSpPr>
          <p:nvPr/>
        </p:nvSpPr>
        <p:spPr>
          <a:xfrm>
            <a:off x="1869237" y="10310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MEASUREMENT SYSTEM ANALYSIS</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1732068" y="2484261"/>
            <a:ext cx="8610195" cy="1569660"/>
          </a:xfrm>
          <a:prstGeom prst="rect">
            <a:avLst/>
          </a:prstGeom>
          <a:ln w="38100">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base">
              <a:spcBef>
                <a:spcPct val="50000"/>
              </a:spcBef>
              <a:spcAft>
                <a:spcPct val="0"/>
              </a:spcAft>
            </a:pPr>
            <a:r>
              <a:rPr lang="en-US" sz="3200" b="1" dirty="0" smtClean="0">
                <a:solidFill>
                  <a:schemeClr val="accent4"/>
                </a:solidFill>
                <a:latin typeface="Arial" panose="020B0604020202020204" pitchFamily="34" charset="0"/>
                <a:cs typeface="Arial" panose="020B0604020202020204" pitchFamily="34" charset="0"/>
              </a:rPr>
              <a:t>As Data Is Collected From System Generated Helpdesk Ticketing Tool, So There Is No Need To Perform MSA</a:t>
            </a:r>
            <a:endParaRPr lang="en-US" sz="32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0182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13</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List of Potential Causes</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nvPr>
        </p:nvGraphicFramePr>
        <p:xfrm>
          <a:off x="809409" y="1045248"/>
          <a:ext cx="4918291" cy="5425524"/>
        </p:xfrm>
        <a:graphic>
          <a:graphicData uri="http://schemas.openxmlformats.org/drawingml/2006/table">
            <a:tbl>
              <a:tblPr/>
              <a:tblGrid>
                <a:gridCol w="677887"/>
                <a:gridCol w="4240404"/>
              </a:tblGrid>
              <a:tr h="417348">
                <a:tc>
                  <a:txBody>
                    <a:bodyPr/>
                    <a:lstStyle/>
                    <a:p>
                      <a:pPr algn="ctr" rtl="0" fontAlgn="ctr"/>
                      <a:r>
                        <a:rPr lang="en-US" sz="1600" b="1" i="0" u="none" strike="noStrike" dirty="0">
                          <a:solidFill>
                            <a:srgbClr val="FFFFFF"/>
                          </a:solidFill>
                          <a:effectLst/>
                          <a:latin typeface="Calibri" panose="020F0502020204030204" pitchFamily="34" charset="0"/>
                        </a:rPr>
                        <a:t>SR NO</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rtl="0" fontAlgn="ctr"/>
                      <a:r>
                        <a:rPr lang="en-US" sz="1600" b="1" i="0" u="none" strike="noStrike" dirty="0">
                          <a:solidFill>
                            <a:srgbClr val="FFFFFF"/>
                          </a:solidFill>
                          <a:effectLst/>
                          <a:latin typeface="Calibri" panose="020F0502020204030204" pitchFamily="34" charset="0"/>
                        </a:rPr>
                        <a:t>CAUSES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1</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a:solidFill>
                            <a:srgbClr val="000000"/>
                          </a:solidFill>
                          <a:effectLst/>
                          <a:latin typeface="Bodoni MT" panose="02070603080606020203" pitchFamily="18" charset="0"/>
                        </a:rPr>
                        <a:t>Shifts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2</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Unplanned call fluctuations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3</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Employee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4</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Educational background</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5</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Gender</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6</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Experience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7</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Calls Take Longer Than Expected</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8</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Long after call work (wrap-up) time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9</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Server down issues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10</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Lack of knowledge to resolve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11</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Lack of confidence</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348">
                <a:tc>
                  <a:txBody>
                    <a:bodyPr/>
                    <a:lstStyle/>
                    <a:p>
                      <a:pPr algn="ctr" rtl="0" fontAlgn="ctr"/>
                      <a:r>
                        <a:rPr lang="en-US" sz="1600" b="1" i="0" u="none" strike="noStrike" dirty="0">
                          <a:solidFill>
                            <a:srgbClr val="000000"/>
                          </a:solidFill>
                          <a:effectLst/>
                          <a:latin typeface="Calibri" panose="020F0502020204030204" pitchFamily="34" charset="0"/>
                        </a:rPr>
                        <a:t>12</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TL</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nvPr>
        </p:nvGraphicFramePr>
        <p:xfrm>
          <a:off x="6659430" y="1060453"/>
          <a:ext cx="4872603" cy="5002851"/>
        </p:xfrm>
        <a:graphic>
          <a:graphicData uri="http://schemas.openxmlformats.org/drawingml/2006/table">
            <a:tbl>
              <a:tblPr/>
              <a:tblGrid>
                <a:gridCol w="671590"/>
                <a:gridCol w="4201013"/>
              </a:tblGrid>
              <a:tr h="407472">
                <a:tc>
                  <a:txBody>
                    <a:bodyPr/>
                    <a:lstStyle/>
                    <a:p>
                      <a:pPr algn="ctr" rtl="0" fontAlgn="ctr"/>
                      <a:r>
                        <a:rPr lang="en-US" sz="1600" b="1" i="0" u="none" strike="noStrike" dirty="0">
                          <a:solidFill>
                            <a:srgbClr val="FFFFFF"/>
                          </a:solidFill>
                          <a:effectLst/>
                          <a:latin typeface="Calibri" panose="020F0502020204030204" pitchFamily="34" charset="0"/>
                        </a:rPr>
                        <a:t>SR NO</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rtl="0" fontAlgn="ctr"/>
                      <a:r>
                        <a:rPr lang="en-US" sz="1600" b="1" i="0" u="none" strike="noStrike" dirty="0">
                          <a:solidFill>
                            <a:srgbClr val="FFFFFF"/>
                          </a:solidFill>
                          <a:effectLst/>
                          <a:latin typeface="Calibri" panose="020F0502020204030204" pitchFamily="34" charset="0"/>
                        </a:rPr>
                        <a:t>CAUSES</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r>
              <a:tr h="520659">
                <a:tc>
                  <a:txBody>
                    <a:bodyPr/>
                    <a:lstStyle/>
                    <a:p>
                      <a:pPr algn="ctr" rtl="0" fontAlgn="ctr"/>
                      <a:r>
                        <a:rPr lang="en-US" sz="1400" b="1" i="0" u="none" strike="noStrike" dirty="0">
                          <a:solidFill>
                            <a:srgbClr val="000000"/>
                          </a:solidFill>
                          <a:effectLst/>
                          <a:latin typeface="Calibri" panose="020F0502020204030204" pitchFamily="34" charset="0"/>
                        </a:rPr>
                        <a:t>13</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Bodoni MT" panose="02070603080606020203" pitchFamily="18" charset="0"/>
                        </a:rPr>
                        <a:t>% Of  Rework Incidences In Given Day (% Of Total Rework Incidences / Total Requests Processed)</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a:solidFill>
                            <a:srgbClr val="000000"/>
                          </a:solidFill>
                          <a:effectLst/>
                          <a:latin typeface="Calibri" panose="020F0502020204030204" pitchFamily="34" charset="0"/>
                        </a:rPr>
                        <a:t>14</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Unscheduled meeting on given day</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a:solidFill>
                            <a:srgbClr val="000000"/>
                          </a:solidFill>
                          <a:effectLst/>
                          <a:latin typeface="Calibri" panose="020F0502020204030204" pitchFamily="34" charset="0"/>
                        </a:rPr>
                        <a:t>15</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 Unplanned leaves on given day</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a:solidFill>
                            <a:srgbClr val="000000"/>
                          </a:solidFill>
                          <a:effectLst/>
                          <a:latin typeface="Calibri" panose="020F0502020204030204" pitchFamily="34" charset="0"/>
                        </a:rPr>
                        <a:t>16</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Day of week</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17</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Types of task complexity </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18</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Lack of training</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19</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Wrong procedure followed</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20</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Sop not done</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21</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Manuals not updated</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22</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Technical System issue</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7472">
                <a:tc>
                  <a:txBody>
                    <a:bodyPr/>
                    <a:lstStyle/>
                    <a:p>
                      <a:pPr algn="ctr" rtl="0" fontAlgn="ctr"/>
                      <a:r>
                        <a:rPr lang="en-US" sz="1400" b="1" i="0" u="none" strike="noStrike" dirty="0" smtClean="0">
                          <a:solidFill>
                            <a:srgbClr val="000000"/>
                          </a:solidFill>
                          <a:effectLst/>
                          <a:latin typeface="Calibri" panose="020F0502020204030204" pitchFamily="34" charset="0"/>
                        </a:rPr>
                        <a:t>23</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1" i="0" u="none" strike="noStrike" dirty="0">
                          <a:solidFill>
                            <a:srgbClr val="000000"/>
                          </a:solidFill>
                          <a:effectLst/>
                          <a:latin typeface="Bodoni MT" panose="02070603080606020203" pitchFamily="18" charset="0"/>
                        </a:rPr>
                        <a:t>Unwillingness to work</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804984" y="1028700"/>
            <a:ext cx="4940300" cy="544207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p:cNvSpPr/>
          <p:nvPr/>
        </p:nvSpPr>
        <p:spPr>
          <a:xfrm>
            <a:off x="6677279" y="1028700"/>
            <a:ext cx="4854754" cy="504159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536556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2" name="Rectangle 11"/>
          <p:cNvSpPr/>
          <p:nvPr/>
        </p:nvSpPr>
        <p:spPr>
          <a:xfrm>
            <a:off x="6609143" y="1782500"/>
            <a:ext cx="1281965" cy="316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b="1">
                <a:solidFill>
                  <a:srgbClr val="FFFFFF"/>
                </a:solidFill>
              </a:rPr>
              <a:pPr/>
              <a:t>14</a:t>
            </a:fld>
            <a:endParaRPr b="1">
              <a:solidFill>
                <a:srgbClr val="FFFFFF"/>
              </a:solidFill>
            </a:endParaRPr>
          </a:p>
        </p:txBody>
      </p:sp>
      <p:sp>
        <p:nvSpPr>
          <p:cNvPr id="99" name="Title 3"/>
          <p:cNvSpPr txBox="1">
            <a:spLocks/>
          </p:cNvSpPr>
          <p:nvPr/>
        </p:nvSpPr>
        <p:spPr>
          <a:xfrm>
            <a:off x="585505" y="267919"/>
            <a:ext cx="11307688"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3600" b="1" dirty="0">
                <a:solidFill>
                  <a:srgbClr val="007BB9"/>
                </a:solidFill>
              </a:rPr>
              <a:t>Ishikawa / Fishbone/ Cause &amp; Effect Diagram</a:t>
            </a:r>
          </a:p>
        </p:txBody>
      </p:sp>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b="1"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8" name="Picture 2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pic>
        <p:nvPicPr>
          <p:cNvPr id="29" name="Picture 28"/>
          <p:cNvPicPr>
            <a:picLocks noChangeAspect="1"/>
          </p:cNvPicPr>
          <p:nvPr/>
        </p:nvPicPr>
        <p:blipFill>
          <a:blip r:embed="rId4"/>
          <a:stretch>
            <a:fillRect/>
          </a:stretch>
        </p:blipFill>
        <p:spPr>
          <a:xfrm>
            <a:off x="494072" y="1035424"/>
            <a:ext cx="11684033" cy="5459309"/>
          </a:xfrm>
          <a:prstGeom prst="rect">
            <a:avLst/>
          </a:prstGeom>
        </p:spPr>
      </p:pic>
      <p:sp>
        <p:nvSpPr>
          <p:cNvPr id="2" name="TextBox 1"/>
          <p:cNvSpPr txBox="1"/>
          <p:nvPr/>
        </p:nvSpPr>
        <p:spPr>
          <a:xfrm>
            <a:off x="7551322" y="2067858"/>
            <a:ext cx="2918475" cy="276999"/>
          </a:xfrm>
          <a:prstGeom prst="rect">
            <a:avLst/>
          </a:prstGeom>
          <a:noFill/>
        </p:spPr>
        <p:txBody>
          <a:bodyPr wrap="square" rtlCol="0">
            <a:spAutoFit/>
          </a:bodyPr>
          <a:lstStyle/>
          <a:p>
            <a:r>
              <a:rPr lang="en-US" sz="1200" b="1" dirty="0">
                <a:solidFill>
                  <a:srgbClr val="3A3F50"/>
                </a:solidFill>
              </a:rPr>
              <a:t>Employee</a:t>
            </a:r>
          </a:p>
        </p:txBody>
      </p:sp>
      <p:sp>
        <p:nvSpPr>
          <p:cNvPr id="30" name="TextBox 29"/>
          <p:cNvSpPr txBox="1"/>
          <p:nvPr/>
        </p:nvSpPr>
        <p:spPr>
          <a:xfrm>
            <a:off x="2818208" y="4636192"/>
            <a:ext cx="2918475" cy="276999"/>
          </a:xfrm>
          <a:prstGeom prst="rect">
            <a:avLst/>
          </a:prstGeom>
          <a:noFill/>
        </p:spPr>
        <p:txBody>
          <a:bodyPr wrap="square" rtlCol="0">
            <a:spAutoFit/>
          </a:bodyPr>
          <a:lstStyle/>
          <a:p>
            <a:r>
              <a:rPr lang="en-US" sz="1200" b="1" dirty="0">
                <a:solidFill>
                  <a:srgbClr val="3A3F50"/>
                </a:solidFill>
              </a:rPr>
              <a:t>Shifts</a:t>
            </a:r>
          </a:p>
        </p:txBody>
      </p:sp>
      <p:sp>
        <p:nvSpPr>
          <p:cNvPr id="3" name="Rectangle 2"/>
          <p:cNvSpPr/>
          <p:nvPr/>
        </p:nvSpPr>
        <p:spPr>
          <a:xfrm>
            <a:off x="8110447" y="4074831"/>
            <a:ext cx="1628972" cy="276999"/>
          </a:xfrm>
          <a:prstGeom prst="rect">
            <a:avLst/>
          </a:prstGeom>
        </p:spPr>
        <p:txBody>
          <a:bodyPr wrap="none">
            <a:spAutoFit/>
          </a:bodyPr>
          <a:lstStyle/>
          <a:p>
            <a:r>
              <a:rPr lang="en-US" sz="1200" b="1" dirty="0">
                <a:solidFill>
                  <a:srgbClr val="3A3F50"/>
                </a:solidFill>
              </a:rPr>
              <a:t>Server down issues</a:t>
            </a:r>
          </a:p>
        </p:txBody>
      </p:sp>
      <p:sp>
        <p:nvSpPr>
          <p:cNvPr id="4" name="Rectangle 3"/>
          <p:cNvSpPr/>
          <p:nvPr/>
        </p:nvSpPr>
        <p:spPr>
          <a:xfrm>
            <a:off x="7758588" y="2405952"/>
            <a:ext cx="2332690" cy="276999"/>
          </a:xfrm>
          <a:prstGeom prst="rect">
            <a:avLst/>
          </a:prstGeom>
        </p:spPr>
        <p:txBody>
          <a:bodyPr wrap="none">
            <a:spAutoFit/>
          </a:bodyPr>
          <a:lstStyle/>
          <a:p>
            <a:r>
              <a:rPr lang="en-US" sz="1200" b="1" dirty="0">
                <a:solidFill>
                  <a:srgbClr val="3A3F50"/>
                </a:solidFill>
              </a:rPr>
              <a:t>Lack of knowledge to resolve</a:t>
            </a:r>
          </a:p>
        </p:txBody>
      </p:sp>
      <p:sp>
        <p:nvSpPr>
          <p:cNvPr id="5" name="Rectangle 4"/>
          <p:cNvSpPr/>
          <p:nvPr/>
        </p:nvSpPr>
        <p:spPr>
          <a:xfrm>
            <a:off x="5991336" y="2194176"/>
            <a:ext cx="1579278" cy="276999"/>
          </a:xfrm>
          <a:prstGeom prst="rect">
            <a:avLst/>
          </a:prstGeom>
        </p:spPr>
        <p:txBody>
          <a:bodyPr wrap="none">
            <a:spAutoFit/>
          </a:bodyPr>
          <a:lstStyle/>
          <a:p>
            <a:r>
              <a:rPr lang="en-US" sz="1200" b="1" dirty="0">
                <a:solidFill>
                  <a:srgbClr val="3A3F50"/>
                </a:solidFill>
              </a:rPr>
              <a:t>Lack of confidence</a:t>
            </a:r>
          </a:p>
        </p:txBody>
      </p:sp>
      <p:sp>
        <p:nvSpPr>
          <p:cNvPr id="6" name="Rectangle 5"/>
          <p:cNvSpPr/>
          <p:nvPr/>
        </p:nvSpPr>
        <p:spPr>
          <a:xfrm>
            <a:off x="7823511" y="3430786"/>
            <a:ext cx="373820" cy="276999"/>
          </a:xfrm>
          <a:prstGeom prst="rect">
            <a:avLst/>
          </a:prstGeom>
        </p:spPr>
        <p:txBody>
          <a:bodyPr wrap="none">
            <a:spAutoFit/>
          </a:bodyPr>
          <a:lstStyle/>
          <a:p>
            <a:r>
              <a:rPr lang="en-US" sz="1200" b="1" dirty="0">
                <a:solidFill>
                  <a:srgbClr val="3A3F50"/>
                </a:solidFill>
              </a:rPr>
              <a:t>TL</a:t>
            </a:r>
          </a:p>
        </p:txBody>
      </p:sp>
      <p:sp>
        <p:nvSpPr>
          <p:cNvPr id="7" name="Rectangle 6"/>
          <p:cNvSpPr/>
          <p:nvPr/>
        </p:nvSpPr>
        <p:spPr>
          <a:xfrm>
            <a:off x="5963921" y="2660461"/>
            <a:ext cx="1983235" cy="276999"/>
          </a:xfrm>
          <a:prstGeom prst="rect">
            <a:avLst/>
          </a:prstGeom>
        </p:spPr>
        <p:txBody>
          <a:bodyPr wrap="none">
            <a:spAutoFit/>
          </a:bodyPr>
          <a:lstStyle/>
          <a:p>
            <a:r>
              <a:rPr lang="en-US" sz="1200" b="1" dirty="0">
                <a:solidFill>
                  <a:srgbClr val="3A3F50"/>
                </a:solidFill>
              </a:rPr>
              <a:t>Educational background</a:t>
            </a:r>
          </a:p>
        </p:txBody>
      </p:sp>
      <p:sp>
        <p:nvSpPr>
          <p:cNvPr id="8" name="Rectangle 7"/>
          <p:cNvSpPr/>
          <p:nvPr/>
        </p:nvSpPr>
        <p:spPr>
          <a:xfrm>
            <a:off x="8173786" y="3199980"/>
            <a:ext cx="1548629" cy="276999"/>
          </a:xfrm>
          <a:prstGeom prst="rect">
            <a:avLst/>
          </a:prstGeom>
        </p:spPr>
        <p:txBody>
          <a:bodyPr wrap="none">
            <a:spAutoFit/>
          </a:bodyPr>
          <a:lstStyle/>
          <a:p>
            <a:r>
              <a:rPr lang="en-US" sz="1200" b="1" dirty="0">
                <a:solidFill>
                  <a:srgbClr val="3A3F50"/>
                </a:solidFill>
              </a:rPr>
              <a:t>Experience/Tenure</a:t>
            </a:r>
          </a:p>
        </p:txBody>
      </p:sp>
      <p:sp>
        <p:nvSpPr>
          <p:cNvPr id="9" name="Rectangle 8"/>
          <p:cNvSpPr/>
          <p:nvPr/>
        </p:nvSpPr>
        <p:spPr>
          <a:xfrm>
            <a:off x="4102530" y="4719454"/>
            <a:ext cx="1636795" cy="461665"/>
          </a:xfrm>
          <a:prstGeom prst="rect">
            <a:avLst/>
          </a:prstGeom>
        </p:spPr>
        <p:txBody>
          <a:bodyPr wrap="none">
            <a:spAutoFit/>
          </a:bodyPr>
          <a:lstStyle/>
          <a:p>
            <a:r>
              <a:rPr lang="en-US" sz="1200" b="1" dirty="0">
                <a:solidFill>
                  <a:srgbClr val="3A3F50"/>
                </a:solidFill>
              </a:rPr>
              <a:t>Calls Taken Longer </a:t>
            </a:r>
          </a:p>
          <a:p>
            <a:r>
              <a:rPr lang="en-US" sz="1200" b="1" dirty="0">
                <a:solidFill>
                  <a:srgbClr val="3A3F50"/>
                </a:solidFill>
              </a:rPr>
              <a:t>Than Expected</a:t>
            </a:r>
          </a:p>
        </p:txBody>
      </p:sp>
      <p:sp>
        <p:nvSpPr>
          <p:cNvPr id="10" name="Rectangle 9"/>
          <p:cNvSpPr/>
          <p:nvPr/>
        </p:nvSpPr>
        <p:spPr>
          <a:xfrm>
            <a:off x="5787834" y="4287692"/>
            <a:ext cx="1648208" cy="461665"/>
          </a:xfrm>
          <a:prstGeom prst="rect">
            <a:avLst/>
          </a:prstGeom>
        </p:spPr>
        <p:txBody>
          <a:bodyPr wrap="none">
            <a:spAutoFit/>
          </a:bodyPr>
          <a:lstStyle/>
          <a:p>
            <a:pPr algn="ctr"/>
            <a:r>
              <a:rPr lang="en-US" sz="1200" b="1" dirty="0">
                <a:solidFill>
                  <a:srgbClr val="3A3F50"/>
                </a:solidFill>
              </a:rPr>
              <a:t>Long after call </a:t>
            </a:r>
          </a:p>
          <a:p>
            <a:pPr algn="ctr"/>
            <a:r>
              <a:rPr lang="en-US" sz="1200" b="1" dirty="0">
                <a:solidFill>
                  <a:srgbClr val="3A3F50"/>
                </a:solidFill>
              </a:rPr>
              <a:t>work (wrap-up) time</a:t>
            </a:r>
          </a:p>
        </p:txBody>
      </p:sp>
      <p:sp>
        <p:nvSpPr>
          <p:cNvPr id="11" name="Rectangle 10"/>
          <p:cNvSpPr/>
          <p:nvPr/>
        </p:nvSpPr>
        <p:spPr>
          <a:xfrm>
            <a:off x="6409777" y="3049798"/>
            <a:ext cx="1656223" cy="430887"/>
          </a:xfrm>
          <a:prstGeom prst="rect">
            <a:avLst/>
          </a:prstGeom>
        </p:spPr>
        <p:txBody>
          <a:bodyPr wrap="none">
            <a:spAutoFit/>
          </a:bodyPr>
          <a:lstStyle/>
          <a:p>
            <a:pPr algn="ctr"/>
            <a:r>
              <a:rPr lang="en-US" sz="1100" b="1" dirty="0">
                <a:solidFill>
                  <a:srgbClr val="3A3F50"/>
                </a:solidFill>
              </a:rPr>
              <a:t>Lack of knowledge to </a:t>
            </a:r>
          </a:p>
          <a:p>
            <a:pPr algn="ctr"/>
            <a:r>
              <a:rPr lang="en-US" sz="1100" b="1" dirty="0">
                <a:solidFill>
                  <a:srgbClr val="3A3F50"/>
                </a:solidFill>
              </a:rPr>
              <a:t>resolve</a:t>
            </a:r>
          </a:p>
        </p:txBody>
      </p:sp>
      <p:sp>
        <p:nvSpPr>
          <p:cNvPr id="13" name="Rectangle 12"/>
          <p:cNvSpPr/>
          <p:nvPr/>
        </p:nvSpPr>
        <p:spPr>
          <a:xfrm>
            <a:off x="3958810" y="2885516"/>
            <a:ext cx="1220206" cy="461665"/>
          </a:xfrm>
          <a:prstGeom prst="rect">
            <a:avLst/>
          </a:prstGeom>
        </p:spPr>
        <p:txBody>
          <a:bodyPr wrap="none">
            <a:spAutoFit/>
          </a:bodyPr>
          <a:lstStyle/>
          <a:p>
            <a:pPr algn="ctr"/>
            <a:r>
              <a:rPr lang="en-US" sz="1200" b="1" dirty="0">
                <a:solidFill>
                  <a:srgbClr val="3A3F50"/>
                </a:solidFill>
              </a:rPr>
              <a:t>% Of  Rework </a:t>
            </a:r>
          </a:p>
          <a:p>
            <a:pPr algn="ctr"/>
            <a:r>
              <a:rPr lang="en-US" sz="1200" b="1" dirty="0">
                <a:solidFill>
                  <a:srgbClr val="3A3F50"/>
                </a:solidFill>
              </a:rPr>
              <a:t>Incidences </a:t>
            </a:r>
          </a:p>
        </p:txBody>
      </p:sp>
      <p:sp>
        <p:nvSpPr>
          <p:cNvPr id="15" name="Rectangle 14"/>
          <p:cNvSpPr/>
          <p:nvPr/>
        </p:nvSpPr>
        <p:spPr>
          <a:xfrm>
            <a:off x="3599690" y="2242836"/>
            <a:ext cx="1072730" cy="276999"/>
          </a:xfrm>
          <a:prstGeom prst="rect">
            <a:avLst/>
          </a:prstGeom>
        </p:spPr>
        <p:txBody>
          <a:bodyPr wrap="none">
            <a:spAutoFit/>
          </a:bodyPr>
          <a:lstStyle/>
          <a:p>
            <a:pPr fontAlgn="ctr"/>
            <a:r>
              <a:rPr lang="en-US" sz="1200" b="1" dirty="0">
                <a:solidFill>
                  <a:srgbClr val="3A3F50"/>
                </a:solidFill>
              </a:rPr>
              <a:t>Day of week</a:t>
            </a:r>
          </a:p>
        </p:txBody>
      </p:sp>
      <p:sp>
        <p:nvSpPr>
          <p:cNvPr id="31" name="Rectangle 30"/>
          <p:cNvSpPr/>
          <p:nvPr/>
        </p:nvSpPr>
        <p:spPr>
          <a:xfrm>
            <a:off x="858369" y="2636551"/>
            <a:ext cx="2770310" cy="276999"/>
          </a:xfrm>
          <a:prstGeom prst="rect">
            <a:avLst/>
          </a:prstGeom>
        </p:spPr>
        <p:txBody>
          <a:bodyPr wrap="none">
            <a:spAutoFit/>
          </a:bodyPr>
          <a:lstStyle/>
          <a:p>
            <a:pPr fontAlgn="ctr"/>
            <a:r>
              <a:rPr lang="en-US" sz="1200" b="1" dirty="0">
                <a:solidFill>
                  <a:srgbClr val="3A3F50"/>
                </a:solidFill>
              </a:rPr>
              <a:t>Unscheduled meeting on given day</a:t>
            </a:r>
          </a:p>
        </p:txBody>
      </p:sp>
      <p:sp>
        <p:nvSpPr>
          <p:cNvPr id="96" name="Rectangle 95"/>
          <p:cNvSpPr/>
          <p:nvPr/>
        </p:nvSpPr>
        <p:spPr>
          <a:xfrm>
            <a:off x="1311642" y="2141421"/>
            <a:ext cx="2045560" cy="276999"/>
          </a:xfrm>
          <a:prstGeom prst="rect">
            <a:avLst/>
          </a:prstGeom>
        </p:spPr>
        <p:txBody>
          <a:bodyPr wrap="none">
            <a:spAutoFit/>
          </a:bodyPr>
          <a:lstStyle/>
          <a:p>
            <a:pPr fontAlgn="ctr"/>
            <a:r>
              <a:rPr lang="en-US" sz="1200" b="1" dirty="0">
                <a:solidFill>
                  <a:srgbClr val="3A3F50"/>
                </a:solidFill>
              </a:rPr>
              <a:t>Types of task complexity </a:t>
            </a:r>
          </a:p>
        </p:txBody>
      </p:sp>
      <p:sp>
        <p:nvSpPr>
          <p:cNvPr id="97" name="Rectangle 96"/>
          <p:cNvSpPr/>
          <p:nvPr/>
        </p:nvSpPr>
        <p:spPr>
          <a:xfrm>
            <a:off x="4758761" y="3913312"/>
            <a:ext cx="1332416" cy="276999"/>
          </a:xfrm>
          <a:prstGeom prst="rect">
            <a:avLst/>
          </a:prstGeom>
        </p:spPr>
        <p:txBody>
          <a:bodyPr wrap="none">
            <a:spAutoFit/>
          </a:bodyPr>
          <a:lstStyle/>
          <a:p>
            <a:pPr fontAlgn="ctr"/>
            <a:r>
              <a:rPr lang="en-US" sz="1200" b="1" dirty="0">
                <a:solidFill>
                  <a:srgbClr val="3A3F50"/>
                </a:solidFill>
              </a:rPr>
              <a:t>Lack of training</a:t>
            </a:r>
          </a:p>
        </p:txBody>
      </p:sp>
      <p:sp>
        <p:nvSpPr>
          <p:cNvPr id="98" name="Rectangle 97"/>
          <p:cNvSpPr/>
          <p:nvPr/>
        </p:nvSpPr>
        <p:spPr>
          <a:xfrm>
            <a:off x="5736683" y="4806794"/>
            <a:ext cx="1509196" cy="461665"/>
          </a:xfrm>
          <a:prstGeom prst="rect">
            <a:avLst/>
          </a:prstGeom>
        </p:spPr>
        <p:txBody>
          <a:bodyPr wrap="none">
            <a:spAutoFit/>
          </a:bodyPr>
          <a:lstStyle/>
          <a:p>
            <a:pPr fontAlgn="ctr"/>
            <a:r>
              <a:rPr lang="en-US" sz="1200" b="1" dirty="0">
                <a:solidFill>
                  <a:srgbClr val="3A3F50"/>
                </a:solidFill>
              </a:rPr>
              <a:t>Wrong procedure </a:t>
            </a:r>
          </a:p>
          <a:p>
            <a:pPr fontAlgn="ctr"/>
            <a:r>
              <a:rPr lang="en-US" sz="1200" b="1" dirty="0">
                <a:solidFill>
                  <a:srgbClr val="3A3F50"/>
                </a:solidFill>
              </a:rPr>
              <a:t>followed</a:t>
            </a:r>
          </a:p>
        </p:txBody>
      </p:sp>
      <p:sp>
        <p:nvSpPr>
          <p:cNvPr id="100" name="Rectangle 99"/>
          <p:cNvSpPr/>
          <p:nvPr/>
        </p:nvSpPr>
        <p:spPr>
          <a:xfrm>
            <a:off x="7789953" y="4727070"/>
            <a:ext cx="1203022" cy="276999"/>
          </a:xfrm>
          <a:prstGeom prst="rect">
            <a:avLst/>
          </a:prstGeom>
        </p:spPr>
        <p:txBody>
          <a:bodyPr wrap="none">
            <a:spAutoFit/>
          </a:bodyPr>
          <a:lstStyle/>
          <a:p>
            <a:pPr fontAlgn="ctr"/>
            <a:r>
              <a:rPr lang="en-US" sz="1200" b="1" dirty="0">
                <a:solidFill>
                  <a:srgbClr val="3A3F50"/>
                </a:solidFill>
              </a:rPr>
              <a:t>SOP not done</a:t>
            </a:r>
          </a:p>
        </p:txBody>
      </p:sp>
      <p:sp>
        <p:nvSpPr>
          <p:cNvPr id="101" name="Rectangle 100"/>
          <p:cNvSpPr/>
          <p:nvPr/>
        </p:nvSpPr>
        <p:spPr>
          <a:xfrm>
            <a:off x="6091177" y="3826027"/>
            <a:ext cx="1067921" cy="461665"/>
          </a:xfrm>
          <a:prstGeom prst="rect">
            <a:avLst/>
          </a:prstGeom>
        </p:spPr>
        <p:txBody>
          <a:bodyPr wrap="none">
            <a:spAutoFit/>
          </a:bodyPr>
          <a:lstStyle/>
          <a:p>
            <a:pPr algn="ctr" fontAlgn="ctr"/>
            <a:r>
              <a:rPr lang="en-US" sz="1200" b="1" dirty="0">
                <a:solidFill>
                  <a:srgbClr val="3A3F50"/>
                </a:solidFill>
              </a:rPr>
              <a:t>Manuals </a:t>
            </a:r>
          </a:p>
          <a:p>
            <a:pPr algn="ctr" fontAlgn="ctr"/>
            <a:r>
              <a:rPr lang="en-US" sz="1200" b="1" dirty="0">
                <a:solidFill>
                  <a:srgbClr val="3A3F50"/>
                </a:solidFill>
              </a:rPr>
              <a:t>not updated</a:t>
            </a:r>
          </a:p>
        </p:txBody>
      </p:sp>
      <p:sp>
        <p:nvSpPr>
          <p:cNvPr id="102" name="Rectangle 101"/>
          <p:cNvSpPr/>
          <p:nvPr/>
        </p:nvSpPr>
        <p:spPr>
          <a:xfrm>
            <a:off x="1959788" y="3953407"/>
            <a:ext cx="1907702" cy="276999"/>
          </a:xfrm>
          <a:prstGeom prst="rect">
            <a:avLst/>
          </a:prstGeom>
        </p:spPr>
        <p:txBody>
          <a:bodyPr wrap="none">
            <a:spAutoFit/>
          </a:bodyPr>
          <a:lstStyle/>
          <a:p>
            <a:pPr fontAlgn="ctr"/>
            <a:r>
              <a:rPr lang="en-US" sz="1200" b="1" dirty="0">
                <a:solidFill>
                  <a:srgbClr val="3A3F50"/>
                </a:solidFill>
              </a:rPr>
              <a:t>Technical System issue</a:t>
            </a:r>
          </a:p>
        </p:txBody>
      </p:sp>
      <p:sp>
        <p:nvSpPr>
          <p:cNvPr id="104" name="Rectangle 103"/>
          <p:cNvSpPr/>
          <p:nvPr/>
        </p:nvSpPr>
        <p:spPr>
          <a:xfrm>
            <a:off x="7947156" y="2843700"/>
            <a:ext cx="1813317" cy="276999"/>
          </a:xfrm>
          <a:prstGeom prst="rect">
            <a:avLst/>
          </a:prstGeom>
        </p:spPr>
        <p:txBody>
          <a:bodyPr wrap="none">
            <a:spAutoFit/>
          </a:bodyPr>
          <a:lstStyle/>
          <a:p>
            <a:pPr fontAlgn="ctr"/>
            <a:r>
              <a:rPr lang="en-US" sz="1200" b="1" dirty="0">
                <a:solidFill>
                  <a:srgbClr val="3A3F50"/>
                </a:solidFill>
              </a:rPr>
              <a:t>Unwillingness to work</a:t>
            </a:r>
          </a:p>
        </p:txBody>
      </p:sp>
      <p:sp>
        <p:nvSpPr>
          <p:cNvPr id="105" name="Rectangle 104"/>
          <p:cNvSpPr/>
          <p:nvPr/>
        </p:nvSpPr>
        <p:spPr>
          <a:xfrm>
            <a:off x="1209390" y="3168765"/>
            <a:ext cx="2658100" cy="276999"/>
          </a:xfrm>
          <a:prstGeom prst="rect">
            <a:avLst/>
          </a:prstGeom>
        </p:spPr>
        <p:txBody>
          <a:bodyPr wrap="none">
            <a:spAutoFit/>
          </a:bodyPr>
          <a:lstStyle/>
          <a:p>
            <a:pPr fontAlgn="ctr"/>
            <a:r>
              <a:rPr lang="en-US" sz="1200" b="1" dirty="0">
                <a:solidFill>
                  <a:srgbClr val="3A3F50"/>
                </a:solidFill>
              </a:rPr>
              <a:t>% Unplanned leaves on given day</a:t>
            </a:r>
          </a:p>
        </p:txBody>
      </p:sp>
      <p:sp>
        <p:nvSpPr>
          <p:cNvPr id="43" name="TextBox 42"/>
          <p:cNvSpPr txBox="1"/>
          <p:nvPr/>
        </p:nvSpPr>
        <p:spPr>
          <a:xfrm>
            <a:off x="10511766" y="3364362"/>
            <a:ext cx="2918475" cy="461665"/>
          </a:xfrm>
          <a:prstGeom prst="rect">
            <a:avLst/>
          </a:prstGeom>
          <a:noFill/>
        </p:spPr>
        <p:txBody>
          <a:bodyPr wrap="square" rtlCol="0">
            <a:spAutoFit/>
          </a:bodyPr>
          <a:lstStyle/>
          <a:p>
            <a:r>
              <a:rPr lang="en-US" sz="1200" b="1" dirty="0" smtClean="0">
                <a:solidFill>
                  <a:srgbClr val="3A3F50"/>
                </a:solidFill>
                <a:latin typeface="Arial Black" panose="020B0A04020102020204" pitchFamily="34" charset="0"/>
              </a:rPr>
              <a:t>            TAT </a:t>
            </a:r>
            <a:endParaRPr lang="en-US" sz="1200" b="1" dirty="0">
              <a:solidFill>
                <a:srgbClr val="3A3F50"/>
              </a:solidFill>
              <a:latin typeface="Arial Black" panose="020B0A04020102020204" pitchFamily="34" charset="0"/>
            </a:endParaRPr>
          </a:p>
          <a:p>
            <a:r>
              <a:rPr lang="en-US" sz="1200" b="1" dirty="0">
                <a:solidFill>
                  <a:srgbClr val="3A3F50"/>
                </a:solidFill>
                <a:latin typeface="Arial Black" panose="020B0A04020102020204" pitchFamily="34" charset="0"/>
              </a:rPr>
              <a:t>     Compliance (Y)</a:t>
            </a:r>
          </a:p>
        </p:txBody>
      </p:sp>
      <p:sp>
        <p:nvSpPr>
          <p:cNvPr id="32" name="Rounded Rectangle 31"/>
          <p:cNvSpPr/>
          <p:nvPr/>
        </p:nvSpPr>
        <p:spPr>
          <a:xfrm>
            <a:off x="10777327" y="3347181"/>
            <a:ext cx="1339697" cy="490651"/>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33" name="Rounded Rectangle 32"/>
          <p:cNvSpPr/>
          <p:nvPr/>
        </p:nvSpPr>
        <p:spPr>
          <a:xfrm>
            <a:off x="6648712" y="1762077"/>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4" name="Rounded Rectangle 33"/>
          <p:cNvSpPr/>
          <p:nvPr/>
        </p:nvSpPr>
        <p:spPr>
          <a:xfrm>
            <a:off x="4709947" y="1748120"/>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6" name="Rounded Rectangle 35"/>
          <p:cNvSpPr/>
          <p:nvPr/>
        </p:nvSpPr>
        <p:spPr>
          <a:xfrm>
            <a:off x="2575682" y="1760634"/>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7" name="Rounded Rectangle 36"/>
          <p:cNvSpPr/>
          <p:nvPr/>
        </p:nvSpPr>
        <p:spPr>
          <a:xfrm>
            <a:off x="2575681" y="5358711"/>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8" name="Rounded Rectangle 37"/>
          <p:cNvSpPr/>
          <p:nvPr/>
        </p:nvSpPr>
        <p:spPr>
          <a:xfrm>
            <a:off x="4643395" y="5359072"/>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9" name="Rounded Rectangle 38"/>
          <p:cNvSpPr/>
          <p:nvPr/>
        </p:nvSpPr>
        <p:spPr>
          <a:xfrm>
            <a:off x="6682750" y="5360349"/>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Tree>
    <p:extLst>
      <p:ext uri="{BB962C8B-B14F-4D97-AF65-F5344CB8AC3E}">
        <p14:creationId xmlns:p14="http://schemas.microsoft.com/office/powerpoint/2010/main" val="3724740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15</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C-I MATRIX</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nvPr>
        </p:nvGraphicFramePr>
        <p:xfrm>
          <a:off x="609600" y="925973"/>
          <a:ext cx="10922432" cy="4995591"/>
        </p:xfrm>
        <a:graphic>
          <a:graphicData uri="http://schemas.openxmlformats.org/drawingml/2006/table">
            <a:tbl>
              <a:tblPr/>
              <a:tblGrid>
                <a:gridCol w="718926"/>
                <a:gridCol w="3023555"/>
                <a:gridCol w="2742830"/>
                <a:gridCol w="1797316"/>
                <a:gridCol w="2639805"/>
              </a:tblGrid>
              <a:tr h="364192">
                <a:tc rowSpan="2">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SR NO</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rowSpan="2">
                  <a:txBody>
                    <a:bodyPr/>
                    <a:lstStyle/>
                    <a:p>
                      <a:pPr lvl="1" algn="ctr" fontAlgn="b"/>
                      <a:r>
                        <a:rPr lang="en-US" sz="2000" b="1" i="0" u="none" strike="noStrike" dirty="0" smtClean="0">
                          <a:solidFill>
                            <a:srgbClr val="FFFFFF"/>
                          </a:solidFill>
                          <a:effectLst/>
                          <a:latin typeface="Calibri" panose="020F0502020204030204" pitchFamily="34" charset="0"/>
                        </a:rPr>
                        <a:t>CAUSES</a:t>
                      </a:r>
                      <a:endParaRPr lang="en-US" sz="2000" b="1" i="0" u="none" strike="noStrike" dirty="0">
                        <a:solidFill>
                          <a:srgbClr val="FFFFFF"/>
                        </a:solidFill>
                        <a:effectLst/>
                        <a:latin typeface="Calibri" panose="020F0502020204030204" pitchFamily="34"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gridSpan="3">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TYPE </a:t>
                      </a:r>
                    </a:p>
                  </a:txBody>
                  <a:tcPr marL="7738" marR="7738" marT="7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hMerge="1">
                  <a:txBody>
                    <a:bodyPr/>
                    <a:lstStyle/>
                    <a:p>
                      <a:endParaRPr lang="en-US"/>
                    </a:p>
                  </a:txBody>
                  <a:tcPr/>
                </a:tc>
                <a:tc hMerge="1">
                  <a:txBody>
                    <a:bodyPr/>
                    <a:lstStyle/>
                    <a:p>
                      <a:endParaRPr lang="en-US"/>
                    </a:p>
                  </a:txBody>
                  <a:tcPr/>
                </a:tc>
              </a:tr>
              <a:tr h="469187">
                <a:tc vMerge="1">
                  <a:txBody>
                    <a:bodyPr/>
                    <a:lstStyle/>
                    <a:p>
                      <a:endParaRPr lang="en-US"/>
                    </a:p>
                  </a:txBody>
                  <a:tcPr/>
                </a:tc>
                <a:tc vMerge="1">
                  <a:txBody>
                    <a:bodyPr/>
                    <a:lstStyle/>
                    <a:p>
                      <a:endParaRPr lang="en-US"/>
                    </a:p>
                  </a:txBody>
                  <a:tcPr/>
                </a:tc>
                <a:tc>
                  <a:txBody>
                    <a:bodyPr/>
                    <a:lstStyle/>
                    <a:p>
                      <a:pPr algn="ctr" fontAlgn="ctr"/>
                      <a:r>
                        <a:rPr lang="en-US" sz="1200" b="1" i="0" u="none" strike="noStrike" dirty="0">
                          <a:solidFill>
                            <a:srgbClr val="FFFFFF"/>
                          </a:solidFill>
                          <a:effectLst/>
                          <a:latin typeface="Calibri" panose="020F0502020204030204" pitchFamily="34" charset="0"/>
                        </a:rPr>
                        <a:t>CONTROLLABLE/ NON CONTROLLABLE </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HIGH/LOW </a:t>
                      </a: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MEASUREABLE/NON-MEASUREABLE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effectLst/>
                          <a:latin typeface="Bodoni MT Black" panose="02070A03080606020203" pitchFamily="18" charset="0"/>
                        </a:rPr>
                        <a:t>Shifts</a:t>
                      </a:r>
                      <a:endParaRPr lang="en-US" sz="1100" b="0" i="0" u="none" strike="noStrike" dirty="0">
                        <a:solidFill>
                          <a:srgbClr val="000000"/>
                        </a:solidFill>
                        <a:effectLst/>
                        <a:latin typeface="Bodoni MT Black" panose="02070A03080606020203" pitchFamily="18"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a:solidFill>
                            <a:schemeClr val="bg1"/>
                          </a:solidFill>
                          <a:effectLst/>
                          <a:latin typeface="Calibri" panose="020F0502020204030204" pitchFamily="34" charset="0"/>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chemeClr val="bg1"/>
                          </a:solidFill>
                          <a:effectLst/>
                          <a:latin typeface="Calibri" panose="020F0502020204030204" pitchFamily="34" charset="0"/>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chemeClr val="bg1"/>
                          </a:solidFill>
                          <a:effectLst/>
                          <a:latin typeface="Calibri" panose="020F0502020204030204" pitchFamily="34" charset="0"/>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2</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Unplanned call fluctuations</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a:solidFill>
                            <a:srgbClr val="000000"/>
                          </a:solidFill>
                          <a:effectLst/>
                          <a:latin typeface="Calibri" panose="020F0502020204030204" pitchFamily="34" charset="0"/>
                          <a:ea typeface="+mn-ea"/>
                          <a:cs typeface="+mn-cs"/>
                          <a:sym typeface="Arial"/>
                        </a:rPr>
                        <a:t>3</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Employee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4</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Educational background</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smtClean="0">
                          <a:ln>
                            <a:noFill/>
                          </a:ln>
                          <a:solidFill>
                            <a:srgbClr val="FFFFFF"/>
                          </a:solidFill>
                          <a:effectLst/>
                          <a:uLnTx/>
                          <a:uFillTx/>
                          <a:latin typeface="Calibri" panose="020F0502020204030204" pitchFamily="34" charset="0"/>
                          <a:sym typeface="Arial"/>
                        </a:rPr>
                        <a:t>CONTROLLABLE</a:t>
                      </a:r>
                      <a:endParaRPr kumimoji="0" lang="en-US" sz="1100" b="1" i="0" u="none" strike="noStrike" kern="0" cap="none" spc="0" normalizeH="0" baseline="0" noProof="0" dirty="0">
                        <a:ln>
                          <a:noFill/>
                        </a:ln>
                        <a:solidFill>
                          <a:srgbClr val="FFFFFF"/>
                        </a:solidFill>
                        <a:effectLst/>
                        <a:uLnTx/>
                        <a:uFillTx/>
                        <a:latin typeface="Calibri" panose="020F0502020204030204" pitchFamily="34" charset="0"/>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5</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Gender</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6</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Experience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7</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Calls Take Longer Than Expected</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8</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Long after call work (wrap-up) time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a:t>
                      </a:r>
                      <a:r>
                        <a:rPr lang="en-US" sz="1100" b="1" i="0" u="none" strike="noStrike" cap="none" dirty="0">
                          <a:solidFill>
                            <a:schemeClr val="bg1"/>
                          </a:solidFill>
                          <a:effectLst/>
                          <a:latin typeface="Calibri" panose="020F0502020204030204" pitchFamily="34" charset="0"/>
                          <a:ea typeface="+mn-ea"/>
                          <a:cs typeface="+mn-cs"/>
                          <a:sym typeface="Arial"/>
                        </a:rPr>
                        <a:t>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9</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Server down issues</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10</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Lack of knowledge to resolve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11</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Lack of confidence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HIGH </a:t>
                      </a:r>
                      <a:r>
                        <a:rPr lang="en-US" sz="1100" b="1" i="0" u="none" strike="noStrike" cap="none" dirty="0">
                          <a:solidFill>
                            <a:schemeClr val="bg1"/>
                          </a:solidFill>
                          <a:effectLst/>
                          <a:latin typeface="Calibri" panose="020F0502020204030204" pitchFamily="34" charset="0"/>
                          <a:ea typeface="+mn-ea"/>
                          <a:cs typeface="+mn-cs"/>
                          <a:sym typeface="Arial"/>
                        </a:rPr>
                        <a:t>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12</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Bodoni MT Black" panose="02070A03080606020203" pitchFamily="18" charset="0"/>
                        </a:rPr>
                        <a:t>TL</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
        <p:nvSpPr>
          <p:cNvPr id="7" name="Rectangle 6"/>
          <p:cNvSpPr/>
          <p:nvPr/>
        </p:nvSpPr>
        <p:spPr>
          <a:xfrm>
            <a:off x="639884" y="925431"/>
            <a:ext cx="10892149" cy="500042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153570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16</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C-I MATRIX</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nvPr>
        </p:nvGraphicFramePr>
        <p:xfrm>
          <a:off x="609600" y="925973"/>
          <a:ext cx="10922432" cy="4814334"/>
        </p:xfrm>
        <a:graphic>
          <a:graphicData uri="http://schemas.openxmlformats.org/drawingml/2006/table">
            <a:tbl>
              <a:tblPr/>
              <a:tblGrid>
                <a:gridCol w="718926"/>
                <a:gridCol w="2980547"/>
                <a:gridCol w="2785838"/>
                <a:gridCol w="1797316"/>
                <a:gridCol w="2639805"/>
              </a:tblGrid>
              <a:tr h="364192">
                <a:tc rowSpan="2">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SR NO</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rowSpan="2">
                  <a:txBody>
                    <a:bodyPr/>
                    <a:lstStyle/>
                    <a:p>
                      <a:pPr lvl="1" algn="ctr" fontAlgn="b"/>
                      <a:r>
                        <a:rPr lang="en-US" sz="2000" b="1" i="0" u="none" strike="noStrike" dirty="0" smtClean="0">
                          <a:solidFill>
                            <a:srgbClr val="FFFFFF"/>
                          </a:solidFill>
                          <a:effectLst/>
                          <a:latin typeface="Calibri" panose="020F0502020204030204" pitchFamily="34" charset="0"/>
                        </a:rPr>
                        <a:t>CAUSES</a:t>
                      </a:r>
                      <a:endParaRPr lang="en-US" sz="2000" b="1" i="0" u="none" strike="noStrike" dirty="0">
                        <a:solidFill>
                          <a:srgbClr val="FFFFFF"/>
                        </a:solidFill>
                        <a:effectLst/>
                        <a:latin typeface="Calibri" panose="020F0502020204030204" pitchFamily="34"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gridSpan="3">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TYPE </a:t>
                      </a:r>
                    </a:p>
                  </a:txBody>
                  <a:tcPr marL="7738" marR="7738" marT="7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hMerge="1">
                  <a:txBody>
                    <a:bodyPr/>
                    <a:lstStyle/>
                    <a:p>
                      <a:endParaRPr lang="en-US"/>
                    </a:p>
                  </a:txBody>
                  <a:tcPr/>
                </a:tc>
                <a:tc hMerge="1">
                  <a:txBody>
                    <a:bodyPr/>
                    <a:lstStyle/>
                    <a:p>
                      <a:endParaRPr lang="en-US"/>
                    </a:p>
                  </a:txBody>
                  <a:tcPr/>
                </a:tc>
              </a:tr>
              <a:tr h="469187">
                <a:tc vMerge="1">
                  <a:txBody>
                    <a:bodyPr/>
                    <a:lstStyle/>
                    <a:p>
                      <a:endParaRPr lang="en-US"/>
                    </a:p>
                  </a:txBody>
                  <a:tcPr/>
                </a:tc>
                <a:tc vMerge="1">
                  <a:txBody>
                    <a:bodyPr/>
                    <a:lstStyle/>
                    <a:p>
                      <a:endParaRPr lang="en-US"/>
                    </a:p>
                  </a:txBody>
                  <a:tcPr/>
                </a:tc>
                <a:tc>
                  <a:txBody>
                    <a:bodyPr/>
                    <a:lstStyle/>
                    <a:p>
                      <a:pPr algn="ctr" fontAlgn="ctr"/>
                      <a:r>
                        <a:rPr lang="en-US" sz="1200" b="1" i="0" u="none" strike="noStrike" dirty="0">
                          <a:solidFill>
                            <a:srgbClr val="FFFFFF"/>
                          </a:solidFill>
                          <a:effectLst/>
                          <a:latin typeface="Calibri" panose="020F0502020204030204" pitchFamily="34" charset="0"/>
                        </a:rPr>
                        <a:t>CONTROLLABLE/ NON CONTROLLABLE </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HIGH/LOW IMPACTABLE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MEASUREABLE/NON-MEASUREABLE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346851">
                <a:tc>
                  <a:txBody>
                    <a:bodyPr/>
                    <a:lstStyle/>
                    <a:p>
                      <a:pPr algn="ctr" rtl="0" fontAlgn="ctr"/>
                      <a:r>
                        <a:rPr lang="en-US" sz="1400" b="1" i="0" u="none" strike="noStrike" dirty="0">
                          <a:solidFill>
                            <a:srgbClr val="000000"/>
                          </a:solidFill>
                          <a:effectLst/>
                          <a:latin typeface="Calibri" panose="020F0502020204030204" pitchFamily="34" charset="0"/>
                        </a:rPr>
                        <a:t>13</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 Of  Rework Incidences In Given Day (% Of Total Rework Incidences / Total Requests Processed)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algn="ctr" rtl="0" fontAlgn="ctr"/>
                      <a:r>
                        <a:rPr lang="en-US" sz="1400" b="1" i="0" u="none" strike="noStrike" dirty="0">
                          <a:solidFill>
                            <a:srgbClr val="000000"/>
                          </a:solidFill>
                          <a:effectLst/>
                          <a:latin typeface="Calibri" panose="020F0502020204030204" pitchFamily="34" charset="0"/>
                        </a:rPr>
                        <a:t>14</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Unscheduled meeting on given 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a:solidFill>
                            <a:srgbClr val="000000"/>
                          </a:solidFill>
                          <a:effectLst/>
                          <a:latin typeface="Calibri" panose="020F0502020204030204" pitchFamily="34" charset="0"/>
                        </a:rPr>
                        <a:t>15</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 Unplanned leaves on given day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algn="ctr" rtl="0" fontAlgn="ctr"/>
                      <a:r>
                        <a:rPr lang="en-US" sz="1400" b="1" i="0" u="none" strike="noStrike" dirty="0">
                          <a:solidFill>
                            <a:srgbClr val="000000"/>
                          </a:solidFill>
                          <a:effectLst/>
                          <a:latin typeface="Calibri" panose="020F0502020204030204" pitchFamily="34" charset="0"/>
                        </a:rPr>
                        <a:t>16</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Day of 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17</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Types of task complexity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a:solidFill>
                            <a:schemeClr val="bg1"/>
                          </a:solidFill>
                          <a:effectLst/>
                          <a:latin typeface="Calibri" panose="020F0502020204030204" pitchFamily="34" charset="0"/>
                          <a:ea typeface="+mn-ea"/>
                          <a:cs typeface="+mn-cs"/>
                          <a:sym typeface="Arial"/>
                        </a:rPr>
                        <a:t>       HIGH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18</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Lack of training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a:t>
                      </a:r>
                      <a:r>
                        <a:rPr lang="en-US" sz="1100" b="1" i="0" u="none" strike="noStrike" cap="none" dirty="0">
                          <a:solidFill>
                            <a:schemeClr val="bg1"/>
                          </a:solidFill>
                          <a:effectLst/>
                          <a:latin typeface="Calibri" panose="020F0502020204030204" pitchFamily="34" charset="0"/>
                          <a:ea typeface="+mn-ea"/>
                          <a:cs typeface="+mn-cs"/>
                          <a:sym typeface="Arial"/>
                        </a:rPr>
                        <a:t>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HIGH </a:t>
                      </a:r>
                      <a:r>
                        <a:rPr lang="en-US" sz="1100" b="1" i="0" u="none" strike="noStrike" cap="none" dirty="0">
                          <a:solidFill>
                            <a:schemeClr val="bg1"/>
                          </a:solidFill>
                          <a:effectLst/>
                          <a:latin typeface="Calibri" panose="020F0502020204030204" pitchFamily="34" charset="0"/>
                          <a:ea typeface="+mn-ea"/>
                          <a:cs typeface="+mn-cs"/>
                          <a:sym typeface="Arial"/>
                        </a:rPr>
                        <a:t>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19</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Wrong procedure followed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20</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Sop not done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CONTROLLABLE </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HIGH </a:t>
                      </a:r>
                      <a:r>
                        <a:rPr lang="en-US" sz="1100" b="1" i="0" u="none" strike="noStrike" cap="none" dirty="0">
                          <a:solidFill>
                            <a:schemeClr val="bg1"/>
                          </a:solidFill>
                          <a:effectLst/>
                          <a:latin typeface="Calibri" panose="020F0502020204030204" pitchFamily="34" charset="0"/>
                          <a:ea typeface="+mn-ea"/>
                          <a:cs typeface="+mn-cs"/>
                          <a:sym typeface="Arial"/>
                        </a:rPr>
                        <a:t>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21</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Manuals not updated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CONTROLLABLE </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22</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Technical System issue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 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HIGH </a:t>
                      </a:r>
                      <a:r>
                        <a:rPr lang="en-US" sz="1100" b="1" i="0" u="none" strike="noStrike" cap="none" dirty="0">
                          <a:solidFill>
                            <a:schemeClr val="bg1"/>
                          </a:solidFill>
                          <a:effectLst/>
                          <a:latin typeface="Calibri" panose="020F0502020204030204" pitchFamily="34" charset="0"/>
                          <a:ea typeface="+mn-ea"/>
                          <a:cs typeface="+mn-cs"/>
                          <a:sym typeface="Arial"/>
                        </a:rPr>
                        <a:t>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46851">
                <a:tc>
                  <a:txBody>
                    <a:bodyPr/>
                    <a:lstStyle/>
                    <a:p>
                      <a:pPr algn="ctr" rtl="0" fontAlgn="ctr"/>
                      <a:r>
                        <a:rPr lang="en-US" sz="1400" b="1" i="0" u="none" strike="noStrike" dirty="0" smtClean="0">
                          <a:solidFill>
                            <a:srgbClr val="000000"/>
                          </a:solidFill>
                          <a:effectLst/>
                          <a:latin typeface="Calibri" panose="020F0502020204030204" pitchFamily="34" charset="0"/>
                        </a:rPr>
                        <a:t>23</a:t>
                      </a:r>
                      <a:endParaRPr lang="en-US" sz="1400" b="1" i="0" u="none" strike="noStrike" dirty="0">
                        <a:solidFill>
                          <a:srgbClr val="000000"/>
                        </a:solidFill>
                        <a:effectLst/>
                        <a:latin typeface="Calibri" panose="020F0502020204030204" pitchFamily="34" charset="0"/>
                      </a:endParaRP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Bodoni MT Black" panose="02070A03080606020203" pitchFamily="18" charset="0"/>
                          <a:ea typeface="+mn-ea"/>
                          <a:cs typeface="+mn-cs"/>
                          <a:sym typeface="Arial"/>
                        </a:rPr>
                        <a:t>Unwillingness to work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a:t>
                      </a:r>
                      <a:r>
                        <a:rPr lang="en-US" sz="1100" b="1" i="0" u="none" strike="noStrike" cap="none" dirty="0">
                          <a:solidFill>
                            <a:schemeClr val="bg1"/>
                          </a:solidFill>
                          <a:effectLst/>
                          <a:latin typeface="Calibri" panose="020F0502020204030204" pitchFamily="34" charset="0"/>
                          <a:ea typeface="+mn-ea"/>
                          <a:cs typeface="+mn-cs"/>
                          <a:sym typeface="Arial"/>
                        </a:rPr>
                        <a:t>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LOW IMPACTABLE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NON-MEASUREABLE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
        <p:nvSpPr>
          <p:cNvPr id="7" name="Rectangle 6"/>
          <p:cNvSpPr/>
          <p:nvPr/>
        </p:nvSpPr>
        <p:spPr>
          <a:xfrm>
            <a:off x="602166" y="903247"/>
            <a:ext cx="10929867" cy="4817327"/>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044239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17</a:t>
            </a:fld>
            <a:endParaRPr>
              <a:solidFill>
                <a:srgbClr val="FFFFFF"/>
              </a:solidFill>
            </a:endParaRPr>
          </a:p>
        </p:txBody>
      </p:sp>
      <p:sp>
        <p:nvSpPr>
          <p:cNvPr id="99" name="Title 3"/>
          <p:cNvSpPr txBox="1">
            <a:spLocks/>
          </p:cNvSpPr>
          <p:nvPr/>
        </p:nvSpPr>
        <p:spPr>
          <a:xfrm>
            <a:off x="1869237" y="10310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SAMPLING PLAN</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602039" y="1003202"/>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dirty="0">
                <a:solidFill>
                  <a:prstClr val="black"/>
                </a:solidFill>
              </a:rPr>
              <a:t>Types of Sampling used :-</a:t>
            </a:r>
          </a:p>
        </p:txBody>
      </p:sp>
      <p:sp>
        <p:nvSpPr>
          <p:cNvPr id="2" name="Rectangle 1"/>
          <p:cNvSpPr/>
          <p:nvPr/>
        </p:nvSpPr>
        <p:spPr>
          <a:xfrm>
            <a:off x="653335" y="1785759"/>
            <a:ext cx="3230372" cy="46166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marL="342900" indent="-342900">
              <a:spcBef>
                <a:spcPct val="50000"/>
              </a:spcBef>
              <a:buFont typeface="Arial" panose="020B0604020202020204" pitchFamily="34" charset="0"/>
              <a:buChar char="•"/>
            </a:pPr>
            <a:r>
              <a:rPr lang="en-US" sz="2400" b="1" i="1" u="sng" dirty="0">
                <a:solidFill>
                  <a:srgbClr val="CC0000"/>
                </a:solidFill>
              </a:rPr>
              <a:t>Random Sampling</a:t>
            </a:r>
          </a:p>
        </p:txBody>
      </p:sp>
      <p:sp>
        <p:nvSpPr>
          <p:cNvPr id="12" name="Text Box 8"/>
          <p:cNvSpPr txBox="1">
            <a:spLocks noChangeArrowheads="1"/>
          </p:cNvSpPr>
          <p:nvPr/>
        </p:nvSpPr>
        <p:spPr bwMode="auto">
          <a:xfrm>
            <a:off x="602039" y="2435619"/>
            <a:ext cx="10127693"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In random sampling each sample has equal probability of chosen from population</a:t>
            </a:r>
            <a:r>
              <a:rPr lang="en-US" sz="2400" b="1" i="1" dirty="0">
                <a:solidFill>
                  <a:prstClr val="black"/>
                </a:solidFill>
              </a:rPr>
              <a:t>.</a:t>
            </a:r>
          </a:p>
        </p:txBody>
      </p:sp>
      <p:sp>
        <p:nvSpPr>
          <p:cNvPr id="14" name="Rectangle 13"/>
          <p:cNvSpPr/>
          <p:nvPr/>
        </p:nvSpPr>
        <p:spPr>
          <a:xfrm>
            <a:off x="602039" y="3739358"/>
            <a:ext cx="3332964"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342900" indent="-342900">
              <a:spcBef>
                <a:spcPct val="50000"/>
              </a:spcBef>
              <a:buFont typeface="Arial" panose="020B0604020202020204" pitchFamily="34" charset="0"/>
              <a:buChar char="•"/>
            </a:pPr>
            <a:r>
              <a:rPr lang="en-US" sz="2400" b="1" i="1" u="sng" dirty="0">
                <a:solidFill>
                  <a:srgbClr val="CC0000"/>
                </a:solidFill>
              </a:rPr>
              <a:t>Stratified Sampling</a:t>
            </a:r>
          </a:p>
        </p:txBody>
      </p:sp>
      <p:sp>
        <p:nvSpPr>
          <p:cNvPr id="18" name="Text Box 8"/>
          <p:cNvSpPr txBox="1">
            <a:spLocks noChangeArrowheads="1"/>
          </p:cNvSpPr>
          <p:nvPr/>
        </p:nvSpPr>
        <p:spPr bwMode="auto">
          <a:xfrm>
            <a:off x="602039" y="4463096"/>
            <a:ext cx="11124136" cy="646331"/>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It is a powerful sampling technique that allows sampled data to be separated into ‘subgroups’ called  “strata”</a:t>
            </a:r>
          </a:p>
        </p:txBody>
      </p:sp>
    </p:spTree>
    <p:extLst>
      <p:ext uri="{BB962C8B-B14F-4D97-AF65-F5344CB8AC3E}">
        <p14:creationId xmlns:p14="http://schemas.microsoft.com/office/powerpoint/2010/main" val="346742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18</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a:solidFill>
                  <a:srgbClr val="007BB9"/>
                </a:solidFill>
              </a:rPr>
              <a:t>Data Collection Plan</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ext uri="{D42A27DB-BD31-4B8C-83A1-F6EECF244321}">
                <p14:modId xmlns:p14="http://schemas.microsoft.com/office/powerpoint/2010/main" val="1853374922"/>
              </p:ext>
            </p:extLst>
          </p:nvPr>
        </p:nvGraphicFramePr>
        <p:xfrm>
          <a:off x="657304" y="912355"/>
          <a:ext cx="9754220" cy="4980460"/>
        </p:xfrm>
        <a:graphic>
          <a:graphicData uri="http://schemas.openxmlformats.org/drawingml/2006/table">
            <a:tbl>
              <a:tblPr/>
              <a:tblGrid>
                <a:gridCol w="1455910"/>
                <a:gridCol w="273820"/>
                <a:gridCol w="856469"/>
                <a:gridCol w="3616197"/>
                <a:gridCol w="1351876"/>
                <a:gridCol w="856469"/>
                <a:gridCol w="738912"/>
                <a:gridCol w="604567"/>
              </a:tblGrid>
              <a:tr h="962918">
                <a:tc gridSpan="3">
                  <a:txBody>
                    <a:bodyPr/>
                    <a:lstStyle/>
                    <a:p>
                      <a:pPr algn="ctr" fontAlgn="ctr"/>
                      <a:r>
                        <a:rPr lang="en-US" sz="1100" b="1" i="0" u="none" strike="noStrike" dirty="0">
                          <a:solidFill>
                            <a:srgbClr val="FFFFFF"/>
                          </a:solidFill>
                          <a:effectLst/>
                          <a:latin typeface="Bodoni MT Black" panose="02070A03080606020203" pitchFamily="18" charset="0"/>
                        </a:rPr>
                        <a:t>CONTROLLABLE  / NON CONTROLLABLE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rgbClr val="FFFFFF"/>
                          </a:solidFill>
                          <a:effectLst/>
                          <a:latin typeface="Bodoni MT Black" panose="02070A03080606020203" pitchFamily="18" charset="0"/>
                          <a:ea typeface="+mn-ea"/>
                          <a:cs typeface="+mn-cs"/>
                          <a:sym typeface="Arial"/>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gridSpan="4">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rgbClr val="FFFFFF"/>
                          </a:solidFill>
                          <a:effectLst/>
                          <a:latin typeface="Bodoni MT Black" panose="02070A03080606020203" pitchFamily="18" charset="0"/>
                          <a:ea typeface="+mn-ea"/>
                          <a:cs typeface="+mn-cs"/>
                          <a:sym typeface="Arial"/>
                        </a:rPr>
                        <a:t>SAMPLING PLAN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22062">
                <a:tc>
                  <a:txBody>
                    <a:bodyPr/>
                    <a:lstStyle/>
                    <a:p>
                      <a:pPr algn="ctr" fontAlgn="ctr"/>
                      <a:r>
                        <a:rPr lang="en-US" sz="1000" b="1" i="0" u="none" strike="noStrike" dirty="0">
                          <a:solidFill>
                            <a:srgbClr val="000000"/>
                          </a:solidFill>
                          <a:effectLst/>
                          <a:latin typeface="Bodoni MT Black" panose="02070A03080606020203" pitchFamily="18" charset="0"/>
                        </a:rPr>
                        <a:t>What to measure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Y or X</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Data Type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Where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When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How many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698145">
                <a:tc>
                  <a:txBody>
                    <a:bodyPr/>
                    <a:lstStyle/>
                    <a:p>
                      <a:pPr algn="ctr" fontAlgn="ctr"/>
                      <a:r>
                        <a:rPr lang="en-US" sz="1050" b="1" i="0" u="none" strike="noStrike" dirty="0" smtClean="0">
                          <a:solidFill>
                            <a:srgbClr val="000000"/>
                          </a:solidFill>
                          <a:effectLst/>
                          <a:latin typeface="+mn-lt"/>
                        </a:rPr>
                        <a:t>TAT COMPLIANCE</a:t>
                      </a:r>
                      <a:r>
                        <a:rPr lang="en-US" sz="1050" b="1" i="0" u="none" strike="noStrike" baseline="0" dirty="0" smtClean="0">
                          <a:solidFill>
                            <a:srgbClr val="000000"/>
                          </a:solidFill>
                          <a:effectLst/>
                          <a:latin typeface="+mn-lt"/>
                        </a:rPr>
                        <a:t> PER DAY</a:t>
                      </a:r>
                      <a:endParaRPr lang="en-US" sz="1050" b="1" i="0" u="none" strike="noStrike" dirty="0">
                        <a:solidFill>
                          <a:srgbClr val="000000"/>
                        </a:solidFill>
                        <a:effectLst/>
                        <a:latin typeface="+mn-lt"/>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X</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Discrete</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TAT </a:t>
                      </a:r>
                      <a:r>
                        <a:rPr lang="en-US" sz="1050" b="1" i="0" u="none" strike="noStrike" cap="none" dirty="0">
                          <a:solidFill>
                            <a:srgbClr val="000000"/>
                          </a:solidFill>
                          <a:effectLst/>
                          <a:latin typeface="+mn-lt"/>
                          <a:ea typeface="+mn-ea"/>
                          <a:cs typeface="+mn-cs"/>
                          <a:sym typeface="Arial"/>
                        </a:rPr>
                        <a:t>Compliance per </a:t>
                      </a:r>
                      <a:r>
                        <a:rPr lang="en-US" sz="1050" b="1" i="0" u="none" strike="noStrike" cap="none" dirty="0" smtClean="0">
                          <a:solidFill>
                            <a:srgbClr val="000000"/>
                          </a:solidFill>
                          <a:effectLst/>
                          <a:latin typeface="+mn-lt"/>
                          <a:ea typeface="+mn-ea"/>
                          <a:cs typeface="+mn-cs"/>
                          <a:sym typeface="Arial"/>
                        </a:rPr>
                        <a:t>day</a:t>
                      </a:r>
                      <a:r>
                        <a:rPr lang="en-US" sz="1050" b="1" i="0" u="none" strike="noStrike" cap="none" baseline="0" dirty="0" smtClean="0">
                          <a:solidFill>
                            <a:srgbClr val="000000"/>
                          </a:solidFill>
                          <a:effectLst/>
                          <a:latin typeface="+mn-lt"/>
                          <a:ea typeface="+mn-ea"/>
                          <a:cs typeface="+mn-cs"/>
                          <a:sym typeface="Arial"/>
                        </a:rPr>
                        <a:t> is MET if avg TAT of a given day is equal or less than planned TAT of 180min.</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Collect database </a:t>
                      </a:r>
                      <a:r>
                        <a:rPr lang="en-US" sz="1050" b="1" i="0" u="none" strike="noStrike" cap="none" dirty="0" smtClean="0">
                          <a:solidFill>
                            <a:srgbClr val="000000"/>
                          </a:solidFill>
                          <a:effectLst/>
                          <a:latin typeface="+mn-lt"/>
                          <a:ea typeface="+mn-ea"/>
                          <a:cs typeface="+mn-cs"/>
                          <a:sym typeface="Arial"/>
                        </a:rPr>
                        <a:t>for</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Non compliance tickets as per SLA</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Ticketing Tool</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02/03/2020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Minimum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5119">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Gender</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ctr"/>
                      <a:r>
                        <a:rPr lang="en-US" sz="900" b="1" i="0" u="none" strike="noStrike" dirty="0">
                          <a:solidFill>
                            <a:srgbClr val="000000"/>
                          </a:solidFill>
                          <a:effectLst/>
                          <a:latin typeface="+mn-lt"/>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Which Gender</a:t>
                      </a:r>
                      <a:r>
                        <a:rPr lang="en-US" sz="1050" b="1" i="0" u="none" strike="noStrike" cap="none" baseline="0" dirty="0" smtClean="0">
                          <a:solidFill>
                            <a:srgbClr val="000000"/>
                          </a:solidFill>
                          <a:effectLst/>
                          <a:latin typeface="+mn-lt"/>
                          <a:ea typeface="+mn-ea"/>
                          <a:cs typeface="+mn-cs"/>
                          <a:sym typeface="Arial"/>
                        </a:rPr>
                        <a:t> </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to</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20 samples</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8054">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Experience/Tenure</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a:solidFill>
                            <a:srgbClr val="000000"/>
                          </a:solidFill>
                          <a:effectLst/>
                          <a:latin typeface="+mn-lt"/>
                          <a:ea typeface="+mn-ea"/>
                          <a:cs typeface="+mn-cs"/>
                          <a:sym typeface="Arial"/>
                        </a:rPr>
                        <a:t> </a:t>
                      </a: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Which Tenure level</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 </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27/03/2020</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8054">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TL</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Which TL (name wise)</a:t>
                      </a: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8054">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Day of week</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a:solidFill>
                            <a:srgbClr val="000000"/>
                          </a:solidFill>
                          <a:effectLst/>
                          <a:latin typeface="+mn-lt"/>
                          <a:ea typeface="+mn-ea"/>
                          <a:cs typeface="+mn-cs"/>
                          <a:sym typeface="Arial"/>
                        </a:rPr>
                        <a:t> </a:t>
                      </a: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r>
                        <a:rPr lang="en-US" sz="1050" b="1" i="0" u="none" strike="noStrike" cap="none" dirty="0" smtClean="0">
                          <a:solidFill>
                            <a:srgbClr val="000000"/>
                          </a:solidFill>
                          <a:effectLst/>
                          <a:latin typeface="+mn-lt"/>
                          <a:ea typeface="+mn-ea"/>
                          <a:cs typeface="+mn-cs"/>
                          <a:sym typeface="Arial"/>
                        </a:rPr>
                        <a:t>For Which day( Monday- Friday)</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8054">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Shifts of Day</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For Which  Shift (Morning, Afternoon, Night)</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nvPr>
        </p:nvGraphicFramePr>
        <p:xfrm>
          <a:off x="656892" y="5887843"/>
          <a:ext cx="9754220" cy="449115"/>
        </p:xfrm>
        <a:graphic>
          <a:graphicData uri="http://schemas.openxmlformats.org/drawingml/2006/table">
            <a:tbl>
              <a:tblPr/>
              <a:tblGrid>
                <a:gridCol w="1455910"/>
                <a:gridCol w="273820"/>
                <a:gridCol w="856469"/>
                <a:gridCol w="3616197"/>
                <a:gridCol w="1351876"/>
                <a:gridCol w="856469"/>
                <a:gridCol w="738912"/>
                <a:gridCol w="604567"/>
              </a:tblGrid>
              <a:tr h="449115">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Educational background  (G/PG)</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Educational background  (G/PG)</a:t>
                      </a:r>
                    </a:p>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 </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8823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19</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smtClean="0">
                <a:solidFill>
                  <a:srgbClr val="007BB9"/>
                </a:solidFill>
              </a:rPr>
              <a:t>Data Collection Plan</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nvPr>
        </p:nvGraphicFramePr>
        <p:xfrm>
          <a:off x="836570" y="1253454"/>
          <a:ext cx="9732771" cy="4934664"/>
        </p:xfrm>
        <a:graphic>
          <a:graphicData uri="http://schemas.openxmlformats.org/drawingml/2006/table">
            <a:tbl>
              <a:tblPr/>
              <a:tblGrid>
                <a:gridCol w="1097555"/>
                <a:gridCol w="628371"/>
                <a:gridCol w="854586"/>
                <a:gridCol w="3608245"/>
                <a:gridCol w="1348903"/>
                <a:gridCol w="854586"/>
                <a:gridCol w="737288"/>
                <a:gridCol w="603237"/>
              </a:tblGrid>
              <a:tr h="803881">
                <a:tc gridSpan="3">
                  <a:txBody>
                    <a:bodyPr/>
                    <a:lstStyle/>
                    <a:p>
                      <a:pPr algn="ctr" fontAlgn="ctr"/>
                      <a:r>
                        <a:rPr lang="en-US" sz="1100" b="1" i="0" u="none" strike="noStrike" dirty="0">
                          <a:solidFill>
                            <a:srgbClr val="FFFFFF"/>
                          </a:solidFill>
                          <a:effectLst/>
                          <a:latin typeface="Bodoni MT Black" panose="02070A03080606020203" pitchFamily="18" charset="0"/>
                        </a:rPr>
                        <a:t>CONTROLLABLE  / NON CONTROLLABLE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rgbClr val="FFFFFF"/>
                          </a:solidFill>
                          <a:effectLst/>
                          <a:latin typeface="Bodoni MT Black" panose="02070A03080606020203" pitchFamily="18" charset="0"/>
                          <a:ea typeface="+mn-ea"/>
                          <a:cs typeface="+mn-cs"/>
                          <a:sym typeface="Arial"/>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gridSpan="4">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rgbClr val="FFFFFF"/>
                          </a:solidFill>
                          <a:effectLst/>
                          <a:latin typeface="Bodoni MT Black" panose="02070A03080606020203" pitchFamily="18" charset="0"/>
                          <a:ea typeface="+mn-ea"/>
                          <a:cs typeface="+mn-cs"/>
                          <a:sym typeface="Arial"/>
                        </a:rPr>
                        <a:t>SAMPLING </a:t>
                      </a:r>
                      <a:r>
                        <a:rPr lang="en-US" sz="1100" b="1" i="0" u="none" strike="noStrike" cap="none" dirty="0">
                          <a:solidFill>
                            <a:srgbClr val="FFFFFF"/>
                          </a:solidFill>
                          <a:effectLst/>
                          <a:latin typeface="Bodoni MT Black" panose="02070A03080606020203" pitchFamily="18" charset="0"/>
                          <a:ea typeface="+mn-ea"/>
                          <a:cs typeface="+mn-cs"/>
                          <a:sym typeface="Arial"/>
                        </a:rPr>
                        <a:t>PLAN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C"/>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87956">
                <a:tc>
                  <a:txBody>
                    <a:bodyPr/>
                    <a:lstStyle/>
                    <a:p>
                      <a:pPr algn="ctr" fontAlgn="ctr"/>
                      <a:r>
                        <a:rPr lang="en-US" sz="1000" b="1" i="0" u="none" strike="noStrike" dirty="0">
                          <a:solidFill>
                            <a:srgbClr val="000000"/>
                          </a:solidFill>
                          <a:effectLst/>
                          <a:latin typeface="Bodoni MT Black" panose="02070A03080606020203" pitchFamily="18" charset="0"/>
                        </a:rPr>
                        <a:t>What to measure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Y or X</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Data Type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Where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When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000" b="1" i="0" u="none" strike="noStrike" dirty="0">
                          <a:solidFill>
                            <a:srgbClr val="000000"/>
                          </a:solidFill>
                          <a:effectLst/>
                          <a:latin typeface="Bodoni MT Black" panose="02070A03080606020203" pitchFamily="18" charset="0"/>
                        </a:rPr>
                        <a:t>How many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760531">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 Of  Rework Incidences In Given Day </a:t>
                      </a:r>
                    </a:p>
                    <a:p>
                      <a:pPr algn="ctr" fontAlgn="ctr"/>
                      <a:endParaRPr lang="en-US" sz="1050" b="1" i="0" u="none" strike="noStrike" dirty="0">
                        <a:solidFill>
                          <a:srgbClr val="000000"/>
                        </a:solidFill>
                        <a:effectLst/>
                        <a:latin typeface="+mn-lt"/>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X</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Continuous/Discrete</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 Rework incidences per day</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Collect database </a:t>
                      </a:r>
                      <a:r>
                        <a:rPr lang="en-US" sz="1050" b="1" i="0" u="none" strike="noStrike" cap="none" dirty="0" smtClean="0">
                          <a:solidFill>
                            <a:srgbClr val="000000"/>
                          </a:solidFill>
                          <a:effectLst/>
                          <a:latin typeface="+mn-lt"/>
                          <a:ea typeface="+mn-ea"/>
                          <a:cs typeface="+mn-cs"/>
                          <a:sym typeface="Arial"/>
                        </a:rPr>
                        <a:t>for</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Non compliance tickets as per SLA</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Ticketing Tool</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02/03/2020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Minimum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7311">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 Unplanned leaves on given day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Continuous</a:t>
                      </a: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 Unplanned leaves per day</a:t>
                      </a:r>
                    </a:p>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 </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to</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20 samples</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1503">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Employee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Discrete</a:t>
                      </a:r>
                    </a:p>
                    <a:p>
                      <a:pPr algn="ctr" fontAlgn="b"/>
                      <a:r>
                        <a:rPr lang="en-US" sz="900" b="1" i="0" u="none" strike="noStrike" dirty="0">
                          <a:solidFill>
                            <a:srgbClr val="000000"/>
                          </a:solidFill>
                          <a:effectLst/>
                          <a:latin typeface="+mn-lt"/>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Name of employees</a:t>
                      </a: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27/03/2020</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8612">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Average handling Tasks per day by each employee</a:t>
                      </a:r>
                      <a:endParaRPr lang="en-US" sz="1050" b="1" i="0" u="none" strike="noStrike" cap="none" dirty="0">
                        <a:solidFill>
                          <a:srgbClr val="000000"/>
                        </a:solidFill>
                        <a:effectLst/>
                        <a:latin typeface="+mn-lt"/>
                        <a:ea typeface="+mn-ea"/>
                        <a:cs typeface="+mn-cs"/>
                        <a:sym typeface="Arial"/>
                      </a:endParaRPr>
                    </a:p>
                  </a:txBody>
                  <a:tcPr marL="6661" marR="6661" marT="6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Continuous</a:t>
                      </a:r>
                      <a:r>
                        <a:rPr lang="en-US" sz="105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Average handling Tasks per day by each employee</a:t>
                      </a:r>
                    </a:p>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4958">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Unscheduled meeting on given day (in min)</a:t>
                      </a:r>
                      <a:endParaRPr lang="en-US" sz="1050" b="1" i="0" u="none" strike="noStrike" cap="none" dirty="0">
                        <a:solidFill>
                          <a:srgbClr val="000000"/>
                        </a:solidFill>
                        <a:effectLst/>
                        <a:latin typeface="+mn-lt"/>
                        <a:ea typeface="+mn-ea"/>
                        <a:cs typeface="+mn-cs"/>
                        <a:sym typeface="Arial"/>
                      </a:endParaRPr>
                    </a:p>
                  </a:txBody>
                  <a:tcPr marL="6661" marR="6661" marT="6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050" b="1" i="0" u="none" strike="noStrike" cap="none" dirty="0" smtClean="0">
                          <a:solidFill>
                            <a:srgbClr val="000000"/>
                          </a:solidFill>
                          <a:effectLst/>
                          <a:latin typeface="+mn-lt"/>
                          <a:ea typeface="+mn-ea"/>
                          <a:cs typeface="+mn-cs"/>
                          <a:sym typeface="Arial"/>
                        </a:rPr>
                        <a:t>X</a:t>
                      </a:r>
                    </a:p>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Continuous</a:t>
                      </a:r>
                      <a:endParaRPr lang="en-US" sz="105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050" b="1" i="0" u="none" strike="noStrike" cap="none" dirty="0" smtClean="0">
                          <a:solidFill>
                            <a:srgbClr val="000000"/>
                          </a:solidFill>
                          <a:effectLst/>
                          <a:latin typeface="+mn-lt"/>
                          <a:ea typeface="+mn-ea"/>
                          <a:cs typeface="+mn-cs"/>
                          <a:sym typeface="Arial"/>
                        </a:rPr>
                        <a:t>No of Unscheduled meeting</a:t>
                      </a: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sz="105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900" b="1" i="0" u="none" strike="noStrike" dirty="0">
                        <a:solidFill>
                          <a:srgbClr val="000000"/>
                        </a:solidFill>
                        <a:effectLst/>
                        <a:latin typeface="+mn-lt"/>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57557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DEFINE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a:t>
            </a:fld>
            <a:endParaRPr lang="en">
              <a:solidFill>
                <a:srgbClr val="FFFFFF"/>
              </a:solidFill>
            </a:endParaRPr>
          </a:p>
        </p:txBody>
      </p:sp>
      <p:pic>
        <p:nvPicPr>
          <p:cNvPr id="4" name="Picture 3">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5" name="TextBox 4">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1297604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20</a:t>
            </a:fld>
            <a:endParaRPr>
              <a:solidFill>
                <a:srgbClr val="FFFFFF"/>
              </a:solidFill>
            </a:endParaRPr>
          </a:p>
        </p:txBody>
      </p:sp>
      <p:sp>
        <p:nvSpPr>
          <p:cNvPr id="99" name="Title 3"/>
          <p:cNvSpPr txBox="1">
            <a:spLocks/>
          </p:cNvSpPr>
          <p:nvPr/>
        </p:nvSpPr>
        <p:spPr>
          <a:xfrm>
            <a:off x="1496292" y="68046"/>
            <a:ext cx="6923314" cy="884401"/>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Data Collection In Excel Format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4" name="Picture 3"/>
          <p:cNvPicPr>
            <a:picLocks noChangeAspect="1"/>
          </p:cNvPicPr>
          <p:nvPr/>
        </p:nvPicPr>
        <p:blipFill>
          <a:blip r:embed="rId5"/>
          <a:stretch>
            <a:fillRect/>
          </a:stretch>
        </p:blipFill>
        <p:spPr>
          <a:xfrm>
            <a:off x="680224" y="1538288"/>
            <a:ext cx="10772077" cy="4494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Object 5"/>
          <p:cNvGraphicFramePr>
            <a:graphicFrameLocks noChangeAspect="1"/>
          </p:cNvGraphicFramePr>
          <p:nvPr>
            <p:extLst>
              <p:ext uri="{D42A27DB-BD31-4B8C-83A1-F6EECF244321}">
                <p14:modId xmlns:p14="http://schemas.microsoft.com/office/powerpoint/2010/main" val="1182390058"/>
              </p:ext>
            </p:extLst>
          </p:nvPr>
        </p:nvGraphicFramePr>
        <p:xfrm>
          <a:off x="9923929" y="328799"/>
          <a:ext cx="1608104" cy="1209489"/>
        </p:xfrm>
        <a:graphic>
          <a:graphicData uri="http://schemas.openxmlformats.org/presentationml/2006/ole">
            <mc:AlternateContent xmlns:mc="http://schemas.openxmlformats.org/markup-compatibility/2006">
              <mc:Choice xmlns:v="urn:schemas-microsoft-com:vml" Requires="v">
                <p:oleObj spid="_x0000_s2089"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9923929" y="328799"/>
                        <a:ext cx="1608104" cy="1209489"/>
                      </a:xfrm>
                      <a:prstGeom prst="rect">
                        <a:avLst/>
                      </a:prstGeom>
                    </p:spPr>
                  </p:pic>
                </p:oleObj>
              </mc:Fallback>
            </mc:AlternateContent>
          </a:graphicData>
        </a:graphic>
      </p:graphicFrame>
    </p:spTree>
    <p:extLst>
      <p:ext uri="{BB962C8B-B14F-4D97-AF65-F5344CB8AC3E}">
        <p14:creationId xmlns:p14="http://schemas.microsoft.com/office/powerpoint/2010/main" val="4257589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21</a:t>
            </a:fld>
            <a:endParaRPr>
              <a:solidFill>
                <a:srgbClr val="FFFFFF"/>
              </a:solidFill>
            </a:endParaRPr>
          </a:p>
        </p:txBody>
      </p:sp>
      <p:sp>
        <p:nvSpPr>
          <p:cNvPr id="99" name="Title 3"/>
          <p:cNvSpPr txBox="1">
            <a:spLocks/>
          </p:cNvSpPr>
          <p:nvPr/>
        </p:nvSpPr>
        <p:spPr>
          <a:xfrm>
            <a:off x="1978972" y="97822"/>
            <a:ext cx="6927522" cy="785797"/>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Data Collection In Excel Format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6" name="Object 5"/>
          <p:cNvGraphicFramePr>
            <a:graphicFrameLocks noChangeAspect="1"/>
          </p:cNvGraphicFramePr>
          <p:nvPr>
            <p:extLst>
              <p:ext uri="{D42A27DB-BD31-4B8C-83A1-F6EECF244321}">
                <p14:modId xmlns:p14="http://schemas.microsoft.com/office/powerpoint/2010/main" val="1138465454"/>
              </p:ext>
            </p:extLst>
          </p:nvPr>
        </p:nvGraphicFramePr>
        <p:xfrm>
          <a:off x="10411314" y="188259"/>
          <a:ext cx="1333381" cy="1114853"/>
        </p:xfrm>
        <a:graphic>
          <a:graphicData uri="http://schemas.openxmlformats.org/presentationml/2006/ole">
            <mc:AlternateContent xmlns:mc="http://schemas.openxmlformats.org/markup-compatibility/2006">
              <mc:Choice xmlns:v="urn:schemas-microsoft-com:vml" Requires="v">
                <p:oleObj spid="_x0000_s3113"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0411314" y="188259"/>
                        <a:ext cx="1333381" cy="1114853"/>
                      </a:xfrm>
                      <a:prstGeom prst="rect">
                        <a:avLst/>
                      </a:prstGeom>
                    </p:spPr>
                  </p:pic>
                </p:oleObj>
              </mc:Fallback>
            </mc:AlternateContent>
          </a:graphicData>
        </a:graphic>
      </p:graphicFrame>
      <p:pic>
        <p:nvPicPr>
          <p:cNvPr id="4" name="Picture 3"/>
          <p:cNvPicPr>
            <a:picLocks noChangeAspect="1"/>
          </p:cNvPicPr>
          <p:nvPr/>
        </p:nvPicPr>
        <p:blipFill>
          <a:blip r:embed="rId7"/>
          <a:stretch>
            <a:fillRect/>
          </a:stretch>
        </p:blipFill>
        <p:spPr>
          <a:xfrm>
            <a:off x="2315688" y="1280950"/>
            <a:ext cx="6424551" cy="5189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6685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22</a:t>
            </a:fld>
            <a:endParaRPr dirty="0">
              <a:solidFill>
                <a:srgbClr val="FFFFFF"/>
              </a:solidFill>
            </a:endParaRPr>
          </a:p>
        </p:txBody>
      </p:sp>
      <p:sp>
        <p:nvSpPr>
          <p:cNvPr id="99" name="Title 3"/>
          <p:cNvSpPr txBox="1">
            <a:spLocks/>
          </p:cNvSpPr>
          <p:nvPr/>
        </p:nvSpPr>
        <p:spPr>
          <a:xfrm>
            <a:off x="495272" y="254379"/>
            <a:ext cx="11163328" cy="7129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spcBef>
                <a:spcPct val="50000"/>
              </a:spcBef>
              <a:buClr>
                <a:srgbClr val="007BB9"/>
              </a:buClr>
            </a:pPr>
            <a:r>
              <a:rPr lang="en-US" sz="3200" b="1" kern="0" dirty="0" smtClean="0">
                <a:solidFill>
                  <a:srgbClr val="007BB9"/>
                </a:solidFill>
              </a:rPr>
              <a:t>CAPABILITY ANALYSIS-</a:t>
            </a:r>
            <a:r>
              <a:rPr lang="en-US" sz="3200" b="1" dirty="0" smtClean="0">
                <a:solidFill>
                  <a:srgbClr val="007BB9"/>
                </a:solidFill>
              </a:rPr>
              <a:t>SIGMA </a:t>
            </a:r>
            <a:r>
              <a:rPr lang="en-US" sz="3200" b="1" dirty="0">
                <a:solidFill>
                  <a:srgbClr val="007BB9"/>
                </a:solidFill>
              </a:rPr>
              <a:t>VALUE CALCULATION</a:t>
            </a:r>
            <a:endParaRPr lang="en-US" sz="3200" b="1" i="1" dirty="0">
              <a:solidFill>
                <a:srgbClr val="007BB9"/>
              </a:solidFill>
              <a:latin typeface="Calibri" panose="020F0502020204030204" pitchFamily="34" charset="0"/>
            </a:endParaRPr>
          </a:p>
          <a:p>
            <a:pPr algn="ctr">
              <a:spcBef>
                <a:spcPct val="50000"/>
              </a:spcBef>
              <a:buClr>
                <a:srgbClr val="007BB9"/>
              </a:buClr>
            </a:pPr>
            <a:r>
              <a:rPr lang="en-US" sz="3200" b="1" kern="0" dirty="0" smtClean="0">
                <a:solidFill>
                  <a:srgbClr val="007BB9"/>
                </a:solidFill>
              </a:rPr>
              <a:t> </a:t>
            </a:r>
            <a:endParaRPr lang="en-US" sz="3200" b="1" kern="0" dirty="0">
              <a:solidFill>
                <a:srgbClr val="007BB9"/>
              </a:solidFill>
            </a:endParaRPr>
          </a:p>
        </p:txBody>
      </p:sp>
      <p:sp>
        <p:nvSpPr>
          <p:cNvPr id="357" name="TextBox 356">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8" name="Text Box 6"/>
          <p:cNvSpPr txBox="1">
            <a:spLocks noChangeArrowheads="1"/>
          </p:cNvSpPr>
          <p:nvPr/>
        </p:nvSpPr>
        <p:spPr bwMode="auto">
          <a:xfrm>
            <a:off x="804984" y="1502089"/>
            <a:ext cx="11297798" cy="861774"/>
          </a:xfrm>
          <a:prstGeom prst="rect">
            <a:avLst/>
          </a:prstGeom>
          <a:noFill/>
          <a:ln w="9525">
            <a:noFill/>
            <a:miter lim="800000"/>
            <a:headEnd/>
            <a:tailEnd/>
          </a:ln>
        </p:spPr>
        <p:txBody>
          <a:bodyPr wrap="square">
            <a:spAutoFit/>
          </a:bodyPr>
          <a:lstStyle/>
          <a:p>
            <a:pPr>
              <a:spcBef>
                <a:spcPct val="50000"/>
              </a:spcBef>
            </a:pPr>
            <a:r>
              <a:rPr lang="en-US" sz="2000" b="1" i="1" u="sng" dirty="0">
                <a:solidFill>
                  <a:srgbClr val="3A3F50"/>
                </a:solidFill>
              </a:rPr>
              <a:t>For Continuous Data: </a:t>
            </a:r>
            <a:r>
              <a:rPr lang="en-US" sz="2000" b="1" i="1" dirty="0">
                <a:solidFill>
                  <a:srgbClr val="3A3F50"/>
                </a:solidFill>
              </a:rPr>
              <a:t>                                </a:t>
            </a:r>
            <a:r>
              <a:rPr lang="en-US" sz="2000" b="1" i="1" u="sng" dirty="0">
                <a:solidFill>
                  <a:srgbClr val="3A3F50"/>
                </a:solidFill>
              </a:rPr>
              <a:t>For Discrete Data:</a:t>
            </a:r>
          </a:p>
          <a:p>
            <a:pPr>
              <a:spcBef>
                <a:spcPct val="50000"/>
              </a:spcBef>
            </a:pPr>
            <a:endParaRPr lang="en-US" sz="2000" b="1" i="1" u="sng" dirty="0">
              <a:solidFill>
                <a:srgbClr val="3A3F50"/>
              </a:solidFill>
            </a:endParaRPr>
          </a:p>
        </p:txBody>
      </p:sp>
      <p:sp>
        <p:nvSpPr>
          <p:cNvPr id="7" name="Rectangle 2"/>
          <p:cNvSpPr>
            <a:spLocks noChangeArrowheads="1"/>
          </p:cNvSpPr>
          <p:nvPr/>
        </p:nvSpPr>
        <p:spPr bwMode="auto">
          <a:xfrm>
            <a:off x="5300784" y="2138451"/>
            <a:ext cx="4267200" cy="32004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en-US" dirty="0">
              <a:solidFill>
                <a:srgbClr val="FFFFFF"/>
              </a:solidFill>
            </a:endParaRPr>
          </a:p>
        </p:txBody>
      </p:sp>
      <p:sp>
        <p:nvSpPr>
          <p:cNvPr id="10" name="Rectangle 3"/>
          <p:cNvSpPr>
            <a:spLocks noChangeArrowheads="1"/>
          </p:cNvSpPr>
          <p:nvPr/>
        </p:nvSpPr>
        <p:spPr bwMode="auto">
          <a:xfrm>
            <a:off x="804984" y="2138451"/>
            <a:ext cx="4267200" cy="3200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US" dirty="0">
              <a:solidFill>
                <a:srgbClr val="FFFFFF"/>
              </a:solidFill>
            </a:endParaRPr>
          </a:p>
        </p:txBody>
      </p:sp>
      <p:sp>
        <p:nvSpPr>
          <p:cNvPr id="11" name="Text Box 6"/>
          <p:cNvSpPr txBox="1">
            <a:spLocks noChangeArrowheads="1"/>
          </p:cNvSpPr>
          <p:nvPr/>
        </p:nvSpPr>
        <p:spPr bwMode="auto">
          <a:xfrm>
            <a:off x="1139731" y="3007318"/>
            <a:ext cx="3392732" cy="369332"/>
          </a:xfrm>
          <a:prstGeom prst="rect">
            <a:avLst/>
          </a:prstGeom>
          <a:noFill/>
          <a:ln w="9525">
            <a:noFill/>
            <a:miter lim="800000"/>
            <a:headEnd/>
            <a:tailEnd/>
          </a:ln>
        </p:spPr>
        <p:txBody>
          <a:bodyPr wrap="square">
            <a:spAutoFit/>
          </a:bodyPr>
          <a:lstStyle/>
          <a:p>
            <a:pPr>
              <a:spcBef>
                <a:spcPct val="50000"/>
              </a:spcBef>
            </a:pPr>
            <a:r>
              <a:rPr lang="en-US" b="1" i="1" dirty="0">
                <a:solidFill>
                  <a:srgbClr val="3A3F50"/>
                </a:solidFill>
              </a:rPr>
              <a:t>LONG TERM SIGMA VALUE = </a:t>
            </a:r>
          </a:p>
        </p:txBody>
      </p:sp>
      <p:sp>
        <p:nvSpPr>
          <p:cNvPr id="34" name="Text Box 35"/>
          <p:cNvSpPr txBox="1">
            <a:spLocks noChangeArrowheads="1"/>
          </p:cNvSpPr>
          <p:nvPr/>
        </p:nvSpPr>
        <p:spPr bwMode="auto">
          <a:xfrm>
            <a:off x="804984" y="4043442"/>
            <a:ext cx="3992807" cy="1034129"/>
          </a:xfrm>
          <a:prstGeom prst="rect">
            <a:avLst/>
          </a:prstGeom>
          <a:noFill/>
          <a:ln w="9525">
            <a:noFill/>
            <a:miter lim="800000"/>
            <a:headEnd/>
            <a:tailEnd/>
          </a:ln>
        </p:spPr>
        <p:txBody>
          <a:bodyPr wrap="square">
            <a:spAutoFit/>
          </a:bodyPr>
          <a:lstStyle/>
          <a:p>
            <a:pPr algn="ctr">
              <a:lnSpc>
                <a:spcPct val="80000"/>
              </a:lnSpc>
              <a:spcBef>
                <a:spcPct val="50000"/>
              </a:spcBef>
            </a:pPr>
            <a:r>
              <a:rPr lang="en-US" b="1" i="1" dirty="0">
                <a:solidFill>
                  <a:srgbClr val="3A3F50"/>
                </a:solidFill>
              </a:rPr>
              <a:t>SHORT TERM SIGMA VALUE  = </a:t>
            </a:r>
          </a:p>
          <a:p>
            <a:pPr algn="ctr">
              <a:lnSpc>
                <a:spcPct val="80000"/>
              </a:lnSpc>
              <a:spcBef>
                <a:spcPct val="50000"/>
              </a:spcBef>
            </a:pPr>
            <a:r>
              <a:rPr lang="en-US" b="1" i="1" dirty="0">
                <a:solidFill>
                  <a:srgbClr val="3A3F50"/>
                </a:solidFill>
              </a:rPr>
              <a:t>LONG TERM VALUE + 1.5</a:t>
            </a:r>
          </a:p>
          <a:p>
            <a:pPr algn="ctr">
              <a:lnSpc>
                <a:spcPct val="80000"/>
              </a:lnSpc>
              <a:spcBef>
                <a:spcPct val="50000"/>
              </a:spcBef>
            </a:pPr>
            <a:endParaRPr lang="en-US" b="1" i="1" dirty="0">
              <a:solidFill>
                <a:srgbClr val="3A3F50"/>
              </a:solidFill>
            </a:endParaRPr>
          </a:p>
        </p:txBody>
      </p:sp>
      <p:sp>
        <p:nvSpPr>
          <p:cNvPr id="42" name="Text Box 44"/>
          <p:cNvSpPr txBox="1">
            <a:spLocks noChangeArrowheads="1"/>
          </p:cNvSpPr>
          <p:nvPr/>
        </p:nvSpPr>
        <p:spPr bwMode="auto">
          <a:xfrm>
            <a:off x="804984" y="5584759"/>
            <a:ext cx="6858000" cy="496888"/>
          </a:xfrm>
          <a:prstGeom prst="rect">
            <a:avLst/>
          </a:prstGeom>
          <a:noFill/>
          <a:ln w="9525">
            <a:noFill/>
            <a:miter lim="800000"/>
            <a:headEnd/>
            <a:tailEnd/>
          </a:ln>
        </p:spPr>
        <p:txBody>
          <a:bodyPr>
            <a:spAutoFit/>
          </a:bodyPr>
          <a:lstStyle/>
          <a:p>
            <a:pPr>
              <a:lnSpc>
                <a:spcPct val="70000"/>
              </a:lnSpc>
              <a:spcBef>
                <a:spcPct val="50000"/>
              </a:spcBef>
            </a:pPr>
            <a:r>
              <a:rPr lang="en-US" sz="1400" i="1" u="sng" dirty="0">
                <a:solidFill>
                  <a:srgbClr val="3A3F50"/>
                </a:solidFill>
              </a:rPr>
              <a:t>Note</a:t>
            </a:r>
            <a:r>
              <a:rPr lang="en-US" sz="1400" i="1" dirty="0">
                <a:solidFill>
                  <a:srgbClr val="3A3F50"/>
                </a:solidFill>
              </a:rPr>
              <a:t>:  if the spec limit is an UPPER spec, the numerator is USL – Mean (or Target); </a:t>
            </a:r>
          </a:p>
          <a:p>
            <a:pPr>
              <a:lnSpc>
                <a:spcPct val="70000"/>
              </a:lnSpc>
              <a:spcBef>
                <a:spcPct val="50000"/>
              </a:spcBef>
            </a:pPr>
            <a:r>
              <a:rPr lang="en-US" sz="1400" i="1" dirty="0">
                <a:solidFill>
                  <a:srgbClr val="3A3F50"/>
                </a:solidFill>
              </a:rPr>
              <a:t>          if the spec limit is a LOWER spec, the numerator is Mean (or Target) - LSL</a:t>
            </a:r>
          </a:p>
        </p:txBody>
      </p:sp>
      <p:sp>
        <p:nvSpPr>
          <p:cNvPr id="2" name="TextBox 1"/>
          <p:cNvSpPr txBox="1"/>
          <p:nvPr/>
        </p:nvSpPr>
        <p:spPr>
          <a:xfrm>
            <a:off x="1447800" y="3392929"/>
            <a:ext cx="3048000" cy="369332"/>
          </a:xfrm>
          <a:prstGeom prst="rect">
            <a:avLst/>
          </a:prstGeom>
          <a:noFill/>
        </p:spPr>
        <p:txBody>
          <a:bodyPr wrap="square" rtlCol="0">
            <a:spAutoFit/>
          </a:bodyPr>
          <a:lstStyle/>
          <a:p>
            <a:r>
              <a:rPr lang="en-US" b="1" dirty="0">
                <a:solidFill>
                  <a:srgbClr val="3A3F50"/>
                </a:solidFill>
              </a:rPr>
              <a:t>NORMSINV(1-DPO)</a:t>
            </a:r>
          </a:p>
        </p:txBody>
      </p:sp>
      <p:sp>
        <p:nvSpPr>
          <p:cNvPr id="44" name="TextBox 43"/>
          <p:cNvSpPr txBox="1"/>
          <p:nvPr/>
        </p:nvSpPr>
        <p:spPr>
          <a:xfrm>
            <a:off x="1185984" y="2295916"/>
            <a:ext cx="3048000" cy="369332"/>
          </a:xfrm>
          <a:prstGeom prst="rect">
            <a:avLst/>
          </a:prstGeom>
          <a:noFill/>
        </p:spPr>
        <p:txBody>
          <a:bodyPr wrap="square" rtlCol="0">
            <a:spAutoFit/>
          </a:bodyPr>
          <a:lstStyle/>
          <a:p>
            <a:r>
              <a:rPr lang="en-US" b="1" dirty="0">
                <a:solidFill>
                  <a:srgbClr val="3A3F50"/>
                </a:solidFill>
              </a:rPr>
              <a:t>FORMULA</a:t>
            </a:r>
          </a:p>
        </p:txBody>
      </p:sp>
      <p:sp>
        <p:nvSpPr>
          <p:cNvPr id="45" name="Text Box 6"/>
          <p:cNvSpPr txBox="1">
            <a:spLocks noChangeArrowheads="1"/>
          </p:cNvSpPr>
          <p:nvPr/>
        </p:nvSpPr>
        <p:spPr bwMode="auto">
          <a:xfrm>
            <a:off x="5554849" y="2898561"/>
            <a:ext cx="3392732" cy="369332"/>
          </a:xfrm>
          <a:prstGeom prst="rect">
            <a:avLst/>
          </a:prstGeom>
          <a:noFill/>
          <a:ln w="9525">
            <a:noFill/>
            <a:miter lim="800000"/>
            <a:headEnd/>
            <a:tailEnd/>
          </a:ln>
        </p:spPr>
        <p:txBody>
          <a:bodyPr wrap="square">
            <a:spAutoFit/>
          </a:bodyPr>
          <a:lstStyle/>
          <a:p>
            <a:pPr>
              <a:spcBef>
                <a:spcPct val="50000"/>
              </a:spcBef>
            </a:pPr>
            <a:r>
              <a:rPr lang="en-US" b="1" i="1" dirty="0">
                <a:solidFill>
                  <a:srgbClr val="3A3F50"/>
                </a:solidFill>
              </a:rPr>
              <a:t>LONG TERM SIGMA VALUE = </a:t>
            </a:r>
          </a:p>
        </p:txBody>
      </p:sp>
      <p:sp>
        <p:nvSpPr>
          <p:cNvPr id="46" name="TextBox 45"/>
          <p:cNvSpPr txBox="1"/>
          <p:nvPr/>
        </p:nvSpPr>
        <p:spPr>
          <a:xfrm>
            <a:off x="5862918" y="3284172"/>
            <a:ext cx="3048000" cy="369332"/>
          </a:xfrm>
          <a:prstGeom prst="rect">
            <a:avLst/>
          </a:prstGeom>
          <a:noFill/>
        </p:spPr>
        <p:txBody>
          <a:bodyPr wrap="square" rtlCol="0">
            <a:spAutoFit/>
          </a:bodyPr>
          <a:lstStyle/>
          <a:p>
            <a:r>
              <a:rPr lang="en-US" b="1" dirty="0">
                <a:solidFill>
                  <a:srgbClr val="3A3F50"/>
                </a:solidFill>
              </a:rPr>
              <a:t>NORMSINV(1-DPO)</a:t>
            </a:r>
          </a:p>
        </p:txBody>
      </p:sp>
      <p:sp>
        <p:nvSpPr>
          <p:cNvPr id="47" name="TextBox 46"/>
          <p:cNvSpPr txBox="1"/>
          <p:nvPr/>
        </p:nvSpPr>
        <p:spPr>
          <a:xfrm>
            <a:off x="5554849" y="2324768"/>
            <a:ext cx="3018463" cy="369332"/>
          </a:xfrm>
          <a:prstGeom prst="rect">
            <a:avLst/>
          </a:prstGeom>
          <a:noFill/>
        </p:spPr>
        <p:txBody>
          <a:bodyPr wrap="square" rtlCol="0">
            <a:spAutoFit/>
          </a:bodyPr>
          <a:lstStyle/>
          <a:p>
            <a:r>
              <a:rPr lang="en-US" b="1" dirty="0">
                <a:solidFill>
                  <a:srgbClr val="3A3F50"/>
                </a:solidFill>
              </a:rPr>
              <a:t>FORMULA</a:t>
            </a:r>
          </a:p>
        </p:txBody>
      </p:sp>
      <p:pic>
        <p:nvPicPr>
          <p:cNvPr id="16" name="Picture 15">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Tree>
    <p:extLst>
      <p:ext uri="{BB962C8B-B14F-4D97-AF65-F5344CB8AC3E}">
        <p14:creationId xmlns:p14="http://schemas.microsoft.com/office/powerpoint/2010/main" val="9472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anim calcmode="lin" valueType="num">
                                      <p:cBhvr>
                                        <p:cTn id="8" dur="1000" fill="hold"/>
                                        <p:tgtEl>
                                          <p:spTgt spid="99"/>
                                        </p:tgtEl>
                                        <p:attrNameLst>
                                          <p:attrName>ppt_x</p:attrName>
                                        </p:attrNameLst>
                                      </p:cBhvr>
                                      <p:tavLst>
                                        <p:tav tm="0">
                                          <p:val>
                                            <p:strVal val="#ppt_x"/>
                                          </p:val>
                                        </p:tav>
                                        <p:tav tm="100000">
                                          <p:val>
                                            <p:strVal val="#ppt_x"/>
                                          </p:val>
                                        </p:tav>
                                      </p:tavLst>
                                    </p:anim>
                                    <p:anim calcmode="lin" valueType="num">
                                      <p:cBhvr>
                                        <p:cTn id="9"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4" name="Title 3"/>
          <p:cNvSpPr txBox="1">
            <a:spLocks/>
          </p:cNvSpPr>
          <p:nvPr/>
        </p:nvSpPr>
        <p:spPr>
          <a:xfrm>
            <a:off x="495272" y="254379"/>
            <a:ext cx="11163328" cy="7129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spcBef>
                <a:spcPct val="50000"/>
              </a:spcBef>
              <a:buClr>
                <a:srgbClr val="007BB9"/>
              </a:buClr>
            </a:pPr>
            <a:r>
              <a:rPr lang="en-US" sz="3200" b="1" dirty="0" smtClean="0">
                <a:solidFill>
                  <a:srgbClr val="007BB9"/>
                </a:solidFill>
              </a:rPr>
              <a:t>DETERMINE PROCESS CAPABILITY- DPMO</a:t>
            </a:r>
            <a:endParaRPr lang="en-US" sz="3200" b="1" i="1" dirty="0">
              <a:solidFill>
                <a:srgbClr val="007BB9"/>
              </a:solidFill>
              <a:latin typeface="Calibri" panose="020F0502020204030204" pitchFamily="34" charset="0"/>
            </a:endParaRPr>
          </a:p>
        </p:txBody>
      </p:sp>
      <p:sp>
        <p:nvSpPr>
          <p:cNvPr id="5" name="Rectangle 4"/>
          <p:cNvSpPr/>
          <p:nvPr/>
        </p:nvSpPr>
        <p:spPr>
          <a:xfrm>
            <a:off x="1782863" y="1130422"/>
            <a:ext cx="4737194" cy="369332"/>
          </a:xfrm>
          <a:prstGeom prst="rect">
            <a:avLst/>
          </a:prstGeom>
        </p:spPr>
        <p:txBody>
          <a:bodyPr wrap="none">
            <a:spAutoFit/>
          </a:bodyPr>
          <a:lstStyle/>
          <a:p>
            <a:pPr algn="ctr">
              <a:spcBef>
                <a:spcPct val="50000"/>
              </a:spcBef>
            </a:pPr>
            <a:r>
              <a:rPr lang="en-US" b="1" dirty="0">
                <a:solidFill>
                  <a:srgbClr val="3A3F50"/>
                </a:solidFill>
              </a:rPr>
              <a:t>DPMO – Defects per million opportunities</a:t>
            </a:r>
            <a:endParaRPr lang="en-US" b="1" i="1" dirty="0">
              <a:solidFill>
                <a:srgbClr val="3A3F50"/>
              </a:solidFill>
              <a:latin typeface="Calibri" panose="020F0502020204030204" pitchFamily="34" charset="0"/>
            </a:endParaRPr>
          </a:p>
        </p:txBody>
      </p:sp>
      <p:pic>
        <p:nvPicPr>
          <p:cNvPr id="6" name="Picture 5">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pic>
        <p:nvPicPr>
          <p:cNvPr id="2" name="Picture 1"/>
          <p:cNvPicPr>
            <a:picLocks noChangeAspect="1"/>
          </p:cNvPicPr>
          <p:nvPr/>
        </p:nvPicPr>
        <p:blipFill>
          <a:blip r:embed="rId4"/>
          <a:stretch>
            <a:fillRect/>
          </a:stretch>
        </p:blipFill>
        <p:spPr>
          <a:xfrm>
            <a:off x="1123836" y="1662870"/>
            <a:ext cx="9239250" cy="2838450"/>
          </a:xfrm>
          <a:prstGeom prst="rect">
            <a:avLst/>
          </a:prstGeom>
          <a:ln>
            <a:noFill/>
          </a:ln>
          <a:effectLst>
            <a:outerShdw blurRad="292100" dist="139700" dir="2700000" algn="tl" rotWithShape="0">
              <a:srgbClr val="333333">
                <a:alpha val="65000"/>
              </a:srgbClr>
            </a:outerShdw>
          </a:effectLst>
        </p:spPr>
      </p:pic>
      <p:graphicFrame>
        <p:nvGraphicFramePr>
          <p:cNvPr id="7" name="Table 6"/>
          <p:cNvGraphicFramePr>
            <a:graphicFrameLocks noGrp="1"/>
          </p:cNvGraphicFramePr>
          <p:nvPr>
            <p:extLst>
              <p:ext uri="{D42A27DB-BD31-4B8C-83A1-F6EECF244321}">
                <p14:modId xmlns:p14="http://schemas.microsoft.com/office/powerpoint/2010/main" val="3925045105"/>
              </p:ext>
            </p:extLst>
          </p:nvPr>
        </p:nvGraphicFramePr>
        <p:xfrm>
          <a:off x="1123836" y="5321147"/>
          <a:ext cx="9239250" cy="548150"/>
        </p:xfrm>
        <a:graphic>
          <a:graphicData uri="http://schemas.openxmlformats.org/drawingml/2006/table">
            <a:tbl>
              <a:tblPr/>
              <a:tblGrid>
                <a:gridCol w="5162853"/>
                <a:gridCol w="4076397"/>
              </a:tblGrid>
              <a:tr h="548150">
                <a:tc>
                  <a:txBody>
                    <a:bodyPr/>
                    <a:lstStyle/>
                    <a:p>
                      <a:pPr algn="ctr" fontAlgn="ctr"/>
                      <a:r>
                        <a:rPr lang="en-US" sz="1800" b="1" i="0" u="none" strike="noStrike" dirty="0" smtClean="0">
                          <a:solidFill>
                            <a:schemeClr val="bg1"/>
                          </a:solidFill>
                          <a:effectLst/>
                          <a:latin typeface="Calibri" panose="020F0502020204030204" pitchFamily="34" charset="0"/>
                        </a:rPr>
                        <a:t>LONG TERM SIGMA VALUE (ZLT)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1" dirty="0" smtClean="0">
                          <a:solidFill>
                            <a:schemeClr val="tx1"/>
                          </a:solidFill>
                          <a:latin typeface="+mn-lt"/>
                        </a:rPr>
                        <a:t>ZLT= normsinv( 1- DPO) </a:t>
                      </a:r>
                      <a:endParaRPr lang="en-US" sz="2000" b="1" i="0" u="none" strike="noStrike" dirty="0">
                        <a:solidFill>
                          <a:schemeClr val="tx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1744391" y="4827552"/>
            <a:ext cx="4096058" cy="369332"/>
          </a:xfrm>
          <a:prstGeom prst="rect">
            <a:avLst/>
          </a:prstGeom>
        </p:spPr>
        <p:txBody>
          <a:bodyPr wrap="none">
            <a:spAutoFit/>
          </a:bodyPr>
          <a:lstStyle/>
          <a:p>
            <a:pPr algn="ctr">
              <a:spcBef>
                <a:spcPct val="50000"/>
              </a:spcBef>
            </a:pPr>
            <a:r>
              <a:rPr lang="en-US" b="1" dirty="0">
                <a:solidFill>
                  <a:srgbClr val="3A3F50"/>
                </a:solidFill>
              </a:rPr>
              <a:t>For Sigma Value use Excel formula:</a:t>
            </a:r>
            <a:endParaRPr lang="en-US" b="1" i="1" dirty="0">
              <a:solidFill>
                <a:srgbClr val="3A3F50"/>
              </a:solidFill>
              <a:latin typeface="Calibri" panose="020F0502020204030204" pitchFamily="34" charset="0"/>
            </a:endParaRPr>
          </a:p>
        </p:txBody>
      </p:sp>
    </p:spTree>
    <p:extLst>
      <p:ext uri="{BB962C8B-B14F-4D97-AF65-F5344CB8AC3E}">
        <p14:creationId xmlns:p14="http://schemas.microsoft.com/office/powerpoint/2010/main" val="11718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4" name="Title 3"/>
          <p:cNvSpPr txBox="1">
            <a:spLocks/>
          </p:cNvSpPr>
          <p:nvPr/>
        </p:nvSpPr>
        <p:spPr>
          <a:xfrm>
            <a:off x="434312" y="0"/>
            <a:ext cx="11163328" cy="7129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spcBef>
                <a:spcPct val="50000"/>
              </a:spcBef>
              <a:buClr>
                <a:srgbClr val="007BB9"/>
              </a:buClr>
            </a:pPr>
            <a:r>
              <a:rPr lang="en-US" sz="3200" b="1" dirty="0" smtClean="0">
                <a:solidFill>
                  <a:srgbClr val="007BB9"/>
                </a:solidFill>
              </a:rPr>
              <a:t>CAPABILITY ANALYSIS</a:t>
            </a:r>
            <a:endParaRPr lang="en-US" sz="3200" b="1" i="1" dirty="0">
              <a:solidFill>
                <a:srgbClr val="007BB9"/>
              </a:solidFill>
              <a:latin typeface="Calibri" panose="020F0502020204030204" pitchFamily="34" charset="0"/>
            </a:endParaRPr>
          </a:p>
        </p:txBody>
      </p:sp>
      <p:pic>
        <p:nvPicPr>
          <p:cNvPr id="5" name="Picture 4">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67347371"/>
              </p:ext>
            </p:extLst>
          </p:nvPr>
        </p:nvGraphicFramePr>
        <p:xfrm>
          <a:off x="434312" y="1173556"/>
          <a:ext cx="10745752" cy="4178731"/>
        </p:xfrm>
        <a:graphic>
          <a:graphicData uri="http://schemas.openxmlformats.org/drawingml/2006/table">
            <a:tbl>
              <a:tblPr/>
              <a:tblGrid>
                <a:gridCol w="7210028"/>
                <a:gridCol w="3535724"/>
              </a:tblGrid>
              <a:tr h="498315">
                <a:tc>
                  <a:txBody>
                    <a:bodyPr/>
                    <a:lstStyle/>
                    <a:p>
                      <a:pPr algn="ct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FF0000"/>
                          </a:solidFill>
                          <a:effectLst/>
                          <a:latin typeface="Calibri" panose="020F0502020204030204" pitchFamily="34" charset="0"/>
                        </a:rPr>
                        <a:t>Avg.</a:t>
                      </a:r>
                      <a:r>
                        <a:rPr lang="en-US" sz="2000" b="1" i="0" u="none" strike="noStrike" baseline="0" dirty="0" smtClean="0">
                          <a:solidFill>
                            <a:srgbClr val="FF0000"/>
                          </a:solidFill>
                          <a:effectLst/>
                          <a:latin typeface="Calibri" panose="020F0502020204030204" pitchFamily="34" charset="0"/>
                        </a:rPr>
                        <a:t>  </a:t>
                      </a:r>
                      <a:r>
                        <a:rPr lang="en-US" sz="2000" b="1" i="0" u="none" strike="noStrike" dirty="0" smtClean="0">
                          <a:solidFill>
                            <a:srgbClr val="FF0000"/>
                          </a:solidFill>
                          <a:effectLst/>
                          <a:latin typeface="Calibri" panose="020F0502020204030204" pitchFamily="34" charset="0"/>
                        </a:rPr>
                        <a:t>TAT per day &gt;180</a:t>
                      </a:r>
                      <a:r>
                        <a:rPr lang="en-US" sz="2000" b="1" i="0" u="none" strike="noStrike" baseline="0" dirty="0" smtClean="0">
                          <a:solidFill>
                            <a:srgbClr val="FF0000"/>
                          </a:solidFill>
                          <a:effectLst/>
                          <a:latin typeface="Calibri" panose="020F0502020204030204" pitchFamily="34" charset="0"/>
                        </a:rPr>
                        <a:t> </a:t>
                      </a:r>
                      <a:endParaRPr lang="en-US" sz="2000" b="1" i="0" u="none" strike="noStrike" dirty="0">
                        <a:solidFill>
                          <a:srgbClr val="FF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algn="ctr" fontAlgn="ctr"/>
                      <a:r>
                        <a:rPr lang="en-US" sz="1800" b="1" i="0" u="none" strike="noStrike" dirty="0" smtClean="0">
                          <a:solidFill>
                            <a:schemeClr val="bg1"/>
                          </a:solidFill>
                          <a:effectLst/>
                          <a:latin typeface="Calibri" panose="020F0502020204030204" pitchFamily="34" charset="0"/>
                        </a:rPr>
                        <a:t>TOTAL UNITS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14</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algn="ctr" fontAlgn="ct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0.7</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315">
                <a:tc>
                  <a:txBody>
                    <a:bodyPr/>
                    <a:lstStyle/>
                    <a:p>
                      <a:pPr algn="ctr" fontAlgn="ct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OPPORTUNITIES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7,00,000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7382">
                <a:tc>
                  <a:txBody>
                    <a:bodyPr/>
                    <a:lstStyle/>
                    <a:p>
                      <a:pPr algn="ctr" fontAlgn="ctr"/>
                      <a:r>
                        <a:rPr lang="en-US" sz="1800" b="1" i="0" u="none" strike="noStrike" dirty="0" smtClean="0">
                          <a:solidFill>
                            <a:schemeClr val="bg1"/>
                          </a:solidFill>
                          <a:effectLst/>
                          <a:latin typeface="Calibri" panose="020F0502020204030204" pitchFamily="34" charset="0"/>
                        </a:rPr>
                        <a:t>LONG TERM SIGMA VALUE (ZLT)</a:t>
                      </a:r>
                    </a:p>
                    <a:p>
                      <a:pPr algn="ctr" fontAlgn="ctr"/>
                      <a:r>
                        <a:rPr lang="en-US" sz="1400" b="1" i="1" dirty="0" smtClean="0">
                          <a:solidFill>
                            <a:schemeClr val="accent3">
                              <a:lumMod val="40000"/>
                              <a:lumOff val="60000"/>
                            </a:schemeClr>
                          </a:solidFill>
                          <a:latin typeface="+mn-lt"/>
                        </a:rPr>
                        <a:t>normsinv( 1- DPO) i.e ( 1-0.7)</a:t>
                      </a:r>
                      <a:r>
                        <a:rPr lang="en-US" sz="1800" b="1" i="1" dirty="0" smtClean="0">
                          <a:solidFill>
                            <a:schemeClr val="accent3">
                              <a:lumMod val="40000"/>
                              <a:lumOff val="60000"/>
                            </a:schemeClr>
                          </a:solidFill>
                          <a:latin typeface="+mn-lt"/>
                        </a:rPr>
                        <a:t>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- 0.524</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459">
                <a:tc>
                  <a:txBody>
                    <a:bodyPr/>
                    <a:lstStyle/>
                    <a:p>
                      <a:pPr algn="ct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endParaRPr lang="en-US" sz="1600" b="1" i="0" u="none" strike="noStrike" dirty="0" smtClean="0">
                        <a:solidFill>
                          <a:schemeClr val="bg1"/>
                        </a:solidFill>
                        <a:effectLst/>
                        <a:latin typeface="Calibri" panose="020F0502020204030204" pitchFamily="34" charset="0"/>
                      </a:endParaRPr>
                    </a:p>
                    <a:p>
                      <a:pPr algn="ctr" fontAlgn="ctr"/>
                      <a:r>
                        <a:rPr lang="en-US" sz="1600" b="1" i="0" u="none" strike="noStrike" dirty="0" smtClean="0">
                          <a:solidFill>
                            <a:schemeClr val="bg1"/>
                          </a:solidFill>
                          <a:effectLst/>
                          <a:latin typeface="Calibri" panose="020F0502020204030204" pitchFamily="34" charset="0"/>
                        </a:rPr>
                        <a:t>(N/A)</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NA</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72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ANALYZE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25</a:t>
            </a:fld>
            <a:endParaRPr lang="en">
              <a:solidFill>
                <a:srgbClr val="FFFFFF"/>
              </a:solidFill>
            </a:endParaRPr>
          </a:p>
        </p:txBody>
      </p:sp>
    </p:spTree>
    <p:extLst>
      <p:ext uri="{BB962C8B-B14F-4D97-AF65-F5344CB8AC3E}">
        <p14:creationId xmlns:p14="http://schemas.microsoft.com/office/powerpoint/2010/main" val="3847195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26</a:t>
            </a:fld>
            <a:endParaRPr>
              <a:solidFill>
                <a:srgbClr val="FFFFFF"/>
              </a:solidFill>
            </a:endParaRPr>
          </a:p>
        </p:txBody>
      </p:sp>
      <p:sp>
        <p:nvSpPr>
          <p:cNvPr id="99" name="Title 3"/>
          <p:cNvSpPr txBox="1">
            <a:spLocks/>
          </p:cNvSpPr>
          <p:nvPr/>
        </p:nvSpPr>
        <p:spPr>
          <a:xfrm>
            <a:off x="2492610" y="1797973"/>
            <a:ext cx="6537911" cy="91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GRAPHICAL ANALYSIS</a:t>
            </a:r>
            <a:endParaRPr lang="en-US" sz="60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697930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27</a:t>
            </a:fld>
            <a:endParaRPr>
              <a:solidFill>
                <a:srgbClr val="FFFFFF"/>
              </a:solidFill>
            </a:endParaRPr>
          </a:p>
        </p:txBody>
      </p:sp>
      <p:sp>
        <p:nvSpPr>
          <p:cNvPr id="99" name="Title 3"/>
          <p:cNvSpPr txBox="1">
            <a:spLocks/>
          </p:cNvSpPr>
          <p:nvPr/>
        </p:nvSpPr>
        <p:spPr>
          <a:xfrm>
            <a:off x="2675490" y="1993045"/>
            <a:ext cx="6537911" cy="91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INFERENTIAL TEST</a:t>
            </a:r>
            <a:endParaRPr lang="en-US" sz="60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3571407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bg1"/>
            </a:gs>
          </a:gsLst>
          <a:lin ang="16200038" scaled="0"/>
        </a:gradFill>
        <a:effectLst/>
      </p:bgPr>
    </p:bg>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28</a:t>
            </a:fld>
            <a:endParaRPr>
              <a:solidFill>
                <a:srgbClr val="FFFFFF"/>
              </a:solidFill>
            </a:endParaRPr>
          </a:p>
        </p:txBody>
      </p:sp>
      <p:sp>
        <p:nvSpPr>
          <p:cNvPr id="99" name="Title 3"/>
          <p:cNvSpPr txBox="1">
            <a:spLocks/>
          </p:cNvSpPr>
          <p:nvPr/>
        </p:nvSpPr>
        <p:spPr>
          <a:xfrm>
            <a:off x="1436458" y="-19818"/>
            <a:ext cx="10095575"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dirty="0" smtClean="0">
                <a:solidFill>
                  <a:srgbClr val="007BB9"/>
                </a:solidFill>
              </a:rPr>
              <a:t>Statistical Tools Selection– </a:t>
            </a:r>
            <a:r>
              <a:rPr lang="en-US" sz="3600" b="1" dirty="0">
                <a:solidFill>
                  <a:srgbClr val="007BB9"/>
                </a:solidFill>
              </a:rPr>
              <a:t>Quick Reference</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4"/>
          <a:stretch>
            <a:fillRect/>
          </a:stretch>
        </p:blipFill>
        <p:spPr>
          <a:xfrm>
            <a:off x="1839347" y="1176466"/>
            <a:ext cx="8729994" cy="49293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0080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29</a:t>
            </a:fld>
            <a:endParaRPr>
              <a:solidFill>
                <a:srgbClr val="FFFFFF"/>
              </a:solidFill>
            </a:endParaRPr>
          </a:p>
        </p:txBody>
      </p:sp>
      <p:sp>
        <p:nvSpPr>
          <p:cNvPr id="99" name="Title 3"/>
          <p:cNvSpPr txBox="1">
            <a:spLocks/>
          </p:cNvSpPr>
          <p:nvPr/>
        </p:nvSpPr>
        <p:spPr>
          <a:xfrm>
            <a:off x="1609969" y="2368999"/>
            <a:ext cx="8878702" cy="1570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IMPROVE PHASE</a:t>
            </a:r>
            <a:endParaRPr lang="en-US" sz="60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68353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fld id="{00000000-1234-1234-1234-123412341234}" type="slidenum">
              <a:rPr lang="en">
                <a:solidFill>
                  <a:srgbClr val="FFFFFF"/>
                </a:solidFill>
              </a:rPr>
              <a:pPr>
                <a:defRPr/>
              </a:pPr>
              <a:t>3</a:t>
            </a:fld>
            <a:endParaRPr>
              <a:solidFill>
                <a:srgbClr val="FFFFFF"/>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3" name="Title 1"/>
          <p:cNvSpPr>
            <a:spLocks noGrp="1"/>
          </p:cNvSpPr>
          <p:nvPr>
            <p:ph type="title"/>
          </p:nvPr>
        </p:nvSpPr>
        <p:spPr>
          <a:xfrm>
            <a:off x="588261" y="643291"/>
            <a:ext cx="10972800" cy="703943"/>
          </a:xfrm>
        </p:spPr>
        <p:txBody>
          <a:bodyPr anchor="ctr"/>
          <a:lstStyle/>
          <a:p>
            <a:pPr algn="l"/>
            <a:r>
              <a:rPr lang="en-US" dirty="0" smtClean="0"/>
              <a:t>Identification of VOC and I-E Customers</a:t>
            </a:r>
            <a:endParaRPr lang="en-US" dirty="0"/>
          </a:p>
        </p:txBody>
      </p:sp>
      <p:graphicFrame>
        <p:nvGraphicFramePr>
          <p:cNvPr id="14" name="Table 13"/>
          <p:cNvGraphicFramePr>
            <a:graphicFrameLocks noGrp="1"/>
          </p:cNvGraphicFramePr>
          <p:nvPr>
            <p:extLst/>
          </p:nvPr>
        </p:nvGraphicFramePr>
        <p:xfrm>
          <a:off x="1828800" y="1600200"/>
          <a:ext cx="8788400" cy="4765485"/>
        </p:xfrm>
        <a:graphic>
          <a:graphicData uri="http://schemas.openxmlformats.org/drawingml/2006/table">
            <a:tbl>
              <a:tblPr firstRow="1" bandRow="1">
                <a:tableStyleId>{5C22544A-7EE6-4342-B048-85BDC9FD1C3A}</a:tableStyleId>
              </a:tblPr>
              <a:tblGrid>
                <a:gridCol w="3429000">
                  <a:extLst>
                    <a:ext uri="{9D8B030D-6E8A-4147-A177-3AD203B41FA5}">
                      <a16:colId xmlns="" xmlns:a16="http://schemas.microsoft.com/office/drawing/2014/main" val="2586903506"/>
                    </a:ext>
                  </a:extLst>
                </a:gridCol>
                <a:gridCol w="5359400">
                  <a:extLst>
                    <a:ext uri="{9D8B030D-6E8A-4147-A177-3AD203B41FA5}">
                      <a16:colId xmlns="" xmlns:a16="http://schemas.microsoft.com/office/drawing/2014/main" val="759917892"/>
                    </a:ext>
                  </a:extLst>
                </a:gridCol>
              </a:tblGrid>
              <a:tr h="670560">
                <a:tc>
                  <a:txBody>
                    <a:bodyPr/>
                    <a:lstStyle/>
                    <a:p>
                      <a:pPr algn="ctr"/>
                      <a:r>
                        <a:rPr lang="en-US" dirty="0" smtClean="0"/>
                        <a:t>Parameters</a:t>
                      </a:r>
                      <a:endParaRPr lang="en-US" dirty="0"/>
                    </a:p>
                  </a:txBody>
                  <a:tcPr anchor="ctr"/>
                </a:tc>
                <a:tc>
                  <a:txBody>
                    <a:bodyPr/>
                    <a:lstStyle/>
                    <a:p>
                      <a:pPr algn="ctr"/>
                      <a:r>
                        <a:rPr lang="en-US" dirty="0" smtClean="0"/>
                        <a:t>Identified</a:t>
                      </a:r>
                      <a:r>
                        <a:rPr lang="en-US" baseline="0" dirty="0" smtClean="0"/>
                        <a:t> Area</a:t>
                      </a:r>
                      <a:endParaRPr lang="en-US" dirty="0"/>
                    </a:p>
                  </a:txBody>
                  <a:tcPr anchor="ctr"/>
                </a:tc>
                <a:extLst>
                  <a:ext uri="{0D108BD9-81ED-4DB2-BD59-A6C34878D82A}">
                    <a16:rowId xmlns="" xmlns:a16="http://schemas.microsoft.com/office/drawing/2014/main" val="1388672572"/>
                  </a:ext>
                </a:extLst>
              </a:tr>
              <a:tr h="670560">
                <a:tc>
                  <a:txBody>
                    <a:bodyPr/>
                    <a:lstStyle/>
                    <a:p>
                      <a:pPr algn="ctr"/>
                      <a:r>
                        <a:rPr lang="en-US" dirty="0" smtClean="0"/>
                        <a:t>Voice of Customer</a:t>
                      </a:r>
                      <a:endParaRPr lang="en-US" dirty="0"/>
                    </a:p>
                  </a:txBody>
                  <a:tcPr anchor="ctr"/>
                </a:tc>
                <a:tc>
                  <a:txBody>
                    <a:bodyPr/>
                    <a:lstStyle/>
                    <a:p>
                      <a:pPr algn="ctr"/>
                      <a:r>
                        <a:rPr lang="en-US" dirty="0" smtClean="0"/>
                        <a:t>“There is high percentage of non-compliance of TAT by your service when compared to SLA agreement. Due to high non compliance I am loosing a lot of my customers and we will discontinue this agreement if the percentage non compliance is not reduced down as per requirement in SLA.”</a:t>
                      </a:r>
                      <a:endParaRPr lang="en-US" dirty="0"/>
                    </a:p>
                  </a:txBody>
                  <a:tcPr anchor="ctr"/>
                </a:tc>
                <a:extLst>
                  <a:ext uri="{0D108BD9-81ED-4DB2-BD59-A6C34878D82A}">
                    <a16:rowId xmlns="" xmlns:a16="http://schemas.microsoft.com/office/drawing/2014/main" val="1374102200"/>
                  </a:ext>
                </a:extLst>
              </a:tr>
              <a:tr h="670560">
                <a:tc>
                  <a:txBody>
                    <a:bodyPr/>
                    <a:lstStyle/>
                    <a:p>
                      <a:pPr algn="ctr"/>
                      <a:r>
                        <a:rPr lang="en-US" dirty="0" smtClean="0"/>
                        <a:t>External</a:t>
                      </a:r>
                      <a:r>
                        <a:rPr lang="en-US" baseline="0" dirty="0" smtClean="0"/>
                        <a:t> Customer</a:t>
                      </a:r>
                      <a:endParaRPr lang="en-US" dirty="0"/>
                    </a:p>
                  </a:txBody>
                  <a:tcPr anchor="ctr"/>
                </a:tc>
                <a:tc>
                  <a:txBody>
                    <a:bodyPr/>
                    <a:lstStyle/>
                    <a:p>
                      <a:pPr algn="ctr"/>
                      <a:r>
                        <a:rPr lang="en-US" dirty="0" smtClean="0"/>
                        <a:t>Mr.</a:t>
                      </a:r>
                      <a:r>
                        <a:rPr lang="en-US" baseline="0" dirty="0" smtClean="0"/>
                        <a:t> John and his Customers</a:t>
                      </a:r>
                      <a:endParaRPr lang="en-US" dirty="0"/>
                    </a:p>
                  </a:txBody>
                  <a:tcPr anchor="ctr"/>
                </a:tc>
                <a:extLst>
                  <a:ext uri="{0D108BD9-81ED-4DB2-BD59-A6C34878D82A}">
                    <a16:rowId xmlns="" xmlns:a16="http://schemas.microsoft.com/office/drawing/2014/main" val="3077635714"/>
                  </a:ext>
                </a:extLst>
              </a:tr>
              <a:tr h="670560">
                <a:tc>
                  <a:txBody>
                    <a:bodyPr/>
                    <a:lstStyle/>
                    <a:p>
                      <a:pPr algn="ctr"/>
                      <a:r>
                        <a:rPr lang="en-US" dirty="0" smtClean="0"/>
                        <a:t>Internal Customer</a:t>
                      </a:r>
                      <a:endParaRPr lang="en-US" dirty="0"/>
                    </a:p>
                  </a:txBody>
                  <a:tcPr anchor="ctr"/>
                </a:tc>
                <a:tc>
                  <a:txBody>
                    <a:bodyPr/>
                    <a:lstStyle/>
                    <a:p>
                      <a:pPr algn="ctr"/>
                      <a:r>
                        <a:rPr lang="en-US" dirty="0" smtClean="0"/>
                        <a:t>Mr. Venkat</a:t>
                      </a:r>
                      <a:endParaRPr lang="en-US" dirty="0"/>
                    </a:p>
                  </a:txBody>
                  <a:tcPr anchor="ctr"/>
                </a:tc>
                <a:extLst>
                  <a:ext uri="{0D108BD9-81ED-4DB2-BD59-A6C34878D82A}">
                    <a16:rowId xmlns="" xmlns:a16="http://schemas.microsoft.com/office/drawing/2014/main" val="3794967863"/>
                  </a:ext>
                </a:extLst>
              </a:tr>
              <a:tr h="670560">
                <a:tc>
                  <a:txBody>
                    <a:bodyPr/>
                    <a:lstStyle/>
                    <a:p>
                      <a:pPr algn="ctr"/>
                      <a:r>
                        <a:rPr lang="en-US" dirty="0" smtClean="0"/>
                        <a:t>Critical</a:t>
                      </a:r>
                      <a:r>
                        <a:rPr lang="en-US" baseline="0" dirty="0" smtClean="0"/>
                        <a:t> to Quality</a:t>
                      </a:r>
                      <a:endParaRPr lang="en-US" dirty="0"/>
                    </a:p>
                  </a:txBody>
                  <a:tcPr anchor="ctr"/>
                </a:tc>
                <a:tc>
                  <a:txBody>
                    <a:bodyPr/>
                    <a:lstStyle/>
                    <a:p>
                      <a:pPr algn="ctr"/>
                      <a:r>
                        <a:rPr lang="en-US" dirty="0" smtClean="0"/>
                        <a:t>Compliance</a:t>
                      </a:r>
                      <a:r>
                        <a:rPr lang="en-US" baseline="0" dirty="0" smtClean="0"/>
                        <a:t> with TAT for the process</a:t>
                      </a:r>
                      <a:endParaRPr lang="en-US" dirty="0"/>
                    </a:p>
                  </a:txBody>
                  <a:tcPr anchor="ctr"/>
                </a:tc>
                <a:extLst>
                  <a:ext uri="{0D108BD9-81ED-4DB2-BD59-A6C34878D82A}">
                    <a16:rowId xmlns="" xmlns:a16="http://schemas.microsoft.com/office/drawing/2014/main" val="3401107456"/>
                  </a:ext>
                </a:extLst>
              </a:tr>
            </a:tbl>
          </a:graphicData>
        </a:graphic>
      </p:graphicFrame>
    </p:spTree>
    <p:extLst>
      <p:ext uri="{BB962C8B-B14F-4D97-AF65-F5344CB8AC3E}">
        <p14:creationId xmlns:p14="http://schemas.microsoft.com/office/powerpoint/2010/main" val="724879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30</a:t>
            </a:fld>
            <a:endParaRPr>
              <a:solidFill>
                <a:srgbClr val="FFFFFF"/>
              </a:solidFill>
            </a:endParaRPr>
          </a:p>
        </p:txBody>
      </p:sp>
      <p:sp>
        <p:nvSpPr>
          <p:cNvPr id="99" name="Title 3"/>
          <p:cNvSpPr txBox="1">
            <a:spLocks/>
          </p:cNvSpPr>
          <p:nvPr/>
        </p:nvSpPr>
        <p:spPr>
          <a:xfrm>
            <a:off x="1273780"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Solution Brainstorming</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2" name="Table 1"/>
          <p:cNvGraphicFramePr>
            <a:graphicFrameLocks noGrp="1"/>
          </p:cNvGraphicFramePr>
          <p:nvPr>
            <p:extLst>
              <p:ext uri="{D42A27DB-BD31-4B8C-83A1-F6EECF244321}">
                <p14:modId xmlns:p14="http://schemas.microsoft.com/office/powerpoint/2010/main" val="3410183462"/>
              </p:ext>
            </p:extLst>
          </p:nvPr>
        </p:nvGraphicFramePr>
        <p:xfrm>
          <a:off x="147917" y="806825"/>
          <a:ext cx="11866604" cy="5663950"/>
        </p:xfrm>
        <a:graphic>
          <a:graphicData uri="http://schemas.openxmlformats.org/drawingml/2006/table">
            <a:tbl>
              <a:tblPr/>
              <a:tblGrid>
                <a:gridCol w="2131669"/>
                <a:gridCol w="3969098"/>
                <a:gridCol w="2357045"/>
                <a:gridCol w="1342857"/>
                <a:gridCol w="2065935"/>
              </a:tblGrid>
              <a:tr h="542838">
                <a:tc>
                  <a:txBody>
                    <a:bodyPr/>
                    <a:lstStyle/>
                    <a:p>
                      <a:pPr algn="ctr" fontAlgn="ctr"/>
                      <a:r>
                        <a:rPr lang="en-US" sz="1800" b="1" i="0" u="none" strike="noStrike" dirty="0" smtClean="0">
                          <a:solidFill>
                            <a:srgbClr val="FFFFFF"/>
                          </a:solidFill>
                          <a:effectLst/>
                          <a:latin typeface="Calibri" panose="020F0502020204030204" pitchFamily="34" charset="0"/>
                        </a:rPr>
                        <a:t>Significant X’s</a:t>
                      </a:r>
                      <a:endParaRPr lang="en-US" sz="1800" b="1" i="0" u="none" strike="noStrike" dirty="0">
                        <a:solidFill>
                          <a:srgbClr val="FFFFFF"/>
                        </a:solidFill>
                        <a:effectLst/>
                        <a:latin typeface="Calibri" panose="020F0502020204030204" pitchFamily="34" charset="0"/>
                      </a:endParaRP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FFFFFF"/>
                          </a:solidFill>
                          <a:effectLst/>
                          <a:latin typeface="Calibri" panose="020F0502020204030204" pitchFamily="34" charset="0"/>
                        </a:rPr>
                        <a:t>Solutions 1</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FFFFFF"/>
                          </a:solidFill>
                          <a:effectLst/>
                          <a:latin typeface="Calibri" panose="020F0502020204030204" pitchFamily="34" charset="0"/>
                        </a:rPr>
                        <a:t>Solutions 2</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FFFFFF"/>
                          </a:solidFill>
                          <a:effectLst/>
                          <a:latin typeface="Calibri" panose="020F0502020204030204" pitchFamily="34" charset="0"/>
                        </a:rPr>
                        <a:t>Solutions 3</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US" sz="1800" b="1" i="0" u="none" strike="noStrike">
                          <a:solidFill>
                            <a:srgbClr val="FFFFFF"/>
                          </a:solidFill>
                          <a:effectLst/>
                          <a:latin typeface="Calibri" panose="020F0502020204030204" pitchFamily="34" charset="0"/>
                        </a:rPr>
                        <a:t>Solutions 4</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r>
              <a:tr h="542838">
                <a:tc>
                  <a:txBody>
                    <a:bodyPr/>
                    <a:lstStyle/>
                    <a:p>
                      <a:pPr algn="ctr" fontAlgn="ctr"/>
                      <a:r>
                        <a:rPr lang="en-US" sz="1200" b="1" i="0" u="none" strike="noStrike">
                          <a:solidFill>
                            <a:srgbClr val="000000"/>
                          </a:solidFill>
                          <a:effectLst/>
                          <a:latin typeface="Calibri" panose="020F0502020204030204" pitchFamily="34" charset="0"/>
                        </a:rPr>
                        <a:t>1. Shifts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Night shift TL should ensure monitoring dailiy performance of bottom 20% performers.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develop personal performance tracker for bottom 20% performers.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534">
                <a:tc>
                  <a:txBody>
                    <a:bodyPr/>
                    <a:lstStyle/>
                    <a:p>
                      <a:pPr algn="ctr" fontAlgn="ctr"/>
                      <a:r>
                        <a:rPr lang="en-US" sz="1200" b="1" i="0" u="none" strike="noStrike">
                          <a:solidFill>
                            <a:srgbClr val="000000"/>
                          </a:solidFill>
                          <a:effectLst/>
                          <a:latin typeface="Calibri" panose="020F0502020204030204" pitchFamily="34" charset="0"/>
                        </a:rPr>
                        <a:t>2. Type of task complexity</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analyse past 3 months task distribution and increase high complex task distribution to experienced memebers by 20-30% over next3 weeks.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5364">
                <a:tc>
                  <a:txBody>
                    <a:bodyPr/>
                    <a:lstStyle/>
                    <a:p>
                      <a:pPr algn="ctr" fontAlgn="ctr"/>
                      <a:r>
                        <a:rPr lang="en-US" sz="1200" b="1" i="0" u="none" strike="noStrike">
                          <a:solidFill>
                            <a:srgbClr val="000000"/>
                          </a:solidFill>
                          <a:effectLst/>
                          <a:latin typeface="Calibri" panose="020F0502020204030204" pitchFamily="34" charset="0"/>
                        </a:rPr>
                        <a:t>3. Employee Experience /Tenure</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Arrange a meeting with mid experienced staff and discuss their challenges and best practices with them and incorporate adequeate best practices.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arrange refresh training sessions for mid experienced professionals.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Develop and improvement plan for consistent low performers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Standardise technicians / engineers performance with frequent online tests every week that ensure employee know details of the process and error patterns. And map their performance with appraisals.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1558">
                <a:tc>
                  <a:txBody>
                    <a:bodyPr/>
                    <a:lstStyle/>
                    <a:p>
                      <a:pPr algn="ctr" fontAlgn="ctr"/>
                      <a:r>
                        <a:rPr lang="en-US" sz="1200" b="1" i="0" u="none" strike="noStrike">
                          <a:solidFill>
                            <a:srgbClr val="000000"/>
                          </a:solidFill>
                          <a:effectLst/>
                          <a:latin typeface="Calibri" panose="020F0502020204030204" pitchFamily="34" charset="0"/>
                        </a:rPr>
                        <a:t>4. % Rework Incidence in given day</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Analyse rework incidences over last 3 months and segregrate frequent rework type and understand its pattern timewise, employeewise and accordingly plan a solution.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understand best practices shared by experienced employees and ensure a gap between exp vs freshers reduces.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monetary motivations should be considered</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Timely calibration studies to standardise performers of quality team</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13980">
                <a:tc>
                  <a:txBody>
                    <a:bodyPr/>
                    <a:lstStyle/>
                    <a:p>
                      <a:pPr algn="ctr" fontAlgn="ctr"/>
                      <a:r>
                        <a:rPr lang="en-US" sz="1200" b="1" i="0" u="none" strike="noStrike" dirty="0">
                          <a:solidFill>
                            <a:srgbClr val="000000"/>
                          </a:solidFill>
                          <a:effectLst/>
                          <a:latin typeface="Calibri" panose="020F0502020204030204" pitchFamily="34" charset="0"/>
                        </a:rPr>
                        <a:t>5. Avg. Tasks handling per day</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conduct a task handling assessment for next 3-4 days with few case staff from exp/mid exp/freshers and understand time consumption patterns across volume driven (actual tasks), trigger driven(meetings driven) and % time consumptions on work on total time spent in office.</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ensure task switching reduces by 20-30% at freshers level by ensuring minimal task switching for freshers as low as 1 task a day.</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2838">
                <a:tc>
                  <a:txBody>
                    <a:bodyPr/>
                    <a:lstStyle/>
                    <a:p>
                      <a:pPr algn="ctr" fontAlgn="ctr"/>
                      <a:r>
                        <a:rPr lang="en-US" sz="1200" b="1" i="0" u="none" strike="noStrike">
                          <a:solidFill>
                            <a:srgbClr val="000000"/>
                          </a:solidFill>
                          <a:effectLst/>
                          <a:latin typeface="Calibri" panose="020F0502020204030204" pitchFamily="34" charset="0"/>
                        </a:rPr>
                        <a:t>6. % Unplanned leaves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analyse unplanned leaves pattern restructure appraisal policy with negative points on unplanned leaves.</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encourage team planned leaves before time.</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 </a:t>
                      </a:r>
                    </a:p>
                  </a:txBody>
                  <a:tcPr marL="5957" marR="5957" marT="59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8923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31</a:t>
            </a:fld>
            <a:endParaRPr>
              <a:solidFill>
                <a:srgbClr val="FFFFFF"/>
              </a:solidFill>
            </a:endParaRPr>
          </a:p>
        </p:txBody>
      </p:sp>
      <p:sp>
        <p:nvSpPr>
          <p:cNvPr id="99" name="Title 3"/>
          <p:cNvSpPr txBox="1">
            <a:spLocks/>
          </p:cNvSpPr>
          <p:nvPr/>
        </p:nvSpPr>
        <p:spPr>
          <a:xfrm>
            <a:off x="1273780"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Solution Refining</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2" name="Table 1"/>
          <p:cNvGraphicFramePr>
            <a:graphicFrameLocks noGrp="1"/>
          </p:cNvGraphicFramePr>
          <p:nvPr>
            <p:extLst>
              <p:ext uri="{D42A27DB-BD31-4B8C-83A1-F6EECF244321}">
                <p14:modId xmlns:p14="http://schemas.microsoft.com/office/powerpoint/2010/main" val="122722138"/>
              </p:ext>
            </p:extLst>
          </p:nvPr>
        </p:nvGraphicFramePr>
        <p:xfrm>
          <a:off x="132002" y="873946"/>
          <a:ext cx="12009231" cy="5619450"/>
        </p:xfrm>
        <a:graphic>
          <a:graphicData uri="http://schemas.openxmlformats.org/drawingml/2006/table">
            <a:tbl>
              <a:tblPr/>
              <a:tblGrid>
                <a:gridCol w="805547"/>
                <a:gridCol w="8634714"/>
                <a:gridCol w="486137"/>
                <a:gridCol w="451413"/>
                <a:gridCol w="509286"/>
                <a:gridCol w="567159"/>
                <a:gridCol w="554975"/>
              </a:tblGrid>
              <a:tr h="579998">
                <a:tc>
                  <a:txBody>
                    <a:bodyPr/>
                    <a:lstStyle/>
                    <a:p>
                      <a:pPr algn="ctr" fontAlgn="ctr"/>
                      <a:r>
                        <a:rPr lang="en-US" sz="1050" b="1" i="0" u="none" strike="noStrike" dirty="0" smtClean="0">
                          <a:solidFill>
                            <a:srgbClr val="000000"/>
                          </a:solidFill>
                          <a:effectLst/>
                          <a:latin typeface="Calibri" panose="020F0502020204030204" pitchFamily="34" charset="0"/>
                        </a:rPr>
                        <a:t>Significant </a:t>
                      </a:r>
                    </a:p>
                    <a:p>
                      <a:pPr algn="ctr" fontAlgn="ctr"/>
                      <a:r>
                        <a:rPr lang="en-US" sz="1050" b="1" i="0" u="none" strike="noStrike" dirty="0" smtClean="0">
                          <a:solidFill>
                            <a:srgbClr val="000000"/>
                          </a:solidFill>
                          <a:effectLst/>
                          <a:latin typeface="Calibri" panose="020F0502020204030204" pitchFamily="34" charset="0"/>
                        </a:rPr>
                        <a:t>X’s</a:t>
                      </a:r>
                      <a:endParaRPr lang="en-US" sz="1050" b="1" i="0" u="none" strike="noStrike" dirty="0">
                        <a:solidFill>
                          <a:srgbClr val="000000"/>
                        </a:solidFill>
                        <a:effectLst/>
                        <a:latin typeface="Calibri" panose="020F0502020204030204" pitchFamily="34" charset="0"/>
                      </a:endParaRP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Ideas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dirty="0">
                          <a:solidFill>
                            <a:srgbClr val="000000"/>
                          </a:solidFill>
                          <a:effectLst/>
                          <a:latin typeface="Calibri" panose="020F0502020204030204" pitchFamily="34" charset="0"/>
                        </a:rPr>
                        <a:t>Impact</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Low Cost</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Feasible to Deploy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Authority Consent</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050" b="1" i="0" u="none" strike="noStrike">
                          <a:solidFill>
                            <a:srgbClr val="000000"/>
                          </a:solidFill>
                          <a:effectLst/>
                          <a:latin typeface="Calibri" panose="020F0502020204030204" pitchFamily="34" charset="0"/>
                        </a:rPr>
                        <a:t>Solutions Priority Index</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r>
              <a:tr h="306548">
                <a:tc rowSpan="2">
                  <a:txBody>
                    <a:bodyPr/>
                    <a:lstStyle/>
                    <a:p>
                      <a:pPr algn="ctr" fontAlgn="ctr"/>
                      <a:r>
                        <a:rPr lang="en-US" sz="1000" b="1" i="0" u="none" strike="noStrike">
                          <a:solidFill>
                            <a:srgbClr val="000000"/>
                          </a:solidFill>
                          <a:effectLst/>
                          <a:latin typeface="Calibri" panose="020F0502020204030204" pitchFamily="34" charset="0"/>
                        </a:rPr>
                        <a:t>1. Shifts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050" b="1" i="0" u="none" strike="noStrike" dirty="0">
                          <a:solidFill>
                            <a:srgbClr val="000000"/>
                          </a:solidFill>
                          <a:effectLst/>
                          <a:latin typeface="Calibri" panose="020F0502020204030204" pitchFamily="34" charset="0"/>
                        </a:rPr>
                        <a:t>Night shift TL should ensure monitoring </a:t>
                      </a:r>
                      <a:r>
                        <a:rPr lang="en-US" sz="1050" b="1" i="0" u="none" strike="noStrike" dirty="0" smtClean="0">
                          <a:solidFill>
                            <a:srgbClr val="000000"/>
                          </a:solidFill>
                          <a:effectLst/>
                          <a:latin typeface="Calibri" panose="020F0502020204030204" pitchFamily="34" charset="0"/>
                        </a:rPr>
                        <a:t>daily </a:t>
                      </a:r>
                      <a:r>
                        <a:rPr lang="en-US" sz="1050" b="1" i="0" u="none" strike="noStrike" dirty="0">
                          <a:solidFill>
                            <a:srgbClr val="000000"/>
                          </a:solidFill>
                          <a:effectLst/>
                          <a:latin typeface="Calibri" panose="020F0502020204030204" pitchFamily="34" charset="0"/>
                        </a:rPr>
                        <a:t>performance of bottom 20% performers. </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Develop personal performance tracker for bottom 20% performers.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9854">
                <a:tc>
                  <a:txBody>
                    <a:bodyPr/>
                    <a:lstStyle/>
                    <a:p>
                      <a:pPr algn="ctr" fontAlgn="ctr"/>
                      <a:r>
                        <a:rPr lang="en-US" sz="1000" b="1" i="0" u="none" strike="noStrike">
                          <a:solidFill>
                            <a:srgbClr val="000000"/>
                          </a:solidFill>
                          <a:effectLst/>
                          <a:latin typeface="Calibri" panose="020F0502020204030204" pitchFamily="34" charset="0"/>
                        </a:rPr>
                        <a:t>2. Type of task complexity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dirty="0" smtClean="0">
                          <a:solidFill>
                            <a:srgbClr val="000000"/>
                          </a:solidFill>
                          <a:effectLst/>
                          <a:latin typeface="Calibri" panose="020F0502020204030204" pitchFamily="34" charset="0"/>
                        </a:rPr>
                        <a:t>Analyze </a:t>
                      </a:r>
                      <a:r>
                        <a:rPr lang="en-US" sz="1050" b="1" i="0" u="none" strike="noStrike" dirty="0">
                          <a:solidFill>
                            <a:srgbClr val="000000"/>
                          </a:solidFill>
                          <a:effectLst/>
                          <a:latin typeface="Calibri" panose="020F0502020204030204" pitchFamily="34" charset="0"/>
                        </a:rPr>
                        <a:t>past 3 months task distribution and increase high complex task distribution to experienced </a:t>
                      </a:r>
                      <a:r>
                        <a:rPr lang="en-US" sz="1050" b="1" i="0" u="none" strike="noStrike" dirty="0" smtClean="0">
                          <a:solidFill>
                            <a:srgbClr val="000000"/>
                          </a:solidFill>
                          <a:effectLst/>
                          <a:latin typeface="Calibri" panose="020F0502020204030204" pitchFamily="34" charset="0"/>
                        </a:rPr>
                        <a:t>members </a:t>
                      </a:r>
                      <a:r>
                        <a:rPr lang="en-US" sz="1050" b="1" i="0" u="none" strike="noStrike" dirty="0">
                          <a:solidFill>
                            <a:srgbClr val="000000"/>
                          </a:solidFill>
                          <a:effectLst/>
                          <a:latin typeface="Calibri" panose="020F0502020204030204" pitchFamily="34" charset="0"/>
                        </a:rPr>
                        <a:t>by 20-30% over next3 weeks.  </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rowSpan="4">
                  <a:txBody>
                    <a:bodyPr/>
                    <a:lstStyle/>
                    <a:p>
                      <a:pPr algn="ctr" fontAlgn="ctr"/>
                      <a:r>
                        <a:rPr lang="en-US" sz="1000" b="1" i="0" u="none" strike="noStrike">
                          <a:solidFill>
                            <a:srgbClr val="000000"/>
                          </a:solidFill>
                          <a:effectLst/>
                          <a:latin typeface="Calibri" panose="020F0502020204030204" pitchFamily="34" charset="0"/>
                        </a:rPr>
                        <a:t>3. Employee Experience /Tenure</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050" b="1" i="0" u="none" strike="noStrike" dirty="0">
                          <a:solidFill>
                            <a:srgbClr val="000000"/>
                          </a:solidFill>
                          <a:effectLst/>
                          <a:latin typeface="Calibri" panose="020F0502020204030204" pitchFamily="34" charset="0"/>
                        </a:rPr>
                        <a:t>Arrange a meeting with mid experienced staff and discuss their challenges and best practices with them and incorporate </a:t>
                      </a:r>
                      <a:r>
                        <a:rPr lang="en-US" sz="1050" b="1" i="0" u="none" strike="noStrike" dirty="0" smtClean="0">
                          <a:solidFill>
                            <a:srgbClr val="000000"/>
                          </a:solidFill>
                          <a:effectLst/>
                          <a:latin typeface="Calibri" panose="020F0502020204030204" pitchFamily="34" charset="0"/>
                        </a:rPr>
                        <a:t>adequate </a:t>
                      </a:r>
                      <a:r>
                        <a:rPr lang="en-US" sz="1050" b="1" i="0" u="none" strike="noStrike" dirty="0">
                          <a:solidFill>
                            <a:srgbClr val="000000"/>
                          </a:solidFill>
                          <a:effectLst/>
                          <a:latin typeface="Calibri" panose="020F0502020204030204" pitchFamily="34" charset="0"/>
                        </a:rPr>
                        <a:t>best practices.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a:solidFill>
                            <a:srgbClr val="000000"/>
                          </a:solidFill>
                          <a:effectLst/>
                          <a:latin typeface="Calibri" panose="020F0502020204030204" pitchFamily="34" charset="0"/>
                        </a:rPr>
                        <a:t>Arrange refresh training sessions for mid experienced professionals.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36</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69012">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Develop an improvement plan for consistent low performers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54</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456694">
                <a:tc vMerge="1">
                  <a:txBody>
                    <a:bodyPr/>
                    <a:lstStyle/>
                    <a:p>
                      <a:endParaRPr lang="en-US"/>
                    </a:p>
                  </a:txBody>
                  <a:tcPr/>
                </a:tc>
                <a:tc>
                  <a:txBody>
                    <a:bodyPr/>
                    <a:lstStyle/>
                    <a:p>
                      <a:pPr algn="ctr" fontAlgn="ctr"/>
                      <a:r>
                        <a:rPr lang="en-US" sz="1050" b="1" i="0" u="none" strike="noStrike" dirty="0" smtClean="0">
                          <a:solidFill>
                            <a:srgbClr val="000000"/>
                          </a:solidFill>
                          <a:effectLst/>
                          <a:latin typeface="Calibri" panose="020F0502020204030204" pitchFamily="34" charset="0"/>
                        </a:rPr>
                        <a:t>Standardize </a:t>
                      </a:r>
                      <a:r>
                        <a:rPr lang="en-US" sz="1050" b="1" i="0" u="none" strike="noStrike" dirty="0">
                          <a:solidFill>
                            <a:srgbClr val="000000"/>
                          </a:solidFill>
                          <a:effectLst/>
                          <a:latin typeface="Calibri" panose="020F0502020204030204" pitchFamily="34" charset="0"/>
                        </a:rPr>
                        <a:t>technicians / engineers performance with frequent online tests every week that ensure employee know details of the process and error patterns. And map their performance with appraisals.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36</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31572">
                <a:tc rowSpan="4">
                  <a:txBody>
                    <a:bodyPr/>
                    <a:lstStyle/>
                    <a:p>
                      <a:pPr algn="ctr" fontAlgn="ctr"/>
                      <a:r>
                        <a:rPr lang="en-US" sz="1000" b="1" i="0" u="none" strike="noStrike">
                          <a:solidFill>
                            <a:srgbClr val="000000"/>
                          </a:solidFill>
                          <a:effectLst/>
                          <a:latin typeface="Calibri" panose="020F0502020204030204" pitchFamily="34" charset="0"/>
                        </a:rPr>
                        <a:t>4. % Rework Incidence in given day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effectLst/>
                          <a:latin typeface="Calibri" panose="020F0502020204030204" pitchFamily="34" charset="0"/>
                        </a:rPr>
                        <a:t>Analyse rework incidences over last 3 months and segregrate frequent rework type and understand its pattern timewise, employeewise and accordingly plan a solution.  </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Understand best practices shared by experienced employees and ensure a gap between exp </a:t>
                      </a:r>
                      <a:r>
                        <a:rPr lang="en-US" sz="1050" b="1" i="0" u="none" strike="noStrike" dirty="0" smtClean="0">
                          <a:solidFill>
                            <a:srgbClr val="000000"/>
                          </a:solidFill>
                          <a:effectLst/>
                          <a:latin typeface="Calibri" panose="020F0502020204030204" pitchFamily="34" charset="0"/>
                        </a:rPr>
                        <a:t>vs. </a:t>
                      </a:r>
                      <a:r>
                        <a:rPr lang="en-US" sz="1050" b="1" i="0" u="none" strike="noStrike" dirty="0">
                          <a:solidFill>
                            <a:srgbClr val="000000"/>
                          </a:solidFill>
                          <a:effectLst/>
                          <a:latin typeface="Calibri" panose="020F0502020204030204" pitchFamily="34" charset="0"/>
                        </a:rPr>
                        <a:t>freshers reduces.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54</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Monetary motivations should be considered</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18</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306548">
                <a:tc vMerge="1">
                  <a:txBody>
                    <a:bodyPr/>
                    <a:lstStyle/>
                    <a:p>
                      <a:endParaRPr lang="en-US"/>
                    </a:p>
                  </a:txBody>
                  <a:tcPr/>
                </a:tc>
                <a:tc>
                  <a:txBody>
                    <a:bodyPr/>
                    <a:lstStyle/>
                    <a:p>
                      <a:pPr algn="ctr" fontAlgn="ctr"/>
                      <a:r>
                        <a:rPr lang="en-US" sz="1050" b="1" i="0" u="none" strike="noStrike">
                          <a:solidFill>
                            <a:srgbClr val="000000"/>
                          </a:solidFill>
                          <a:effectLst/>
                          <a:latin typeface="Calibri" panose="020F0502020204030204" pitchFamily="34" charset="0"/>
                        </a:rPr>
                        <a:t>Timely calibration studies to standardise performers of quality team</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36</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606840">
                <a:tc rowSpan="2">
                  <a:txBody>
                    <a:bodyPr/>
                    <a:lstStyle/>
                    <a:p>
                      <a:pPr algn="ctr" fontAlgn="ctr"/>
                      <a:r>
                        <a:rPr lang="en-US" sz="1000" b="1" i="0" u="none" strike="noStrike" dirty="0">
                          <a:solidFill>
                            <a:srgbClr val="000000"/>
                          </a:solidFill>
                          <a:effectLst/>
                          <a:latin typeface="Calibri" panose="020F0502020204030204" pitchFamily="34" charset="0"/>
                        </a:rPr>
                        <a:t>5. Avg. Tasks handling per day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050" b="1" i="0" u="none" strike="noStrike" dirty="0">
                          <a:solidFill>
                            <a:srgbClr val="000000"/>
                          </a:solidFill>
                          <a:effectLst/>
                          <a:latin typeface="Calibri" panose="020F0502020204030204" pitchFamily="34" charset="0"/>
                        </a:rPr>
                        <a:t>Conduct a task handling assessment for next 3-4 days with few trial case staff from exp/mid </a:t>
                      </a:r>
                      <a:r>
                        <a:rPr lang="en-US" sz="1050" b="1" i="0" u="none" strike="noStrike" dirty="0" smtClean="0">
                          <a:solidFill>
                            <a:srgbClr val="000000"/>
                          </a:solidFill>
                          <a:effectLst/>
                          <a:latin typeface="Calibri" panose="020F0502020204030204" pitchFamily="34" charset="0"/>
                        </a:rPr>
                        <a:t>exp / freshers </a:t>
                      </a:r>
                      <a:r>
                        <a:rPr lang="en-US" sz="1050" b="1" i="0" u="none" strike="noStrike" dirty="0">
                          <a:solidFill>
                            <a:srgbClr val="000000"/>
                          </a:solidFill>
                          <a:effectLst/>
                          <a:latin typeface="Calibri" panose="020F0502020204030204" pitchFamily="34" charset="0"/>
                        </a:rPr>
                        <a:t>and understand time consumption patterns across volume driven (actual tasks), trigger driven(meetings driven) and % time consumptions on work on total time spent in office.</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2</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54</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Ensure task switching reduces by 20-30% at freshers level by ensuring minimal task switching for freshers as low as 1 task a day.</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rowSpan="2">
                  <a:txBody>
                    <a:bodyPr/>
                    <a:lstStyle/>
                    <a:p>
                      <a:pPr algn="ctr" fontAlgn="ctr"/>
                      <a:r>
                        <a:rPr lang="en-US" sz="1000" b="1" i="0" u="none" strike="noStrike">
                          <a:solidFill>
                            <a:srgbClr val="000000"/>
                          </a:solidFill>
                          <a:effectLst/>
                          <a:latin typeface="Calibri" panose="020F0502020204030204" pitchFamily="34" charset="0"/>
                        </a:rPr>
                        <a:t>6. % Unplanned leaves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50" b="1" i="0" u="none" strike="noStrike">
                          <a:solidFill>
                            <a:srgbClr val="000000"/>
                          </a:solidFill>
                          <a:effectLst/>
                          <a:latin typeface="Calibri" panose="020F0502020204030204" pitchFamily="34" charset="0"/>
                        </a:rPr>
                        <a:t>Analyse unplanned leaves pattern restructure appraisal policy with negative points on unplanned leaves.</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06548">
                <a:tc vMerge="1">
                  <a:txBody>
                    <a:bodyPr/>
                    <a:lstStyle/>
                    <a:p>
                      <a:endParaRPr lang="en-US"/>
                    </a:p>
                  </a:txBody>
                  <a:tcPr/>
                </a:tc>
                <a:tc>
                  <a:txBody>
                    <a:bodyPr/>
                    <a:lstStyle/>
                    <a:p>
                      <a:pPr algn="ctr" fontAlgn="ctr"/>
                      <a:r>
                        <a:rPr lang="en-US" sz="1050" b="1" i="0" u="none" strike="noStrike" dirty="0">
                          <a:solidFill>
                            <a:srgbClr val="000000"/>
                          </a:solidFill>
                          <a:effectLst/>
                          <a:latin typeface="Calibri" panose="020F0502020204030204" pitchFamily="34" charset="0"/>
                        </a:rPr>
                        <a:t>Encourage team planned leaves before time.</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3</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81</a:t>
                      </a:r>
                    </a:p>
                  </a:txBody>
                  <a:tcPr marL="3988" marR="3988" marT="3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619613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32</a:t>
            </a:fld>
            <a:endParaRPr>
              <a:solidFill>
                <a:srgbClr val="FFFFFF"/>
              </a:solidFill>
            </a:endParaRPr>
          </a:p>
        </p:txBody>
      </p:sp>
      <p:sp>
        <p:nvSpPr>
          <p:cNvPr id="99" name="Title 3"/>
          <p:cNvSpPr txBox="1">
            <a:spLocks/>
          </p:cNvSpPr>
          <p:nvPr/>
        </p:nvSpPr>
        <p:spPr>
          <a:xfrm>
            <a:off x="1246885" y="-104853"/>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Pilot Phase Planning and </a:t>
            </a:r>
            <a:r>
              <a:rPr lang="en-US" sz="3600" b="1" kern="0" dirty="0">
                <a:solidFill>
                  <a:srgbClr val="007BB9"/>
                </a:solidFill>
              </a:rPr>
              <a:t>D</a:t>
            </a:r>
            <a:r>
              <a:rPr lang="en-US" sz="3600" b="1" kern="0" dirty="0" smtClean="0">
                <a:solidFill>
                  <a:srgbClr val="007BB9"/>
                </a:solidFill>
              </a:rPr>
              <a:t>ata Collection</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 name="Rectangle 1"/>
          <p:cNvSpPr/>
          <p:nvPr/>
        </p:nvSpPr>
        <p:spPr>
          <a:xfrm>
            <a:off x="92597" y="862422"/>
            <a:ext cx="12048636" cy="563231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 : SOLUTIONS SENSITIZATION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to 10</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From process 1 of Account 1 of Silver line Services, bottom 10% resources are planned to analyze based on historical data. Pilot project will be implemented upon bottom 10% performers from each experience tenure level.</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Project problem will be discussed with them, important causes and probable solutions need to be communicated to them in a small session. Probable challenges to implement solutions will be discussed and 10 days timeline from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to 10</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will be allocated for solutions sensitization.</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Process TL will track the challenges to deploy solutions and best practices sharing on daily basis.</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LSSGB project leader and AM will review solution implementation status on alternate days and ensure smooth implementation of solutions and will provide adequate support.</a:t>
            </a:r>
          </a:p>
          <a:p>
            <a:pPr marL="173038" indent="-173038"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II : ASSESSMENT OF SOLUTION STANDARDIZATION </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( 11</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to 12</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a:t>
            </a:r>
          </a:p>
          <a:p>
            <a:pPr marL="173038" indent="-173038" algn="just">
              <a:lnSpc>
                <a:spcPct val="150000"/>
              </a:lnSpc>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1. On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11</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 a small test will be conducted among pilot participants to assess their understanding of new changes or solutions. If test will assure that &gt; 90% participants’ scores are satisfactory, then we will confirm that solution standardization is accomplished. Update will be communicated to authorities/process owner.</a:t>
            </a:r>
          </a:p>
          <a:p>
            <a:pPr marL="173038" indent="-173038"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III : IMPROVE PHASE DATA COLLECTION AND IMPROVEMENT VALIDATION :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13</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until 17</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May 2020 )</a:t>
            </a:r>
            <a:endPar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endParaRPr>
          </a:p>
          <a:p>
            <a:pPr marL="173038" indent="-173038" algn="just">
              <a:lnSpc>
                <a:spcPct val="150000"/>
              </a:lnSpc>
              <a:spcAft>
                <a:spcPts val="800"/>
              </a:spcAft>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Improve phase data collection will commence from Monday,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13</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April, 2020 until 17</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May 2020.</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 If Improvement will be achieved, it will be validated based on adequate statistical tests and capability analysis. Results will be shared with authorities and improvement will be assessed monetarily.  </a:t>
            </a:r>
          </a:p>
        </p:txBody>
      </p:sp>
    </p:spTree>
    <p:extLst>
      <p:ext uri="{BB962C8B-B14F-4D97-AF65-F5344CB8AC3E}">
        <p14:creationId xmlns:p14="http://schemas.microsoft.com/office/powerpoint/2010/main" val="2257870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33</a:t>
            </a:fld>
            <a:endParaRPr>
              <a:solidFill>
                <a:srgbClr val="FFFFFF"/>
              </a:solidFill>
            </a:endParaRPr>
          </a:p>
        </p:txBody>
      </p:sp>
      <p:sp>
        <p:nvSpPr>
          <p:cNvPr id="99" name="Title 3"/>
          <p:cNvSpPr txBox="1">
            <a:spLocks/>
          </p:cNvSpPr>
          <p:nvPr/>
        </p:nvSpPr>
        <p:spPr>
          <a:xfrm>
            <a:off x="1260332"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Data Collection</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ext uri="{D42A27DB-BD31-4B8C-83A1-F6EECF244321}">
                <p14:modId xmlns:p14="http://schemas.microsoft.com/office/powerpoint/2010/main" val="680110736"/>
              </p:ext>
            </p:extLst>
          </p:nvPr>
        </p:nvGraphicFramePr>
        <p:xfrm>
          <a:off x="847164" y="1048871"/>
          <a:ext cx="7409330" cy="5133463"/>
        </p:xfrm>
        <a:graphic>
          <a:graphicData uri="http://schemas.openxmlformats.org/drawingml/2006/table">
            <a:tbl>
              <a:tblPr/>
              <a:tblGrid>
                <a:gridCol w="586104"/>
                <a:gridCol w="1308965"/>
                <a:gridCol w="1035449"/>
                <a:gridCol w="1406651"/>
                <a:gridCol w="1562944"/>
                <a:gridCol w="1509217"/>
              </a:tblGrid>
              <a:tr h="165063">
                <a:tc>
                  <a:txBody>
                    <a:bodyPr/>
                    <a:lstStyle/>
                    <a:p>
                      <a:pPr algn="ctr" fontAlgn="ctr"/>
                      <a:r>
                        <a:rPr lang="en-US" sz="1000" b="1" i="0" u="none" strike="noStrike" dirty="0">
                          <a:solidFill>
                            <a:srgbClr val="000000"/>
                          </a:solidFill>
                          <a:effectLst/>
                          <a:latin typeface="Calibri" panose="020F0502020204030204" pitchFamily="34" charset="0"/>
                        </a:rPr>
                        <a:t>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DATE</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Y1</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X3</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X4</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a:solidFill>
                            <a:srgbClr val="000000"/>
                          </a:solidFill>
                          <a:effectLst/>
                          <a:latin typeface="Calibri" panose="020F0502020204030204" pitchFamily="34" charset="0"/>
                        </a:rPr>
                        <a:t>X8</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841825">
                <a:tc>
                  <a:txBody>
                    <a:bodyPr/>
                    <a:lstStyle/>
                    <a:p>
                      <a:pPr algn="ctr" fontAlgn="ctr"/>
                      <a:r>
                        <a:rPr lang="en-US" sz="900" b="1" i="0" u="none" strike="noStrike" dirty="0">
                          <a:solidFill>
                            <a:srgbClr val="000000"/>
                          </a:solidFill>
                          <a:effectLst/>
                          <a:latin typeface="Calibri" panose="020F0502020204030204" pitchFamily="34" charset="0"/>
                        </a:rPr>
                        <a:t>REF. 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dirty="0">
                          <a:solidFill>
                            <a:srgbClr val="000000"/>
                          </a:solidFill>
                          <a:effectLst/>
                          <a:latin typeface="Calibri" panose="020F0502020204030204" pitchFamily="34" charset="0"/>
                        </a:rPr>
                        <a:t>DATE</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a:solidFill>
                            <a:srgbClr val="000000"/>
                          </a:solidFill>
                          <a:effectLst/>
                          <a:latin typeface="Calibri" panose="020F0502020204030204" pitchFamily="34" charset="0"/>
                        </a:rPr>
                        <a:t>TAT</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a:solidFill>
                            <a:srgbClr val="000000"/>
                          </a:solidFill>
                          <a:effectLst/>
                          <a:latin typeface="Calibri" panose="020F0502020204030204" pitchFamily="34" charset="0"/>
                        </a:rPr>
                        <a:t>SHIFTS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a:solidFill>
                            <a:srgbClr val="000000"/>
                          </a:solidFill>
                          <a:effectLst/>
                          <a:latin typeface="Calibri" panose="020F0502020204030204" pitchFamily="34" charset="0"/>
                        </a:rPr>
                        <a:t>TYPES OF TASK COMPLEXITY </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900" b="1" i="0" u="none" strike="noStrike">
                          <a:solidFill>
                            <a:srgbClr val="000000"/>
                          </a:solidFill>
                          <a:effectLst/>
                          <a:latin typeface="Calibri" panose="020F0502020204030204" pitchFamily="34" charset="0"/>
                        </a:rPr>
                        <a:t>EXPERIENCE</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r>
              <a:tr h="165063">
                <a:tc>
                  <a:txBody>
                    <a:bodyPr/>
                    <a:lstStyle/>
                    <a:p>
                      <a:pPr algn="ctr" fontAlgn="ctr"/>
                      <a:r>
                        <a:rPr lang="en-US" sz="1000" b="1" i="0" u="none" strike="noStrike">
                          <a:solidFill>
                            <a:srgbClr val="000000"/>
                          </a:solidFill>
                          <a:effectLst/>
                          <a:latin typeface="Calibri" panose="020F0502020204030204" pitchFamily="34" charset="0"/>
                        </a:rPr>
                        <a:t>1</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197</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156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3</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187</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4</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162</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5</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178</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6</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188</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7</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162</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8</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167</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9</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181</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11</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216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12</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153</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13</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164</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14</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179</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15</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203</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16</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17</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176</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18</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208</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19</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162</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214</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21</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195</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22</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219</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High</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6-24Months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23</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215</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AFTERNOON</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0-6Months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24</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158</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MORNING</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063">
                <a:tc>
                  <a:txBody>
                    <a:bodyPr/>
                    <a:lstStyle/>
                    <a:p>
                      <a:pPr algn="ctr" fontAlgn="ctr"/>
                      <a:r>
                        <a:rPr lang="en-US" sz="1000" b="1" i="0" u="none" strike="noStrike">
                          <a:solidFill>
                            <a:srgbClr val="000000"/>
                          </a:solidFill>
                          <a:effectLst/>
                          <a:latin typeface="Calibri" panose="020F0502020204030204" pitchFamily="34" charset="0"/>
                        </a:rPr>
                        <a:t>25</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14/04/2020</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209</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NIGHT</a:t>
                      </a:r>
                    </a:p>
                  </a:txBody>
                  <a:tcPr marL="5743" marR="5743" marT="57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Mid</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&gt;24Months</a:t>
                      </a:r>
                    </a:p>
                  </a:txBody>
                  <a:tcPr marL="5743" marR="5743" marT="57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475264466"/>
              </p:ext>
            </p:extLst>
          </p:nvPr>
        </p:nvGraphicFramePr>
        <p:xfrm>
          <a:off x="8969142" y="3028204"/>
          <a:ext cx="1600199" cy="1350168"/>
        </p:xfrm>
        <a:graphic>
          <a:graphicData uri="http://schemas.openxmlformats.org/presentationml/2006/ole">
            <mc:AlternateContent xmlns:mc="http://schemas.openxmlformats.org/markup-compatibility/2006">
              <mc:Choice xmlns:v="urn:schemas-microsoft-com:vml" Requires="v">
                <p:oleObj spid="_x0000_s4135"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8969142" y="3028204"/>
                        <a:ext cx="1600199" cy="1350168"/>
                      </a:xfrm>
                      <a:prstGeom prst="rect">
                        <a:avLst/>
                      </a:prstGeom>
                    </p:spPr>
                  </p:pic>
                </p:oleObj>
              </mc:Fallback>
            </mc:AlternateContent>
          </a:graphicData>
        </a:graphic>
      </p:graphicFrame>
    </p:spTree>
    <p:extLst>
      <p:ext uri="{BB962C8B-B14F-4D97-AF65-F5344CB8AC3E}">
        <p14:creationId xmlns:p14="http://schemas.microsoft.com/office/powerpoint/2010/main" val="138036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34</a:t>
            </a:fld>
            <a:endParaRPr>
              <a:solidFill>
                <a:srgbClr val="FFFFFF"/>
              </a:solidFill>
            </a:endParaRPr>
          </a:p>
        </p:txBody>
      </p:sp>
      <p:sp>
        <p:nvSpPr>
          <p:cNvPr id="99" name="Title 3"/>
          <p:cNvSpPr txBox="1">
            <a:spLocks/>
          </p:cNvSpPr>
          <p:nvPr/>
        </p:nvSpPr>
        <p:spPr>
          <a:xfrm>
            <a:off x="1552818" y="-117347"/>
            <a:ext cx="8878702" cy="6523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Stability Analysis using Run Chart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4" name="Picture 3"/>
          <p:cNvPicPr>
            <a:picLocks noChangeAspect="1"/>
          </p:cNvPicPr>
          <p:nvPr/>
        </p:nvPicPr>
        <p:blipFill>
          <a:blip r:embed="rId4"/>
          <a:stretch>
            <a:fillRect/>
          </a:stretch>
        </p:blipFill>
        <p:spPr>
          <a:xfrm>
            <a:off x="1300163" y="1588534"/>
            <a:ext cx="9415462" cy="4131277"/>
          </a:xfrm>
          <a:prstGeom prst="rect">
            <a:avLst/>
          </a:prstGeom>
          <a:ln>
            <a:solidFill>
              <a:schemeClr val="tx1"/>
            </a:solidFill>
          </a:ln>
          <a:effectLst>
            <a:outerShdw blurRad="292100" dist="139700" dir="2700000" algn="tl" rotWithShape="0">
              <a:srgbClr val="333333">
                <a:alpha val="65000"/>
              </a:srgbClr>
            </a:outerShdw>
          </a:effectLst>
        </p:spPr>
      </p:pic>
      <p:sp>
        <p:nvSpPr>
          <p:cNvPr id="8" name="Text Box 8"/>
          <p:cNvSpPr txBox="1">
            <a:spLocks noChangeArrowheads="1"/>
          </p:cNvSpPr>
          <p:nvPr/>
        </p:nvSpPr>
        <p:spPr bwMode="auto">
          <a:xfrm>
            <a:off x="445420" y="1112251"/>
            <a:ext cx="534657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9" name="Text Box 7"/>
          <p:cNvSpPr txBox="1">
            <a:spLocks noChangeArrowheads="1"/>
          </p:cNvSpPr>
          <p:nvPr/>
        </p:nvSpPr>
        <p:spPr bwMode="auto">
          <a:xfrm>
            <a:off x="331118" y="5762888"/>
            <a:ext cx="11682546" cy="64633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dirty="0">
                <a:solidFill>
                  <a:srgbClr val="007BB9"/>
                </a:solidFill>
              </a:rPr>
              <a:t>Interpretation:</a:t>
            </a:r>
            <a:r>
              <a:rPr lang="en-US" b="1" i="1" dirty="0">
                <a:solidFill>
                  <a:srgbClr val="007BB9"/>
                </a:solidFill>
              </a:rPr>
              <a:t> </a:t>
            </a:r>
            <a:r>
              <a:rPr lang="en-US" b="1" i="1" dirty="0">
                <a:solidFill>
                  <a:prstClr val="black"/>
                </a:solidFill>
              </a:rPr>
              <a:t>Since p-value for all Clustering, Mixtures, Trends &amp; Oscillations are greater than 0.05, therefore, Data is stable. </a:t>
            </a:r>
          </a:p>
        </p:txBody>
      </p:sp>
      <p:sp>
        <p:nvSpPr>
          <p:cNvPr id="10" name="Text Box 8"/>
          <p:cNvSpPr txBox="1">
            <a:spLocks noChangeArrowheads="1"/>
          </p:cNvSpPr>
          <p:nvPr/>
        </p:nvSpPr>
        <p:spPr bwMode="auto">
          <a:xfrm>
            <a:off x="4686300" y="1090712"/>
            <a:ext cx="7424418"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prstClr val="black"/>
                </a:solidFill>
              </a:rPr>
              <a:t>Minitab Path: </a:t>
            </a:r>
            <a:r>
              <a:rPr lang="en-US" b="1" i="1" dirty="0">
                <a:solidFill>
                  <a:prstClr val="black"/>
                </a:solidFill>
              </a:rPr>
              <a:t>Stat&gt; Control Control&gt; Run Chart</a:t>
            </a:r>
          </a:p>
        </p:txBody>
      </p:sp>
      <p:sp>
        <p:nvSpPr>
          <p:cNvPr id="11" name="Text Box 8"/>
          <p:cNvSpPr txBox="1">
            <a:spLocks noChangeArrowheads="1"/>
          </p:cNvSpPr>
          <p:nvPr/>
        </p:nvSpPr>
        <p:spPr bwMode="auto">
          <a:xfrm>
            <a:off x="331118" y="669701"/>
            <a:ext cx="1186088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rgbClr val="007BB9"/>
                </a:solidFill>
              </a:rPr>
              <a:t>Purpose: </a:t>
            </a:r>
            <a:r>
              <a:rPr lang="en-US" b="1" i="1" dirty="0">
                <a:solidFill>
                  <a:prstClr val="black"/>
                </a:solidFill>
              </a:rPr>
              <a:t>To check whether Improve phase data is stable or not. (For Continuous Y - % TAT Compliance)</a:t>
            </a:r>
          </a:p>
        </p:txBody>
      </p:sp>
      <p:sp>
        <p:nvSpPr>
          <p:cNvPr id="12" name="Oval 11"/>
          <p:cNvSpPr/>
          <p:nvPr/>
        </p:nvSpPr>
        <p:spPr>
          <a:xfrm>
            <a:off x="4043362" y="5183524"/>
            <a:ext cx="642938" cy="4171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Oval 12"/>
          <p:cNvSpPr/>
          <p:nvPr/>
        </p:nvSpPr>
        <p:spPr>
          <a:xfrm>
            <a:off x="7429499" y="5167951"/>
            <a:ext cx="642938" cy="4171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021611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35</a:t>
            </a:fld>
            <a:endParaRPr>
              <a:solidFill>
                <a:srgbClr val="FFFFFF"/>
              </a:solidFill>
            </a:endParaRPr>
          </a:p>
        </p:txBody>
      </p:sp>
      <p:sp>
        <p:nvSpPr>
          <p:cNvPr id="99" name="Title 3"/>
          <p:cNvSpPr txBox="1">
            <a:spLocks/>
          </p:cNvSpPr>
          <p:nvPr/>
        </p:nvSpPr>
        <p:spPr>
          <a:xfrm>
            <a:off x="1609969" y="-61985"/>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Normality Analysis </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4"/>
          <a:stretch>
            <a:fillRect/>
          </a:stretch>
        </p:blipFill>
        <p:spPr>
          <a:xfrm>
            <a:off x="1328739" y="1678721"/>
            <a:ext cx="9240602" cy="4027124"/>
          </a:xfrm>
          <a:prstGeom prst="rect">
            <a:avLst/>
          </a:prstGeom>
          <a:ln>
            <a:solidFill>
              <a:schemeClr val="tx1"/>
            </a:solidFill>
          </a:ln>
          <a:effectLst>
            <a:outerShdw blurRad="292100" dist="139700" dir="2700000" algn="tl" rotWithShape="0">
              <a:srgbClr val="333333">
                <a:alpha val="65000"/>
              </a:srgbClr>
            </a:outerShdw>
          </a:effectLst>
        </p:spPr>
      </p:pic>
      <p:sp>
        <p:nvSpPr>
          <p:cNvPr id="8" name="Text Box 8"/>
          <p:cNvSpPr txBox="1">
            <a:spLocks noChangeArrowheads="1"/>
          </p:cNvSpPr>
          <p:nvPr/>
        </p:nvSpPr>
        <p:spPr bwMode="auto">
          <a:xfrm>
            <a:off x="338400" y="1283091"/>
            <a:ext cx="5701400"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9" name="Text Box 7"/>
          <p:cNvSpPr txBox="1">
            <a:spLocks noChangeArrowheads="1"/>
          </p:cNvSpPr>
          <p:nvPr/>
        </p:nvSpPr>
        <p:spPr bwMode="auto">
          <a:xfrm>
            <a:off x="228547" y="5734366"/>
            <a:ext cx="11736677" cy="64633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dirty="0">
                <a:solidFill>
                  <a:srgbClr val="007BB9"/>
                </a:solidFill>
              </a:rPr>
              <a:t>Interpretation: </a:t>
            </a:r>
            <a:r>
              <a:rPr lang="en-US" b="1" i="1" dirty="0">
                <a:solidFill>
                  <a:prstClr val="black"/>
                </a:solidFill>
              </a:rPr>
              <a:t>Since the p- value is less than alpha value 0.05, data does not follows Normality i.e. Data is non-normal.</a:t>
            </a:r>
          </a:p>
        </p:txBody>
      </p:sp>
      <p:sp>
        <p:nvSpPr>
          <p:cNvPr id="10" name="Text Box 8"/>
          <p:cNvSpPr txBox="1">
            <a:spLocks noChangeArrowheads="1"/>
          </p:cNvSpPr>
          <p:nvPr/>
        </p:nvSpPr>
        <p:spPr bwMode="auto">
          <a:xfrm>
            <a:off x="338400" y="681814"/>
            <a:ext cx="12328729" cy="646331"/>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rgbClr val="007BB9"/>
                </a:solidFill>
              </a:rPr>
              <a:t>Purpose: </a:t>
            </a:r>
            <a:r>
              <a:rPr lang="en-US" b="1" i="1" dirty="0">
                <a:solidFill>
                  <a:prstClr val="black"/>
                </a:solidFill>
              </a:rPr>
              <a:t>To check the Normality of % TAT Compliance of improve phase (For Continuous Y - % TAT Compliance)</a:t>
            </a:r>
          </a:p>
        </p:txBody>
      </p:sp>
      <p:sp>
        <p:nvSpPr>
          <p:cNvPr id="11" name="Text Box 8"/>
          <p:cNvSpPr txBox="1">
            <a:spLocks noChangeArrowheads="1"/>
          </p:cNvSpPr>
          <p:nvPr/>
        </p:nvSpPr>
        <p:spPr bwMode="auto">
          <a:xfrm>
            <a:off x="4274857" y="1280866"/>
            <a:ext cx="675173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prstClr val="black"/>
                </a:solidFill>
              </a:rPr>
              <a:t>Minitab Path: </a:t>
            </a:r>
            <a:r>
              <a:rPr lang="en-US" b="1" i="1" dirty="0">
                <a:solidFill>
                  <a:prstClr val="black"/>
                </a:solidFill>
              </a:rPr>
              <a:t>Stat&gt; Basic Statistics&gt; Normality Test</a:t>
            </a:r>
          </a:p>
        </p:txBody>
      </p:sp>
      <p:sp>
        <p:nvSpPr>
          <p:cNvPr id="3" name="Oval 2"/>
          <p:cNvSpPr/>
          <p:nvPr/>
        </p:nvSpPr>
        <p:spPr>
          <a:xfrm>
            <a:off x="9701215" y="2979364"/>
            <a:ext cx="642938" cy="200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289110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36</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18493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Proportion Test</a:t>
            </a:r>
            <a:endParaRPr lang="en-US" sz="3600" b="1" kern="0" dirty="0">
              <a:solidFill>
                <a:srgbClr val="007BB9"/>
              </a:solidFill>
            </a:endParaRPr>
          </a:p>
        </p:txBody>
      </p:sp>
      <p:sp>
        <p:nvSpPr>
          <p:cNvPr id="10" name="Text Box 8"/>
          <p:cNvSpPr txBox="1">
            <a:spLocks noChangeArrowheads="1"/>
          </p:cNvSpPr>
          <p:nvPr/>
        </p:nvSpPr>
        <p:spPr bwMode="auto">
          <a:xfrm>
            <a:off x="443542" y="1058903"/>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Hypothesis:</a:t>
            </a:r>
          </a:p>
        </p:txBody>
      </p:sp>
      <p:sp>
        <p:nvSpPr>
          <p:cNvPr id="18" name="Text Box 7"/>
          <p:cNvSpPr txBox="1">
            <a:spLocks noChangeArrowheads="1"/>
          </p:cNvSpPr>
          <p:nvPr/>
        </p:nvSpPr>
        <p:spPr bwMode="auto">
          <a:xfrm>
            <a:off x="443542" y="4906706"/>
            <a:ext cx="11138858" cy="87716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Interpretation:</a:t>
            </a:r>
            <a:r>
              <a:rPr lang="en-US" sz="1700" b="1" i="1" kern="0" dirty="0">
                <a:solidFill>
                  <a:srgbClr val="007BB9"/>
                </a:solidFill>
              </a:rPr>
              <a:t> </a:t>
            </a:r>
            <a:r>
              <a:rPr lang="en-US" sz="1700" b="1" i="1" kern="0" dirty="0">
                <a:solidFill>
                  <a:prstClr val="black"/>
                </a:solidFill>
              </a:rPr>
              <a:t>Since the p- value is less than 0.05 (alpha value), so we reject Ho it suggest that the proportion of TAT Compliance in Improve phase is more than the proportion of TAT Compliance in Measure Phase.</a:t>
            </a:r>
          </a:p>
        </p:txBody>
      </p:sp>
      <p:grpSp>
        <p:nvGrpSpPr>
          <p:cNvPr id="11" name="Group 7"/>
          <p:cNvGrpSpPr>
            <a:grpSpLocks/>
          </p:cNvGrpSpPr>
          <p:nvPr/>
        </p:nvGrpSpPr>
        <p:grpSpPr bwMode="auto">
          <a:xfrm>
            <a:off x="478548" y="1515679"/>
            <a:ext cx="11318613" cy="1063625"/>
            <a:chOff x="635" y="3456"/>
            <a:chExt cx="4588" cy="670"/>
          </a:xfrm>
          <a:solidFill>
            <a:schemeClr val="bg2">
              <a:lumMod val="40000"/>
              <a:lumOff val="60000"/>
            </a:schemeClr>
          </a:solidFill>
        </p:grpSpPr>
        <p:sp>
          <p:nvSpPr>
            <p:cNvPr id="12" name="Rectangle 8"/>
            <p:cNvSpPr>
              <a:spLocks noChangeArrowheads="1"/>
            </p:cNvSpPr>
            <p:nvPr/>
          </p:nvSpPr>
          <p:spPr bwMode="auto">
            <a:xfrm>
              <a:off x="672" y="3456"/>
              <a:ext cx="4514" cy="558"/>
            </a:xfrm>
            <a:prstGeom prst="rect">
              <a:avLst/>
            </a:prstGeom>
            <a:grpFill/>
            <a:ln w="9525">
              <a:noFill/>
              <a:miter lim="800000"/>
              <a:headEnd/>
              <a:tailEnd/>
            </a:ln>
          </p:spPr>
          <p:txBody>
            <a:bodyPr wrap="none" anchor="ctr"/>
            <a:lstStyle/>
            <a:p>
              <a:endParaRPr lang="en-US">
                <a:solidFill>
                  <a:srgbClr val="3A3F50"/>
                </a:solidFill>
              </a:endParaRPr>
            </a:p>
          </p:txBody>
        </p:sp>
        <p:sp>
          <p:nvSpPr>
            <p:cNvPr id="13" name="Text Box 9"/>
            <p:cNvSpPr txBox="1">
              <a:spLocks noChangeArrowheads="1"/>
            </p:cNvSpPr>
            <p:nvPr/>
          </p:nvSpPr>
          <p:spPr bwMode="auto">
            <a:xfrm>
              <a:off x="635" y="3458"/>
              <a:ext cx="4588" cy="668"/>
            </a:xfrm>
            <a:prstGeom prst="rect">
              <a:avLst/>
            </a:prstGeom>
            <a:grpFill/>
            <a:ln w="9525">
              <a:noFill/>
              <a:miter lim="800000"/>
              <a:headEnd/>
              <a:tailEnd/>
            </a:ln>
          </p:spPr>
          <p:txBody>
            <a:bodyPr wrap="square">
              <a:spAutoFit/>
            </a:bodyPr>
            <a:lstStyle/>
            <a:p>
              <a:pPr marL="406400" indent="-406400" algn="just">
                <a:lnSpc>
                  <a:spcPct val="80000"/>
                </a:lnSpc>
                <a:spcBef>
                  <a:spcPct val="50000"/>
                </a:spcBef>
              </a:pPr>
              <a:r>
                <a:rPr lang="en-US" sz="1700" b="1" i="1" dirty="0">
                  <a:solidFill>
                    <a:srgbClr val="3A3F50"/>
                  </a:solidFill>
                </a:rPr>
                <a:t>H</a:t>
              </a:r>
              <a:r>
                <a:rPr lang="en-US" sz="1700" b="1" i="1" baseline="-25000" dirty="0">
                  <a:solidFill>
                    <a:srgbClr val="3A3F50"/>
                  </a:solidFill>
                </a:rPr>
                <a:t>o </a:t>
              </a:r>
              <a:r>
                <a:rPr lang="en-US" sz="1700" b="1" i="1" dirty="0">
                  <a:solidFill>
                    <a:srgbClr val="3A3F50"/>
                  </a:solidFill>
                </a:rPr>
                <a:t>: The proportion of % TAT Compliance in Improve phase is same as the proportion of % TAT Compliance in Measure Phase (p</a:t>
              </a:r>
              <a:r>
                <a:rPr lang="en-US" sz="1700" b="1" i="1" baseline="-25000" dirty="0">
                  <a:solidFill>
                    <a:srgbClr val="3A3F50"/>
                  </a:solidFill>
                </a:rPr>
                <a:t>1</a:t>
              </a:r>
              <a:r>
                <a:rPr lang="en-US" sz="1700" b="1" i="1" dirty="0">
                  <a:solidFill>
                    <a:srgbClr val="3A3F50"/>
                  </a:solidFill>
                </a:rPr>
                <a:t> = p</a:t>
              </a:r>
              <a:r>
                <a:rPr lang="en-US" sz="1700" b="1" i="1" baseline="-25000" dirty="0">
                  <a:solidFill>
                    <a:srgbClr val="3A3F50"/>
                  </a:solidFill>
                </a:rPr>
                <a:t>2</a:t>
              </a:r>
              <a:r>
                <a:rPr lang="en-US" sz="1700" b="1" i="1" dirty="0">
                  <a:solidFill>
                    <a:srgbClr val="3A3F50"/>
                  </a:solidFill>
                </a:rPr>
                <a:t>).		          </a:t>
              </a:r>
            </a:p>
            <a:p>
              <a:pPr marL="406400" indent="-406400" algn="just">
                <a:lnSpc>
                  <a:spcPct val="80000"/>
                </a:lnSpc>
                <a:spcBef>
                  <a:spcPct val="50000"/>
                </a:spcBef>
              </a:pPr>
              <a:r>
                <a:rPr lang="en-US" sz="1700" b="1" i="1" dirty="0">
                  <a:solidFill>
                    <a:srgbClr val="3A3F50"/>
                  </a:solidFill>
                </a:rPr>
                <a:t>H</a:t>
              </a:r>
              <a:r>
                <a:rPr lang="en-US" sz="1700" b="1" i="1" baseline="-25000" dirty="0">
                  <a:solidFill>
                    <a:srgbClr val="3A3F50"/>
                  </a:solidFill>
                </a:rPr>
                <a:t>a </a:t>
              </a:r>
              <a:r>
                <a:rPr lang="en-US" sz="1700" b="1" i="1" dirty="0">
                  <a:solidFill>
                    <a:srgbClr val="3A3F50"/>
                  </a:solidFill>
                </a:rPr>
                <a:t>: The proportion of % TAT Compliance in Improve phase is more than the proportion of % TAT Compliance in Measure Phase (p</a:t>
              </a:r>
              <a:r>
                <a:rPr lang="en-US" sz="1700" b="1" i="1" baseline="-25000" dirty="0">
                  <a:solidFill>
                    <a:srgbClr val="3A3F50"/>
                  </a:solidFill>
                </a:rPr>
                <a:t>1</a:t>
              </a:r>
              <a:r>
                <a:rPr lang="en-US" sz="1700" b="1" i="1" dirty="0">
                  <a:solidFill>
                    <a:srgbClr val="3A3F50"/>
                  </a:solidFill>
                </a:rPr>
                <a:t> &lt; p</a:t>
              </a:r>
              <a:r>
                <a:rPr lang="en-US" sz="1700" b="1" i="1" baseline="-25000" dirty="0">
                  <a:solidFill>
                    <a:srgbClr val="3A3F50"/>
                  </a:solidFill>
                </a:rPr>
                <a:t>2</a:t>
              </a:r>
              <a:r>
                <a:rPr lang="en-US" sz="1700" b="1" i="1" dirty="0">
                  <a:solidFill>
                    <a:srgbClr val="3A3F50"/>
                  </a:solidFill>
                </a:rPr>
                <a:t>).</a:t>
              </a:r>
            </a:p>
          </p:txBody>
        </p:sp>
      </p:grpSp>
      <p:sp>
        <p:nvSpPr>
          <p:cNvPr id="15" name="Text Box 7"/>
          <p:cNvSpPr txBox="1">
            <a:spLocks noChangeArrowheads="1"/>
          </p:cNvSpPr>
          <p:nvPr/>
        </p:nvSpPr>
        <p:spPr bwMode="auto">
          <a:xfrm>
            <a:off x="443542" y="5693717"/>
            <a:ext cx="11138858" cy="61555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Conclusion:</a:t>
            </a:r>
            <a:r>
              <a:rPr lang="en-US" sz="1700" b="1" i="1" kern="0" dirty="0">
                <a:solidFill>
                  <a:srgbClr val="007BB9"/>
                </a:solidFill>
              </a:rPr>
              <a:t> </a:t>
            </a:r>
            <a:r>
              <a:rPr lang="en-US" sz="1700" b="1" i="1" kern="0" dirty="0">
                <a:solidFill>
                  <a:prstClr val="black"/>
                </a:solidFill>
              </a:rPr>
              <a:t>Since the p- value is less than 0.05 (alpha value), Hence improvement in % TAT Compliance is accomplished for total population. </a:t>
            </a:r>
          </a:p>
        </p:txBody>
      </p:sp>
      <p:sp>
        <p:nvSpPr>
          <p:cNvPr id="16" name="Text Box 8"/>
          <p:cNvSpPr txBox="1">
            <a:spLocks noChangeArrowheads="1"/>
          </p:cNvSpPr>
          <p:nvPr/>
        </p:nvSpPr>
        <p:spPr bwMode="auto">
          <a:xfrm>
            <a:off x="443542" y="693746"/>
            <a:ext cx="11577772"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rgbClr val="007BB9"/>
                </a:solidFill>
              </a:rPr>
              <a:t>Purpose: </a:t>
            </a:r>
            <a:r>
              <a:rPr lang="en-US" b="1" i="1" dirty="0">
                <a:solidFill>
                  <a:prstClr val="black"/>
                </a:solidFill>
              </a:rPr>
              <a:t>To check whether the improvement is accomplished in improve phase.</a:t>
            </a:r>
          </a:p>
        </p:txBody>
      </p:sp>
      <p:sp>
        <p:nvSpPr>
          <p:cNvPr id="5" name="Rectangle 4"/>
          <p:cNvSpPr/>
          <p:nvPr/>
        </p:nvSpPr>
        <p:spPr>
          <a:xfrm>
            <a:off x="2942872" y="2771066"/>
            <a:ext cx="6753225" cy="2062103"/>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600" b="1" dirty="0">
                <a:solidFill>
                  <a:srgbClr val="3A3F50"/>
                </a:solidFill>
              </a:rPr>
              <a:t>Test and CI for Two Proportions </a:t>
            </a:r>
          </a:p>
          <a:p>
            <a:r>
              <a:rPr lang="en-US" sz="1400" dirty="0">
                <a:solidFill>
                  <a:srgbClr val="3A3F50"/>
                </a:solidFill>
              </a:rPr>
              <a:t>Sample   X   N  Sample p</a:t>
            </a:r>
          </a:p>
          <a:p>
            <a:r>
              <a:rPr lang="en-US" sz="1400" dirty="0">
                <a:solidFill>
                  <a:srgbClr val="3A3F50"/>
                </a:solidFill>
              </a:rPr>
              <a:t>    1         1  20  0.050000</a:t>
            </a:r>
          </a:p>
          <a:p>
            <a:r>
              <a:rPr lang="en-US" sz="1400" dirty="0">
                <a:solidFill>
                  <a:srgbClr val="3A3F50"/>
                </a:solidFill>
              </a:rPr>
              <a:t>    2       20  25  0.800000</a:t>
            </a:r>
          </a:p>
          <a:p>
            <a:endParaRPr lang="en-US" sz="1400" dirty="0">
              <a:solidFill>
                <a:srgbClr val="3A3F50"/>
              </a:solidFill>
            </a:endParaRPr>
          </a:p>
          <a:p>
            <a:r>
              <a:rPr lang="en-US" sz="1400" dirty="0">
                <a:solidFill>
                  <a:srgbClr val="3A3F50"/>
                </a:solidFill>
              </a:rPr>
              <a:t>Difference = p (1) - p (2)</a:t>
            </a:r>
          </a:p>
          <a:p>
            <a:r>
              <a:rPr lang="en-US" sz="1400" dirty="0">
                <a:solidFill>
                  <a:sysClr val="windowText" lastClr="000000"/>
                </a:solidFill>
              </a:rPr>
              <a:t>Estimate</a:t>
            </a:r>
            <a:r>
              <a:rPr lang="en-US" sz="1400" dirty="0">
                <a:solidFill>
                  <a:srgbClr val="3A3F50"/>
                </a:solidFill>
              </a:rPr>
              <a:t> for difference:  -0.7595</a:t>
            </a:r>
          </a:p>
          <a:p>
            <a:r>
              <a:rPr lang="en-US" sz="1400" dirty="0">
                <a:solidFill>
                  <a:srgbClr val="3A3F50"/>
                </a:solidFill>
              </a:rPr>
              <a:t>% Upper Bound for difference: -0.595918 </a:t>
            </a:r>
          </a:p>
          <a:p>
            <a:r>
              <a:rPr lang="en-US" sz="1400" dirty="0">
                <a:solidFill>
                  <a:srgbClr val="3A3F50"/>
                </a:solidFill>
              </a:rPr>
              <a:t>Test for difference = 0 (</a:t>
            </a:r>
            <a:r>
              <a:rPr lang="en-US" sz="1400" dirty="0" err="1">
                <a:solidFill>
                  <a:srgbClr val="3A3F50"/>
                </a:solidFill>
              </a:rPr>
              <a:t>vs</a:t>
            </a:r>
            <a:r>
              <a:rPr lang="en-US" sz="1400" dirty="0">
                <a:solidFill>
                  <a:srgbClr val="3A3F50"/>
                </a:solidFill>
              </a:rPr>
              <a:t> &gt; 0):  Z = -8.01  P-Value = 0.000</a:t>
            </a:r>
          </a:p>
        </p:txBody>
      </p:sp>
      <p:sp>
        <p:nvSpPr>
          <p:cNvPr id="17" name="Oval 10"/>
          <p:cNvSpPr>
            <a:spLocks noChangeArrowheads="1"/>
          </p:cNvSpPr>
          <p:nvPr/>
        </p:nvSpPr>
        <p:spPr bwMode="auto">
          <a:xfrm>
            <a:off x="7049784" y="4534671"/>
            <a:ext cx="689848" cy="252450"/>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Tree>
    <p:extLst>
      <p:ext uri="{BB962C8B-B14F-4D97-AF65-F5344CB8AC3E}">
        <p14:creationId xmlns:p14="http://schemas.microsoft.com/office/powerpoint/2010/main" val="1057248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37</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14741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Proportion Test</a:t>
            </a:r>
            <a:endParaRPr lang="en-US" sz="3600" b="1" kern="0" dirty="0">
              <a:solidFill>
                <a:srgbClr val="007BB9"/>
              </a:solidFill>
            </a:endParaRPr>
          </a:p>
        </p:txBody>
      </p:sp>
      <p:sp>
        <p:nvSpPr>
          <p:cNvPr id="10" name="Text Box 8"/>
          <p:cNvSpPr txBox="1">
            <a:spLocks noChangeArrowheads="1"/>
          </p:cNvSpPr>
          <p:nvPr/>
        </p:nvSpPr>
        <p:spPr bwMode="auto">
          <a:xfrm>
            <a:off x="455732" y="1199312"/>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Hypothesis:</a:t>
            </a:r>
          </a:p>
        </p:txBody>
      </p:sp>
      <p:sp>
        <p:nvSpPr>
          <p:cNvPr id="18" name="Text Box 7"/>
          <p:cNvSpPr txBox="1">
            <a:spLocks noChangeArrowheads="1"/>
          </p:cNvSpPr>
          <p:nvPr/>
        </p:nvSpPr>
        <p:spPr bwMode="auto">
          <a:xfrm>
            <a:off x="528084" y="4707904"/>
            <a:ext cx="11203812" cy="61555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Interpretation:</a:t>
            </a:r>
            <a:r>
              <a:rPr lang="en-US" sz="1700" b="1" i="1" kern="0" dirty="0">
                <a:solidFill>
                  <a:srgbClr val="007BB9"/>
                </a:solidFill>
              </a:rPr>
              <a:t> </a:t>
            </a:r>
            <a:r>
              <a:rPr lang="en-US" sz="1700" b="1" i="1" kern="0" dirty="0">
                <a:solidFill>
                  <a:prstClr val="black"/>
                </a:solidFill>
              </a:rPr>
              <a:t>Since the p- value is greater than 0.05 (alpha value), we fail to reject Ho, hence the proportion of TAT Compliance in improve phase is same as the target proportion. </a:t>
            </a:r>
          </a:p>
        </p:txBody>
      </p:sp>
      <p:grpSp>
        <p:nvGrpSpPr>
          <p:cNvPr id="11" name="Group 7"/>
          <p:cNvGrpSpPr>
            <a:grpSpLocks/>
          </p:cNvGrpSpPr>
          <p:nvPr/>
        </p:nvGrpSpPr>
        <p:grpSpPr bwMode="auto">
          <a:xfrm>
            <a:off x="575015" y="1726829"/>
            <a:ext cx="11199437" cy="1031276"/>
            <a:chOff x="668" y="3450"/>
            <a:chExt cx="4519" cy="616"/>
          </a:xfrm>
          <a:solidFill>
            <a:schemeClr val="bg2">
              <a:lumMod val="40000"/>
              <a:lumOff val="60000"/>
            </a:schemeClr>
          </a:solidFill>
        </p:grpSpPr>
        <p:sp>
          <p:nvSpPr>
            <p:cNvPr id="12" name="Rectangle 8"/>
            <p:cNvSpPr>
              <a:spLocks noChangeArrowheads="1"/>
            </p:cNvSpPr>
            <p:nvPr/>
          </p:nvSpPr>
          <p:spPr bwMode="auto">
            <a:xfrm>
              <a:off x="668" y="3450"/>
              <a:ext cx="4514" cy="558"/>
            </a:xfrm>
            <a:prstGeom prst="rect">
              <a:avLst/>
            </a:prstGeom>
            <a:grpFill/>
            <a:ln w="9525">
              <a:noFill/>
              <a:miter lim="800000"/>
              <a:headEnd/>
              <a:tailEnd/>
            </a:ln>
          </p:spPr>
          <p:txBody>
            <a:bodyPr wrap="none" anchor="ctr"/>
            <a:lstStyle/>
            <a:p>
              <a:endParaRPr lang="en-US">
                <a:solidFill>
                  <a:srgbClr val="3A3F50"/>
                </a:solidFill>
              </a:endParaRPr>
            </a:p>
          </p:txBody>
        </p:sp>
        <p:sp>
          <p:nvSpPr>
            <p:cNvPr id="13" name="Text Box 9"/>
            <p:cNvSpPr txBox="1">
              <a:spLocks noChangeArrowheads="1"/>
            </p:cNvSpPr>
            <p:nvPr/>
          </p:nvSpPr>
          <p:spPr bwMode="auto">
            <a:xfrm>
              <a:off x="668" y="3480"/>
              <a:ext cx="4519" cy="586"/>
            </a:xfrm>
            <a:prstGeom prst="rect">
              <a:avLst/>
            </a:prstGeom>
            <a:grpFill/>
            <a:ln w="9525">
              <a:noFill/>
              <a:miter lim="800000"/>
              <a:headEnd/>
              <a:tailEnd/>
            </a:ln>
          </p:spPr>
          <p:txBody>
            <a:bodyPr wrap="square">
              <a:spAutoFit/>
            </a:bodyPr>
            <a:lstStyle/>
            <a:p>
              <a:pPr marL="406400" indent="-406400">
                <a:lnSpc>
                  <a:spcPct val="80000"/>
                </a:lnSpc>
                <a:spcBef>
                  <a:spcPct val="50000"/>
                </a:spcBef>
              </a:pPr>
              <a:r>
                <a:rPr lang="en-US" sz="1700" b="1" i="1" dirty="0">
                  <a:solidFill>
                    <a:srgbClr val="3A3F50"/>
                  </a:solidFill>
                </a:rPr>
                <a:t>H</a:t>
              </a:r>
              <a:r>
                <a:rPr lang="en-US" sz="1700" b="1" i="1" baseline="-25000" dirty="0">
                  <a:solidFill>
                    <a:srgbClr val="3A3F50"/>
                  </a:solidFill>
                </a:rPr>
                <a:t>o </a:t>
              </a:r>
              <a:r>
                <a:rPr lang="en-US" sz="1700" b="1" i="1" dirty="0">
                  <a:solidFill>
                    <a:srgbClr val="3A3F50"/>
                  </a:solidFill>
                </a:rPr>
                <a:t>: The proportion of TAT Compliance in improve phase is same as the target proportion (p = </a:t>
              </a:r>
              <a:r>
                <a:rPr lang="en-US" sz="1700" b="1" i="1" dirty="0" err="1">
                  <a:solidFill>
                    <a:srgbClr val="3A3F50"/>
                  </a:solidFill>
                </a:rPr>
                <a:t>p</a:t>
              </a:r>
              <a:r>
                <a:rPr lang="en-US" sz="1700" b="1" i="1" baseline="-25000" dirty="0" err="1">
                  <a:solidFill>
                    <a:srgbClr val="3A3F50"/>
                  </a:solidFill>
                </a:rPr>
                <a:t>o</a:t>
              </a:r>
              <a:r>
                <a:rPr lang="en-US" sz="1700" b="1" i="1" baseline="-25000" dirty="0">
                  <a:solidFill>
                    <a:srgbClr val="3A3F50"/>
                  </a:solidFill>
                </a:rPr>
                <a:t> </a:t>
              </a:r>
              <a:r>
                <a:rPr lang="en-US" sz="1700" b="1" i="1" dirty="0">
                  <a:solidFill>
                    <a:srgbClr val="3A3F50"/>
                  </a:solidFill>
                </a:rPr>
                <a:t>)</a:t>
              </a:r>
              <a:r>
                <a:rPr lang="en-US" sz="1700" b="1" i="1" baseline="-25000" dirty="0">
                  <a:solidFill>
                    <a:srgbClr val="3A3F50"/>
                  </a:solidFill>
                </a:rPr>
                <a:t> </a:t>
              </a:r>
            </a:p>
            <a:p>
              <a:pPr marL="406400" indent="-406400" algn="ctr">
                <a:lnSpc>
                  <a:spcPct val="80000"/>
                </a:lnSpc>
                <a:spcBef>
                  <a:spcPct val="50000"/>
                </a:spcBef>
              </a:pPr>
              <a:r>
                <a:rPr lang="en-US" sz="1700" b="1" i="1" dirty="0">
                  <a:solidFill>
                    <a:srgbClr val="3A3F50"/>
                  </a:solidFill>
                </a:rPr>
                <a:t>v/s</a:t>
              </a:r>
              <a:endParaRPr lang="en-US" sz="1700" b="1" i="1" baseline="-25000" dirty="0">
                <a:solidFill>
                  <a:srgbClr val="3A3F50"/>
                </a:solidFill>
              </a:endParaRPr>
            </a:p>
            <a:p>
              <a:pPr marL="406400" indent="-406400">
                <a:lnSpc>
                  <a:spcPct val="80000"/>
                </a:lnSpc>
                <a:spcBef>
                  <a:spcPct val="50000"/>
                </a:spcBef>
              </a:pPr>
              <a:r>
                <a:rPr lang="en-US" sz="1700" b="1" i="1" dirty="0">
                  <a:solidFill>
                    <a:srgbClr val="3A3F50"/>
                  </a:solidFill>
                </a:rPr>
                <a:t>H</a:t>
              </a:r>
              <a:r>
                <a:rPr lang="en-US" sz="1700" b="1" i="1" baseline="-25000" dirty="0">
                  <a:solidFill>
                    <a:srgbClr val="3A3F50"/>
                  </a:solidFill>
                </a:rPr>
                <a:t>a </a:t>
              </a:r>
              <a:r>
                <a:rPr lang="en-US" sz="1700" b="1" i="1" dirty="0">
                  <a:solidFill>
                    <a:srgbClr val="3A3F50"/>
                  </a:solidFill>
                </a:rPr>
                <a:t>: The proportion of TAT Compliance in improve phase is less than the target proportion (p &lt; </a:t>
              </a:r>
              <a:r>
                <a:rPr lang="en-US" sz="1700" b="1" i="1" dirty="0" err="1">
                  <a:solidFill>
                    <a:srgbClr val="3A3F50"/>
                  </a:solidFill>
                </a:rPr>
                <a:t>p</a:t>
              </a:r>
              <a:r>
                <a:rPr lang="en-US" sz="1700" b="1" i="1" baseline="-25000" dirty="0" err="1">
                  <a:solidFill>
                    <a:srgbClr val="3A3F50"/>
                  </a:solidFill>
                </a:rPr>
                <a:t>o</a:t>
              </a:r>
              <a:r>
                <a:rPr lang="en-US" sz="1700" b="1" i="1" dirty="0">
                  <a:solidFill>
                    <a:srgbClr val="3A3F50"/>
                  </a:solidFill>
                </a:rPr>
                <a:t>)</a:t>
              </a:r>
            </a:p>
          </p:txBody>
        </p:sp>
      </p:grpSp>
      <p:sp>
        <p:nvSpPr>
          <p:cNvPr id="15" name="Text Box 7"/>
          <p:cNvSpPr txBox="1">
            <a:spLocks noChangeArrowheads="1"/>
          </p:cNvSpPr>
          <p:nvPr/>
        </p:nvSpPr>
        <p:spPr bwMode="auto">
          <a:xfrm>
            <a:off x="528084" y="5517909"/>
            <a:ext cx="11253804" cy="61555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Conclusion:</a:t>
            </a:r>
            <a:r>
              <a:rPr lang="en-US" sz="1700" b="1" i="1" kern="0" dirty="0">
                <a:solidFill>
                  <a:srgbClr val="007BB9"/>
                </a:solidFill>
              </a:rPr>
              <a:t> </a:t>
            </a:r>
            <a:r>
              <a:rPr lang="en-US" sz="1700" b="1" i="1" dirty="0">
                <a:solidFill>
                  <a:srgbClr val="3A3F50">
                    <a:lumMod val="50000"/>
                  </a:srgbClr>
                </a:solidFill>
              </a:rPr>
              <a:t>Since p- value is &gt; of 0.05 (alpha value), we can conclude that % TAT compliance is achieved set target (</a:t>
            </a:r>
            <a:r>
              <a:rPr lang="en-US" sz="1700" b="1" i="1" dirty="0" err="1">
                <a:solidFill>
                  <a:srgbClr val="3A3F50">
                    <a:lumMod val="50000"/>
                  </a:srgbClr>
                </a:solidFill>
              </a:rPr>
              <a:t>i.e</a:t>
            </a:r>
            <a:r>
              <a:rPr lang="en-US" sz="1700" b="1" i="1" dirty="0">
                <a:solidFill>
                  <a:srgbClr val="3A3F50">
                    <a:lumMod val="50000"/>
                  </a:srgbClr>
                </a:solidFill>
              </a:rPr>
              <a:t>, 46%). Hence we can infer that improvement goal is accomplished in improve phase.</a:t>
            </a:r>
          </a:p>
        </p:txBody>
      </p:sp>
      <p:sp>
        <p:nvSpPr>
          <p:cNvPr id="16" name="Text Box 8"/>
          <p:cNvSpPr txBox="1">
            <a:spLocks noChangeArrowheads="1"/>
          </p:cNvSpPr>
          <p:nvPr/>
        </p:nvSpPr>
        <p:spPr bwMode="auto">
          <a:xfrm>
            <a:off x="261856" y="744697"/>
            <a:ext cx="11930144"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rgbClr val="007BB9"/>
                </a:solidFill>
              </a:rPr>
              <a:t>Purpose: </a:t>
            </a:r>
            <a:r>
              <a:rPr lang="en-US" b="1" i="1" dirty="0">
                <a:solidFill>
                  <a:prstClr val="black"/>
                </a:solidFill>
              </a:rPr>
              <a:t>To validate whether the defined Goal is met and applicable for total population in improve phase.</a:t>
            </a:r>
          </a:p>
        </p:txBody>
      </p:sp>
      <p:sp>
        <p:nvSpPr>
          <p:cNvPr id="5" name="Rectangle 4"/>
          <p:cNvSpPr/>
          <p:nvPr/>
        </p:nvSpPr>
        <p:spPr>
          <a:xfrm>
            <a:off x="2955062" y="3138614"/>
            <a:ext cx="6646138" cy="1261884"/>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r>
              <a:rPr lang="en-US" sz="1600" b="1" dirty="0">
                <a:solidFill>
                  <a:srgbClr val="3A3F50"/>
                </a:solidFill>
              </a:rPr>
              <a:t>Test and CI for One Proportion </a:t>
            </a:r>
          </a:p>
          <a:p>
            <a:r>
              <a:rPr lang="en-US" sz="1400" dirty="0">
                <a:solidFill>
                  <a:srgbClr val="3A3F50"/>
                </a:solidFill>
              </a:rPr>
              <a:t>Test of p = 0.46 </a:t>
            </a:r>
            <a:r>
              <a:rPr lang="en-US" sz="1400" dirty="0" err="1">
                <a:solidFill>
                  <a:srgbClr val="3A3F50"/>
                </a:solidFill>
              </a:rPr>
              <a:t>vs</a:t>
            </a:r>
            <a:r>
              <a:rPr lang="en-US" sz="1400" dirty="0">
                <a:solidFill>
                  <a:srgbClr val="3A3F50"/>
                </a:solidFill>
              </a:rPr>
              <a:t> p &lt; 0.46         </a:t>
            </a:r>
          </a:p>
          <a:p>
            <a:r>
              <a:rPr lang="en-US" sz="1600" dirty="0">
                <a:solidFill>
                  <a:srgbClr val="3A3F50"/>
                </a:solidFill>
              </a:rPr>
              <a:t>                                   </a:t>
            </a:r>
          </a:p>
          <a:p>
            <a:r>
              <a:rPr lang="en-US" sz="1400" dirty="0">
                <a:solidFill>
                  <a:srgbClr val="3A3F50"/>
                </a:solidFill>
              </a:rPr>
              <a:t>Sample   X   N     Sample p    95% Lower Bound   P-Value</a:t>
            </a:r>
          </a:p>
          <a:p>
            <a:r>
              <a:rPr lang="en-US" sz="1400" dirty="0">
                <a:solidFill>
                  <a:srgbClr val="3A3F50"/>
                </a:solidFill>
              </a:rPr>
              <a:t>1            20  25     0.800000          0.917709            1.000</a:t>
            </a:r>
          </a:p>
        </p:txBody>
      </p:sp>
      <p:sp>
        <p:nvSpPr>
          <p:cNvPr id="17" name="Oval 10"/>
          <p:cNvSpPr>
            <a:spLocks noChangeArrowheads="1"/>
          </p:cNvSpPr>
          <p:nvPr/>
        </p:nvSpPr>
        <p:spPr bwMode="auto">
          <a:xfrm>
            <a:off x="6863530" y="4051526"/>
            <a:ext cx="775192" cy="309019"/>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Tree>
    <p:extLst>
      <p:ext uri="{BB962C8B-B14F-4D97-AF65-F5344CB8AC3E}">
        <p14:creationId xmlns:p14="http://schemas.microsoft.com/office/powerpoint/2010/main" val="4069725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graphicFrame>
        <p:nvGraphicFramePr>
          <p:cNvPr id="12" name="Table 11"/>
          <p:cNvGraphicFramePr>
            <a:graphicFrameLocks noGrp="1"/>
          </p:cNvGraphicFramePr>
          <p:nvPr>
            <p:extLst/>
          </p:nvPr>
        </p:nvGraphicFramePr>
        <p:xfrm>
          <a:off x="841356" y="1600199"/>
          <a:ext cx="10379602" cy="3808035"/>
        </p:xfrm>
        <a:graphic>
          <a:graphicData uri="http://schemas.openxmlformats.org/drawingml/2006/table">
            <a:tbl>
              <a:tblPr/>
              <a:tblGrid>
                <a:gridCol w="6964354"/>
                <a:gridCol w="3415248"/>
              </a:tblGrid>
              <a:tr h="445240">
                <a:tc>
                  <a:txBody>
                    <a:bodyPr/>
                    <a:lstStyle/>
                    <a:p>
                      <a:pPr algn="ct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a:solidFill>
                            <a:srgbClr val="000000"/>
                          </a:solidFill>
                          <a:effectLst/>
                          <a:latin typeface="Calibri" panose="020F0502020204030204" pitchFamily="34" charset="0"/>
                        </a:rPr>
                        <a:t>% TAT Compliance &lt;43%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algn="ctr" fontAlgn="ctr"/>
                      <a:r>
                        <a:rPr lang="en-US" sz="1800" b="1" i="0" u="none" strike="noStrike" dirty="0" smtClean="0">
                          <a:solidFill>
                            <a:schemeClr val="bg1"/>
                          </a:solidFill>
                          <a:effectLst/>
                          <a:latin typeface="Calibri" panose="020F0502020204030204" pitchFamily="34" charset="0"/>
                        </a:rPr>
                        <a:t>TOTAL UNITS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25</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25</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algn="ctr" fontAlgn="ct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0.08</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240">
                <a:tc>
                  <a:txBody>
                    <a:bodyPr/>
                    <a:lstStyle/>
                    <a:p>
                      <a:pPr algn="ctr" fontAlgn="ct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OPPORTUNITIES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80,000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8430">
                <a:tc>
                  <a:txBody>
                    <a:bodyPr/>
                    <a:lstStyle/>
                    <a:p>
                      <a:pPr algn="ctr" fontAlgn="ctr"/>
                      <a:r>
                        <a:rPr lang="en-US" sz="1800" b="1" i="0" u="none" strike="noStrike" dirty="0" smtClean="0">
                          <a:solidFill>
                            <a:schemeClr val="bg1"/>
                          </a:solidFill>
                          <a:effectLst/>
                          <a:latin typeface="Calibri" panose="020F0502020204030204" pitchFamily="34" charset="0"/>
                        </a:rPr>
                        <a:t>LONG TERM </a:t>
                      </a:r>
                      <a:r>
                        <a:rPr lang="en-US" sz="1800" b="1" i="0" u="none" strike="noStrike" dirty="0">
                          <a:solidFill>
                            <a:schemeClr val="bg1"/>
                          </a:solidFill>
                          <a:effectLst/>
                          <a:latin typeface="Calibri" panose="020F0502020204030204" pitchFamily="34" charset="0"/>
                        </a:rPr>
                        <a:t>SIGMA VALUE (ZLT</a:t>
                      </a:r>
                      <a:r>
                        <a:rPr lang="en-US" sz="1800" b="1" i="0" u="none" strike="noStrike" dirty="0" smtClean="0">
                          <a:solidFill>
                            <a:schemeClr val="bg1"/>
                          </a:solidFill>
                          <a:effectLst/>
                          <a:latin typeface="Calibri" panose="020F0502020204030204" pitchFamily="34" charset="0"/>
                        </a:rPr>
                        <a:t>)</a:t>
                      </a:r>
                    </a:p>
                    <a:p>
                      <a:pPr algn="ctr" fontAlgn="ctr"/>
                      <a:r>
                        <a:rPr lang="en-US" sz="1400" b="1" i="1" dirty="0" smtClean="0">
                          <a:solidFill>
                            <a:schemeClr val="accent3">
                              <a:lumMod val="40000"/>
                              <a:lumOff val="60000"/>
                            </a:schemeClr>
                          </a:solidFill>
                          <a:latin typeface="+mn-lt"/>
                        </a:rPr>
                        <a:t>normsinv( 1- DPO) i.e ( 1-0.08)</a:t>
                      </a:r>
                      <a:r>
                        <a:rPr lang="en-US" sz="1800" b="1" i="1" dirty="0" smtClean="0">
                          <a:solidFill>
                            <a:schemeClr val="accent3">
                              <a:lumMod val="40000"/>
                              <a:lumOff val="60000"/>
                            </a:schemeClr>
                          </a:solidFill>
                          <a:latin typeface="+mn-lt"/>
                        </a:rPr>
                        <a:t>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1.41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0777">
                <a:tc>
                  <a:txBody>
                    <a:bodyPr/>
                    <a:lstStyle/>
                    <a:p>
                      <a:pPr algn="ct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dirty="0" smtClean="0">
                          <a:solidFill>
                            <a:schemeClr val="accent3">
                              <a:lumMod val="40000"/>
                              <a:lumOff val="60000"/>
                            </a:schemeClr>
                          </a:solidFill>
                          <a:latin typeface="+mn-lt"/>
                        </a:rPr>
                        <a:t>ZST</a:t>
                      </a:r>
                      <a:r>
                        <a:rPr lang="en-US" sz="1400" b="1" i="1" baseline="0" dirty="0" smtClean="0">
                          <a:solidFill>
                            <a:schemeClr val="accent3">
                              <a:lumMod val="40000"/>
                              <a:lumOff val="60000"/>
                            </a:schemeClr>
                          </a:solidFill>
                          <a:latin typeface="+mn-lt"/>
                        </a:rPr>
                        <a:t> = ZLT + 1.5</a:t>
                      </a:r>
                      <a:r>
                        <a:rPr lang="en-US" sz="1800" b="1" i="1" dirty="0" smtClean="0">
                          <a:solidFill>
                            <a:schemeClr val="accent3">
                              <a:lumMod val="40000"/>
                              <a:lumOff val="60000"/>
                            </a:schemeClr>
                          </a:solidFill>
                          <a:latin typeface="+mn-lt"/>
                        </a:rPr>
                        <a:t> </a:t>
                      </a:r>
                      <a:endParaRPr lang="en-US" sz="1800" b="1" i="0" u="none" strike="noStrike" dirty="0" smtClean="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NA</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38</a:t>
            </a:fld>
            <a:endParaRPr>
              <a:solidFill>
                <a:srgbClr val="FFFFFF"/>
              </a:solidFill>
            </a:endParaRPr>
          </a:p>
        </p:txBody>
      </p:sp>
      <p:sp>
        <p:nvSpPr>
          <p:cNvPr id="99" name="Title 3"/>
          <p:cNvSpPr txBox="1">
            <a:spLocks/>
          </p:cNvSpPr>
          <p:nvPr/>
        </p:nvSpPr>
        <p:spPr>
          <a:xfrm>
            <a:off x="1690639" y="162001"/>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Capability Test </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a:t>
            </a:r>
          </a:p>
        </p:txBody>
      </p:sp>
      <p:sp>
        <p:nvSpPr>
          <p:cNvPr id="10" name="Oval 10"/>
          <p:cNvSpPr>
            <a:spLocks noChangeArrowheads="1"/>
          </p:cNvSpPr>
          <p:nvPr/>
        </p:nvSpPr>
        <p:spPr bwMode="auto">
          <a:xfrm>
            <a:off x="9119233" y="4364398"/>
            <a:ext cx="783686" cy="381573"/>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7"/>
          <p:cNvSpPr txBox="1">
            <a:spLocks noChangeArrowheads="1"/>
          </p:cNvSpPr>
          <p:nvPr/>
        </p:nvSpPr>
        <p:spPr bwMode="auto">
          <a:xfrm>
            <a:off x="602038" y="5517560"/>
            <a:ext cx="10618920" cy="64633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kern="0" dirty="0">
                <a:solidFill>
                  <a:prstClr val="black"/>
                </a:solidFill>
              </a:rPr>
              <a:t>Since data is non-normal, we used long term sigma value. There are 2 data points less than 8% out of 25 opportunities. Long term sigma value is 1.41.</a:t>
            </a:r>
          </a:p>
        </p:txBody>
      </p:sp>
    </p:spTree>
    <p:extLst>
      <p:ext uri="{BB962C8B-B14F-4D97-AF65-F5344CB8AC3E}">
        <p14:creationId xmlns:p14="http://schemas.microsoft.com/office/powerpoint/2010/main" val="3957947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39</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Phase-wise Sigma Value Comparison</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Summarized Graph:</a:t>
            </a:r>
          </a:p>
        </p:txBody>
      </p:sp>
      <p:sp>
        <p:nvSpPr>
          <p:cNvPr id="18" name="Text Box 7"/>
          <p:cNvSpPr txBox="1">
            <a:spLocks noChangeArrowheads="1"/>
          </p:cNvSpPr>
          <p:nvPr/>
        </p:nvSpPr>
        <p:spPr bwMode="auto">
          <a:xfrm>
            <a:off x="602037" y="5415921"/>
            <a:ext cx="10756525" cy="92333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kern="0" dirty="0">
                <a:solidFill>
                  <a:srgbClr val="007BB9"/>
                </a:solidFill>
              </a:rPr>
              <a:t>Interpretation: </a:t>
            </a:r>
            <a:r>
              <a:rPr lang="en-US" b="1" i="1" kern="0" dirty="0">
                <a:solidFill>
                  <a:prstClr val="black"/>
                </a:solidFill>
              </a:rPr>
              <a:t>If we observe the graph, the long term sigma value was -0.52 in Measure phase, it improved to 1.41 in improve phase so, there is a improvement observed in long term sigma value from measure phase to improve phase.</a:t>
            </a:r>
          </a:p>
        </p:txBody>
      </p:sp>
      <p:graphicFrame>
        <p:nvGraphicFramePr>
          <p:cNvPr id="11" name="Chart 10"/>
          <p:cNvGraphicFramePr>
            <a:graphicFrameLocks/>
          </p:cNvGraphicFramePr>
          <p:nvPr>
            <p:extLst/>
          </p:nvPr>
        </p:nvGraphicFramePr>
        <p:xfrm>
          <a:off x="2371726" y="1585914"/>
          <a:ext cx="7115175" cy="35937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5090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085" y="624114"/>
            <a:ext cx="8882743" cy="770610"/>
          </a:xfrm>
        </p:spPr>
        <p:txBody>
          <a:bodyPr anchor="ctr"/>
          <a:lstStyle/>
          <a:p>
            <a:r>
              <a:rPr lang="en-US" dirty="0" smtClean="0"/>
              <a:t>DATA  COLLECTION PLAN</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a:t>
            </a:fld>
            <a:endParaRPr lang="en">
              <a:solidFill>
                <a:srgbClr val="FFFFFF"/>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85018283"/>
              </p:ext>
            </p:extLst>
          </p:nvPr>
        </p:nvGraphicFramePr>
        <p:xfrm>
          <a:off x="8663469" y="3535136"/>
          <a:ext cx="1190171" cy="1004207"/>
        </p:xfrm>
        <a:graphic>
          <a:graphicData uri="http://schemas.openxmlformats.org/presentationml/2006/ole">
            <mc:AlternateContent xmlns:mc="http://schemas.openxmlformats.org/markup-compatibility/2006">
              <mc:Choice xmlns:v="urn:schemas-microsoft-com:vml" Requires="v">
                <p:oleObj spid="_x0000_s106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8663469" y="3535136"/>
                        <a:ext cx="1190171" cy="1004207"/>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1349827" y="1457179"/>
            <a:ext cx="6825422" cy="5160120"/>
          </a:xfrm>
          <a:prstGeom prst="rect">
            <a:avLst/>
          </a:prstGeom>
        </p:spPr>
      </p:pic>
    </p:spTree>
    <p:extLst>
      <p:ext uri="{BB962C8B-B14F-4D97-AF65-F5344CB8AC3E}">
        <p14:creationId xmlns:p14="http://schemas.microsoft.com/office/powerpoint/2010/main" val="1122144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40</a:t>
            </a:fld>
            <a:endParaRPr>
              <a:solidFill>
                <a:srgbClr val="FFFFFF"/>
              </a:solidFill>
            </a:endParaRPr>
          </a:p>
        </p:txBody>
      </p:sp>
      <p:sp>
        <p:nvSpPr>
          <p:cNvPr id="99" name="Title 3"/>
          <p:cNvSpPr txBox="1">
            <a:spLocks/>
          </p:cNvSpPr>
          <p:nvPr/>
        </p:nvSpPr>
        <p:spPr>
          <a:xfrm>
            <a:off x="1690639" y="162001"/>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for X’s Improvement  </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5" name="Rectangle 4"/>
          <p:cNvSpPr/>
          <p:nvPr/>
        </p:nvSpPr>
        <p:spPr>
          <a:xfrm>
            <a:off x="1163871" y="2288361"/>
            <a:ext cx="9929812" cy="1077218"/>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r>
              <a:rPr lang="en-US" sz="1600" b="1" dirty="0">
                <a:solidFill>
                  <a:srgbClr val="3A3F50"/>
                </a:solidFill>
              </a:rPr>
              <a:t>Correlation:</a:t>
            </a:r>
            <a:r>
              <a:rPr lang="en-US" sz="1600" dirty="0">
                <a:solidFill>
                  <a:srgbClr val="3A3F50"/>
                </a:solidFill>
              </a:rPr>
              <a:t> % TAT Compliance, % OF REWORK INCIDENCES IN GIVEN DAY</a:t>
            </a:r>
          </a:p>
          <a:p>
            <a:r>
              <a:rPr lang="en-US" sz="1600" dirty="0">
                <a:solidFill>
                  <a:srgbClr val="3A3F50"/>
                </a:solidFill>
              </a:rPr>
              <a:t>Correlations</a:t>
            </a:r>
          </a:p>
          <a:p>
            <a:r>
              <a:rPr lang="en-US" sz="1600" dirty="0">
                <a:solidFill>
                  <a:srgbClr val="3A3F50"/>
                </a:solidFill>
              </a:rPr>
              <a:t>Pearson correlation	</a:t>
            </a:r>
            <a:r>
              <a:rPr lang="en-US" sz="1600" dirty="0" smtClean="0">
                <a:solidFill>
                  <a:srgbClr val="3A3F50"/>
                </a:solidFill>
              </a:rPr>
              <a:t>- 0.435</a:t>
            </a:r>
            <a:endParaRPr lang="en-US" sz="1600" dirty="0">
              <a:solidFill>
                <a:srgbClr val="3A3F50"/>
              </a:solidFill>
            </a:endParaRPr>
          </a:p>
          <a:p>
            <a:r>
              <a:rPr lang="en-US" sz="1600" dirty="0">
                <a:solidFill>
                  <a:srgbClr val="3A3F50"/>
                </a:solidFill>
              </a:rPr>
              <a:t>P-value	</a:t>
            </a:r>
            <a:r>
              <a:rPr lang="en-US" sz="1600" dirty="0" smtClean="0">
                <a:solidFill>
                  <a:srgbClr val="3A3F50"/>
                </a:solidFill>
              </a:rPr>
              <a:t>0.030</a:t>
            </a:r>
            <a:endParaRPr lang="en-US" sz="1600" dirty="0">
              <a:solidFill>
                <a:srgbClr val="3A3F50"/>
              </a:solidFill>
            </a:endParaRPr>
          </a:p>
        </p:txBody>
      </p:sp>
      <p:sp>
        <p:nvSpPr>
          <p:cNvPr id="7" name="Text Box 8"/>
          <p:cNvSpPr txBox="1">
            <a:spLocks noChangeArrowheads="1"/>
          </p:cNvSpPr>
          <p:nvPr/>
        </p:nvSpPr>
        <p:spPr bwMode="auto">
          <a:xfrm>
            <a:off x="674645" y="1136962"/>
            <a:ext cx="8441950"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Output of Correlation Test for Y and X</a:t>
            </a:r>
          </a:p>
        </p:txBody>
      </p:sp>
      <p:sp>
        <p:nvSpPr>
          <p:cNvPr id="9" name="Text Box 19"/>
          <p:cNvSpPr txBox="1">
            <a:spLocks noChangeArrowheads="1"/>
          </p:cNvSpPr>
          <p:nvPr/>
        </p:nvSpPr>
        <p:spPr bwMode="auto">
          <a:xfrm>
            <a:off x="394176" y="3862271"/>
            <a:ext cx="11415712" cy="1646605"/>
          </a:xfrm>
          <a:prstGeom prst="rect">
            <a:avLst/>
          </a:prstGeom>
          <a:solidFill>
            <a:schemeClr val="bg1">
              <a:lumMod val="75000"/>
            </a:schemeClr>
          </a:solidFill>
          <a:ln w="9525">
            <a:noFill/>
            <a:miter lim="800000"/>
            <a:headEnd/>
            <a:tailEnd/>
          </a:ln>
        </p:spPr>
        <p:txBody>
          <a:bodyPr wrap="square">
            <a:spAutoFit/>
          </a:bodyPr>
          <a:lstStyle/>
          <a:p>
            <a:pPr algn="just">
              <a:spcBef>
                <a:spcPct val="50000"/>
              </a:spcBef>
            </a:pPr>
            <a:r>
              <a:rPr lang="en-US" sz="2000" b="1" i="1" dirty="0">
                <a:solidFill>
                  <a:prstClr val="black"/>
                </a:solidFill>
              </a:rPr>
              <a:t>Interpretation:</a:t>
            </a:r>
          </a:p>
          <a:p>
            <a:pPr algn="just">
              <a:spcBef>
                <a:spcPct val="50000"/>
              </a:spcBef>
            </a:pPr>
            <a:r>
              <a:rPr lang="en-US" b="1" i="1" dirty="0">
                <a:solidFill>
                  <a:prstClr val="black"/>
                </a:solidFill>
              </a:rPr>
              <a:t>Impact of “% Rework Incidences per day” on % TAT compliance is statistically significant. In measure phase correlation coefficient r </a:t>
            </a:r>
            <a:r>
              <a:rPr lang="en-US" b="1" i="1" dirty="0" smtClean="0">
                <a:solidFill>
                  <a:prstClr val="black"/>
                </a:solidFill>
              </a:rPr>
              <a:t>= -</a:t>
            </a:r>
            <a:r>
              <a:rPr lang="en-US" b="1" dirty="0" smtClean="0">
                <a:solidFill>
                  <a:schemeClr val="tx1">
                    <a:lumMod val="50000"/>
                  </a:schemeClr>
                </a:solidFill>
              </a:rPr>
              <a:t>0.767</a:t>
            </a:r>
            <a:r>
              <a:rPr lang="en-US" b="1" dirty="0">
                <a:solidFill>
                  <a:schemeClr val="tx1">
                    <a:lumMod val="50000"/>
                  </a:schemeClr>
                </a:solidFill>
              </a:rPr>
              <a:t>.</a:t>
            </a:r>
            <a:r>
              <a:rPr lang="en-US" b="1" i="1" dirty="0" smtClean="0">
                <a:solidFill>
                  <a:prstClr val="black"/>
                </a:solidFill>
              </a:rPr>
              <a:t> </a:t>
            </a:r>
            <a:r>
              <a:rPr lang="en-US" b="1" i="1" dirty="0">
                <a:solidFill>
                  <a:prstClr val="black"/>
                </a:solidFill>
              </a:rPr>
              <a:t>So after improvement, in improve phase, the correlation coefficient, ‘r’ = </a:t>
            </a:r>
            <a:r>
              <a:rPr lang="en-US" b="1" i="1" dirty="0" smtClean="0">
                <a:solidFill>
                  <a:prstClr val="black"/>
                </a:solidFill>
              </a:rPr>
              <a:t>-0.435, </a:t>
            </a:r>
            <a:r>
              <a:rPr lang="en-US" b="1" i="1" dirty="0">
                <a:solidFill>
                  <a:prstClr val="black"/>
                </a:solidFill>
              </a:rPr>
              <a:t>indicates that as % rework incidences per day </a:t>
            </a:r>
            <a:r>
              <a:rPr lang="en-US" b="1" i="1" dirty="0" smtClean="0">
                <a:solidFill>
                  <a:prstClr val="black"/>
                </a:solidFill>
              </a:rPr>
              <a:t>decreases</a:t>
            </a:r>
            <a:r>
              <a:rPr lang="en-US" b="1" i="1" dirty="0">
                <a:solidFill>
                  <a:prstClr val="black"/>
                </a:solidFill>
              </a:rPr>
              <a:t>, TAT increases moderately. </a:t>
            </a:r>
          </a:p>
        </p:txBody>
      </p:sp>
      <p:sp>
        <p:nvSpPr>
          <p:cNvPr id="10" name="Text Box 7"/>
          <p:cNvSpPr txBox="1">
            <a:spLocks noChangeArrowheads="1"/>
          </p:cNvSpPr>
          <p:nvPr/>
        </p:nvSpPr>
        <p:spPr bwMode="auto">
          <a:xfrm>
            <a:off x="674645" y="1609474"/>
            <a:ext cx="5427387" cy="369332"/>
          </a:xfrm>
          <a:prstGeom prst="rect">
            <a:avLst/>
          </a:prstGeom>
          <a:noFill/>
          <a:ln w="9525">
            <a:noFill/>
            <a:miter lim="800000"/>
            <a:headEnd/>
            <a:tailEnd/>
          </a:ln>
        </p:spPr>
        <p:txBody>
          <a:bodyPr wrap="square">
            <a:spAutoFit/>
          </a:bodyPr>
          <a:lstStyle/>
          <a:p>
            <a:pPr>
              <a:spcBef>
                <a:spcPct val="50000"/>
              </a:spcBef>
            </a:pPr>
            <a:r>
              <a:rPr lang="en-US" b="1" i="1" dirty="0">
                <a:solidFill>
                  <a:srgbClr val="3A3F50"/>
                </a:solidFill>
              </a:rPr>
              <a:t>Minitab path : Stat&gt;Basic Statistics&gt;Correlation.</a:t>
            </a:r>
          </a:p>
        </p:txBody>
      </p:sp>
    </p:spTree>
    <p:extLst>
      <p:ext uri="{BB962C8B-B14F-4D97-AF65-F5344CB8AC3E}">
        <p14:creationId xmlns:p14="http://schemas.microsoft.com/office/powerpoint/2010/main" val="4070338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41</a:t>
            </a:fld>
            <a:endParaRPr>
              <a:solidFill>
                <a:srgbClr val="FFFFFF"/>
              </a:solidFill>
            </a:endParaRPr>
          </a:p>
        </p:txBody>
      </p:sp>
      <p:sp>
        <p:nvSpPr>
          <p:cNvPr id="99" name="Title 3"/>
          <p:cNvSpPr txBox="1">
            <a:spLocks/>
          </p:cNvSpPr>
          <p:nvPr/>
        </p:nvSpPr>
        <p:spPr>
          <a:xfrm>
            <a:off x="1690639" y="-10693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for X’s Improvement  </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6" name="Rectangle 5"/>
          <p:cNvSpPr/>
          <p:nvPr/>
        </p:nvSpPr>
        <p:spPr>
          <a:xfrm>
            <a:off x="6617735" y="1622985"/>
            <a:ext cx="5094653" cy="378565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200" b="1" dirty="0">
                <a:solidFill>
                  <a:srgbClr val="3A3F50"/>
                </a:solidFill>
              </a:rPr>
              <a:t>Test for Equal Variances: TAT versus SHIFTS </a:t>
            </a:r>
          </a:p>
          <a:p>
            <a:endParaRPr lang="en-US" sz="1200" b="1" dirty="0">
              <a:solidFill>
                <a:srgbClr val="3A3F50"/>
              </a:solidFill>
            </a:endParaRPr>
          </a:p>
          <a:p>
            <a:r>
              <a:rPr lang="en-US" sz="1200" dirty="0">
                <a:solidFill>
                  <a:srgbClr val="3A3F50"/>
                </a:solidFill>
              </a:rPr>
              <a:t>Method</a:t>
            </a:r>
          </a:p>
          <a:p>
            <a:r>
              <a:rPr lang="en-US" sz="1200" dirty="0">
                <a:solidFill>
                  <a:srgbClr val="3A3F50"/>
                </a:solidFill>
              </a:rPr>
              <a:t>Null hypothesis         All variances are equal</a:t>
            </a:r>
          </a:p>
          <a:p>
            <a:r>
              <a:rPr lang="en-US" sz="1200" dirty="0">
                <a:solidFill>
                  <a:srgbClr val="3A3F50"/>
                </a:solidFill>
              </a:rPr>
              <a:t>Alternative hypothesis  At least one variance is different</a:t>
            </a:r>
          </a:p>
          <a:p>
            <a:r>
              <a:rPr lang="en-US" sz="1200" dirty="0">
                <a:solidFill>
                  <a:srgbClr val="3A3F50"/>
                </a:solidFill>
              </a:rPr>
              <a:t>Significance level      </a:t>
            </a:r>
            <a:r>
              <a:rPr lang="el-GR" sz="1200" dirty="0">
                <a:solidFill>
                  <a:srgbClr val="3A3F50"/>
                </a:solidFill>
              </a:rPr>
              <a:t>α = 0.05</a:t>
            </a:r>
          </a:p>
          <a:p>
            <a:endParaRPr lang="en-US" sz="1200" dirty="0">
              <a:solidFill>
                <a:srgbClr val="3A3F50"/>
              </a:solidFill>
            </a:endParaRPr>
          </a:p>
          <a:p>
            <a:r>
              <a:rPr lang="en-US" sz="1200" dirty="0">
                <a:solidFill>
                  <a:srgbClr val="3A3F50"/>
                </a:solidFill>
              </a:rPr>
              <a:t>Bartlett’s method is used. This method is accurate for normal data only.</a:t>
            </a:r>
          </a:p>
          <a:p>
            <a:r>
              <a:rPr lang="en-US" sz="1200" dirty="0">
                <a:solidFill>
                  <a:srgbClr val="3A3F50"/>
                </a:solidFill>
              </a:rPr>
              <a:t>95% Bonferroni Confidence Intervals for Standard Deviations</a:t>
            </a:r>
          </a:p>
          <a:p>
            <a:r>
              <a:rPr lang="en-US" sz="1200" dirty="0">
                <a:solidFill>
                  <a:srgbClr val="3A3F50"/>
                </a:solidFill>
              </a:rPr>
              <a:t>   SHIFTS           N        Std. </a:t>
            </a:r>
            <a:r>
              <a:rPr lang="en-US" sz="1200" dirty="0" err="1">
                <a:solidFill>
                  <a:srgbClr val="3A3F50"/>
                </a:solidFill>
              </a:rPr>
              <a:t>Dev</a:t>
            </a:r>
            <a:r>
              <a:rPr lang="en-US" sz="1200" dirty="0">
                <a:solidFill>
                  <a:srgbClr val="3A3F50"/>
                </a:solidFill>
              </a:rPr>
              <a:t>            CI</a:t>
            </a:r>
          </a:p>
          <a:p>
            <a:r>
              <a:rPr lang="en-US" sz="1200" dirty="0">
                <a:solidFill>
                  <a:srgbClr val="3A3F50"/>
                </a:solidFill>
              </a:rPr>
              <a:t>AFTERNOON   560     20.0186  (18.6770, 21.5557)</a:t>
            </a:r>
          </a:p>
          <a:p>
            <a:r>
              <a:rPr lang="en-US" sz="1200" dirty="0">
                <a:solidFill>
                  <a:srgbClr val="3A3F50"/>
                </a:solidFill>
              </a:rPr>
              <a:t>  MORNING      484     20.3785  (18.9164, 22.0711)</a:t>
            </a:r>
          </a:p>
          <a:p>
            <a:r>
              <a:rPr lang="en-US" sz="1200" dirty="0">
                <a:solidFill>
                  <a:srgbClr val="3A3F50"/>
                </a:solidFill>
              </a:rPr>
              <a:t>    NIGHT          456     19.1514  (17.7387, 20.7942)</a:t>
            </a:r>
          </a:p>
          <a:p>
            <a:endParaRPr lang="en-US" sz="1200" dirty="0">
              <a:solidFill>
                <a:srgbClr val="3A3F50"/>
              </a:solidFill>
            </a:endParaRPr>
          </a:p>
          <a:p>
            <a:r>
              <a:rPr lang="en-US" sz="1200" dirty="0">
                <a:solidFill>
                  <a:srgbClr val="3A3F50"/>
                </a:solidFill>
              </a:rPr>
              <a:t>Individual confidence level = 98.3333%</a:t>
            </a:r>
          </a:p>
          <a:p>
            <a:endParaRPr lang="en-US" sz="1200" dirty="0">
              <a:solidFill>
                <a:srgbClr val="3A3F50"/>
              </a:solidFill>
            </a:endParaRPr>
          </a:p>
          <a:p>
            <a:r>
              <a:rPr lang="en-US" sz="1200" dirty="0">
                <a:solidFill>
                  <a:srgbClr val="3A3F50"/>
                </a:solidFill>
              </a:rPr>
              <a:t>Tests</a:t>
            </a:r>
          </a:p>
          <a:p>
            <a:r>
              <a:rPr lang="en-US" sz="1200" dirty="0">
                <a:solidFill>
                  <a:srgbClr val="3A3F50"/>
                </a:solidFill>
              </a:rPr>
              <a:t>                   Test</a:t>
            </a:r>
          </a:p>
          <a:p>
            <a:r>
              <a:rPr lang="en-US" sz="1200" dirty="0">
                <a:solidFill>
                  <a:srgbClr val="3A3F50"/>
                </a:solidFill>
              </a:rPr>
              <a:t>Method    Statistic  P-Value</a:t>
            </a:r>
          </a:p>
          <a:p>
            <a:r>
              <a:rPr lang="en-US" sz="1200" dirty="0">
                <a:solidFill>
                  <a:srgbClr val="3A3F50"/>
                </a:solidFill>
              </a:rPr>
              <a:t>Bartlett       1.89      0.388</a:t>
            </a:r>
          </a:p>
        </p:txBody>
      </p:sp>
      <p:sp>
        <p:nvSpPr>
          <p:cNvPr id="7" name="Text Box 8"/>
          <p:cNvSpPr txBox="1">
            <a:spLocks noChangeArrowheads="1"/>
          </p:cNvSpPr>
          <p:nvPr/>
        </p:nvSpPr>
        <p:spPr bwMode="auto">
          <a:xfrm>
            <a:off x="499834" y="787295"/>
            <a:ext cx="844195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Output of Test for Equal Variances Y and X:</a:t>
            </a:r>
          </a:p>
        </p:txBody>
      </p:sp>
      <p:sp>
        <p:nvSpPr>
          <p:cNvPr id="2" name="Rectangle 1"/>
          <p:cNvSpPr/>
          <p:nvPr/>
        </p:nvSpPr>
        <p:spPr>
          <a:xfrm>
            <a:off x="723481" y="5423813"/>
            <a:ext cx="10327206" cy="923330"/>
          </a:xfrm>
          <a:prstGeom prst="rect">
            <a:avLst/>
          </a:prstGeom>
        </p:spPr>
        <p:txBody>
          <a:bodyPr wrap="square">
            <a:spAutoFit/>
          </a:bodyPr>
          <a:lstStyle/>
          <a:p>
            <a:pPr algn="just" fontAlgn="ctr">
              <a:buClr>
                <a:srgbClr val="000000"/>
              </a:buClr>
              <a:defRPr/>
            </a:pPr>
            <a:r>
              <a:rPr lang="en-US" b="1" dirty="0">
                <a:solidFill>
                  <a:prstClr val="black"/>
                </a:solidFill>
                <a:sym typeface="Arial"/>
              </a:rPr>
              <a:t>Interpretation: </a:t>
            </a:r>
            <a:r>
              <a:rPr lang="en-US" dirty="0">
                <a:solidFill>
                  <a:prstClr val="black"/>
                </a:solidFill>
                <a:sym typeface="Arial"/>
              </a:rPr>
              <a:t>Here p-value is &gt; 0.05, we fail to reject null hypothesis. Hence</a:t>
            </a:r>
            <a:r>
              <a:rPr lang="en-US" b="1" dirty="0">
                <a:solidFill>
                  <a:prstClr val="black"/>
                </a:solidFill>
                <a:sym typeface="Arial"/>
              </a:rPr>
              <a:t>, </a:t>
            </a:r>
            <a:r>
              <a:rPr lang="en-US" b="1" i="1" dirty="0">
                <a:solidFill>
                  <a:prstClr val="black"/>
                </a:solidFill>
                <a:sym typeface="Arial"/>
              </a:rPr>
              <a:t>Impact of “Shift of Day” On TAT Is by random chance. So after improvement, there is no impact of shift of day on TAT. </a:t>
            </a:r>
            <a:endParaRPr lang="en-US" dirty="0">
              <a:solidFill>
                <a:srgbClr val="000000"/>
              </a:solidFill>
              <a:latin typeface="Calibri" panose="020F0502020204030204" pitchFamily="34" charset="0"/>
            </a:endParaRPr>
          </a:p>
        </p:txBody>
      </p:sp>
      <p:sp>
        <p:nvSpPr>
          <p:cNvPr id="10" name="Oval 10"/>
          <p:cNvSpPr>
            <a:spLocks noChangeArrowheads="1"/>
          </p:cNvSpPr>
          <p:nvPr/>
        </p:nvSpPr>
        <p:spPr bwMode="auto">
          <a:xfrm>
            <a:off x="7922445" y="5110217"/>
            <a:ext cx="670225" cy="284973"/>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8"/>
          <p:cNvSpPr txBox="1">
            <a:spLocks noChangeArrowheads="1"/>
          </p:cNvSpPr>
          <p:nvPr/>
        </p:nvSpPr>
        <p:spPr bwMode="auto">
          <a:xfrm>
            <a:off x="499834" y="1230349"/>
            <a:ext cx="6945852"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prstClr val="black"/>
                </a:solidFill>
              </a:rPr>
              <a:t>Minitab Path: </a:t>
            </a:r>
            <a:r>
              <a:rPr lang="en-US" b="1" i="1" dirty="0">
                <a:solidFill>
                  <a:prstClr val="black"/>
                </a:solidFill>
              </a:rPr>
              <a:t>Stat&gt;ANOVA&gt;Test for Equal Variances…</a:t>
            </a:r>
          </a:p>
        </p:txBody>
      </p:sp>
      <p:pic>
        <p:nvPicPr>
          <p:cNvPr id="3" name="Picture 2"/>
          <p:cNvPicPr>
            <a:picLocks noChangeAspect="1"/>
          </p:cNvPicPr>
          <p:nvPr/>
        </p:nvPicPr>
        <p:blipFill>
          <a:blip r:embed="rId4"/>
          <a:stretch>
            <a:fillRect/>
          </a:stretch>
        </p:blipFill>
        <p:spPr>
          <a:xfrm>
            <a:off x="499834" y="1744163"/>
            <a:ext cx="5739600" cy="3712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24521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42</a:t>
            </a:fld>
            <a:endParaRPr>
              <a:solidFill>
                <a:srgbClr val="FFFFFF"/>
              </a:solidFill>
            </a:endParaRPr>
          </a:p>
        </p:txBody>
      </p:sp>
      <p:sp>
        <p:nvSpPr>
          <p:cNvPr id="99" name="Title 3"/>
          <p:cNvSpPr txBox="1">
            <a:spLocks/>
          </p:cNvSpPr>
          <p:nvPr/>
        </p:nvSpPr>
        <p:spPr>
          <a:xfrm>
            <a:off x="1690639" y="-10693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for X’s Improvement  </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6" name="Rectangle 5"/>
          <p:cNvSpPr/>
          <p:nvPr/>
        </p:nvSpPr>
        <p:spPr>
          <a:xfrm>
            <a:off x="6952129" y="1115664"/>
            <a:ext cx="4785697" cy="4524315"/>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200" b="1" dirty="0">
                <a:solidFill>
                  <a:srgbClr val="3A3F50"/>
                </a:solidFill>
              </a:rPr>
              <a:t>One-way ANOVA: TAT versus SHIFTS </a:t>
            </a:r>
          </a:p>
          <a:p>
            <a:endParaRPr lang="en-US" sz="1200" b="1" dirty="0">
              <a:solidFill>
                <a:srgbClr val="3A3F50"/>
              </a:solidFill>
            </a:endParaRPr>
          </a:p>
          <a:p>
            <a:r>
              <a:rPr lang="en-US" sz="1200" dirty="0">
                <a:solidFill>
                  <a:srgbClr val="3A3F50"/>
                </a:solidFill>
              </a:rPr>
              <a:t>Method</a:t>
            </a:r>
          </a:p>
          <a:p>
            <a:r>
              <a:rPr lang="en-US" sz="1200" dirty="0">
                <a:solidFill>
                  <a:srgbClr val="3A3F50"/>
                </a:solidFill>
              </a:rPr>
              <a:t>Null hypothesis         All means are equal</a:t>
            </a:r>
          </a:p>
          <a:p>
            <a:r>
              <a:rPr lang="en-US" sz="1200" dirty="0">
                <a:solidFill>
                  <a:srgbClr val="3A3F50"/>
                </a:solidFill>
              </a:rPr>
              <a:t>Alternative hypothesis  At least one mean is different</a:t>
            </a:r>
          </a:p>
          <a:p>
            <a:r>
              <a:rPr lang="en-US" sz="1200" dirty="0">
                <a:solidFill>
                  <a:srgbClr val="3A3F50"/>
                </a:solidFill>
              </a:rPr>
              <a:t>Significance level      </a:t>
            </a:r>
            <a:r>
              <a:rPr lang="el-GR" sz="1200" dirty="0">
                <a:solidFill>
                  <a:srgbClr val="3A3F50"/>
                </a:solidFill>
              </a:rPr>
              <a:t>α = 0.05</a:t>
            </a:r>
          </a:p>
          <a:p>
            <a:endParaRPr lang="en-US" sz="1200" dirty="0">
              <a:solidFill>
                <a:srgbClr val="3A3F50"/>
              </a:solidFill>
            </a:endParaRPr>
          </a:p>
          <a:p>
            <a:r>
              <a:rPr lang="en-US" sz="1200" dirty="0">
                <a:solidFill>
                  <a:srgbClr val="3A3F50"/>
                </a:solidFill>
              </a:rPr>
              <a:t>Analysis of Variance</a:t>
            </a:r>
          </a:p>
          <a:p>
            <a:r>
              <a:rPr lang="en-US" sz="1200" dirty="0">
                <a:solidFill>
                  <a:srgbClr val="3A3F50"/>
                </a:solidFill>
              </a:rPr>
              <a:t>Source      DF  </a:t>
            </a:r>
            <a:r>
              <a:rPr lang="en-US" sz="1200" dirty="0" err="1">
                <a:solidFill>
                  <a:srgbClr val="3A3F50"/>
                </a:solidFill>
              </a:rPr>
              <a:t>Adj</a:t>
            </a:r>
            <a:r>
              <a:rPr lang="en-US" sz="1200" dirty="0">
                <a:solidFill>
                  <a:srgbClr val="3A3F50"/>
                </a:solidFill>
              </a:rPr>
              <a:t> SS   </a:t>
            </a:r>
            <a:r>
              <a:rPr lang="en-US" sz="1200" dirty="0" err="1">
                <a:solidFill>
                  <a:srgbClr val="3A3F50"/>
                </a:solidFill>
              </a:rPr>
              <a:t>Adj</a:t>
            </a:r>
            <a:r>
              <a:rPr lang="en-US" sz="1200" dirty="0">
                <a:solidFill>
                  <a:srgbClr val="3A3F50"/>
                </a:solidFill>
              </a:rPr>
              <a:t> MS  F-Value  P-Value</a:t>
            </a:r>
          </a:p>
          <a:p>
            <a:r>
              <a:rPr lang="en-US" sz="1200" dirty="0">
                <a:solidFill>
                  <a:srgbClr val="3A3F50"/>
                </a:solidFill>
              </a:rPr>
              <a:t>SHIFTS     2       1181      590.6     1.49    0.225</a:t>
            </a:r>
          </a:p>
          <a:p>
            <a:r>
              <a:rPr lang="en-US" sz="1200" dirty="0">
                <a:solidFill>
                  <a:srgbClr val="3A3F50"/>
                </a:solidFill>
              </a:rPr>
              <a:t>Error       1497   591481   395.1</a:t>
            </a:r>
          </a:p>
          <a:p>
            <a:r>
              <a:rPr lang="en-US" sz="1200" dirty="0">
                <a:solidFill>
                  <a:srgbClr val="3A3F50"/>
                </a:solidFill>
              </a:rPr>
              <a:t>Total       1499     592662</a:t>
            </a:r>
          </a:p>
          <a:p>
            <a:endParaRPr lang="en-US" sz="1200" dirty="0">
              <a:solidFill>
                <a:srgbClr val="3A3F50"/>
              </a:solidFill>
            </a:endParaRPr>
          </a:p>
          <a:p>
            <a:r>
              <a:rPr lang="en-US" sz="1200" dirty="0">
                <a:solidFill>
                  <a:srgbClr val="3A3F50"/>
                </a:solidFill>
              </a:rPr>
              <a:t>Model Summary</a:t>
            </a:r>
          </a:p>
          <a:p>
            <a:r>
              <a:rPr lang="en-US" sz="1200" dirty="0">
                <a:solidFill>
                  <a:srgbClr val="3A3F50"/>
                </a:solidFill>
              </a:rPr>
              <a:t>      S       R-</a:t>
            </a:r>
            <a:r>
              <a:rPr lang="en-US" sz="1200" dirty="0" err="1">
                <a:solidFill>
                  <a:srgbClr val="3A3F50"/>
                </a:solidFill>
              </a:rPr>
              <a:t>sq</a:t>
            </a:r>
            <a:r>
              <a:rPr lang="en-US" sz="1200" dirty="0">
                <a:solidFill>
                  <a:srgbClr val="3A3F50"/>
                </a:solidFill>
              </a:rPr>
              <a:t>     R-</a:t>
            </a:r>
            <a:r>
              <a:rPr lang="en-US" sz="1200" dirty="0" err="1">
                <a:solidFill>
                  <a:srgbClr val="3A3F50"/>
                </a:solidFill>
              </a:rPr>
              <a:t>sq</a:t>
            </a:r>
            <a:r>
              <a:rPr lang="en-US" sz="1200" dirty="0">
                <a:solidFill>
                  <a:srgbClr val="3A3F50"/>
                </a:solidFill>
              </a:rPr>
              <a:t>(</a:t>
            </a:r>
            <a:r>
              <a:rPr lang="en-US" sz="1200" dirty="0" err="1">
                <a:solidFill>
                  <a:srgbClr val="3A3F50"/>
                </a:solidFill>
              </a:rPr>
              <a:t>adj</a:t>
            </a:r>
            <a:r>
              <a:rPr lang="en-US" sz="1200" dirty="0">
                <a:solidFill>
                  <a:srgbClr val="3A3F50"/>
                </a:solidFill>
              </a:rPr>
              <a:t>)  R-</a:t>
            </a:r>
            <a:r>
              <a:rPr lang="en-US" sz="1200" dirty="0" err="1">
                <a:solidFill>
                  <a:srgbClr val="3A3F50"/>
                </a:solidFill>
              </a:rPr>
              <a:t>sq</a:t>
            </a:r>
            <a:r>
              <a:rPr lang="en-US" sz="1200" dirty="0">
                <a:solidFill>
                  <a:srgbClr val="3A3F50"/>
                </a:solidFill>
              </a:rPr>
              <a:t>(</a:t>
            </a:r>
            <a:r>
              <a:rPr lang="en-US" sz="1200" dirty="0" err="1">
                <a:solidFill>
                  <a:srgbClr val="3A3F50"/>
                </a:solidFill>
              </a:rPr>
              <a:t>pred</a:t>
            </a:r>
            <a:r>
              <a:rPr lang="en-US" sz="1200" dirty="0">
                <a:solidFill>
                  <a:srgbClr val="3A3F50"/>
                </a:solidFill>
              </a:rPr>
              <a:t>)</a:t>
            </a:r>
          </a:p>
          <a:p>
            <a:r>
              <a:rPr lang="en-US" sz="1200" dirty="0">
                <a:solidFill>
                  <a:srgbClr val="3A3F50"/>
                </a:solidFill>
              </a:rPr>
              <a:t>19.8774  0.20%      0.07%       0.00%</a:t>
            </a:r>
          </a:p>
          <a:p>
            <a:endParaRPr lang="en-US" sz="1200" dirty="0">
              <a:solidFill>
                <a:srgbClr val="3A3F50"/>
              </a:solidFill>
            </a:endParaRPr>
          </a:p>
          <a:p>
            <a:r>
              <a:rPr lang="en-US" sz="1200" dirty="0">
                <a:solidFill>
                  <a:srgbClr val="3A3F50"/>
                </a:solidFill>
              </a:rPr>
              <a:t>Means</a:t>
            </a:r>
          </a:p>
          <a:p>
            <a:r>
              <a:rPr lang="en-US" sz="1200" dirty="0">
                <a:solidFill>
                  <a:srgbClr val="3A3F50"/>
                </a:solidFill>
              </a:rPr>
              <a:t>SHIFTS             N     Mean     </a:t>
            </a:r>
            <a:r>
              <a:rPr lang="en-US" sz="1200" dirty="0" err="1">
                <a:solidFill>
                  <a:srgbClr val="3A3F50"/>
                </a:solidFill>
              </a:rPr>
              <a:t>Std.Dev</a:t>
            </a:r>
            <a:r>
              <a:rPr lang="en-US" sz="1200" dirty="0">
                <a:solidFill>
                  <a:srgbClr val="3A3F50"/>
                </a:solidFill>
              </a:rPr>
              <a:t>        95% CI</a:t>
            </a:r>
          </a:p>
          <a:p>
            <a:r>
              <a:rPr lang="en-US" sz="1200" dirty="0">
                <a:solidFill>
                  <a:srgbClr val="3A3F50"/>
                </a:solidFill>
              </a:rPr>
              <a:t>AFTERNOON  560  179.115  20.019  (177.467, 180.763)</a:t>
            </a:r>
          </a:p>
          <a:p>
            <a:r>
              <a:rPr lang="en-US" sz="1200" dirty="0">
                <a:solidFill>
                  <a:srgbClr val="3A3F50"/>
                </a:solidFill>
              </a:rPr>
              <a:t>MORNING       484  179.007  20.378  (177.234, 180.779)</a:t>
            </a:r>
          </a:p>
          <a:p>
            <a:r>
              <a:rPr lang="en-US" sz="1200" dirty="0">
                <a:solidFill>
                  <a:srgbClr val="3A3F50"/>
                </a:solidFill>
              </a:rPr>
              <a:t>NIGHT             456  180.992  19.151  (179.166, 182.817)</a:t>
            </a:r>
          </a:p>
          <a:p>
            <a:endParaRPr lang="en-US" sz="1200" dirty="0">
              <a:solidFill>
                <a:srgbClr val="3A3F50"/>
              </a:solidFill>
            </a:endParaRPr>
          </a:p>
          <a:p>
            <a:r>
              <a:rPr lang="en-US" sz="1200" dirty="0">
                <a:solidFill>
                  <a:srgbClr val="3A3F50"/>
                </a:solidFill>
              </a:rPr>
              <a:t>Pooled </a:t>
            </a:r>
            <a:r>
              <a:rPr lang="en-US" sz="1200" dirty="0" err="1">
                <a:solidFill>
                  <a:srgbClr val="3A3F50"/>
                </a:solidFill>
              </a:rPr>
              <a:t>Std.Dev</a:t>
            </a:r>
            <a:r>
              <a:rPr lang="en-US" sz="1200" dirty="0">
                <a:solidFill>
                  <a:srgbClr val="3A3F50"/>
                </a:solidFill>
              </a:rPr>
              <a:t> = 19.8774  </a:t>
            </a:r>
          </a:p>
        </p:txBody>
      </p:sp>
      <p:sp>
        <p:nvSpPr>
          <p:cNvPr id="7" name="Text Box 8"/>
          <p:cNvSpPr txBox="1">
            <a:spLocks noChangeArrowheads="1"/>
          </p:cNvSpPr>
          <p:nvPr/>
        </p:nvSpPr>
        <p:spPr bwMode="auto">
          <a:xfrm>
            <a:off x="391403" y="1768173"/>
            <a:ext cx="5188272" cy="338554"/>
          </a:xfrm>
          <a:prstGeom prst="rect">
            <a:avLst/>
          </a:prstGeom>
          <a:noFill/>
          <a:ln w="9525">
            <a:noFill/>
            <a:miter lim="800000"/>
            <a:headEnd/>
            <a:tailEnd/>
          </a:ln>
        </p:spPr>
        <p:txBody>
          <a:bodyPr wrap="square">
            <a:spAutoFit/>
          </a:bodyPr>
          <a:lstStyle/>
          <a:p>
            <a:pPr fontAlgn="base">
              <a:spcBef>
                <a:spcPct val="50000"/>
              </a:spcBef>
              <a:spcAft>
                <a:spcPct val="0"/>
              </a:spcAft>
            </a:pPr>
            <a:r>
              <a:rPr lang="en-US" sz="1600" b="1" i="1" dirty="0">
                <a:solidFill>
                  <a:prstClr val="black"/>
                </a:solidFill>
              </a:rPr>
              <a:t>Minitab Output of Test for one way ANOVA Y and X:</a:t>
            </a:r>
          </a:p>
        </p:txBody>
      </p:sp>
      <p:sp>
        <p:nvSpPr>
          <p:cNvPr id="2" name="Rectangle 1"/>
          <p:cNvSpPr/>
          <p:nvPr/>
        </p:nvSpPr>
        <p:spPr>
          <a:xfrm>
            <a:off x="499834" y="5732211"/>
            <a:ext cx="11237992" cy="646331"/>
          </a:xfrm>
          <a:prstGeom prst="rect">
            <a:avLst/>
          </a:prstGeom>
        </p:spPr>
        <p:txBody>
          <a:bodyPr wrap="square">
            <a:spAutoFit/>
          </a:bodyPr>
          <a:lstStyle/>
          <a:p>
            <a:pPr algn="just" fontAlgn="ctr">
              <a:buClr>
                <a:srgbClr val="000000"/>
              </a:buClr>
              <a:defRPr/>
            </a:pPr>
            <a:r>
              <a:rPr lang="en-US" b="1" dirty="0">
                <a:solidFill>
                  <a:prstClr val="black"/>
                </a:solidFill>
                <a:sym typeface="Arial"/>
              </a:rPr>
              <a:t>Interpretation: </a:t>
            </a:r>
            <a:r>
              <a:rPr lang="en-US" dirty="0">
                <a:solidFill>
                  <a:prstClr val="black"/>
                </a:solidFill>
                <a:sym typeface="Arial"/>
              </a:rPr>
              <a:t>Here p-value is &gt; 0.05, we fail to reject null hypothesis. Hence</a:t>
            </a:r>
            <a:r>
              <a:rPr lang="en-US" b="1" dirty="0">
                <a:solidFill>
                  <a:prstClr val="black"/>
                </a:solidFill>
                <a:sym typeface="Arial"/>
              </a:rPr>
              <a:t>, </a:t>
            </a:r>
            <a:r>
              <a:rPr lang="en-US" b="1" i="1" dirty="0">
                <a:solidFill>
                  <a:prstClr val="black"/>
                </a:solidFill>
                <a:sym typeface="Arial"/>
              </a:rPr>
              <a:t>Impact of “Shift of Day” On TAT Is by random chance. So after improvement, there is no impact of shift of day on TAT. </a:t>
            </a:r>
            <a:endParaRPr lang="en-US" dirty="0">
              <a:solidFill>
                <a:srgbClr val="000000"/>
              </a:solidFill>
              <a:latin typeface="Calibri" panose="020F0502020204030204" pitchFamily="34" charset="0"/>
            </a:endParaRPr>
          </a:p>
        </p:txBody>
      </p:sp>
      <p:sp>
        <p:nvSpPr>
          <p:cNvPr id="10" name="Oval 10"/>
          <p:cNvSpPr>
            <a:spLocks noChangeArrowheads="1"/>
          </p:cNvSpPr>
          <p:nvPr/>
        </p:nvSpPr>
        <p:spPr bwMode="auto">
          <a:xfrm>
            <a:off x="9705018" y="2770507"/>
            <a:ext cx="608827" cy="255082"/>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8"/>
          <p:cNvSpPr txBox="1">
            <a:spLocks noChangeArrowheads="1"/>
          </p:cNvSpPr>
          <p:nvPr/>
        </p:nvSpPr>
        <p:spPr bwMode="auto">
          <a:xfrm>
            <a:off x="391403" y="912511"/>
            <a:ext cx="6945852" cy="784830"/>
          </a:xfrm>
          <a:prstGeom prst="rect">
            <a:avLst/>
          </a:prstGeom>
          <a:noFill/>
          <a:ln w="9525">
            <a:noFill/>
            <a:miter lim="800000"/>
            <a:headEnd/>
            <a:tailEnd/>
          </a:ln>
        </p:spPr>
        <p:txBody>
          <a:bodyPr wrap="square">
            <a:spAutoFit/>
          </a:bodyPr>
          <a:lstStyle/>
          <a:p>
            <a:pPr fontAlgn="base">
              <a:spcBef>
                <a:spcPct val="50000"/>
              </a:spcBef>
              <a:spcAft>
                <a:spcPct val="0"/>
              </a:spcAft>
            </a:pPr>
            <a:r>
              <a:rPr lang="en-US" b="1" dirty="0">
                <a:solidFill>
                  <a:prstClr val="black"/>
                </a:solidFill>
              </a:rPr>
              <a:t>Variance test is failed so we go for mean testing </a:t>
            </a:r>
          </a:p>
          <a:p>
            <a:pPr fontAlgn="base">
              <a:spcBef>
                <a:spcPct val="50000"/>
              </a:spcBef>
              <a:spcAft>
                <a:spcPct val="0"/>
              </a:spcAft>
            </a:pPr>
            <a:r>
              <a:rPr lang="en-US" b="1" i="1" u="sng" dirty="0">
                <a:solidFill>
                  <a:prstClr val="black"/>
                </a:solidFill>
              </a:rPr>
              <a:t>Minitab Path: </a:t>
            </a:r>
            <a:r>
              <a:rPr lang="en-US" b="1" i="1" dirty="0">
                <a:solidFill>
                  <a:prstClr val="black"/>
                </a:solidFill>
              </a:rPr>
              <a:t>Stat-ANOVA-One-Way…</a:t>
            </a:r>
          </a:p>
        </p:txBody>
      </p:sp>
      <p:pic>
        <p:nvPicPr>
          <p:cNvPr id="3" name="Picture 2"/>
          <p:cNvPicPr>
            <a:picLocks noChangeAspect="1"/>
          </p:cNvPicPr>
          <p:nvPr/>
        </p:nvPicPr>
        <p:blipFill>
          <a:blip r:embed="rId4"/>
          <a:stretch>
            <a:fillRect/>
          </a:stretch>
        </p:blipFill>
        <p:spPr>
          <a:xfrm>
            <a:off x="499834" y="2192941"/>
            <a:ext cx="6177445" cy="34470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78962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43</a:t>
            </a:fld>
            <a:endParaRPr>
              <a:solidFill>
                <a:srgbClr val="FFFFFF"/>
              </a:solidFill>
            </a:endParaRPr>
          </a:p>
        </p:txBody>
      </p:sp>
      <p:sp>
        <p:nvSpPr>
          <p:cNvPr id="99" name="Title 3"/>
          <p:cNvSpPr txBox="1">
            <a:spLocks/>
          </p:cNvSpPr>
          <p:nvPr/>
        </p:nvSpPr>
        <p:spPr>
          <a:xfrm>
            <a:off x="1273780"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for Improvement Summary </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nvPr>
        </p:nvGraphicFramePr>
        <p:xfrm>
          <a:off x="698184" y="1239424"/>
          <a:ext cx="10946970" cy="4610046"/>
        </p:xfrm>
        <a:graphic>
          <a:graphicData uri="http://schemas.openxmlformats.org/drawingml/2006/table">
            <a:tbl>
              <a:tblPr/>
              <a:tblGrid>
                <a:gridCol w="673416"/>
                <a:gridCol w="1089212"/>
                <a:gridCol w="1600200"/>
                <a:gridCol w="1546412"/>
                <a:gridCol w="968188"/>
                <a:gridCol w="5069542"/>
              </a:tblGrid>
              <a:tr h="280944">
                <a:tc>
                  <a:txBody>
                    <a:bodyPr/>
                    <a:lstStyle/>
                    <a:p>
                      <a:pPr algn="ctr" rtl="0" fontAlgn="ctr"/>
                      <a:r>
                        <a:rPr lang="en-US" sz="1400" b="1" i="0" u="none" strike="noStrike" dirty="0">
                          <a:solidFill>
                            <a:srgbClr val="000000"/>
                          </a:solidFill>
                          <a:effectLst/>
                          <a:latin typeface="Calibri" panose="020F0502020204030204" pitchFamily="34" charset="0"/>
                        </a:rPr>
                        <a:t>SR. NO.</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Y</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X</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P-VALUE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rtl="0" fontAlgn="ctr"/>
                      <a:r>
                        <a:rPr lang="en-US" sz="1600" b="1" i="0" u="none" strike="noStrike">
                          <a:solidFill>
                            <a:srgbClr val="000000"/>
                          </a:solidFill>
                          <a:effectLst/>
                          <a:latin typeface="Calibri" panose="020F0502020204030204" pitchFamily="34" charset="0"/>
                        </a:rPr>
                        <a:t>INTERPRETATION</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1</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TAT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TYPES OF TASK COMPLEXITY </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EQUAL VARIANCE 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0.526</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“Types of Task Complexity” On TAT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2</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TAT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EXPERIENCE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EQUAL VARIANCE 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0.899</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“Educational Background” On TAT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3</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TAT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TYPES OF TASK COMPLEXITY </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ONE WAY ANOVA</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Arial" panose="020B0604020202020204" pitchFamily="34" charset="0"/>
                        </a:rPr>
                        <a:t>0.747</a:t>
                      </a:r>
                      <a:endParaRPr lang="en-US" sz="1400" b="0" i="0" u="none" strike="noStrike" dirty="0">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“Types of Task Complexity” On TAT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a:solidFill>
                            <a:srgbClr val="000000"/>
                          </a:solidFill>
                          <a:effectLst/>
                          <a:latin typeface="Calibri" panose="020F0502020204030204" pitchFamily="34" charset="0"/>
                        </a:rPr>
                        <a:t>4</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Calibri" panose="020F0502020204030204" pitchFamily="34" charset="0"/>
                        </a:rPr>
                        <a:t>TAT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EXPERIENCE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ONE WAY ANOVA</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Arial" panose="020B0604020202020204" pitchFamily="34" charset="0"/>
                        </a:rPr>
                        <a:t>0.758</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“Educational Background” On TAT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5</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TAT COMPLIANCE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AVERAGE TASK HANDLING PER DAY</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CORRELATION 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0.231</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Arial" panose="020B0604020202020204" pitchFamily="34" charset="0"/>
                        </a:rPr>
                        <a:t>Since p-value is &gt; 0.05, we fail to reject null hypothesis. Hence</a:t>
                      </a:r>
                      <a:r>
                        <a:rPr lang="en-US" sz="1400" b="1" i="0" u="none" strike="noStrike">
                          <a:solidFill>
                            <a:srgbClr val="000000"/>
                          </a:solidFill>
                          <a:effectLst/>
                          <a:latin typeface="Arial" panose="020B0604020202020204" pitchFamily="34" charset="0"/>
                        </a:rPr>
                        <a:t>, </a:t>
                      </a:r>
                      <a:r>
                        <a:rPr lang="en-US" sz="1400" b="1" i="1" u="none" strike="noStrike">
                          <a:solidFill>
                            <a:srgbClr val="000000"/>
                          </a:solidFill>
                          <a:effectLst/>
                          <a:latin typeface="Arial" panose="020B0604020202020204" pitchFamily="34" charset="0"/>
                        </a:rPr>
                        <a:t>Impact of “</a:t>
                      </a:r>
                      <a:r>
                        <a:rPr lang="en-US" sz="1400" b="0" i="0" u="none" strike="noStrike">
                          <a:solidFill>
                            <a:srgbClr val="000000"/>
                          </a:solidFill>
                          <a:effectLst/>
                          <a:latin typeface="Arial" panose="020B0604020202020204" pitchFamily="34" charset="0"/>
                        </a:rPr>
                        <a:t>Average Tasks Handling Per Day By Employee</a:t>
                      </a:r>
                      <a:r>
                        <a:rPr lang="en-US" sz="1400" b="1" i="1" u="none" strike="noStrike">
                          <a:solidFill>
                            <a:srgbClr val="000000"/>
                          </a:solidFill>
                          <a:effectLst/>
                          <a:latin typeface="Arial" panose="020B0604020202020204" pitchFamily="34" charset="0"/>
                        </a:rPr>
                        <a:t>” On % TAT Compliance Is by random chance. </a:t>
                      </a:r>
                      <a:endParaRPr lang="en-US" sz="1400" b="0" i="0" u="none" strike="noStrike">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21517">
                <a:tc>
                  <a:txBody>
                    <a:bodyPr/>
                    <a:lstStyle/>
                    <a:p>
                      <a:pPr algn="ctr" rtl="0" fontAlgn="ctr"/>
                      <a:r>
                        <a:rPr lang="en-US" sz="1800" b="0" i="0" u="none" strike="noStrike" dirty="0">
                          <a:solidFill>
                            <a:srgbClr val="000000"/>
                          </a:solidFill>
                          <a:effectLst/>
                          <a:latin typeface="Calibri" panose="020F0502020204030204" pitchFamily="34" charset="0"/>
                        </a:rPr>
                        <a:t>6</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TAT COMPLIANCE</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 UNPLANNED LEAVES ON GIVEN DAY</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rPr>
                        <a:t>CORRELATION TEST</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panose="020B0604020202020204" pitchFamily="34" charset="0"/>
                        </a:rPr>
                        <a:t>0.297</a:t>
                      </a: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400" b="0" i="0" u="none" strike="noStrike" dirty="0">
                          <a:solidFill>
                            <a:srgbClr val="000000"/>
                          </a:solidFill>
                          <a:effectLst/>
                          <a:latin typeface="Arial" panose="020B0604020202020204" pitchFamily="34" charset="0"/>
                        </a:rPr>
                        <a:t>Since p-value is &gt; 0.05, we fail to reject null hypothesis. Hence</a:t>
                      </a:r>
                      <a:r>
                        <a:rPr lang="en-US" sz="1400" b="1" i="0" u="none" strike="noStrike" dirty="0">
                          <a:solidFill>
                            <a:srgbClr val="000000"/>
                          </a:solidFill>
                          <a:effectLst/>
                          <a:latin typeface="Arial" panose="020B0604020202020204" pitchFamily="34" charset="0"/>
                        </a:rPr>
                        <a:t>, </a:t>
                      </a:r>
                      <a:r>
                        <a:rPr lang="en-US" sz="1400" b="1" i="1" u="none" strike="noStrike" dirty="0">
                          <a:solidFill>
                            <a:srgbClr val="000000"/>
                          </a:solidFill>
                          <a:effectLst/>
                          <a:latin typeface="Arial" panose="020B0604020202020204" pitchFamily="34" charset="0"/>
                        </a:rPr>
                        <a:t>Impact of “% Unplanned Leaves Per Day” On % TAT Compliance Is by random chance. </a:t>
                      </a:r>
                      <a:endParaRPr lang="en-US" sz="1400" b="0" i="0" u="none" strike="noStrike" dirty="0">
                        <a:solidFill>
                          <a:srgbClr val="000000"/>
                        </a:solidFill>
                        <a:effectLst/>
                        <a:latin typeface="Arial" panose="020B0604020202020204" pitchFamily="34" charset="0"/>
                      </a:endParaRPr>
                    </a:p>
                  </a:txBody>
                  <a:tcPr marL="7879" marR="7879" marT="7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8396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970" y="175455"/>
            <a:ext cx="7521200" cy="1443600"/>
          </a:xfrm>
        </p:spPr>
        <p:txBody>
          <a:bodyPr/>
          <a:lstStyle/>
          <a:p>
            <a:pPr algn="ctr"/>
            <a:r>
              <a:rPr lang="en-US" dirty="0" smtClean="0"/>
              <a:t>Updated Process </a:t>
            </a:r>
            <a:r>
              <a:rPr lang="en-US" dirty="0"/>
              <a:t>M</a:t>
            </a:r>
            <a:r>
              <a:rPr lang="en-US" dirty="0" smtClean="0"/>
              <a:t>ap</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44</a:t>
            </a:fld>
            <a:endParaRPr lang="en">
              <a:solidFill>
                <a:srgbClr val="FFFFFF"/>
              </a:solidFill>
            </a:endParaRPr>
          </a:p>
        </p:txBody>
      </p:sp>
      <p:pic>
        <p:nvPicPr>
          <p:cNvPr id="4" name="Picture 3"/>
          <p:cNvPicPr>
            <a:picLocks noChangeAspect="1"/>
          </p:cNvPicPr>
          <p:nvPr/>
        </p:nvPicPr>
        <p:blipFill>
          <a:blip r:embed="rId2"/>
          <a:stretch>
            <a:fillRect/>
          </a:stretch>
        </p:blipFill>
        <p:spPr>
          <a:xfrm>
            <a:off x="817109" y="1045172"/>
            <a:ext cx="10714923" cy="5315287"/>
          </a:xfrm>
          <a:prstGeom prst="rect">
            <a:avLst/>
          </a:prstGeom>
        </p:spPr>
      </p:pic>
    </p:spTree>
    <p:extLst>
      <p:ext uri="{BB962C8B-B14F-4D97-AF65-F5344CB8AC3E}">
        <p14:creationId xmlns:p14="http://schemas.microsoft.com/office/powerpoint/2010/main" val="138559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45</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287200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CONTROL PHASE</a:t>
            </a:r>
            <a:endParaRPr lang="en-US" sz="6000" b="1" kern="0" dirty="0">
              <a:solidFill>
                <a:srgbClr val="007BB9"/>
              </a:solidFill>
            </a:endParaRPr>
          </a:p>
        </p:txBody>
      </p:sp>
    </p:spTree>
    <p:extLst>
      <p:ext uri="{BB962C8B-B14F-4D97-AF65-F5344CB8AC3E}">
        <p14:creationId xmlns:p14="http://schemas.microsoft.com/office/powerpoint/2010/main" val="1056233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46</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09969" y="-8606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4400" b="1" kern="0" dirty="0" smtClean="0">
                <a:solidFill>
                  <a:srgbClr val="007BB9"/>
                </a:solidFill>
              </a:rPr>
              <a:t>FMEA</a:t>
            </a:r>
            <a:endParaRPr lang="en-US" sz="4400" b="1" kern="0" dirty="0">
              <a:solidFill>
                <a:srgbClr val="007BB9"/>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694290993"/>
              </p:ext>
            </p:extLst>
          </p:nvPr>
        </p:nvGraphicFramePr>
        <p:xfrm>
          <a:off x="10675917" y="167904"/>
          <a:ext cx="1160716" cy="1043379"/>
        </p:xfrm>
        <a:graphic>
          <a:graphicData uri="http://schemas.openxmlformats.org/presentationml/2006/ole">
            <mc:AlternateContent xmlns:mc="http://schemas.openxmlformats.org/markup-compatibility/2006">
              <mc:Choice xmlns:v="urn:schemas-microsoft-com:vml" Requires="v">
                <p:oleObj spid="_x0000_s5159"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675917" y="167904"/>
                        <a:ext cx="1160716" cy="1043379"/>
                      </a:xfrm>
                      <a:prstGeom prst="rect">
                        <a:avLst/>
                      </a:prstGeom>
                    </p:spPr>
                  </p:pic>
                </p:oleObj>
              </mc:Fallback>
            </mc:AlternateContent>
          </a:graphicData>
        </a:graphic>
      </p:graphicFrame>
      <p:pic>
        <p:nvPicPr>
          <p:cNvPr id="4" name="Picture 3"/>
          <p:cNvPicPr>
            <a:picLocks noChangeAspect="1"/>
          </p:cNvPicPr>
          <p:nvPr/>
        </p:nvPicPr>
        <p:blipFill>
          <a:blip r:embed="rId6"/>
          <a:stretch>
            <a:fillRect/>
          </a:stretch>
        </p:blipFill>
        <p:spPr>
          <a:xfrm>
            <a:off x="169302" y="931195"/>
            <a:ext cx="11944350" cy="5539579"/>
          </a:xfrm>
          <a:prstGeom prst="rect">
            <a:avLst/>
          </a:prstGeom>
        </p:spPr>
      </p:pic>
    </p:spTree>
    <p:extLst>
      <p:ext uri="{BB962C8B-B14F-4D97-AF65-F5344CB8AC3E}">
        <p14:creationId xmlns:p14="http://schemas.microsoft.com/office/powerpoint/2010/main" val="2426799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47</a:t>
            </a:fld>
            <a:endParaRPr>
              <a:solidFill>
                <a:srgbClr val="FFFFFF"/>
              </a:solidFill>
            </a:endParaRPr>
          </a:p>
        </p:txBody>
      </p:sp>
      <p:sp>
        <p:nvSpPr>
          <p:cNvPr id="99" name="Title 3"/>
          <p:cNvSpPr txBox="1">
            <a:spLocks/>
          </p:cNvSpPr>
          <p:nvPr/>
        </p:nvSpPr>
        <p:spPr>
          <a:xfrm>
            <a:off x="1260332"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Data Collection for Control Phase</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5"/>
          <a:stretch>
            <a:fillRect/>
          </a:stretch>
        </p:blipFill>
        <p:spPr>
          <a:xfrm>
            <a:off x="3652837" y="1084178"/>
            <a:ext cx="4221163" cy="5386596"/>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789194636"/>
              </p:ext>
            </p:extLst>
          </p:nvPr>
        </p:nvGraphicFramePr>
        <p:xfrm>
          <a:off x="9108140" y="2884064"/>
          <a:ext cx="1703293" cy="1311418"/>
        </p:xfrm>
        <a:graphic>
          <a:graphicData uri="http://schemas.openxmlformats.org/presentationml/2006/ole">
            <mc:AlternateContent xmlns:mc="http://schemas.openxmlformats.org/markup-compatibility/2006">
              <mc:Choice xmlns:v="urn:schemas-microsoft-com:vml" Requires="v">
                <p:oleObj spid="_x0000_s6183"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9108140" y="2884064"/>
                        <a:ext cx="1703293" cy="1311418"/>
                      </a:xfrm>
                      <a:prstGeom prst="rect">
                        <a:avLst/>
                      </a:prstGeom>
                    </p:spPr>
                  </p:pic>
                </p:oleObj>
              </mc:Fallback>
            </mc:AlternateContent>
          </a:graphicData>
        </a:graphic>
      </p:graphicFrame>
    </p:spTree>
    <p:extLst>
      <p:ext uri="{BB962C8B-B14F-4D97-AF65-F5344CB8AC3E}">
        <p14:creationId xmlns:p14="http://schemas.microsoft.com/office/powerpoint/2010/main" val="3898915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48</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11" name="Title 1"/>
          <p:cNvSpPr txBox="1">
            <a:spLocks/>
          </p:cNvSpPr>
          <p:nvPr/>
        </p:nvSpPr>
        <p:spPr>
          <a:xfrm>
            <a:off x="7164291" y="678435"/>
            <a:ext cx="5648735" cy="5408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buClr>
                <a:srgbClr val="007BB9"/>
              </a:buClr>
            </a:pPr>
            <a:r>
              <a:rPr lang="en-US" sz="4400" kern="0" dirty="0">
                <a:solidFill>
                  <a:srgbClr val="007BB9"/>
                </a:solidFill>
              </a:rPr>
              <a:t>:</a:t>
            </a:r>
            <a:r>
              <a:rPr lang="en-US" sz="4400" kern="0" dirty="0" smtClean="0">
                <a:solidFill>
                  <a:srgbClr val="007BB9"/>
                </a:solidFill>
              </a:rPr>
              <a:t> I-MR chart </a:t>
            </a:r>
            <a:endParaRPr lang="en-US" sz="4400" kern="0" dirty="0">
              <a:solidFill>
                <a:srgbClr val="007BB9"/>
              </a:solidFill>
            </a:endParaRPr>
          </a:p>
        </p:txBody>
      </p:sp>
      <p:sp>
        <p:nvSpPr>
          <p:cNvPr id="8" name="Title 1"/>
          <p:cNvSpPr txBox="1">
            <a:spLocks/>
          </p:cNvSpPr>
          <p:nvPr/>
        </p:nvSpPr>
        <p:spPr>
          <a:xfrm>
            <a:off x="381794" y="678435"/>
            <a:ext cx="8521982" cy="5408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4400" kern="0" dirty="0" smtClean="0">
                <a:solidFill>
                  <a:srgbClr val="007BB9"/>
                </a:solidFill>
              </a:rPr>
              <a:t>Control Chart – Continuous data</a:t>
            </a:r>
            <a:endParaRPr lang="en-US" sz="4400" kern="0" dirty="0">
              <a:solidFill>
                <a:srgbClr val="007BB9"/>
              </a:solidFill>
            </a:endParaRPr>
          </a:p>
        </p:txBody>
      </p:sp>
      <p:pic>
        <p:nvPicPr>
          <p:cNvPr id="6" name="Picture 5"/>
          <p:cNvPicPr>
            <a:picLocks noChangeAspect="1"/>
          </p:cNvPicPr>
          <p:nvPr/>
        </p:nvPicPr>
        <p:blipFill>
          <a:blip r:embed="rId3"/>
          <a:stretch>
            <a:fillRect/>
          </a:stretch>
        </p:blipFill>
        <p:spPr>
          <a:xfrm>
            <a:off x="960895" y="1792044"/>
            <a:ext cx="10306373" cy="1664078"/>
          </a:xfrm>
          <a:prstGeom prst="rect">
            <a:avLst/>
          </a:prstGeom>
          <a:ln>
            <a:solidFill>
              <a:schemeClr val="tx1"/>
            </a:solidFill>
          </a:ln>
        </p:spPr>
      </p:pic>
      <p:sp>
        <p:nvSpPr>
          <p:cNvPr id="9" name="Text Box 7"/>
          <p:cNvSpPr txBox="1">
            <a:spLocks noChangeArrowheads="1"/>
          </p:cNvSpPr>
          <p:nvPr/>
        </p:nvSpPr>
        <p:spPr bwMode="auto">
          <a:xfrm>
            <a:off x="912752" y="4080084"/>
            <a:ext cx="10354516" cy="1477328"/>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b="1" i="0" u="none" strike="noStrike" kern="0" cap="none" spc="0" normalizeH="0" baseline="0" noProof="0" dirty="0" smtClean="0">
                <a:ln>
                  <a:noFill/>
                </a:ln>
                <a:solidFill>
                  <a:prstClr val="black"/>
                </a:solidFill>
                <a:effectLst/>
                <a:uLnTx/>
                <a:uFillTx/>
              </a:rPr>
              <a:t>From the Improve</a:t>
            </a:r>
            <a:r>
              <a:rPr kumimoji="0" lang="en-US" b="1" i="0" u="none" strike="noStrike" kern="0" cap="none" spc="0" normalizeH="0" noProof="0" dirty="0" smtClean="0">
                <a:ln>
                  <a:noFill/>
                </a:ln>
                <a:solidFill>
                  <a:prstClr val="black"/>
                </a:solidFill>
                <a:effectLst/>
                <a:uLnTx/>
                <a:uFillTx/>
              </a:rPr>
              <a:t> phase we have got </a:t>
            </a:r>
            <a:r>
              <a:rPr lang="en-US" b="1" kern="0" dirty="0">
                <a:solidFill>
                  <a:prstClr val="black"/>
                </a:solidFill>
              </a:rPr>
              <a:t>1</a:t>
            </a:r>
            <a:r>
              <a:rPr kumimoji="0" lang="en-US" b="1" i="0" u="none" strike="noStrike" kern="0" cap="none" spc="0" normalizeH="0" noProof="0" dirty="0" smtClean="0">
                <a:ln>
                  <a:noFill/>
                </a:ln>
                <a:solidFill>
                  <a:prstClr val="black"/>
                </a:solidFill>
                <a:effectLst/>
                <a:uLnTx/>
                <a:uFillTx/>
              </a:rPr>
              <a:t> X (Cause), so we will draw a </a:t>
            </a:r>
            <a:r>
              <a:rPr kumimoji="0" lang="en-US" b="1" i="0" u="none" strike="noStrike" kern="0" cap="none" spc="0" normalizeH="0" baseline="0" noProof="0" dirty="0" smtClean="0">
                <a:ln>
                  <a:noFill/>
                </a:ln>
                <a:solidFill>
                  <a:prstClr val="black"/>
                </a:solidFill>
                <a:effectLst/>
                <a:uLnTx/>
                <a:uFillTx/>
              </a:rPr>
              <a:t>Control charts for the</a:t>
            </a:r>
            <a:r>
              <a:rPr lang="en-US" b="1" kern="0" dirty="0" smtClean="0">
                <a:solidFill>
                  <a:prstClr val="black"/>
                </a:solidFill>
              </a:rPr>
              <a:t> X and Y</a:t>
            </a:r>
            <a:r>
              <a:rPr kumimoji="0" lang="en-US" b="1" i="0" u="none" strike="noStrike" kern="0" cap="none" spc="0" normalizeH="0" baseline="0" noProof="0" dirty="0" smtClean="0">
                <a:ln>
                  <a:noFill/>
                </a:ln>
                <a:solidFill>
                  <a:prstClr val="black"/>
                </a:solidFill>
                <a:effectLst/>
                <a:uLnTx/>
                <a:uFillTx/>
              </a:rPr>
              <a:t> .</a:t>
            </a:r>
          </a:p>
          <a:p>
            <a:pPr marL="0" marR="0" lvl="0" indent="0" algn="just" defTabSz="914400" eaLnBrk="1" fontAlgn="base" latinLnBrk="0" hangingPunct="1">
              <a:lnSpc>
                <a:spcPct val="100000"/>
              </a:lnSpc>
              <a:spcBef>
                <a:spcPct val="50000"/>
              </a:spcBef>
              <a:spcAft>
                <a:spcPct val="0"/>
              </a:spcAft>
              <a:buClrTx/>
              <a:buSzTx/>
              <a:buFontTx/>
              <a:buNone/>
              <a:tabLst/>
              <a:defRPr/>
            </a:pPr>
            <a:r>
              <a:rPr lang="en-US" b="1" kern="0" dirty="0" smtClean="0">
                <a:solidFill>
                  <a:prstClr val="black"/>
                </a:solidFill>
              </a:rPr>
              <a:t>Y = % TAT Compliance</a:t>
            </a:r>
          </a:p>
          <a:p>
            <a:pPr lvl="0" algn="just" fontAlgn="base">
              <a:spcBef>
                <a:spcPct val="50000"/>
              </a:spcBef>
              <a:spcAft>
                <a:spcPct val="0"/>
              </a:spcAft>
              <a:defRPr/>
            </a:pPr>
            <a:r>
              <a:rPr lang="en-US" b="1" kern="0" dirty="0">
                <a:solidFill>
                  <a:prstClr val="black"/>
                </a:solidFill>
              </a:rPr>
              <a:t>X10 = % </a:t>
            </a:r>
            <a:r>
              <a:rPr lang="en-US" b="1" kern="0" dirty="0" smtClean="0">
                <a:solidFill>
                  <a:prstClr val="black"/>
                </a:solidFill>
              </a:rPr>
              <a:t>of Rework Incidences In a Given Day</a:t>
            </a:r>
          </a:p>
        </p:txBody>
      </p:sp>
    </p:spTree>
    <p:extLst>
      <p:ext uri="{BB962C8B-B14F-4D97-AF65-F5344CB8AC3E}">
        <p14:creationId xmlns:p14="http://schemas.microsoft.com/office/powerpoint/2010/main" val="18757768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49</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11" name="Title 1"/>
          <p:cNvSpPr txBox="1">
            <a:spLocks/>
          </p:cNvSpPr>
          <p:nvPr/>
        </p:nvSpPr>
        <p:spPr>
          <a:xfrm>
            <a:off x="7164291" y="678435"/>
            <a:ext cx="5648735" cy="5408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buClr>
                <a:srgbClr val="007BB9"/>
              </a:buClr>
            </a:pPr>
            <a:endParaRPr lang="en-US" sz="4400" kern="0" dirty="0">
              <a:solidFill>
                <a:srgbClr val="007BB9"/>
              </a:solidFill>
            </a:endParaRPr>
          </a:p>
        </p:txBody>
      </p:sp>
      <p:sp>
        <p:nvSpPr>
          <p:cNvPr id="9" name="Text Box 8"/>
          <p:cNvSpPr txBox="1">
            <a:spLocks noChangeArrowheads="1"/>
          </p:cNvSpPr>
          <p:nvPr/>
        </p:nvSpPr>
        <p:spPr bwMode="auto">
          <a:xfrm>
            <a:off x="506699" y="1019266"/>
            <a:ext cx="9425134" cy="1169551"/>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Minitab Path: </a:t>
            </a:r>
            <a:r>
              <a:rPr lang="en-US" sz="2000" b="1" i="1" dirty="0" smtClean="0">
                <a:solidFill>
                  <a:prstClr val="black"/>
                </a:solidFill>
              </a:rPr>
              <a:t>Stat&gt; Control Charts&gt; Variables Charts for Individuals&gt;I-MR . . .</a:t>
            </a:r>
          </a:p>
          <a:p>
            <a:pPr fontAlgn="base">
              <a:spcBef>
                <a:spcPct val="50000"/>
              </a:spcBef>
              <a:spcAft>
                <a:spcPct val="0"/>
              </a:spcAft>
            </a:pPr>
            <a:endParaRPr lang="en-US" sz="2000" b="1" i="1" dirty="0">
              <a:solidFill>
                <a:prstClr val="black"/>
              </a:solidFill>
            </a:endParaRPr>
          </a:p>
        </p:txBody>
      </p:sp>
      <p:pic>
        <p:nvPicPr>
          <p:cNvPr id="2" name="Picture 1"/>
          <p:cNvPicPr>
            <a:picLocks noChangeAspect="1"/>
          </p:cNvPicPr>
          <p:nvPr/>
        </p:nvPicPr>
        <p:blipFill rotWithShape="1">
          <a:blip r:embed="rId3"/>
          <a:srcRect r="48718" b="54165"/>
          <a:stretch/>
        </p:blipFill>
        <p:spPr>
          <a:xfrm>
            <a:off x="161014" y="1729477"/>
            <a:ext cx="4216401" cy="2118738"/>
          </a:xfrm>
          <a:prstGeom prst="rect">
            <a:avLst/>
          </a:prstGeom>
          <a:ln>
            <a:solidFill>
              <a:schemeClr val="tx1"/>
            </a:solidFill>
          </a:ln>
          <a:effectLst>
            <a:outerShdw blurRad="292100" dist="139700" dir="2700000" algn="tl" rotWithShape="0">
              <a:srgbClr val="333333">
                <a:alpha val="65000"/>
              </a:srgbClr>
            </a:outerShdw>
          </a:effectLst>
        </p:spPr>
      </p:pic>
      <p:sp>
        <p:nvSpPr>
          <p:cNvPr id="10" name="Text Box 21"/>
          <p:cNvSpPr txBox="1">
            <a:spLocks noChangeArrowheads="1"/>
          </p:cNvSpPr>
          <p:nvPr/>
        </p:nvSpPr>
        <p:spPr bwMode="auto">
          <a:xfrm>
            <a:off x="4810986" y="1452338"/>
            <a:ext cx="3962400" cy="276999"/>
          </a:xfrm>
          <a:prstGeom prst="rect">
            <a:avLst/>
          </a:prstGeom>
          <a:noFill/>
          <a:ln w="9525">
            <a:noFill/>
            <a:miter lim="800000"/>
            <a:headEnd/>
            <a:tailEnd/>
          </a:ln>
        </p:spPr>
        <p:txBody>
          <a:bodyPr>
            <a:spAutoFit/>
          </a:bodyPr>
          <a:lstStyle/>
          <a:p>
            <a:pPr>
              <a:spcBef>
                <a:spcPct val="50000"/>
              </a:spcBef>
            </a:pPr>
            <a:r>
              <a:rPr lang="en-US" sz="1200" b="1" i="1" dirty="0"/>
              <a:t>For ‘Variables:’, select  </a:t>
            </a:r>
            <a:r>
              <a:rPr lang="en-US" sz="1200" b="1" i="1" dirty="0" smtClean="0"/>
              <a:t>% of Rework Incidences</a:t>
            </a:r>
            <a:endParaRPr lang="en-US" sz="1200" b="1" i="1" dirty="0"/>
          </a:p>
        </p:txBody>
      </p:sp>
      <p:pic>
        <p:nvPicPr>
          <p:cNvPr id="4" name="Picture 3"/>
          <p:cNvPicPr>
            <a:picLocks noChangeAspect="1"/>
          </p:cNvPicPr>
          <p:nvPr/>
        </p:nvPicPr>
        <p:blipFill>
          <a:blip r:embed="rId4"/>
          <a:stretch>
            <a:fillRect/>
          </a:stretch>
        </p:blipFill>
        <p:spPr>
          <a:xfrm>
            <a:off x="4531159" y="1780241"/>
            <a:ext cx="4472425" cy="2949525"/>
          </a:xfrm>
          <a:prstGeom prst="rect">
            <a:avLst/>
          </a:prstGeom>
          <a:ln>
            <a:solidFill>
              <a:schemeClr val="tx1"/>
            </a:solidFill>
          </a:ln>
          <a:effectLst>
            <a:outerShdw blurRad="292100" dist="139700" dir="2700000" algn="tl" rotWithShape="0">
              <a:srgbClr val="333333">
                <a:alpha val="65000"/>
              </a:srgbClr>
            </a:outerShdw>
          </a:effectLst>
        </p:spPr>
      </p:pic>
      <p:sp>
        <p:nvSpPr>
          <p:cNvPr id="12" name="Line 11"/>
          <p:cNvSpPr>
            <a:spLocks noChangeShapeType="1"/>
          </p:cNvSpPr>
          <p:nvPr/>
        </p:nvSpPr>
        <p:spPr bwMode="auto">
          <a:xfrm flipV="1">
            <a:off x="4319539" y="2057400"/>
            <a:ext cx="211620" cy="896310"/>
          </a:xfrm>
          <a:prstGeom prst="line">
            <a:avLst/>
          </a:prstGeom>
          <a:noFill/>
          <a:ln w="38100">
            <a:solidFill>
              <a:schemeClr val="tx1"/>
            </a:solidFill>
            <a:round/>
            <a:headEnd/>
            <a:tailEnd type="triangle" w="med" len="med"/>
          </a:ln>
        </p:spPr>
        <p:txBody>
          <a:bodyPr/>
          <a:lstStyle/>
          <a:p>
            <a:endParaRPr lang="en-US"/>
          </a:p>
        </p:txBody>
      </p:sp>
      <p:sp>
        <p:nvSpPr>
          <p:cNvPr id="13" name="Oval 24"/>
          <p:cNvSpPr>
            <a:spLocks noChangeArrowheads="1"/>
          </p:cNvSpPr>
          <p:nvPr/>
        </p:nvSpPr>
        <p:spPr bwMode="auto">
          <a:xfrm>
            <a:off x="5956300" y="3390900"/>
            <a:ext cx="668431" cy="308365"/>
          </a:xfrm>
          <a:prstGeom prst="ellipse">
            <a:avLst/>
          </a:prstGeom>
          <a:noFill/>
          <a:ln w="38100">
            <a:solidFill>
              <a:schemeClr val="tx1"/>
            </a:solidFill>
            <a:round/>
            <a:headEnd/>
            <a:tailEnd/>
          </a:ln>
        </p:spPr>
        <p:txBody>
          <a:bodyPr wrap="none" anchor="ctr"/>
          <a:lstStyle/>
          <a:p>
            <a:endParaRPr lang="en-US"/>
          </a:p>
        </p:txBody>
      </p:sp>
      <p:pic>
        <p:nvPicPr>
          <p:cNvPr id="5" name="Picture 4"/>
          <p:cNvPicPr>
            <a:picLocks noChangeAspect="1"/>
          </p:cNvPicPr>
          <p:nvPr/>
        </p:nvPicPr>
        <p:blipFill rotWithShape="1">
          <a:blip r:embed="rId5"/>
          <a:srcRect l="33514" t="18221" r="33326" b="23493"/>
          <a:stretch/>
        </p:blipFill>
        <p:spPr>
          <a:xfrm>
            <a:off x="9167578" y="2892215"/>
            <a:ext cx="2803525" cy="2341218"/>
          </a:xfrm>
          <a:prstGeom prst="rect">
            <a:avLst/>
          </a:prstGeom>
          <a:ln>
            <a:solidFill>
              <a:schemeClr val="tx1"/>
            </a:solidFill>
          </a:ln>
          <a:effectLst>
            <a:outerShdw blurRad="292100" dist="139700" dir="2700000" algn="tl" rotWithShape="0">
              <a:srgbClr val="333333">
                <a:alpha val="65000"/>
              </a:srgbClr>
            </a:outerShdw>
          </a:effectLst>
        </p:spPr>
      </p:pic>
      <p:sp>
        <p:nvSpPr>
          <p:cNvPr id="16" name="Text Box 26"/>
          <p:cNvSpPr txBox="1">
            <a:spLocks noChangeArrowheads="1"/>
          </p:cNvSpPr>
          <p:nvPr/>
        </p:nvSpPr>
        <p:spPr bwMode="auto">
          <a:xfrm>
            <a:off x="9931833" y="5233433"/>
            <a:ext cx="1600200" cy="1155700"/>
          </a:xfrm>
          <a:prstGeom prst="rect">
            <a:avLst/>
          </a:prstGeom>
          <a:noFill/>
          <a:ln w="9525">
            <a:noFill/>
            <a:miter lim="800000"/>
            <a:headEnd/>
            <a:tailEnd/>
          </a:ln>
        </p:spPr>
        <p:txBody>
          <a:bodyPr>
            <a:spAutoFit/>
          </a:bodyPr>
          <a:lstStyle/>
          <a:p>
            <a:pPr algn="ctr">
              <a:spcBef>
                <a:spcPct val="50000"/>
              </a:spcBef>
            </a:pPr>
            <a:r>
              <a:rPr lang="en-US" sz="1400" b="1" i="1" dirty="0"/>
              <a:t>Click on the ‘Tests’ tab, then select ‘Perform all tests for special causes’ </a:t>
            </a:r>
          </a:p>
        </p:txBody>
      </p:sp>
      <p:sp>
        <p:nvSpPr>
          <p:cNvPr id="17" name="Text Box 29"/>
          <p:cNvSpPr txBox="1">
            <a:spLocks noChangeArrowheads="1"/>
          </p:cNvSpPr>
          <p:nvPr/>
        </p:nvSpPr>
        <p:spPr bwMode="auto">
          <a:xfrm>
            <a:off x="7653537" y="4053584"/>
            <a:ext cx="2278296" cy="313081"/>
          </a:xfrm>
          <a:prstGeom prst="rect">
            <a:avLst/>
          </a:prstGeom>
          <a:noFill/>
          <a:ln w="9525">
            <a:noFill/>
            <a:miter lim="800000"/>
            <a:headEnd/>
            <a:tailEnd/>
          </a:ln>
        </p:spPr>
        <p:txBody>
          <a:bodyPr wrap="square">
            <a:spAutoFit/>
          </a:bodyPr>
          <a:lstStyle/>
          <a:p>
            <a:pPr>
              <a:spcBef>
                <a:spcPct val="50000"/>
              </a:spcBef>
            </a:pPr>
            <a:r>
              <a:rPr lang="en-US" sz="1400" b="1" i="1" dirty="0"/>
              <a:t>Select ‘I-MR Options . . .’</a:t>
            </a:r>
          </a:p>
        </p:txBody>
      </p:sp>
      <p:sp>
        <p:nvSpPr>
          <p:cNvPr id="1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I-MR Chart</a:t>
            </a:r>
            <a:endParaRPr lang="en-US" sz="3600" b="1" kern="0" dirty="0">
              <a:solidFill>
                <a:srgbClr val="007BB9"/>
              </a:solidFill>
            </a:endParaRPr>
          </a:p>
        </p:txBody>
      </p:sp>
      <p:pic>
        <p:nvPicPr>
          <p:cNvPr id="21" name="Picture 20"/>
          <p:cNvPicPr>
            <a:picLocks noChangeAspect="1"/>
          </p:cNvPicPr>
          <p:nvPr/>
        </p:nvPicPr>
        <p:blipFill>
          <a:blip r:embed="rId6"/>
          <a:stretch>
            <a:fillRect/>
          </a:stretch>
        </p:blipFill>
        <p:spPr>
          <a:xfrm>
            <a:off x="1259968" y="4105237"/>
            <a:ext cx="3148954" cy="2121021"/>
          </a:xfrm>
          <a:prstGeom prst="rect">
            <a:avLst/>
          </a:prstGeom>
          <a:ln>
            <a:solidFill>
              <a:schemeClr val="tx1"/>
            </a:solidFill>
          </a:ln>
          <a:effectLst>
            <a:outerShdw blurRad="292100" dist="139700" dir="2700000" algn="tl" rotWithShape="0">
              <a:srgbClr val="333333">
                <a:alpha val="65000"/>
              </a:srgbClr>
            </a:outerShdw>
          </a:effectLst>
        </p:spPr>
      </p:pic>
      <p:sp>
        <p:nvSpPr>
          <p:cNvPr id="22" name="Oval 24"/>
          <p:cNvSpPr>
            <a:spLocks noChangeArrowheads="1"/>
          </p:cNvSpPr>
          <p:nvPr/>
        </p:nvSpPr>
        <p:spPr bwMode="auto">
          <a:xfrm>
            <a:off x="7986325" y="3679959"/>
            <a:ext cx="969739" cy="323607"/>
          </a:xfrm>
          <a:prstGeom prst="ellipse">
            <a:avLst/>
          </a:prstGeom>
          <a:noFill/>
          <a:ln w="38100">
            <a:solidFill>
              <a:schemeClr val="tx1"/>
            </a:solidFill>
            <a:round/>
            <a:headEnd/>
            <a:tailEnd/>
          </a:ln>
        </p:spPr>
        <p:txBody>
          <a:bodyPr wrap="none" anchor="ctr"/>
          <a:lstStyle/>
          <a:p>
            <a:endParaRPr lang="en-US"/>
          </a:p>
        </p:txBody>
      </p:sp>
      <p:sp>
        <p:nvSpPr>
          <p:cNvPr id="23" name="Line 25"/>
          <p:cNvSpPr>
            <a:spLocks noChangeShapeType="1"/>
          </p:cNvSpPr>
          <p:nvPr/>
        </p:nvSpPr>
        <p:spPr bwMode="auto">
          <a:xfrm flipV="1">
            <a:off x="8910260" y="3009902"/>
            <a:ext cx="350643" cy="714174"/>
          </a:xfrm>
          <a:prstGeom prst="line">
            <a:avLst/>
          </a:prstGeom>
          <a:noFill/>
          <a:ln w="38100">
            <a:solidFill>
              <a:schemeClr val="tx1"/>
            </a:solidFill>
            <a:round/>
            <a:headEnd/>
            <a:tailEnd type="triangle" w="med" len="med"/>
          </a:ln>
        </p:spPr>
        <p:txBody>
          <a:bodyPr/>
          <a:lstStyle/>
          <a:p>
            <a:endParaRPr lang="en-US"/>
          </a:p>
        </p:txBody>
      </p:sp>
      <p:sp>
        <p:nvSpPr>
          <p:cNvPr id="14" name="Line 25"/>
          <p:cNvSpPr>
            <a:spLocks noChangeShapeType="1"/>
          </p:cNvSpPr>
          <p:nvPr/>
        </p:nvSpPr>
        <p:spPr bwMode="auto">
          <a:xfrm flipH="1">
            <a:off x="3670771" y="3663682"/>
            <a:ext cx="2395158" cy="492112"/>
          </a:xfrm>
          <a:prstGeom prst="line">
            <a:avLst/>
          </a:prstGeom>
          <a:noFill/>
          <a:ln w="38100">
            <a:solidFill>
              <a:schemeClr val="tx1"/>
            </a:solidFill>
            <a:round/>
            <a:headEnd/>
            <a:tailEnd type="triangle" w="med" len="med"/>
          </a:ln>
        </p:spPr>
        <p:txBody>
          <a:bodyPr/>
          <a:lstStyle/>
          <a:p>
            <a:endParaRPr lang="en-US"/>
          </a:p>
        </p:txBody>
      </p:sp>
      <p:sp>
        <p:nvSpPr>
          <p:cNvPr id="24" name="Oval 24"/>
          <p:cNvSpPr>
            <a:spLocks noChangeArrowheads="1"/>
          </p:cNvSpPr>
          <p:nvPr/>
        </p:nvSpPr>
        <p:spPr bwMode="auto">
          <a:xfrm>
            <a:off x="1193537" y="4240608"/>
            <a:ext cx="458196" cy="176077"/>
          </a:xfrm>
          <a:prstGeom prst="ellipse">
            <a:avLst/>
          </a:prstGeom>
          <a:noFill/>
          <a:ln w="38100">
            <a:solidFill>
              <a:schemeClr val="tx1"/>
            </a:solidFill>
            <a:round/>
            <a:headEnd/>
            <a:tailEnd/>
          </a:ln>
        </p:spPr>
        <p:txBody>
          <a:bodyPr wrap="none" anchor="ctr"/>
          <a:lstStyle/>
          <a:p>
            <a:endParaRPr lang="en-US"/>
          </a:p>
        </p:txBody>
      </p:sp>
      <p:sp>
        <p:nvSpPr>
          <p:cNvPr id="25" name="Text Box 26"/>
          <p:cNvSpPr txBox="1">
            <a:spLocks noChangeArrowheads="1"/>
          </p:cNvSpPr>
          <p:nvPr/>
        </p:nvSpPr>
        <p:spPr bwMode="auto">
          <a:xfrm>
            <a:off x="0" y="4552056"/>
            <a:ext cx="1324613" cy="1169551"/>
          </a:xfrm>
          <a:prstGeom prst="rect">
            <a:avLst/>
          </a:prstGeom>
          <a:noFill/>
          <a:ln w="9525">
            <a:noFill/>
            <a:miter lim="800000"/>
            <a:headEnd/>
            <a:tailEnd/>
          </a:ln>
        </p:spPr>
        <p:txBody>
          <a:bodyPr wrap="square">
            <a:spAutoFit/>
          </a:bodyPr>
          <a:lstStyle/>
          <a:p>
            <a:pPr algn="ctr">
              <a:spcBef>
                <a:spcPct val="50000"/>
              </a:spcBef>
            </a:pPr>
            <a:r>
              <a:rPr lang="en-US" sz="1400" b="1" i="1" dirty="0" smtClean="0"/>
              <a:t>Click on stamp &amp; Select ‘Date’  as a X axis labels </a:t>
            </a:r>
            <a:endParaRPr lang="en-US" sz="1400" b="1" i="1" dirty="0"/>
          </a:p>
        </p:txBody>
      </p:sp>
      <p:sp>
        <p:nvSpPr>
          <p:cNvPr id="26" name="Oval 24"/>
          <p:cNvSpPr>
            <a:spLocks noChangeArrowheads="1"/>
          </p:cNvSpPr>
          <p:nvPr/>
        </p:nvSpPr>
        <p:spPr bwMode="auto">
          <a:xfrm>
            <a:off x="2438400" y="4626274"/>
            <a:ext cx="428366" cy="154888"/>
          </a:xfrm>
          <a:prstGeom prst="ellipse">
            <a:avLst/>
          </a:prstGeom>
          <a:noFill/>
          <a:ln w="38100">
            <a:solidFill>
              <a:schemeClr val="tx1"/>
            </a:solidFill>
            <a:round/>
            <a:headEnd/>
            <a:tailEnd/>
          </a:ln>
        </p:spPr>
        <p:txBody>
          <a:bodyPr wrap="none" anchor="ctr"/>
          <a:lstStyle/>
          <a:p>
            <a:endParaRPr lang="en-US"/>
          </a:p>
        </p:txBody>
      </p:sp>
      <p:sp>
        <p:nvSpPr>
          <p:cNvPr id="27" name="Text Box 29"/>
          <p:cNvSpPr txBox="1">
            <a:spLocks noChangeArrowheads="1"/>
          </p:cNvSpPr>
          <p:nvPr/>
        </p:nvSpPr>
        <p:spPr bwMode="auto">
          <a:xfrm>
            <a:off x="2584581" y="5630659"/>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t>Click ‘OK’</a:t>
            </a:r>
            <a:endParaRPr lang="en-US" sz="1400" b="1" i="1" dirty="0"/>
          </a:p>
        </p:txBody>
      </p:sp>
      <p:sp>
        <p:nvSpPr>
          <p:cNvPr id="28" name="Text Box 29"/>
          <p:cNvSpPr txBox="1">
            <a:spLocks noChangeArrowheads="1"/>
          </p:cNvSpPr>
          <p:nvPr/>
        </p:nvSpPr>
        <p:spPr bwMode="auto">
          <a:xfrm>
            <a:off x="10346337" y="4703718"/>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t>Click ‘OK’</a:t>
            </a:r>
            <a:endParaRPr lang="en-US" sz="1400" b="1" i="1" dirty="0"/>
          </a:p>
        </p:txBody>
      </p:sp>
      <p:sp>
        <p:nvSpPr>
          <p:cNvPr id="29" name="Text Box 29"/>
          <p:cNvSpPr txBox="1">
            <a:spLocks noChangeArrowheads="1"/>
          </p:cNvSpPr>
          <p:nvPr/>
        </p:nvSpPr>
        <p:spPr bwMode="auto">
          <a:xfrm>
            <a:off x="5996530" y="4353229"/>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t>Click ‘OK’</a:t>
            </a:r>
            <a:endParaRPr lang="en-US" sz="1400" b="1" i="1" dirty="0"/>
          </a:p>
        </p:txBody>
      </p:sp>
      <p:sp>
        <p:nvSpPr>
          <p:cNvPr id="30" name="Oval 29"/>
          <p:cNvSpPr/>
          <p:nvPr/>
        </p:nvSpPr>
        <p:spPr>
          <a:xfrm>
            <a:off x="3490151" y="1352176"/>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rgbClr val="FFFFFF"/>
                </a:solidFill>
              </a:rPr>
              <a:t>1</a:t>
            </a:r>
          </a:p>
        </p:txBody>
      </p:sp>
      <p:sp>
        <p:nvSpPr>
          <p:cNvPr id="31" name="Oval 30"/>
          <p:cNvSpPr/>
          <p:nvPr/>
        </p:nvSpPr>
        <p:spPr>
          <a:xfrm>
            <a:off x="8622841" y="1350215"/>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FFFFFF"/>
                </a:solidFill>
              </a:rPr>
              <a:t>2</a:t>
            </a:r>
            <a:endParaRPr lang="en-US" b="1" dirty="0">
              <a:solidFill>
                <a:srgbClr val="FFFFFF"/>
              </a:solidFill>
            </a:endParaRPr>
          </a:p>
        </p:txBody>
      </p:sp>
      <p:sp>
        <p:nvSpPr>
          <p:cNvPr id="32" name="Oval 31"/>
          <p:cNvSpPr/>
          <p:nvPr/>
        </p:nvSpPr>
        <p:spPr>
          <a:xfrm>
            <a:off x="311507" y="3881402"/>
            <a:ext cx="704909" cy="670654"/>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50" b="1" dirty="0" smtClean="0">
                <a:solidFill>
                  <a:srgbClr val="FFFFFF"/>
                </a:solidFill>
              </a:rPr>
              <a:t>2.1</a:t>
            </a:r>
            <a:endParaRPr lang="en-US" sz="1750" b="1" dirty="0">
              <a:solidFill>
                <a:srgbClr val="FFFFFF"/>
              </a:solidFill>
            </a:endParaRPr>
          </a:p>
        </p:txBody>
      </p:sp>
      <p:sp>
        <p:nvSpPr>
          <p:cNvPr id="33" name="Oval 32"/>
          <p:cNvSpPr/>
          <p:nvPr/>
        </p:nvSpPr>
        <p:spPr>
          <a:xfrm>
            <a:off x="10216885" y="2227260"/>
            <a:ext cx="704909" cy="670654"/>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750" b="1" dirty="0" smtClean="0">
                <a:solidFill>
                  <a:srgbClr val="FFFFFF"/>
                </a:solidFill>
              </a:rPr>
              <a:t>2.2</a:t>
            </a:r>
            <a:endParaRPr lang="en-US" sz="1750" b="1" dirty="0">
              <a:solidFill>
                <a:srgbClr val="FFFFFF"/>
              </a:solidFill>
            </a:endParaRPr>
          </a:p>
        </p:txBody>
      </p:sp>
    </p:spTree>
    <p:extLst>
      <p:ext uri="{BB962C8B-B14F-4D97-AF65-F5344CB8AC3E}">
        <p14:creationId xmlns:p14="http://schemas.microsoft.com/office/powerpoint/2010/main" val="3984660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772" y="2897524"/>
            <a:ext cx="7521200" cy="992304"/>
          </a:xfrm>
        </p:spPr>
        <p:txBody>
          <a:bodyPr anchor="ctr"/>
          <a:lstStyle/>
          <a:p>
            <a:pPr algn="ctr"/>
            <a:r>
              <a:rPr lang="en-US" sz="6000" dirty="0" smtClean="0"/>
              <a:t>PROJECT CHARTER</a:t>
            </a:r>
            <a:endParaRPr lang="en-US" sz="6000"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a:t>
            </a:fld>
            <a:endParaRPr lang="en">
              <a:solidFill>
                <a:srgbClr val="FFFFFF"/>
              </a:solidFill>
            </a:endParaRPr>
          </a:p>
        </p:txBody>
      </p:sp>
    </p:spTree>
    <p:extLst>
      <p:ext uri="{BB962C8B-B14F-4D97-AF65-F5344CB8AC3E}">
        <p14:creationId xmlns:p14="http://schemas.microsoft.com/office/powerpoint/2010/main" val="2490252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50</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I-MR Chart</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5" name="Text Box 4"/>
          <p:cNvSpPr txBox="1">
            <a:spLocks noChangeArrowheads="1"/>
          </p:cNvSpPr>
          <p:nvPr/>
        </p:nvSpPr>
        <p:spPr bwMode="auto">
          <a:xfrm>
            <a:off x="485921" y="1494459"/>
            <a:ext cx="6399249" cy="584775"/>
          </a:xfrm>
          <a:prstGeom prst="rect">
            <a:avLst/>
          </a:prstGeom>
          <a:noFill/>
          <a:ln w="9525">
            <a:noFill/>
            <a:miter lim="800000"/>
            <a:headEnd/>
            <a:tailEnd/>
          </a:ln>
        </p:spPr>
        <p:txBody>
          <a:bodyPr wrap="square">
            <a:spAutoFit/>
          </a:bodyPr>
          <a:lstStyle/>
          <a:p>
            <a:pPr algn="ctr">
              <a:spcBef>
                <a:spcPct val="50000"/>
              </a:spcBef>
            </a:pPr>
            <a:r>
              <a:rPr lang="en-US" sz="1600" b="1" i="1" u="sng" dirty="0" smtClean="0">
                <a:solidFill>
                  <a:schemeClr val="tx1">
                    <a:lumMod val="75000"/>
                  </a:schemeClr>
                </a:solidFill>
              </a:rPr>
              <a:t>% of Rework incidences </a:t>
            </a:r>
            <a:r>
              <a:rPr lang="en-US" sz="1600" b="1" i="1" dirty="0" smtClean="0">
                <a:solidFill>
                  <a:schemeClr val="tx1">
                    <a:lumMod val="75000"/>
                  </a:schemeClr>
                </a:solidFill>
              </a:rPr>
              <a:t>for 40 days are tracked, </a:t>
            </a:r>
            <a:r>
              <a:rPr lang="en-US" sz="1600" b="1" i="1" dirty="0">
                <a:solidFill>
                  <a:schemeClr val="tx1">
                    <a:lumMod val="75000"/>
                  </a:schemeClr>
                </a:solidFill>
              </a:rPr>
              <a:t>as well as the differential between every 2 adjacent points (‘moving range’)</a:t>
            </a:r>
          </a:p>
        </p:txBody>
      </p:sp>
      <p:sp>
        <p:nvSpPr>
          <p:cNvPr id="18" name="Text Box 7"/>
          <p:cNvSpPr txBox="1">
            <a:spLocks noChangeArrowheads="1"/>
          </p:cNvSpPr>
          <p:nvPr/>
        </p:nvSpPr>
        <p:spPr bwMode="auto">
          <a:xfrm>
            <a:off x="6889594" y="2526768"/>
            <a:ext cx="4947039" cy="1200329"/>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b="1" i="0" u="none" strike="noStrike" kern="0" cap="none" spc="0" normalizeH="0" baseline="0" noProof="0" dirty="0">
                <a:ln>
                  <a:noFill/>
                </a:ln>
                <a:solidFill>
                  <a:prstClr val="black"/>
                </a:solidFill>
                <a:effectLst/>
                <a:uLnTx/>
                <a:uFillTx/>
              </a:rPr>
              <a:t>CONTROL limits (</a:t>
            </a:r>
            <a:r>
              <a:rPr kumimoji="0" lang="en-US" b="1" i="0" u="sng" strike="noStrike" kern="0" cap="none" spc="0" normalizeH="0" baseline="0" noProof="0" dirty="0">
                <a:ln>
                  <a:noFill/>
                </a:ln>
                <a:solidFill>
                  <a:prstClr val="black"/>
                </a:solidFill>
                <a:effectLst/>
                <a:uLnTx/>
                <a:uFillTx/>
              </a:rPr>
              <a:t>not</a:t>
            </a:r>
            <a:r>
              <a:rPr kumimoji="0" lang="en-US" b="1" i="0" u="none" strike="noStrike" kern="0" cap="none" spc="0" normalizeH="0" baseline="0" noProof="0" dirty="0">
                <a:ln>
                  <a:noFill/>
                </a:ln>
                <a:solidFill>
                  <a:prstClr val="black"/>
                </a:solidFill>
                <a:effectLst/>
                <a:uLnTx/>
                <a:uFillTx/>
              </a:rPr>
              <a:t> </a:t>
            </a:r>
            <a:r>
              <a:rPr kumimoji="0" lang="en-US" b="1" i="0" u="none" strike="noStrike" kern="0" cap="none" spc="0" normalizeH="0" baseline="0" noProof="0" dirty="0" smtClean="0">
                <a:ln>
                  <a:noFill/>
                </a:ln>
                <a:solidFill>
                  <a:prstClr val="black"/>
                </a:solidFill>
                <a:effectLst/>
                <a:uLnTx/>
                <a:uFillTx/>
              </a:rPr>
              <a:t>specification </a:t>
            </a:r>
            <a:r>
              <a:rPr kumimoji="0" lang="en-US" b="1" i="0" u="none" strike="noStrike" kern="0" cap="none" spc="0" normalizeH="0" baseline="0" noProof="0" dirty="0">
                <a:ln>
                  <a:noFill/>
                </a:ln>
                <a:solidFill>
                  <a:prstClr val="black"/>
                </a:solidFill>
                <a:effectLst/>
                <a:uLnTx/>
                <a:uFillTx/>
              </a:rPr>
              <a:t>limits!) are set at 3 standard deviations from the mean.  Any data points beyond these limits are unusual and should be investigated. </a:t>
            </a:r>
          </a:p>
        </p:txBody>
      </p:sp>
      <p:sp>
        <p:nvSpPr>
          <p:cNvPr id="22" name="Text Box 7"/>
          <p:cNvSpPr txBox="1">
            <a:spLocks noChangeArrowheads="1"/>
          </p:cNvSpPr>
          <p:nvPr/>
        </p:nvSpPr>
        <p:spPr bwMode="auto">
          <a:xfrm>
            <a:off x="6885170" y="3874009"/>
            <a:ext cx="5160525" cy="2308324"/>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b="1" i="0" u="none" strike="noStrike" kern="0" cap="none" spc="0" normalizeH="0" baseline="0" noProof="0" dirty="0" smtClean="0">
                <a:ln>
                  <a:noFill/>
                </a:ln>
                <a:solidFill>
                  <a:prstClr val="black"/>
                </a:solidFill>
                <a:effectLst/>
                <a:uLnTx/>
                <a:uFillTx/>
              </a:rPr>
              <a:t>In both the control charts almost every single data point lies between upper and lower control limit</a:t>
            </a:r>
            <a:r>
              <a:rPr kumimoji="0" lang="en-US" b="1" i="0" u="none" strike="noStrike" kern="0" cap="none" spc="0" normalizeH="0" noProof="0" dirty="0" smtClean="0">
                <a:ln>
                  <a:noFill/>
                </a:ln>
                <a:solidFill>
                  <a:prstClr val="black"/>
                </a:solidFill>
                <a:effectLst/>
                <a:uLnTx/>
                <a:uFillTx/>
              </a:rPr>
              <a:t> except one data point. Hence, we can conclude that significant cause (% Rework incidences) is stable and in control. Identified outlier was investigated, causes were found, solutions were discussed and implemented. </a:t>
            </a:r>
            <a:endParaRPr kumimoji="0" lang="en-US" b="1" i="0" u="none" strike="noStrike" kern="0" cap="none" spc="0" normalizeH="0" baseline="0" noProof="0" dirty="0">
              <a:ln>
                <a:noFill/>
              </a:ln>
              <a:solidFill>
                <a:prstClr val="black"/>
              </a:solidFill>
              <a:effectLst/>
              <a:uLnTx/>
              <a:uFillTx/>
            </a:endParaRPr>
          </a:p>
        </p:txBody>
      </p:sp>
      <p:pic>
        <p:nvPicPr>
          <p:cNvPr id="4" name="Picture 3"/>
          <p:cNvPicPr>
            <a:picLocks noChangeAspect="1"/>
          </p:cNvPicPr>
          <p:nvPr/>
        </p:nvPicPr>
        <p:blipFill>
          <a:blip r:embed="rId3"/>
          <a:stretch>
            <a:fillRect/>
          </a:stretch>
        </p:blipFill>
        <p:spPr>
          <a:xfrm>
            <a:off x="804984" y="2244154"/>
            <a:ext cx="5117495" cy="4180676"/>
          </a:xfrm>
          <a:prstGeom prst="rect">
            <a:avLst/>
          </a:prstGeom>
          <a:ln>
            <a:solidFill>
              <a:schemeClr val="tx1">
                <a:lumMod val="50000"/>
              </a:schemeClr>
            </a:solidFill>
          </a:ln>
        </p:spPr>
      </p:pic>
      <p:sp>
        <p:nvSpPr>
          <p:cNvPr id="13" name="Oval 10"/>
          <p:cNvSpPr>
            <a:spLocks noChangeArrowheads="1"/>
          </p:cNvSpPr>
          <p:nvPr/>
        </p:nvSpPr>
        <p:spPr bwMode="auto">
          <a:xfrm>
            <a:off x="4029329" y="2573993"/>
            <a:ext cx="317500" cy="314246"/>
          </a:xfrm>
          <a:prstGeom prst="ellipse">
            <a:avLst/>
          </a:prstGeom>
          <a:noFill/>
          <a:ln w="38100">
            <a:solidFill>
              <a:srgbClr val="CC0000"/>
            </a:solidFill>
            <a:round/>
            <a:headEnd/>
            <a:tailEnd/>
          </a:ln>
        </p:spPr>
        <p:txBody>
          <a:bodyPr wrap="none" anchor="ctr"/>
          <a:lstStyle/>
          <a:p>
            <a:endParaRPr lang="en-US"/>
          </a:p>
        </p:txBody>
      </p:sp>
      <p:sp>
        <p:nvSpPr>
          <p:cNvPr id="14" name="Oval 10"/>
          <p:cNvSpPr>
            <a:spLocks noChangeArrowheads="1"/>
          </p:cNvSpPr>
          <p:nvPr/>
        </p:nvSpPr>
        <p:spPr bwMode="auto">
          <a:xfrm>
            <a:off x="4029329" y="4571999"/>
            <a:ext cx="317500" cy="314246"/>
          </a:xfrm>
          <a:prstGeom prst="ellipse">
            <a:avLst/>
          </a:prstGeom>
          <a:noFill/>
          <a:ln w="38100">
            <a:solidFill>
              <a:srgbClr val="CC0000"/>
            </a:solidFill>
            <a:round/>
            <a:headEnd/>
            <a:tailEnd/>
          </a:ln>
        </p:spPr>
        <p:txBody>
          <a:bodyPr wrap="none" anchor="ctr"/>
          <a:lstStyle/>
          <a:p>
            <a:endParaRPr lang="en-US"/>
          </a:p>
        </p:txBody>
      </p:sp>
      <p:grpSp>
        <p:nvGrpSpPr>
          <p:cNvPr id="19" name="Group 24"/>
          <p:cNvGrpSpPr>
            <a:grpSpLocks/>
          </p:cNvGrpSpPr>
          <p:nvPr/>
        </p:nvGrpSpPr>
        <p:grpSpPr bwMode="auto">
          <a:xfrm rot="13246965">
            <a:off x="5651905" y="2259468"/>
            <a:ext cx="976618" cy="1457638"/>
            <a:chOff x="1488" y="2070"/>
            <a:chExt cx="2320" cy="810"/>
          </a:xfrm>
        </p:grpSpPr>
        <p:sp>
          <p:nvSpPr>
            <p:cNvPr id="20" name="Line 22"/>
            <p:cNvSpPr>
              <a:spLocks noChangeShapeType="1"/>
            </p:cNvSpPr>
            <p:nvPr/>
          </p:nvSpPr>
          <p:spPr bwMode="auto">
            <a:xfrm flipV="1">
              <a:off x="1488" y="2070"/>
              <a:ext cx="911" cy="810"/>
            </a:xfrm>
            <a:prstGeom prst="line">
              <a:avLst/>
            </a:prstGeom>
            <a:noFill/>
            <a:ln w="38100">
              <a:solidFill>
                <a:schemeClr val="tx1"/>
              </a:solidFill>
              <a:round/>
              <a:headEnd/>
              <a:tailEnd type="triangle" w="med" len="med"/>
            </a:ln>
          </p:spPr>
          <p:txBody>
            <a:bodyPr/>
            <a:lstStyle/>
            <a:p>
              <a:endParaRPr lang="en-US"/>
            </a:p>
          </p:txBody>
        </p:sp>
        <p:sp>
          <p:nvSpPr>
            <p:cNvPr id="21" name="Line 23"/>
            <p:cNvSpPr>
              <a:spLocks noChangeShapeType="1"/>
            </p:cNvSpPr>
            <p:nvPr/>
          </p:nvSpPr>
          <p:spPr bwMode="auto">
            <a:xfrm flipV="1">
              <a:off x="1488" y="2414"/>
              <a:ext cx="2320" cy="466"/>
            </a:xfrm>
            <a:prstGeom prst="line">
              <a:avLst/>
            </a:prstGeom>
            <a:noFill/>
            <a:ln w="38100">
              <a:solidFill>
                <a:schemeClr val="tx1"/>
              </a:solidFill>
              <a:round/>
              <a:headEnd/>
              <a:tailEnd type="triangle" w="med" len="med"/>
            </a:ln>
          </p:spPr>
          <p:txBody>
            <a:bodyPr/>
            <a:lstStyle/>
            <a:p>
              <a:endParaRPr lang="en-US"/>
            </a:p>
          </p:txBody>
        </p:sp>
      </p:grpSp>
      <p:sp>
        <p:nvSpPr>
          <p:cNvPr id="16" name="Text Box 4"/>
          <p:cNvSpPr txBox="1">
            <a:spLocks noChangeArrowheads="1"/>
          </p:cNvSpPr>
          <p:nvPr/>
        </p:nvSpPr>
        <p:spPr bwMode="auto">
          <a:xfrm>
            <a:off x="6790945" y="1948194"/>
            <a:ext cx="4850616" cy="369332"/>
          </a:xfrm>
          <a:prstGeom prst="rect">
            <a:avLst/>
          </a:prstGeom>
          <a:noFill/>
          <a:ln w="9525">
            <a:noFill/>
            <a:miter lim="800000"/>
            <a:headEnd/>
            <a:tailEnd/>
          </a:ln>
        </p:spPr>
        <p:txBody>
          <a:bodyPr wrap="square">
            <a:spAutoFit/>
          </a:bodyPr>
          <a:lstStyle/>
          <a:p>
            <a:pPr algn="ctr">
              <a:spcBef>
                <a:spcPct val="50000"/>
              </a:spcBef>
            </a:pPr>
            <a:r>
              <a:rPr lang="en-US" b="1" i="1" u="sng" dirty="0" smtClean="0">
                <a:solidFill>
                  <a:schemeClr val="tx1">
                    <a:lumMod val="75000"/>
                  </a:schemeClr>
                </a:solidFill>
              </a:rPr>
              <a:t>Interpretation</a:t>
            </a:r>
            <a:endParaRPr lang="en-US" b="1" i="1" dirty="0">
              <a:solidFill>
                <a:schemeClr val="tx1">
                  <a:lumMod val="75000"/>
                </a:schemeClr>
              </a:solidFill>
            </a:endParaRPr>
          </a:p>
        </p:txBody>
      </p:sp>
    </p:spTree>
    <p:extLst>
      <p:ext uri="{BB962C8B-B14F-4D97-AF65-F5344CB8AC3E}">
        <p14:creationId xmlns:p14="http://schemas.microsoft.com/office/powerpoint/2010/main" val="2129312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51</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I-MR Chart</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5" name="Text Box 4"/>
          <p:cNvSpPr txBox="1">
            <a:spLocks noChangeArrowheads="1"/>
          </p:cNvSpPr>
          <p:nvPr/>
        </p:nvSpPr>
        <p:spPr bwMode="auto">
          <a:xfrm>
            <a:off x="523349" y="1555218"/>
            <a:ext cx="6153930" cy="584775"/>
          </a:xfrm>
          <a:prstGeom prst="rect">
            <a:avLst/>
          </a:prstGeom>
          <a:noFill/>
          <a:ln w="9525">
            <a:noFill/>
            <a:miter lim="800000"/>
            <a:headEnd/>
            <a:tailEnd/>
          </a:ln>
        </p:spPr>
        <p:txBody>
          <a:bodyPr wrap="square">
            <a:spAutoFit/>
          </a:bodyPr>
          <a:lstStyle/>
          <a:p>
            <a:pPr algn="ctr">
              <a:spcBef>
                <a:spcPct val="50000"/>
              </a:spcBef>
            </a:pPr>
            <a:r>
              <a:rPr lang="en-US" sz="1600" b="1" i="1" dirty="0" smtClean="0">
                <a:solidFill>
                  <a:schemeClr val="tx1">
                    <a:lumMod val="75000"/>
                  </a:schemeClr>
                </a:solidFill>
              </a:rPr>
              <a:t>% TAT Compliance for </a:t>
            </a:r>
            <a:r>
              <a:rPr lang="en-US" sz="1600" b="1" i="1" dirty="0">
                <a:solidFill>
                  <a:schemeClr val="tx1">
                    <a:lumMod val="75000"/>
                  </a:schemeClr>
                </a:solidFill>
              </a:rPr>
              <a:t>40 days are tracked, as well as the differential between every 2 adjacent points (‘moving range’)</a:t>
            </a:r>
          </a:p>
        </p:txBody>
      </p:sp>
      <p:sp>
        <p:nvSpPr>
          <p:cNvPr id="18" name="Text Box 7"/>
          <p:cNvSpPr txBox="1">
            <a:spLocks noChangeArrowheads="1"/>
          </p:cNvSpPr>
          <p:nvPr/>
        </p:nvSpPr>
        <p:spPr bwMode="auto">
          <a:xfrm>
            <a:off x="6825658" y="2425250"/>
            <a:ext cx="5112385" cy="1200329"/>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kern="0" dirty="0">
                <a:solidFill>
                  <a:prstClr val="black"/>
                </a:solidFill>
              </a:rPr>
              <a:t>CONTROL limits (</a:t>
            </a:r>
            <a:r>
              <a:rPr lang="en-US" b="1" u="sng" kern="0" dirty="0">
                <a:solidFill>
                  <a:prstClr val="black"/>
                </a:solidFill>
              </a:rPr>
              <a:t>not</a:t>
            </a:r>
            <a:r>
              <a:rPr lang="en-US" b="1" kern="0" dirty="0">
                <a:solidFill>
                  <a:prstClr val="black"/>
                </a:solidFill>
              </a:rPr>
              <a:t> </a:t>
            </a:r>
            <a:r>
              <a:rPr lang="en-US" b="1" kern="0" dirty="0" smtClean="0">
                <a:solidFill>
                  <a:prstClr val="black"/>
                </a:solidFill>
              </a:rPr>
              <a:t>specification </a:t>
            </a:r>
            <a:r>
              <a:rPr lang="en-US" b="1" kern="0" dirty="0">
                <a:solidFill>
                  <a:prstClr val="black"/>
                </a:solidFill>
              </a:rPr>
              <a:t>limits!) are set at 3 standard deviations from the mean.  Any data points beyond these limits are unusual and should be investigated. </a:t>
            </a:r>
          </a:p>
        </p:txBody>
      </p:sp>
      <p:pic>
        <p:nvPicPr>
          <p:cNvPr id="5" name="Picture 4"/>
          <p:cNvPicPr>
            <a:picLocks noChangeAspect="1"/>
          </p:cNvPicPr>
          <p:nvPr/>
        </p:nvPicPr>
        <p:blipFill>
          <a:blip r:embed="rId3"/>
          <a:stretch>
            <a:fillRect/>
          </a:stretch>
        </p:blipFill>
        <p:spPr>
          <a:xfrm>
            <a:off x="734636" y="2292544"/>
            <a:ext cx="5300403" cy="3981964"/>
          </a:xfrm>
          <a:prstGeom prst="rect">
            <a:avLst/>
          </a:prstGeom>
          <a:ln>
            <a:solidFill>
              <a:schemeClr val="tx1">
                <a:lumMod val="50000"/>
              </a:schemeClr>
            </a:solidFill>
          </a:ln>
        </p:spPr>
      </p:pic>
      <p:sp>
        <p:nvSpPr>
          <p:cNvPr id="23" name="Text Box 7"/>
          <p:cNvSpPr txBox="1">
            <a:spLocks noChangeArrowheads="1"/>
          </p:cNvSpPr>
          <p:nvPr/>
        </p:nvSpPr>
        <p:spPr bwMode="auto">
          <a:xfrm>
            <a:off x="6825657" y="4026638"/>
            <a:ext cx="5112385" cy="1200329"/>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b="1" i="0" u="none" strike="noStrike" kern="0" cap="none" spc="0" normalizeH="0" baseline="0" noProof="0" dirty="0" smtClean="0">
                <a:ln>
                  <a:noFill/>
                </a:ln>
                <a:solidFill>
                  <a:prstClr val="black"/>
                </a:solidFill>
                <a:effectLst/>
                <a:uLnTx/>
                <a:uFillTx/>
              </a:rPr>
              <a:t>In both (Individual and Moving Range) the control charts all the</a:t>
            </a:r>
            <a:r>
              <a:rPr kumimoji="0" lang="en-US" b="1" i="0" u="none" strike="noStrike" kern="0" cap="none" spc="0" normalizeH="0" noProof="0" dirty="0" smtClean="0">
                <a:ln>
                  <a:noFill/>
                </a:ln>
                <a:solidFill>
                  <a:prstClr val="black"/>
                </a:solidFill>
                <a:effectLst/>
                <a:uLnTx/>
                <a:uFillTx/>
              </a:rPr>
              <a:t> data</a:t>
            </a:r>
            <a:r>
              <a:rPr kumimoji="0" lang="en-US" b="1" i="0" u="none" strike="noStrike" kern="0" cap="none" spc="0" normalizeH="0" baseline="0" noProof="0" dirty="0" smtClean="0">
                <a:ln>
                  <a:noFill/>
                </a:ln>
                <a:solidFill>
                  <a:prstClr val="black"/>
                </a:solidFill>
                <a:effectLst/>
                <a:uLnTx/>
                <a:uFillTx/>
              </a:rPr>
              <a:t> point falls within the control limits</a:t>
            </a:r>
            <a:r>
              <a:rPr kumimoji="0" lang="en-US" b="1" i="0" u="none" strike="noStrike" kern="0" cap="none" spc="0" normalizeH="0" noProof="0" dirty="0" smtClean="0">
                <a:ln>
                  <a:noFill/>
                </a:ln>
                <a:solidFill>
                  <a:prstClr val="black"/>
                </a:solidFill>
                <a:effectLst/>
                <a:uLnTx/>
                <a:uFillTx/>
              </a:rPr>
              <a:t>. Hence, </a:t>
            </a:r>
            <a:r>
              <a:rPr lang="en-US" b="1" kern="0" dirty="0" smtClean="0">
                <a:solidFill>
                  <a:prstClr val="black"/>
                </a:solidFill>
              </a:rPr>
              <a:t>% TAT Compliance </a:t>
            </a:r>
            <a:r>
              <a:rPr kumimoji="0" lang="en-US" b="1" i="0" u="none" strike="noStrike" kern="0" cap="none" spc="0" normalizeH="0" noProof="0" dirty="0" smtClean="0">
                <a:ln>
                  <a:noFill/>
                </a:ln>
                <a:solidFill>
                  <a:prstClr val="black"/>
                </a:solidFill>
                <a:effectLst/>
                <a:uLnTx/>
                <a:uFillTx/>
              </a:rPr>
              <a:t>is stable and in  control.</a:t>
            </a:r>
            <a:endParaRPr kumimoji="0" lang="en-US" b="1" i="0" u="none" strike="noStrike" kern="0" cap="none" spc="0" normalizeH="0" baseline="0" noProof="0" dirty="0">
              <a:ln>
                <a:noFill/>
              </a:ln>
              <a:solidFill>
                <a:prstClr val="black"/>
              </a:solidFill>
              <a:effectLst/>
              <a:uLnTx/>
              <a:uFillTx/>
            </a:endParaRPr>
          </a:p>
        </p:txBody>
      </p:sp>
      <p:grpSp>
        <p:nvGrpSpPr>
          <p:cNvPr id="14" name="Group 24"/>
          <p:cNvGrpSpPr>
            <a:grpSpLocks/>
          </p:cNvGrpSpPr>
          <p:nvPr/>
        </p:nvGrpSpPr>
        <p:grpSpPr bwMode="auto">
          <a:xfrm rot="11838179">
            <a:off x="5821494" y="2491528"/>
            <a:ext cx="904423" cy="1168073"/>
            <a:chOff x="1485" y="2237"/>
            <a:chExt cx="855" cy="643"/>
          </a:xfrm>
        </p:grpSpPr>
        <p:sp>
          <p:nvSpPr>
            <p:cNvPr id="16" name="Line 22"/>
            <p:cNvSpPr>
              <a:spLocks noChangeShapeType="1"/>
            </p:cNvSpPr>
            <p:nvPr/>
          </p:nvSpPr>
          <p:spPr bwMode="auto">
            <a:xfrm flipV="1">
              <a:off x="1485" y="2237"/>
              <a:ext cx="645" cy="629"/>
            </a:xfrm>
            <a:prstGeom prst="line">
              <a:avLst/>
            </a:prstGeom>
            <a:noFill/>
            <a:ln w="38100">
              <a:solidFill>
                <a:schemeClr val="tx1"/>
              </a:solidFill>
              <a:round/>
              <a:headEnd/>
              <a:tailEnd type="triangle" w="med" len="med"/>
            </a:ln>
          </p:spPr>
          <p:txBody>
            <a:bodyPr/>
            <a:lstStyle/>
            <a:p>
              <a:endParaRPr lang="en-US"/>
            </a:p>
          </p:txBody>
        </p:sp>
        <p:sp>
          <p:nvSpPr>
            <p:cNvPr id="17" name="Line 23"/>
            <p:cNvSpPr>
              <a:spLocks noChangeShapeType="1"/>
            </p:cNvSpPr>
            <p:nvPr/>
          </p:nvSpPr>
          <p:spPr bwMode="auto">
            <a:xfrm flipV="1">
              <a:off x="1488" y="2630"/>
              <a:ext cx="852" cy="250"/>
            </a:xfrm>
            <a:prstGeom prst="line">
              <a:avLst/>
            </a:prstGeom>
            <a:noFill/>
            <a:ln w="38100">
              <a:solidFill>
                <a:schemeClr val="tx1"/>
              </a:solidFill>
              <a:round/>
              <a:headEnd/>
              <a:tailEnd type="triangle" w="med" len="med"/>
            </a:ln>
          </p:spPr>
          <p:txBody>
            <a:bodyPr/>
            <a:lstStyle/>
            <a:p>
              <a:endParaRPr lang="en-US"/>
            </a:p>
          </p:txBody>
        </p:sp>
      </p:grpSp>
      <p:sp>
        <p:nvSpPr>
          <p:cNvPr id="19" name="Text Box 4"/>
          <p:cNvSpPr txBox="1">
            <a:spLocks noChangeArrowheads="1"/>
          </p:cNvSpPr>
          <p:nvPr/>
        </p:nvSpPr>
        <p:spPr bwMode="auto">
          <a:xfrm>
            <a:off x="6740698" y="1874822"/>
            <a:ext cx="4850616" cy="369332"/>
          </a:xfrm>
          <a:prstGeom prst="rect">
            <a:avLst/>
          </a:prstGeom>
          <a:noFill/>
          <a:ln w="9525">
            <a:noFill/>
            <a:miter lim="800000"/>
            <a:headEnd/>
            <a:tailEnd/>
          </a:ln>
        </p:spPr>
        <p:txBody>
          <a:bodyPr wrap="square">
            <a:spAutoFit/>
          </a:bodyPr>
          <a:lstStyle/>
          <a:p>
            <a:pPr algn="ctr">
              <a:spcBef>
                <a:spcPct val="50000"/>
              </a:spcBef>
            </a:pPr>
            <a:r>
              <a:rPr lang="en-US" b="1" i="1" u="sng" dirty="0" smtClean="0">
                <a:solidFill>
                  <a:schemeClr val="tx1">
                    <a:lumMod val="75000"/>
                  </a:schemeClr>
                </a:solidFill>
              </a:rPr>
              <a:t>Interpretation</a:t>
            </a:r>
            <a:endParaRPr lang="en-US" b="1" i="1" dirty="0">
              <a:solidFill>
                <a:schemeClr val="tx1">
                  <a:lumMod val="75000"/>
                </a:schemeClr>
              </a:solidFill>
            </a:endParaRPr>
          </a:p>
        </p:txBody>
      </p:sp>
    </p:spTree>
    <p:extLst>
      <p:ext uri="{BB962C8B-B14F-4D97-AF65-F5344CB8AC3E}">
        <p14:creationId xmlns:p14="http://schemas.microsoft.com/office/powerpoint/2010/main" val="11342510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52</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2129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Stability Analysis</a:t>
            </a:r>
            <a:endParaRPr lang="en-US" sz="3600" b="1" kern="0" dirty="0">
              <a:solidFill>
                <a:srgbClr val="007BB9"/>
              </a:solidFill>
            </a:endParaRPr>
          </a:p>
        </p:txBody>
      </p:sp>
      <p:sp>
        <p:nvSpPr>
          <p:cNvPr id="10" name="Text Box 8"/>
          <p:cNvSpPr txBox="1">
            <a:spLocks noChangeArrowheads="1"/>
          </p:cNvSpPr>
          <p:nvPr/>
        </p:nvSpPr>
        <p:spPr bwMode="auto">
          <a:xfrm>
            <a:off x="482030" y="1500280"/>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18" name="Text Box 7"/>
          <p:cNvSpPr txBox="1">
            <a:spLocks noChangeArrowheads="1"/>
          </p:cNvSpPr>
          <p:nvPr/>
        </p:nvSpPr>
        <p:spPr bwMode="auto">
          <a:xfrm>
            <a:off x="609600" y="5824545"/>
            <a:ext cx="10570464"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dirty="0">
                <a:solidFill>
                  <a:schemeClr val="accent2"/>
                </a:solidFill>
              </a:rPr>
              <a:t>Interpretation:</a:t>
            </a:r>
            <a:r>
              <a:rPr lang="en-US" sz="2000" b="1" i="1" dirty="0">
                <a:solidFill>
                  <a:schemeClr val="accent2"/>
                </a:solidFill>
              </a:rPr>
              <a:t> </a:t>
            </a:r>
            <a:r>
              <a:rPr lang="en-US" sz="2000" b="1" i="1" dirty="0">
                <a:solidFill>
                  <a:prstClr val="black"/>
                </a:solidFill>
              </a:rPr>
              <a:t>Since p-value for all Clustering, Mixtures, Trends &amp; Oscillations are greater than </a:t>
            </a:r>
            <a:r>
              <a:rPr lang="en-US" sz="2000" b="1" i="1" dirty="0" smtClean="0">
                <a:solidFill>
                  <a:prstClr val="black"/>
                </a:solidFill>
              </a:rPr>
              <a:t>0.05. Therefore</a:t>
            </a:r>
            <a:r>
              <a:rPr lang="en-US" sz="2000" b="1" i="1" dirty="0">
                <a:solidFill>
                  <a:prstClr val="black"/>
                </a:solidFill>
              </a:rPr>
              <a:t>, Data is stable. </a:t>
            </a:r>
          </a:p>
        </p:txBody>
      </p:sp>
      <p:pic>
        <p:nvPicPr>
          <p:cNvPr id="2" name="Picture 1"/>
          <p:cNvPicPr>
            <a:picLocks noChangeAspect="1"/>
          </p:cNvPicPr>
          <p:nvPr/>
        </p:nvPicPr>
        <p:blipFill>
          <a:blip r:embed="rId3"/>
          <a:stretch>
            <a:fillRect/>
          </a:stretch>
        </p:blipFill>
        <p:spPr>
          <a:xfrm>
            <a:off x="1646306" y="1982849"/>
            <a:ext cx="8619358" cy="3722660"/>
          </a:xfrm>
          <a:prstGeom prst="rect">
            <a:avLst/>
          </a:prstGeom>
          <a:ln>
            <a:solidFill>
              <a:schemeClr val="tx1"/>
            </a:solidFill>
          </a:ln>
          <a:effectLst>
            <a:outerShdw blurRad="292100" dist="139700" dir="2700000" algn="tl" rotWithShape="0">
              <a:srgbClr val="333333">
                <a:alpha val="65000"/>
              </a:srgbClr>
            </a:outerShdw>
          </a:effectLst>
        </p:spPr>
      </p:pic>
      <p:sp>
        <p:nvSpPr>
          <p:cNvPr id="16" name="Oval 10"/>
          <p:cNvSpPr>
            <a:spLocks noChangeArrowheads="1"/>
          </p:cNvSpPr>
          <p:nvPr/>
        </p:nvSpPr>
        <p:spPr bwMode="auto">
          <a:xfrm>
            <a:off x="4120893" y="5213425"/>
            <a:ext cx="635107" cy="371799"/>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2" name="Oval 10"/>
          <p:cNvSpPr>
            <a:spLocks noChangeArrowheads="1"/>
          </p:cNvSpPr>
          <p:nvPr/>
        </p:nvSpPr>
        <p:spPr bwMode="auto">
          <a:xfrm>
            <a:off x="7193278" y="5230012"/>
            <a:ext cx="635107" cy="341674"/>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8"/>
          <p:cNvSpPr txBox="1">
            <a:spLocks noChangeArrowheads="1"/>
          </p:cNvSpPr>
          <p:nvPr/>
        </p:nvSpPr>
        <p:spPr bwMode="auto">
          <a:xfrm>
            <a:off x="5257543" y="1480165"/>
            <a:ext cx="627449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Minitab Path: </a:t>
            </a:r>
            <a:r>
              <a:rPr lang="en-US" sz="2000" b="1" i="1" dirty="0" smtClean="0">
                <a:solidFill>
                  <a:prstClr val="black"/>
                </a:solidFill>
              </a:rPr>
              <a:t>Stat&gt; Control Control&gt; Run Chart</a:t>
            </a:r>
          </a:p>
        </p:txBody>
      </p:sp>
      <p:sp>
        <p:nvSpPr>
          <p:cNvPr id="13" name="Text Box 8"/>
          <p:cNvSpPr txBox="1">
            <a:spLocks noChangeArrowheads="1"/>
          </p:cNvSpPr>
          <p:nvPr/>
        </p:nvSpPr>
        <p:spPr bwMode="auto">
          <a:xfrm>
            <a:off x="553268" y="992847"/>
            <a:ext cx="1163873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chemeClr val="accent2"/>
                </a:solidFill>
              </a:rPr>
              <a:t>Purpose: </a:t>
            </a:r>
            <a:r>
              <a:rPr lang="en-US" sz="2000" b="1" i="1" dirty="0">
                <a:solidFill>
                  <a:prstClr val="black"/>
                </a:solidFill>
              </a:rPr>
              <a:t>To check </a:t>
            </a:r>
            <a:r>
              <a:rPr lang="en-US" sz="2000" b="1" i="1" dirty="0" smtClean="0">
                <a:solidFill>
                  <a:prstClr val="black"/>
                </a:solidFill>
              </a:rPr>
              <a:t>whether the data is stable or not. (For Continuous Y - % TAT Compliance)</a:t>
            </a:r>
            <a:endParaRPr lang="en-US" sz="2000" b="1" i="1" dirty="0">
              <a:solidFill>
                <a:prstClr val="black"/>
              </a:solidFill>
            </a:endParaRPr>
          </a:p>
        </p:txBody>
      </p:sp>
    </p:spTree>
    <p:extLst>
      <p:ext uri="{BB962C8B-B14F-4D97-AF65-F5344CB8AC3E}">
        <p14:creationId xmlns:p14="http://schemas.microsoft.com/office/powerpoint/2010/main" val="1347295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53</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93907" y="0"/>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Normality Analysis</a:t>
            </a:r>
            <a:endParaRPr lang="en-US" sz="3600" b="1" kern="0" dirty="0">
              <a:solidFill>
                <a:srgbClr val="007BB9"/>
              </a:solidFill>
            </a:endParaRPr>
          </a:p>
        </p:txBody>
      </p:sp>
      <p:sp>
        <p:nvSpPr>
          <p:cNvPr id="10" name="Text Box 8"/>
          <p:cNvSpPr txBox="1">
            <a:spLocks noChangeArrowheads="1"/>
          </p:cNvSpPr>
          <p:nvPr/>
        </p:nvSpPr>
        <p:spPr bwMode="auto">
          <a:xfrm>
            <a:off x="553268" y="1495300"/>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18" name="Text Box 7"/>
          <p:cNvSpPr txBox="1">
            <a:spLocks noChangeArrowheads="1"/>
          </p:cNvSpPr>
          <p:nvPr/>
        </p:nvSpPr>
        <p:spPr bwMode="auto">
          <a:xfrm>
            <a:off x="670872" y="5697804"/>
            <a:ext cx="10290048"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dirty="0">
                <a:solidFill>
                  <a:schemeClr val="accent2"/>
                </a:solidFill>
              </a:rPr>
              <a:t>Interpretation: </a:t>
            </a:r>
            <a:r>
              <a:rPr lang="en-US" sz="2000" b="1" i="1" dirty="0">
                <a:solidFill>
                  <a:prstClr val="black"/>
                </a:solidFill>
              </a:rPr>
              <a:t>Since the p- value is less than alpha value 0.05, data does not follows Normality i.e. Data is non-normal.</a:t>
            </a:r>
          </a:p>
        </p:txBody>
      </p:sp>
      <p:pic>
        <p:nvPicPr>
          <p:cNvPr id="4" name="Picture 3"/>
          <p:cNvPicPr>
            <a:picLocks noChangeAspect="1"/>
          </p:cNvPicPr>
          <p:nvPr/>
        </p:nvPicPr>
        <p:blipFill>
          <a:blip r:embed="rId3"/>
          <a:stretch>
            <a:fillRect/>
          </a:stretch>
        </p:blipFill>
        <p:spPr>
          <a:xfrm>
            <a:off x="1609969" y="2001890"/>
            <a:ext cx="8411855" cy="3569061"/>
          </a:xfrm>
          <a:prstGeom prst="rect">
            <a:avLst/>
          </a:prstGeom>
          <a:ln>
            <a:solidFill>
              <a:schemeClr val="tx1"/>
            </a:solidFill>
          </a:ln>
          <a:effectLst>
            <a:outerShdw blurRad="292100" dist="139700" dir="2700000" algn="tl" rotWithShape="0">
              <a:srgbClr val="333333">
                <a:alpha val="65000"/>
              </a:srgbClr>
            </a:outerShdw>
          </a:effectLst>
        </p:spPr>
      </p:pic>
      <p:sp>
        <p:nvSpPr>
          <p:cNvPr id="16" name="Oval 10"/>
          <p:cNvSpPr>
            <a:spLocks noChangeArrowheads="1"/>
          </p:cNvSpPr>
          <p:nvPr/>
        </p:nvSpPr>
        <p:spPr bwMode="auto">
          <a:xfrm>
            <a:off x="9223249" y="3082040"/>
            <a:ext cx="640079" cy="202554"/>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1" name="Text Box 8"/>
          <p:cNvSpPr txBox="1">
            <a:spLocks noChangeArrowheads="1"/>
          </p:cNvSpPr>
          <p:nvPr/>
        </p:nvSpPr>
        <p:spPr bwMode="auto">
          <a:xfrm>
            <a:off x="553268" y="955803"/>
            <a:ext cx="931006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chemeClr val="accent2"/>
                </a:solidFill>
              </a:rPr>
              <a:t>Purpose: </a:t>
            </a:r>
            <a:r>
              <a:rPr lang="en-US" sz="2000" b="1" i="1" dirty="0">
                <a:solidFill>
                  <a:prstClr val="black"/>
                </a:solidFill>
              </a:rPr>
              <a:t>To check </a:t>
            </a:r>
            <a:r>
              <a:rPr lang="en-US" sz="2000" b="1" i="1" dirty="0" smtClean="0">
                <a:solidFill>
                  <a:prstClr val="black"/>
                </a:solidFill>
              </a:rPr>
              <a:t>the Normality </a:t>
            </a:r>
            <a:r>
              <a:rPr lang="en-US" sz="2000" b="1" i="1" dirty="0">
                <a:solidFill>
                  <a:prstClr val="black"/>
                </a:solidFill>
              </a:rPr>
              <a:t>of % TAT Compliance </a:t>
            </a:r>
            <a:r>
              <a:rPr lang="en-US" sz="2000" b="1" i="1" dirty="0" smtClean="0">
                <a:solidFill>
                  <a:prstClr val="black"/>
                </a:solidFill>
              </a:rPr>
              <a:t>(For Continuous </a:t>
            </a:r>
            <a:r>
              <a:rPr lang="en-US" sz="2000" b="1" i="1" dirty="0">
                <a:solidFill>
                  <a:prstClr val="black"/>
                </a:solidFill>
              </a:rPr>
              <a:t>Y)</a:t>
            </a:r>
          </a:p>
        </p:txBody>
      </p:sp>
      <p:sp>
        <p:nvSpPr>
          <p:cNvPr id="12" name="Text Box 8"/>
          <p:cNvSpPr txBox="1">
            <a:spLocks noChangeArrowheads="1"/>
          </p:cNvSpPr>
          <p:nvPr/>
        </p:nvSpPr>
        <p:spPr bwMode="auto">
          <a:xfrm>
            <a:off x="5208298" y="1462393"/>
            <a:ext cx="6516537"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Minitab Path: </a:t>
            </a:r>
            <a:r>
              <a:rPr lang="en-US" sz="2000" b="1" i="1" dirty="0" smtClean="0">
                <a:solidFill>
                  <a:prstClr val="black"/>
                </a:solidFill>
              </a:rPr>
              <a:t>Stat&gt; Basic Statistics&gt; Normality Test</a:t>
            </a:r>
          </a:p>
        </p:txBody>
      </p:sp>
    </p:spTree>
    <p:extLst>
      <p:ext uri="{BB962C8B-B14F-4D97-AF65-F5344CB8AC3E}">
        <p14:creationId xmlns:p14="http://schemas.microsoft.com/office/powerpoint/2010/main" val="34155051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5584" y="3126187"/>
            <a:ext cx="5694288" cy="1844334"/>
          </a:xfrm>
          <a:prstGeom prst="rect">
            <a:avLst/>
          </a:prstGeom>
          <a:ln>
            <a:solidFill>
              <a:schemeClr val="tx1"/>
            </a:solidFill>
          </a:ln>
          <a:effectLst>
            <a:outerShdw blurRad="292100" dist="139700" dir="2700000" algn="tl" rotWithShape="0">
              <a:srgbClr val="333333">
                <a:alpha val="65000"/>
              </a:srgbClr>
            </a:outerShdw>
          </a:effectLst>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54</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Proportion Test</a:t>
            </a:r>
            <a:endParaRPr lang="en-US" sz="3600" b="1" kern="0" dirty="0">
              <a:solidFill>
                <a:srgbClr val="007BB9"/>
              </a:solidFill>
            </a:endParaRPr>
          </a:p>
        </p:txBody>
      </p:sp>
      <p:sp>
        <p:nvSpPr>
          <p:cNvPr id="10" name="Text Box 8"/>
          <p:cNvSpPr txBox="1">
            <a:spLocks noChangeArrowheads="1"/>
          </p:cNvSpPr>
          <p:nvPr/>
        </p:nvSpPr>
        <p:spPr bwMode="auto">
          <a:xfrm>
            <a:off x="439927" y="1315612"/>
            <a:ext cx="499866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smtClean="0">
                <a:solidFill>
                  <a:schemeClr val="accent2"/>
                </a:solidFill>
              </a:rPr>
              <a:t>Hypothesis</a:t>
            </a:r>
            <a:endParaRPr lang="en-US" b="1" i="1" u="sng" dirty="0">
              <a:solidFill>
                <a:schemeClr val="accent2"/>
              </a:solidFill>
            </a:endParaRPr>
          </a:p>
        </p:txBody>
      </p:sp>
      <p:sp>
        <p:nvSpPr>
          <p:cNvPr id="18" name="Text Box 7"/>
          <p:cNvSpPr txBox="1">
            <a:spLocks noChangeArrowheads="1"/>
          </p:cNvSpPr>
          <p:nvPr/>
        </p:nvSpPr>
        <p:spPr bwMode="auto">
          <a:xfrm>
            <a:off x="439927" y="5057643"/>
            <a:ext cx="11138858" cy="87716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smtClean="0">
                <a:solidFill>
                  <a:schemeClr val="accent2"/>
                </a:solidFill>
              </a:rPr>
              <a:t>Interpretation:</a:t>
            </a:r>
            <a:r>
              <a:rPr lang="en-US" sz="1700" b="1" i="1" kern="0" dirty="0" smtClean="0">
                <a:solidFill>
                  <a:schemeClr val="accent2"/>
                </a:solidFill>
              </a:rPr>
              <a:t> </a:t>
            </a:r>
            <a:r>
              <a:rPr lang="en-US" sz="1700" b="1" i="1" kern="0" dirty="0" smtClean="0">
                <a:solidFill>
                  <a:prstClr val="black"/>
                </a:solidFill>
              </a:rPr>
              <a:t>Since the p- value is less than 0.05 (alpha value), we reject null hypothesis and hence, the </a:t>
            </a:r>
            <a:r>
              <a:rPr lang="en-US" sz="1700" b="1" i="1" kern="0" dirty="0">
                <a:solidFill>
                  <a:prstClr val="black"/>
                </a:solidFill>
              </a:rPr>
              <a:t>proportion of </a:t>
            </a:r>
            <a:r>
              <a:rPr lang="en-US" sz="1700" b="1" i="1" kern="0" dirty="0" smtClean="0">
                <a:solidFill>
                  <a:prstClr val="black"/>
                </a:solidFill>
              </a:rPr>
              <a:t>% TAT </a:t>
            </a:r>
            <a:r>
              <a:rPr lang="en-US" sz="1700" b="1" i="1" kern="0" dirty="0">
                <a:solidFill>
                  <a:prstClr val="black"/>
                </a:solidFill>
              </a:rPr>
              <a:t>Compliance in control phase is </a:t>
            </a:r>
            <a:r>
              <a:rPr lang="en-US" sz="1700" b="1" i="1" kern="0" dirty="0" smtClean="0">
                <a:solidFill>
                  <a:prstClr val="black"/>
                </a:solidFill>
              </a:rPr>
              <a:t>more </a:t>
            </a:r>
            <a:r>
              <a:rPr lang="en-US" sz="1700" b="1" i="1" kern="0" dirty="0">
                <a:solidFill>
                  <a:prstClr val="black"/>
                </a:solidFill>
              </a:rPr>
              <a:t>than the proportion of </a:t>
            </a:r>
            <a:r>
              <a:rPr lang="en-US" sz="1700" b="1" i="1" kern="0" dirty="0" smtClean="0">
                <a:solidFill>
                  <a:prstClr val="black"/>
                </a:solidFill>
              </a:rPr>
              <a:t>% TAT </a:t>
            </a:r>
            <a:r>
              <a:rPr lang="en-US" sz="1700" b="1" i="1" kern="0" dirty="0">
                <a:solidFill>
                  <a:prstClr val="black"/>
                </a:solidFill>
              </a:rPr>
              <a:t>Compliance in Measure </a:t>
            </a:r>
            <a:r>
              <a:rPr lang="en-US" sz="1700" b="1" i="1" kern="0" dirty="0" smtClean="0">
                <a:solidFill>
                  <a:prstClr val="black"/>
                </a:solidFill>
              </a:rPr>
              <a:t>Phase.</a:t>
            </a:r>
            <a:endParaRPr lang="en-US" sz="1700" b="1" i="1" kern="0" dirty="0">
              <a:solidFill>
                <a:prstClr val="black"/>
              </a:solidFill>
            </a:endParaRPr>
          </a:p>
        </p:txBody>
      </p:sp>
      <p:grpSp>
        <p:nvGrpSpPr>
          <p:cNvPr id="11" name="Group 7"/>
          <p:cNvGrpSpPr>
            <a:grpSpLocks/>
          </p:cNvGrpSpPr>
          <p:nvPr/>
        </p:nvGrpSpPr>
        <p:grpSpPr bwMode="auto">
          <a:xfrm>
            <a:off x="563745" y="1808054"/>
            <a:ext cx="10891222" cy="1108075"/>
            <a:chOff x="671" y="3456"/>
            <a:chExt cx="4519" cy="698"/>
          </a:xfrm>
          <a:solidFill>
            <a:schemeClr val="bg2">
              <a:lumMod val="40000"/>
              <a:lumOff val="60000"/>
            </a:schemeClr>
          </a:solidFill>
        </p:grpSpPr>
        <p:sp>
          <p:nvSpPr>
            <p:cNvPr id="12" name="Rectangle 8"/>
            <p:cNvSpPr>
              <a:spLocks noChangeArrowheads="1"/>
            </p:cNvSpPr>
            <p:nvPr/>
          </p:nvSpPr>
          <p:spPr bwMode="auto">
            <a:xfrm>
              <a:off x="672" y="3456"/>
              <a:ext cx="4514" cy="558"/>
            </a:xfrm>
            <a:prstGeom prst="rect">
              <a:avLst/>
            </a:prstGeom>
            <a:grpFill/>
            <a:ln w="9525">
              <a:noFill/>
              <a:miter lim="800000"/>
              <a:headEnd/>
              <a:tailEnd/>
            </a:ln>
          </p:spPr>
          <p:txBody>
            <a:bodyPr wrap="none" anchor="ctr"/>
            <a:lstStyle/>
            <a:p>
              <a:endParaRPr lang="en-US"/>
            </a:p>
          </p:txBody>
        </p:sp>
        <p:sp>
          <p:nvSpPr>
            <p:cNvPr id="13" name="Text Box 9"/>
            <p:cNvSpPr txBox="1">
              <a:spLocks noChangeArrowheads="1"/>
            </p:cNvSpPr>
            <p:nvPr/>
          </p:nvSpPr>
          <p:spPr bwMode="auto">
            <a:xfrm>
              <a:off x="671" y="3486"/>
              <a:ext cx="4519" cy="668"/>
            </a:xfrm>
            <a:prstGeom prst="rect">
              <a:avLst/>
            </a:prstGeom>
            <a:grpFill/>
            <a:ln w="9525">
              <a:noFill/>
              <a:miter lim="800000"/>
              <a:headEnd/>
              <a:tailEnd/>
            </a:ln>
          </p:spPr>
          <p:txBody>
            <a:bodyPr wrap="square">
              <a:spAutoFit/>
            </a:bodyPr>
            <a:lstStyle/>
            <a:p>
              <a:pPr marL="406400" indent="-406400">
                <a:lnSpc>
                  <a:spcPct val="80000"/>
                </a:lnSpc>
                <a:spcBef>
                  <a:spcPct val="50000"/>
                </a:spcBef>
              </a:pPr>
              <a:r>
                <a:rPr lang="en-US" sz="1700" b="1" i="1" dirty="0"/>
                <a:t>H</a:t>
              </a:r>
              <a:r>
                <a:rPr lang="en-US" sz="1700" b="1" i="1" baseline="-25000" dirty="0"/>
                <a:t>o </a:t>
              </a:r>
              <a:r>
                <a:rPr lang="en-US" sz="1700" b="1" i="1" dirty="0"/>
                <a:t>: </a:t>
              </a:r>
              <a:r>
                <a:rPr lang="en-US" sz="1700" b="1" i="1" dirty="0" smtClean="0"/>
                <a:t>The </a:t>
              </a:r>
              <a:r>
                <a:rPr lang="en-US" sz="1700" b="1" i="1" dirty="0"/>
                <a:t>proportion </a:t>
              </a:r>
              <a:r>
                <a:rPr lang="en-US" sz="1700" b="1" i="1" dirty="0" smtClean="0"/>
                <a:t>of % TAT Compliance in control phase is same as the proportion of TAT Compliance in Measure Phase (p</a:t>
              </a:r>
              <a:r>
                <a:rPr lang="en-US" sz="1700" b="1" i="1" baseline="-25000" dirty="0"/>
                <a:t>1</a:t>
              </a:r>
              <a:r>
                <a:rPr lang="en-US" sz="1700" b="1" i="1" dirty="0" smtClean="0"/>
                <a:t> = p</a:t>
              </a:r>
              <a:r>
                <a:rPr lang="en-US" sz="1700" b="1" i="1" baseline="-25000" dirty="0"/>
                <a:t>2</a:t>
              </a:r>
              <a:r>
                <a:rPr lang="en-US" sz="1700" b="1" i="1" dirty="0" smtClean="0"/>
                <a:t>)		          </a:t>
              </a:r>
            </a:p>
            <a:p>
              <a:pPr marL="406400" indent="-406400">
                <a:lnSpc>
                  <a:spcPct val="80000"/>
                </a:lnSpc>
                <a:spcBef>
                  <a:spcPct val="50000"/>
                </a:spcBef>
              </a:pPr>
              <a:r>
                <a:rPr lang="en-US" sz="1700" b="1" i="1" dirty="0" smtClean="0"/>
                <a:t>H</a:t>
              </a:r>
              <a:r>
                <a:rPr lang="en-US" sz="1700" b="1" i="1" baseline="-25000" dirty="0" smtClean="0"/>
                <a:t>a </a:t>
              </a:r>
              <a:r>
                <a:rPr lang="en-US" sz="1700" b="1" i="1" dirty="0"/>
                <a:t>: The proportion of </a:t>
              </a:r>
              <a:r>
                <a:rPr lang="en-US" sz="1700" b="1" i="1" dirty="0" smtClean="0"/>
                <a:t>% TAT </a:t>
              </a:r>
              <a:r>
                <a:rPr lang="en-US" sz="1700" b="1" i="1" dirty="0"/>
                <a:t>Compliance</a:t>
              </a:r>
              <a:r>
                <a:rPr lang="en-US" sz="1700" b="1" i="1" dirty="0" smtClean="0"/>
                <a:t> </a:t>
              </a:r>
              <a:r>
                <a:rPr lang="en-US" sz="1700" b="1" i="1" dirty="0"/>
                <a:t>in control phase </a:t>
              </a:r>
              <a:r>
                <a:rPr lang="en-US" sz="1700" b="1" i="1" dirty="0" smtClean="0"/>
                <a:t>is more than the </a:t>
              </a:r>
              <a:r>
                <a:rPr lang="en-US" sz="1700" b="1" i="1" dirty="0"/>
                <a:t>proportion of TAT Compliance in Measure Phase (p</a:t>
              </a:r>
              <a:r>
                <a:rPr lang="en-US" sz="1700" b="1" i="1" baseline="-25000" dirty="0"/>
                <a:t>1</a:t>
              </a:r>
              <a:r>
                <a:rPr lang="en-US" sz="1700" b="1" i="1" dirty="0"/>
                <a:t> </a:t>
              </a:r>
              <a:r>
                <a:rPr lang="en-US" sz="1700" b="1" i="1" dirty="0" smtClean="0"/>
                <a:t>&gt; p</a:t>
              </a:r>
              <a:r>
                <a:rPr lang="en-US" sz="1700" b="1" i="1" baseline="-25000" dirty="0" smtClean="0"/>
                <a:t>2</a:t>
              </a:r>
              <a:r>
                <a:rPr lang="en-US" sz="1700" b="1" i="1" dirty="0" smtClean="0"/>
                <a:t>)</a:t>
              </a:r>
              <a:endParaRPr lang="en-US" sz="1700" b="1" i="1" dirty="0"/>
            </a:p>
          </p:txBody>
        </p:sp>
      </p:grpSp>
      <p:sp>
        <p:nvSpPr>
          <p:cNvPr id="14" name="Oval 10"/>
          <p:cNvSpPr>
            <a:spLocks noChangeArrowheads="1"/>
          </p:cNvSpPr>
          <p:nvPr/>
        </p:nvSpPr>
        <p:spPr bwMode="auto">
          <a:xfrm>
            <a:off x="6278880" y="4577218"/>
            <a:ext cx="1719073" cy="393303"/>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5" name="Text Box 7"/>
          <p:cNvSpPr txBox="1">
            <a:spLocks noChangeArrowheads="1"/>
          </p:cNvSpPr>
          <p:nvPr/>
        </p:nvSpPr>
        <p:spPr bwMode="auto">
          <a:xfrm>
            <a:off x="439927" y="5895014"/>
            <a:ext cx="11138858" cy="61555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smtClean="0">
                <a:solidFill>
                  <a:schemeClr val="accent2"/>
                </a:solidFill>
              </a:rPr>
              <a:t>Conclusion:</a:t>
            </a:r>
            <a:r>
              <a:rPr lang="en-US" sz="1700" b="1" i="1" kern="0" dirty="0" smtClean="0">
                <a:solidFill>
                  <a:schemeClr val="accent2"/>
                </a:solidFill>
              </a:rPr>
              <a:t> </a:t>
            </a:r>
            <a:r>
              <a:rPr lang="en-US" sz="1700" b="1" i="1" kern="0" dirty="0" smtClean="0">
                <a:solidFill>
                  <a:prstClr val="black"/>
                </a:solidFill>
              </a:rPr>
              <a:t>Since the p- value is less than </a:t>
            </a:r>
            <a:r>
              <a:rPr lang="en-US" sz="1700" b="1" i="1" kern="0" dirty="0">
                <a:solidFill>
                  <a:prstClr val="black"/>
                </a:solidFill>
              </a:rPr>
              <a:t>0.05 </a:t>
            </a:r>
            <a:r>
              <a:rPr lang="en-US" sz="1700" b="1" i="1" kern="0" dirty="0" smtClean="0">
                <a:solidFill>
                  <a:prstClr val="black"/>
                </a:solidFill>
              </a:rPr>
              <a:t>(alpha value), we can conclude improvement </a:t>
            </a:r>
            <a:r>
              <a:rPr lang="en-US" sz="1700" b="1" i="1" kern="0" dirty="0">
                <a:solidFill>
                  <a:prstClr val="black"/>
                </a:solidFill>
              </a:rPr>
              <a:t>in % TAT Compliance is </a:t>
            </a:r>
            <a:r>
              <a:rPr lang="en-US" sz="1700" b="1" i="1" kern="0" dirty="0" smtClean="0">
                <a:solidFill>
                  <a:prstClr val="black"/>
                </a:solidFill>
              </a:rPr>
              <a:t>sustained. </a:t>
            </a:r>
            <a:endParaRPr lang="en-US" sz="1700" b="1" i="1" kern="0" dirty="0">
              <a:solidFill>
                <a:prstClr val="black"/>
              </a:solidFill>
            </a:endParaRPr>
          </a:p>
        </p:txBody>
      </p:sp>
      <p:sp>
        <p:nvSpPr>
          <p:cNvPr id="16" name="Text Box 8"/>
          <p:cNvSpPr txBox="1">
            <a:spLocks noChangeArrowheads="1"/>
          </p:cNvSpPr>
          <p:nvPr/>
        </p:nvSpPr>
        <p:spPr bwMode="auto">
          <a:xfrm>
            <a:off x="439927" y="901113"/>
            <a:ext cx="11577772"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chemeClr val="accent2"/>
                </a:solidFill>
              </a:rPr>
              <a:t>Purpose: </a:t>
            </a:r>
            <a:r>
              <a:rPr lang="en-US" b="1" i="1" dirty="0">
                <a:solidFill>
                  <a:prstClr val="black"/>
                </a:solidFill>
              </a:rPr>
              <a:t>To </a:t>
            </a:r>
            <a:r>
              <a:rPr lang="en-US" b="1" i="1" dirty="0" smtClean="0">
                <a:solidFill>
                  <a:prstClr val="black"/>
                </a:solidFill>
              </a:rPr>
              <a:t>check whether the improvement is sustained in control phase.</a:t>
            </a:r>
            <a:endParaRPr lang="en-US" b="1" i="1" dirty="0">
              <a:solidFill>
                <a:prstClr val="black"/>
              </a:solidFill>
            </a:endParaRPr>
          </a:p>
        </p:txBody>
      </p:sp>
    </p:spTree>
    <p:extLst>
      <p:ext uri="{BB962C8B-B14F-4D97-AF65-F5344CB8AC3E}">
        <p14:creationId xmlns:p14="http://schemas.microsoft.com/office/powerpoint/2010/main" val="38580743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01441" y="3183850"/>
            <a:ext cx="6278255" cy="1891153"/>
          </a:xfrm>
          <a:prstGeom prst="rect">
            <a:avLst/>
          </a:prstGeom>
          <a:ln>
            <a:solidFill>
              <a:schemeClr val="tx1"/>
            </a:solidFill>
          </a:ln>
          <a:effectLst>
            <a:outerShdw blurRad="292100" dist="139700" dir="2700000" algn="tl" rotWithShape="0">
              <a:srgbClr val="333333">
                <a:alpha val="65000"/>
              </a:srgbClr>
            </a:outerShdw>
          </a:effectLst>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55</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690639" y="-14741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Proportion Test</a:t>
            </a:r>
            <a:endParaRPr lang="en-US" sz="3600" b="1" kern="0" dirty="0">
              <a:solidFill>
                <a:srgbClr val="007BB9"/>
              </a:solidFill>
            </a:endParaRPr>
          </a:p>
        </p:txBody>
      </p:sp>
      <p:sp>
        <p:nvSpPr>
          <p:cNvPr id="10" name="Text Box 8"/>
          <p:cNvSpPr txBox="1">
            <a:spLocks noChangeArrowheads="1"/>
          </p:cNvSpPr>
          <p:nvPr/>
        </p:nvSpPr>
        <p:spPr bwMode="auto">
          <a:xfrm>
            <a:off x="455732" y="1469500"/>
            <a:ext cx="499866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smtClean="0">
                <a:solidFill>
                  <a:schemeClr val="accent2"/>
                </a:solidFill>
              </a:rPr>
              <a:t>Hypothesis</a:t>
            </a:r>
            <a:endParaRPr lang="en-US" b="1" i="1" u="sng" dirty="0">
              <a:solidFill>
                <a:schemeClr val="accent2"/>
              </a:solidFill>
            </a:endParaRPr>
          </a:p>
        </p:txBody>
      </p:sp>
      <p:sp>
        <p:nvSpPr>
          <p:cNvPr id="18" name="Text Box 7"/>
          <p:cNvSpPr txBox="1">
            <a:spLocks noChangeArrowheads="1"/>
          </p:cNvSpPr>
          <p:nvPr/>
        </p:nvSpPr>
        <p:spPr bwMode="auto">
          <a:xfrm>
            <a:off x="602039" y="5201230"/>
            <a:ext cx="10920320" cy="630942"/>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kern="0" dirty="0" smtClean="0">
                <a:solidFill>
                  <a:schemeClr val="accent2"/>
                </a:solidFill>
              </a:rPr>
              <a:t>Interpretation:</a:t>
            </a:r>
            <a:r>
              <a:rPr lang="en-US" b="1" i="1" kern="0" dirty="0" smtClean="0">
                <a:solidFill>
                  <a:schemeClr val="accent2"/>
                </a:solidFill>
              </a:rPr>
              <a:t> </a:t>
            </a:r>
            <a:r>
              <a:rPr lang="en-US" sz="1700" b="1" i="1" kern="0" dirty="0" smtClean="0">
                <a:solidFill>
                  <a:prstClr val="black"/>
                </a:solidFill>
              </a:rPr>
              <a:t>Since the p- value is greater than </a:t>
            </a:r>
            <a:r>
              <a:rPr lang="en-US" sz="1700" b="1" i="1" kern="0" dirty="0">
                <a:solidFill>
                  <a:prstClr val="black"/>
                </a:solidFill>
              </a:rPr>
              <a:t>0.05 (alpha </a:t>
            </a:r>
            <a:r>
              <a:rPr lang="en-US" sz="1700" b="1" i="1" kern="0" dirty="0" smtClean="0">
                <a:solidFill>
                  <a:prstClr val="black"/>
                </a:solidFill>
              </a:rPr>
              <a:t>value), </a:t>
            </a:r>
            <a:r>
              <a:rPr lang="en-US" sz="1700" b="1" i="1" dirty="0">
                <a:solidFill>
                  <a:schemeClr val="tx1">
                    <a:lumMod val="50000"/>
                  </a:schemeClr>
                </a:solidFill>
              </a:rPr>
              <a:t>we fail to reject null hypothesis </a:t>
            </a:r>
            <a:r>
              <a:rPr lang="en-US" sz="1700" b="1" i="1" dirty="0" smtClean="0">
                <a:solidFill>
                  <a:schemeClr val="tx1">
                    <a:lumMod val="50000"/>
                  </a:schemeClr>
                </a:solidFill>
              </a:rPr>
              <a:t>and hence, </a:t>
            </a:r>
            <a:r>
              <a:rPr lang="en-US" sz="1700" b="1" i="1" kern="0" dirty="0" smtClean="0">
                <a:solidFill>
                  <a:prstClr val="black"/>
                </a:solidFill>
              </a:rPr>
              <a:t>the proportion of % TAT Compliance in control phase is same as the target proportion.</a:t>
            </a:r>
            <a:endParaRPr lang="en-US" sz="1700" b="1" i="1" kern="0" dirty="0">
              <a:solidFill>
                <a:prstClr val="black"/>
              </a:solidFill>
            </a:endParaRPr>
          </a:p>
        </p:txBody>
      </p:sp>
      <p:grpSp>
        <p:nvGrpSpPr>
          <p:cNvPr id="11" name="Group 7"/>
          <p:cNvGrpSpPr>
            <a:grpSpLocks/>
          </p:cNvGrpSpPr>
          <p:nvPr/>
        </p:nvGrpSpPr>
        <p:grpSpPr bwMode="auto">
          <a:xfrm>
            <a:off x="563383" y="1911039"/>
            <a:ext cx="11029038" cy="1060027"/>
            <a:chOff x="656" y="3455"/>
            <a:chExt cx="4565" cy="558"/>
          </a:xfrm>
          <a:solidFill>
            <a:schemeClr val="bg2">
              <a:lumMod val="40000"/>
              <a:lumOff val="60000"/>
            </a:schemeClr>
          </a:solidFill>
        </p:grpSpPr>
        <p:sp>
          <p:nvSpPr>
            <p:cNvPr id="12" name="Rectangle 8"/>
            <p:cNvSpPr>
              <a:spLocks noChangeArrowheads="1"/>
            </p:cNvSpPr>
            <p:nvPr/>
          </p:nvSpPr>
          <p:spPr bwMode="auto">
            <a:xfrm>
              <a:off x="661" y="3455"/>
              <a:ext cx="4555" cy="558"/>
            </a:xfrm>
            <a:prstGeom prst="rect">
              <a:avLst/>
            </a:prstGeom>
            <a:grpFill/>
            <a:ln w="9525">
              <a:noFill/>
              <a:miter lim="800000"/>
              <a:headEnd/>
              <a:tailEnd/>
            </a:ln>
          </p:spPr>
          <p:txBody>
            <a:bodyPr wrap="none" anchor="ctr"/>
            <a:lstStyle/>
            <a:p>
              <a:endParaRPr lang="en-US"/>
            </a:p>
          </p:txBody>
        </p:sp>
        <p:sp>
          <p:nvSpPr>
            <p:cNvPr id="13" name="Text Box 9"/>
            <p:cNvSpPr txBox="1">
              <a:spLocks noChangeArrowheads="1"/>
            </p:cNvSpPr>
            <p:nvPr/>
          </p:nvSpPr>
          <p:spPr bwMode="auto">
            <a:xfrm>
              <a:off x="656" y="3529"/>
              <a:ext cx="4565" cy="355"/>
            </a:xfrm>
            <a:prstGeom prst="rect">
              <a:avLst/>
            </a:prstGeom>
            <a:grpFill/>
            <a:ln w="9525">
              <a:noFill/>
              <a:miter lim="800000"/>
              <a:headEnd/>
              <a:tailEnd/>
            </a:ln>
          </p:spPr>
          <p:txBody>
            <a:bodyPr wrap="square">
              <a:spAutoFit/>
            </a:bodyPr>
            <a:lstStyle/>
            <a:p>
              <a:pPr marL="406400" indent="-406400">
                <a:lnSpc>
                  <a:spcPct val="80000"/>
                </a:lnSpc>
                <a:spcBef>
                  <a:spcPct val="50000"/>
                </a:spcBef>
              </a:pPr>
              <a:r>
                <a:rPr lang="en-US" b="1" i="1" dirty="0"/>
                <a:t>H</a:t>
              </a:r>
              <a:r>
                <a:rPr lang="en-US" b="1" i="1" baseline="-25000" dirty="0"/>
                <a:t>o </a:t>
              </a:r>
              <a:r>
                <a:rPr lang="en-US" b="1" i="1" dirty="0"/>
                <a:t>: </a:t>
              </a:r>
              <a:r>
                <a:rPr lang="en-US" b="1" i="1" dirty="0" smtClean="0"/>
                <a:t>The </a:t>
              </a:r>
              <a:r>
                <a:rPr lang="en-US" b="1" i="1" dirty="0"/>
                <a:t>proportion </a:t>
              </a:r>
              <a:r>
                <a:rPr lang="en-US" b="1" i="1" dirty="0" smtClean="0"/>
                <a:t>of % TAT Compliance in control phase is same as the target proportion (p = </a:t>
              </a:r>
              <a:r>
                <a:rPr lang="en-US" b="1" i="1" dirty="0" err="1" smtClean="0"/>
                <a:t>p</a:t>
              </a:r>
              <a:r>
                <a:rPr lang="en-US" b="1" i="1" baseline="-25000" dirty="0" err="1" smtClean="0"/>
                <a:t>o</a:t>
              </a:r>
              <a:r>
                <a:rPr lang="en-US" b="1" i="1" dirty="0" smtClean="0"/>
                <a:t>)</a:t>
              </a:r>
            </a:p>
            <a:p>
              <a:pPr marL="406400" indent="-406400">
                <a:lnSpc>
                  <a:spcPct val="80000"/>
                </a:lnSpc>
                <a:spcBef>
                  <a:spcPct val="50000"/>
                </a:spcBef>
              </a:pPr>
              <a:r>
                <a:rPr lang="en-US" b="1" i="1" dirty="0" smtClean="0"/>
                <a:t>H</a:t>
              </a:r>
              <a:r>
                <a:rPr lang="en-US" b="1" i="1" baseline="-25000" dirty="0" smtClean="0"/>
                <a:t>a </a:t>
              </a:r>
              <a:r>
                <a:rPr lang="en-US" b="1" i="1" dirty="0"/>
                <a:t>: The proportion of </a:t>
              </a:r>
              <a:r>
                <a:rPr lang="en-US" b="1" i="1" dirty="0" smtClean="0"/>
                <a:t>% TAT </a:t>
              </a:r>
              <a:r>
                <a:rPr lang="en-US" b="1" i="1" dirty="0"/>
                <a:t>Compliance</a:t>
              </a:r>
              <a:r>
                <a:rPr lang="en-US" b="1" i="1" dirty="0" smtClean="0"/>
                <a:t> </a:t>
              </a:r>
              <a:r>
                <a:rPr lang="en-US" b="1" i="1" dirty="0"/>
                <a:t>in control phase </a:t>
              </a:r>
              <a:r>
                <a:rPr lang="en-US" b="1" i="1" dirty="0" smtClean="0"/>
                <a:t>is less than the </a:t>
              </a:r>
              <a:r>
                <a:rPr lang="en-US" b="1" i="1" dirty="0"/>
                <a:t>target </a:t>
              </a:r>
              <a:r>
                <a:rPr lang="en-US" b="1" i="1" dirty="0" smtClean="0"/>
                <a:t>proportion (</a:t>
              </a:r>
              <a:r>
                <a:rPr lang="en-US" b="1" i="1" dirty="0"/>
                <a:t>p </a:t>
              </a:r>
              <a:r>
                <a:rPr lang="en-US" b="1" i="1" dirty="0" smtClean="0"/>
                <a:t>&lt; </a:t>
              </a:r>
              <a:r>
                <a:rPr lang="en-US" b="1" i="1" dirty="0" err="1" smtClean="0"/>
                <a:t>p</a:t>
              </a:r>
              <a:r>
                <a:rPr lang="en-US" b="1" i="1" baseline="-25000" dirty="0" err="1" smtClean="0"/>
                <a:t>o</a:t>
              </a:r>
              <a:r>
                <a:rPr lang="en-US" b="1" i="1" dirty="0" smtClean="0"/>
                <a:t>)</a:t>
              </a:r>
              <a:endParaRPr lang="en-US" b="1" i="1" dirty="0"/>
            </a:p>
          </p:txBody>
        </p:sp>
      </p:grpSp>
      <p:sp>
        <p:nvSpPr>
          <p:cNvPr id="15" name="Text Box 7"/>
          <p:cNvSpPr txBox="1">
            <a:spLocks noChangeArrowheads="1"/>
          </p:cNvSpPr>
          <p:nvPr/>
        </p:nvSpPr>
        <p:spPr bwMode="auto">
          <a:xfrm>
            <a:off x="575463" y="5841184"/>
            <a:ext cx="10920321" cy="630942"/>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kern="0" dirty="0" smtClean="0">
                <a:solidFill>
                  <a:schemeClr val="accent2"/>
                </a:solidFill>
              </a:rPr>
              <a:t>Conclusion:</a:t>
            </a:r>
            <a:r>
              <a:rPr lang="en-US" b="1" i="1" kern="0" dirty="0" smtClean="0">
                <a:solidFill>
                  <a:schemeClr val="accent2"/>
                </a:solidFill>
              </a:rPr>
              <a:t> </a:t>
            </a:r>
            <a:r>
              <a:rPr lang="en-US" sz="1700" b="1" i="1" dirty="0">
                <a:solidFill>
                  <a:schemeClr val="tx1">
                    <a:lumMod val="50000"/>
                  </a:schemeClr>
                </a:solidFill>
              </a:rPr>
              <a:t>Since p- value is </a:t>
            </a:r>
            <a:r>
              <a:rPr lang="en-US" sz="1700" b="1" i="1" dirty="0" smtClean="0">
                <a:solidFill>
                  <a:schemeClr val="tx1">
                    <a:lumMod val="50000"/>
                  </a:schemeClr>
                </a:solidFill>
              </a:rPr>
              <a:t>greater 0.05 </a:t>
            </a:r>
            <a:r>
              <a:rPr lang="en-US" sz="1700" b="1" i="1" kern="0" dirty="0">
                <a:solidFill>
                  <a:prstClr val="black"/>
                </a:solidFill>
              </a:rPr>
              <a:t>(alpha value</a:t>
            </a:r>
            <a:r>
              <a:rPr lang="en-US" sz="1700" b="1" i="1" kern="0" dirty="0" smtClean="0">
                <a:solidFill>
                  <a:prstClr val="black"/>
                </a:solidFill>
              </a:rPr>
              <a:t>)</a:t>
            </a:r>
            <a:r>
              <a:rPr lang="en-US" sz="1700" b="1" i="1" dirty="0" smtClean="0">
                <a:solidFill>
                  <a:schemeClr val="tx1">
                    <a:lumMod val="50000"/>
                  </a:schemeClr>
                </a:solidFill>
              </a:rPr>
              <a:t>, we can conclude that we have sustained with the target of 46</a:t>
            </a:r>
            <a:r>
              <a:rPr lang="en-US" sz="1700" b="1" i="1" dirty="0">
                <a:solidFill>
                  <a:schemeClr val="tx1">
                    <a:lumMod val="50000"/>
                  </a:schemeClr>
                </a:solidFill>
              </a:rPr>
              <a:t>% in control phase .</a:t>
            </a:r>
          </a:p>
        </p:txBody>
      </p:sp>
      <p:sp>
        <p:nvSpPr>
          <p:cNvPr id="14" name="Oval 10"/>
          <p:cNvSpPr>
            <a:spLocks noChangeArrowheads="1"/>
          </p:cNvSpPr>
          <p:nvPr/>
        </p:nvSpPr>
        <p:spPr bwMode="auto">
          <a:xfrm>
            <a:off x="8058912" y="4239463"/>
            <a:ext cx="1158240" cy="844071"/>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
        <p:nvSpPr>
          <p:cNvPr id="16" name="Text Box 8"/>
          <p:cNvSpPr txBox="1">
            <a:spLocks noChangeArrowheads="1"/>
          </p:cNvSpPr>
          <p:nvPr/>
        </p:nvSpPr>
        <p:spPr bwMode="auto">
          <a:xfrm>
            <a:off x="451683" y="860546"/>
            <a:ext cx="11577772" cy="646331"/>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u="sng" dirty="0">
                <a:solidFill>
                  <a:schemeClr val="accent2"/>
                </a:solidFill>
              </a:rPr>
              <a:t>Purpose: </a:t>
            </a:r>
            <a:r>
              <a:rPr lang="en-US" b="1" i="1" dirty="0">
                <a:solidFill>
                  <a:prstClr val="black"/>
                </a:solidFill>
              </a:rPr>
              <a:t>To validate whether the defined Goal is </a:t>
            </a:r>
            <a:r>
              <a:rPr lang="en-US" b="1" i="1" dirty="0" smtClean="0">
                <a:solidFill>
                  <a:prstClr val="black"/>
                </a:solidFill>
              </a:rPr>
              <a:t>met, sustained </a:t>
            </a:r>
            <a:r>
              <a:rPr lang="en-US" b="1" i="1" dirty="0">
                <a:solidFill>
                  <a:prstClr val="black"/>
                </a:solidFill>
              </a:rPr>
              <a:t>and </a:t>
            </a:r>
            <a:r>
              <a:rPr lang="en-US" b="1" i="1" dirty="0" smtClean="0">
                <a:solidFill>
                  <a:prstClr val="black"/>
                </a:solidFill>
              </a:rPr>
              <a:t>whether the result is applicable </a:t>
            </a:r>
            <a:r>
              <a:rPr lang="en-US" b="1" i="1" dirty="0">
                <a:solidFill>
                  <a:prstClr val="black"/>
                </a:solidFill>
              </a:rPr>
              <a:t>for total population in control phase.</a:t>
            </a:r>
          </a:p>
        </p:txBody>
      </p:sp>
    </p:spTree>
    <p:extLst>
      <p:ext uri="{BB962C8B-B14F-4D97-AF65-F5344CB8AC3E}">
        <p14:creationId xmlns:p14="http://schemas.microsoft.com/office/powerpoint/2010/main" val="37570914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24358" y="1486479"/>
            <a:ext cx="7724314" cy="3969612"/>
          </a:xfrm>
          <a:prstGeom prst="rect">
            <a:avLst/>
          </a:prstGeom>
          <a:ln>
            <a:solidFill>
              <a:schemeClr val="tx1"/>
            </a:solidFill>
          </a:ln>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56</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Capability Analysis</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smtClean="0">
                <a:solidFill>
                  <a:prstClr val="black"/>
                </a:solidFill>
              </a:rPr>
              <a:t>Summary Table</a:t>
            </a:r>
            <a:endParaRPr lang="en-US" sz="2400" b="1" i="1" dirty="0">
              <a:solidFill>
                <a:prstClr val="black"/>
              </a:solidFill>
            </a:endParaRPr>
          </a:p>
        </p:txBody>
      </p:sp>
      <p:sp>
        <p:nvSpPr>
          <p:cNvPr id="18" name="Text Box 7"/>
          <p:cNvSpPr txBox="1">
            <a:spLocks noChangeArrowheads="1"/>
          </p:cNvSpPr>
          <p:nvPr/>
        </p:nvSpPr>
        <p:spPr bwMode="auto">
          <a:xfrm>
            <a:off x="602038" y="5628167"/>
            <a:ext cx="10618920" cy="64633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kern="0" dirty="0" smtClean="0">
                <a:solidFill>
                  <a:prstClr val="black"/>
                </a:solidFill>
              </a:rPr>
              <a:t>There are 8 data points less than 43% out of 40 opportunities. DPMO is 200000 and Long term sigma value is 0.84. Since data is non-normal short term sigma value is not applicable.</a:t>
            </a:r>
            <a:endParaRPr lang="en-US" b="1" i="1" kern="0" dirty="0">
              <a:solidFill>
                <a:prstClr val="black"/>
              </a:solidFill>
            </a:endParaRPr>
          </a:p>
        </p:txBody>
      </p:sp>
      <p:sp>
        <p:nvSpPr>
          <p:cNvPr id="14" name="Oval 10"/>
          <p:cNvSpPr>
            <a:spLocks noChangeArrowheads="1"/>
          </p:cNvSpPr>
          <p:nvPr/>
        </p:nvSpPr>
        <p:spPr bwMode="auto">
          <a:xfrm>
            <a:off x="7851489" y="4505418"/>
            <a:ext cx="743570" cy="308532"/>
          </a:xfrm>
          <a:prstGeom prst="ellipse">
            <a:avLst/>
          </a:prstGeom>
          <a:noFill/>
          <a:ln w="38100">
            <a:solidFill>
              <a:srgbClr val="CC0000"/>
            </a:solidFill>
            <a:round/>
            <a:headEnd/>
            <a:tailEnd/>
          </a:ln>
        </p:spPr>
        <p:txBody>
          <a:bodyPr wrap="none" anchor="ctr"/>
          <a:lstStyle/>
          <a:p>
            <a:endParaRPr lang="en-US">
              <a:solidFill>
                <a:srgbClr val="3A3F50"/>
              </a:solidFill>
            </a:endParaRPr>
          </a:p>
        </p:txBody>
      </p:sp>
    </p:spTree>
    <p:extLst>
      <p:ext uri="{BB962C8B-B14F-4D97-AF65-F5344CB8AC3E}">
        <p14:creationId xmlns:p14="http://schemas.microsoft.com/office/powerpoint/2010/main" val="21422093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57</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Phase-wise Sigma Value Comparison</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smtClean="0">
                <a:solidFill>
                  <a:prstClr val="black"/>
                </a:solidFill>
              </a:rPr>
              <a:t>Summarized Graph</a:t>
            </a:r>
            <a:endParaRPr lang="en-US" sz="2400" b="1" i="1" dirty="0">
              <a:solidFill>
                <a:prstClr val="black"/>
              </a:solidFill>
            </a:endParaRPr>
          </a:p>
        </p:txBody>
      </p:sp>
      <p:sp>
        <p:nvSpPr>
          <p:cNvPr id="18" name="Text Box 7"/>
          <p:cNvSpPr txBox="1">
            <a:spLocks noChangeArrowheads="1"/>
          </p:cNvSpPr>
          <p:nvPr/>
        </p:nvSpPr>
        <p:spPr bwMode="auto">
          <a:xfrm>
            <a:off x="363070" y="5415921"/>
            <a:ext cx="11168963" cy="92333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kern="0" dirty="0" smtClean="0">
                <a:solidFill>
                  <a:schemeClr val="accent2"/>
                </a:solidFill>
              </a:rPr>
              <a:t>Interpretation: </a:t>
            </a:r>
            <a:r>
              <a:rPr lang="en-US" b="1" i="1" kern="0" dirty="0" smtClean="0">
                <a:solidFill>
                  <a:prstClr val="black"/>
                </a:solidFill>
              </a:rPr>
              <a:t>If we observe the graph, the long term sigma value was -0.52 in Measure phase, it improved to 1.41 in improve phase and get stable in control phase at 0.84. So, there is an improvement observed in long term sigma value from measure phase to control phase.</a:t>
            </a:r>
            <a:endParaRPr lang="en-US" b="1" i="1" kern="0" dirty="0">
              <a:solidFill>
                <a:prstClr val="black"/>
              </a:solidFill>
            </a:endParaRPr>
          </a:p>
        </p:txBody>
      </p:sp>
      <p:graphicFrame>
        <p:nvGraphicFramePr>
          <p:cNvPr id="11" name="Chart 10"/>
          <p:cNvGraphicFramePr>
            <a:graphicFrameLocks/>
          </p:cNvGraphicFramePr>
          <p:nvPr>
            <p:extLst>
              <p:ext uri="{D42A27DB-BD31-4B8C-83A1-F6EECF244321}">
                <p14:modId xmlns:p14="http://schemas.microsoft.com/office/powerpoint/2010/main" val="3760475514"/>
              </p:ext>
            </p:extLst>
          </p:nvPr>
        </p:nvGraphicFramePr>
        <p:xfrm>
          <a:off x="2609088" y="1816607"/>
          <a:ext cx="6486144" cy="33773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1945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925575" y="2424392"/>
            <a:ext cx="4231188" cy="2784981"/>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8773386" y="3662698"/>
            <a:ext cx="2996457" cy="2615845"/>
          </a:xfrm>
          <a:prstGeom prst="rect">
            <a:avLst/>
          </a:prstGeom>
          <a:ln>
            <a:solidFill>
              <a:schemeClr val="tx1"/>
            </a:solidFill>
          </a:ln>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58</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ext Box 8"/>
          <p:cNvSpPr txBox="1">
            <a:spLocks noChangeArrowheads="1"/>
          </p:cNvSpPr>
          <p:nvPr/>
        </p:nvSpPr>
        <p:spPr bwMode="auto">
          <a:xfrm>
            <a:off x="506698" y="1019266"/>
            <a:ext cx="9576085"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Minitab Path: </a:t>
            </a:r>
            <a:r>
              <a:rPr lang="en-US" sz="2000" b="1" i="1" dirty="0" smtClean="0">
                <a:solidFill>
                  <a:prstClr val="black"/>
                </a:solidFill>
              </a:rPr>
              <a:t>Stat&gt; Control Charts&gt; Variables Charts for Individuals&gt;I-MR . . .</a:t>
            </a:r>
          </a:p>
        </p:txBody>
      </p:sp>
      <p:pic>
        <p:nvPicPr>
          <p:cNvPr id="2" name="Picture 1"/>
          <p:cNvPicPr>
            <a:picLocks noChangeAspect="1"/>
          </p:cNvPicPr>
          <p:nvPr/>
        </p:nvPicPr>
        <p:blipFill rotWithShape="1">
          <a:blip r:embed="rId5"/>
          <a:srcRect r="48718" b="54165"/>
          <a:stretch/>
        </p:blipFill>
        <p:spPr>
          <a:xfrm>
            <a:off x="396929" y="2001178"/>
            <a:ext cx="4427573" cy="3039180"/>
          </a:xfrm>
          <a:prstGeom prst="rect">
            <a:avLst/>
          </a:prstGeom>
          <a:ln>
            <a:solidFill>
              <a:schemeClr val="tx1"/>
            </a:solidFill>
          </a:ln>
        </p:spPr>
      </p:pic>
      <p:sp>
        <p:nvSpPr>
          <p:cNvPr id="10" name="Text Box 21"/>
          <p:cNvSpPr txBox="1">
            <a:spLocks noChangeArrowheads="1"/>
          </p:cNvSpPr>
          <p:nvPr/>
        </p:nvSpPr>
        <p:spPr bwMode="auto">
          <a:xfrm>
            <a:off x="4960486" y="2128353"/>
            <a:ext cx="4297350" cy="276999"/>
          </a:xfrm>
          <a:prstGeom prst="rect">
            <a:avLst/>
          </a:prstGeom>
          <a:noFill/>
          <a:ln w="9525">
            <a:noFill/>
            <a:miter lim="800000"/>
            <a:headEnd/>
            <a:tailEnd/>
          </a:ln>
        </p:spPr>
        <p:txBody>
          <a:bodyPr wrap="square">
            <a:spAutoFit/>
          </a:bodyPr>
          <a:lstStyle/>
          <a:p>
            <a:pPr>
              <a:spcBef>
                <a:spcPct val="50000"/>
              </a:spcBef>
            </a:pPr>
            <a:r>
              <a:rPr lang="en-US" sz="1200" b="1" i="1" dirty="0">
                <a:solidFill>
                  <a:srgbClr val="3A3F50"/>
                </a:solidFill>
              </a:rPr>
              <a:t>For ‘Variables:’, select  </a:t>
            </a:r>
            <a:r>
              <a:rPr lang="en-US" sz="1200" b="1" i="1" dirty="0" smtClean="0">
                <a:solidFill>
                  <a:srgbClr val="3A3F50"/>
                </a:solidFill>
              </a:rPr>
              <a:t>Combined Y (% TAT Compliance)</a:t>
            </a:r>
            <a:endParaRPr lang="en-US" sz="1200" b="1" i="1" dirty="0">
              <a:solidFill>
                <a:srgbClr val="3A3F50"/>
              </a:solidFill>
            </a:endParaRPr>
          </a:p>
        </p:txBody>
      </p:sp>
      <p:sp>
        <p:nvSpPr>
          <p:cNvPr id="12" name="Line 11"/>
          <p:cNvSpPr>
            <a:spLocks noChangeShapeType="1"/>
          </p:cNvSpPr>
          <p:nvPr/>
        </p:nvSpPr>
        <p:spPr bwMode="auto">
          <a:xfrm flipV="1">
            <a:off x="4508493" y="2621889"/>
            <a:ext cx="417081" cy="1088312"/>
          </a:xfrm>
          <a:prstGeom prst="line">
            <a:avLst/>
          </a:prstGeom>
          <a:noFill/>
          <a:ln w="38100">
            <a:solidFill>
              <a:schemeClr val="tx1"/>
            </a:solidFill>
            <a:round/>
            <a:headEnd/>
            <a:tailEnd type="triangle" w="med" len="med"/>
          </a:ln>
        </p:spPr>
        <p:txBody>
          <a:bodyPr/>
          <a:lstStyle/>
          <a:p>
            <a:endParaRPr lang="en-US">
              <a:solidFill>
                <a:srgbClr val="3A3F50"/>
              </a:solidFill>
            </a:endParaRPr>
          </a:p>
        </p:txBody>
      </p:sp>
      <p:sp>
        <p:nvSpPr>
          <p:cNvPr id="13" name="Oval 24"/>
          <p:cNvSpPr>
            <a:spLocks noChangeArrowheads="1"/>
          </p:cNvSpPr>
          <p:nvPr/>
        </p:nvSpPr>
        <p:spPr bwMode="auto">
          <a:xfrm>
            <a:off x="6244941" y="3897679"/>
            <a:ext cx="668431" cy="308365"/>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14" name="Line 25"/>
          <p:cNvSpPr>
            <a:spLocks noChangeShapeType="1"/>
          </p:cNvSpPr>
          <p:nvPr/>
        </p:nvSpPr>
        <p:spPr bwMode="auto">
          <a:xfrm flipV="1">
            <a:off x="6677279" y="3767110"/>
            <a:ext cx="2580557" cy="261139"/>
          </a:xfrm>
          <a:prstGeom prst="line">
            <a:avLst/>
          </a:prstGeom>
          <a:noFill/>
          <a:ln w="38100">
            <a:solidFill>
              <a:schemeClr val="tx1"/>
            </a:solidFill>
            <a:round/>
            <a:headEnd/>
            <a:tailEnd type="triangle" w="med" len="med"/>
          </a:ln>
        </p:spPr>
        <p:txBody>
          <a:bodyPr/>
          <a:lstStyle/>
          <a:p>
            <a:endParaRPr lang="en-US">
              <a:solidFill>
                <a:srgbClr val="3A3F50"/>
              </a:solidFill>
            </a:endParaRPr>
          </a:p>
        </p:txBody>
      </p:sp>
      <p:sp>
        <p:nvSpPr>
          <p:cNvPr id="24" name="Oval 24"/>
          <p:cNvSpPr>
            <a:spLocks noChangeArrowheads="1"/>
          </p:cNvSpPr>
          <p:nvPr/>
        </p:nvSpPr>
        <p:spPr bwMode="auto">
          <a:xfrm>
            <a:off x="9854149" y="4324567"/>
            <a:ext cx="458196" cy="176077"/>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25" name="Text Box 26"/>
          <p:cNvSpPr txBox="1">
            <a:spLocks noChangeArrowheads="1"/>
          </p:cNvSpPr>
          <p:nvPr/>
        </p:nvSpPr>
        <p:spPr bwMode="auto">
          <a:xfrm>
            <a:off x="9907034" y="2395274"/>
            <a:ext cx="1324613" cy="1169551"/>
          </a:xfrm>
          <a:prstGeom prst="rect">
            <a:avLst/>
          </a:prstGeom>
          <a:noFill/>
          <a:ln w="9525">
            <a:noFill/>
            <a:miter lim="800000"/>
            <a:headEnd/>
            <a:tailEnd/>
          </a:ln>
        </p:spPr>
        <p:txBody>
          <a:bodyPr wrap="square">
            <a:spAutoFit/>
          </a:bodyPr>
          <a:lstStyle/>
          <a:p>
            <a:pPr algn="ctr">
              <a:spcBef>
                <a:spcPct val="50000"/>
              </a:spcBef>
            </a:pPr>
            <a:r>
              <a:rPr lang="en-US" sz="1400" b="1" i="1" dirty="0" smtClean="0">
                <a:solidFill>
                  <a:srgbClr val="3A3F50"/>
                </a:solidFill>
              </a:rPr>
              <a:t>Click on stamp &amp; Select ‘Phase’  as a X-axis labels </a:t>
            </a:r>
            <a:endParaRPr lang="en-US" sz="1400" b="1" i="1" dirty="0">
              <a:solidFill>
                <a:srgbClr val="3A3F50"/>
              </a:solidFill>
            </a:endParaRPr>
          </a:p>
        </p:txBody>
      </p:sp>
      <p:sp>
        <p:nvSpPr>
          <p:cNvPr id="26" name="Oval 24"/>
          <p:cNvSpPr>
            <a:spLocks noChangeArrowheads="1"/>
          </p:cNvSpPr>
          <p:nvPr/>
        </p:nvSpPr>
        <p:spPr bwMode="auto">
          <a:xfrm>
            <a:off x="9869064" y="4672529"/>
            <a:ext cx="428366" cy="154888"/>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27" name="Text Box 29"/>
          <p:cNvSpPr txBox="1">
            <a:spLocks noChangeArrowheads="1"/>
          </p:cNvSpPr>
          <p:nvPr/>
        </p:nvSpPr>
        <p:spPr bwMode="auto">
          <a:xfrm>
            <a:off x="7262848" y="5217078"/>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29" name="Text Box 29"/>
          <p:cNvSpPr txBox="1">
            <a:spLocks noChangeArrowheads="1"/>
          </p:cNvSpPr>
          <p:nvPr/>
        </p:nvSpPr>
        <p:spPr bwMode="auto">
          <a:xfrm>
            <a:off x="10241947" y="6387271"/>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31" name="Oval 30"/>
          <p:cNvSpPr/>
          <p:nvPr/>
        </p:nvSpPr>
        <p:spPr>
          <a:xfrm>
            <a:off x="3178003" y="1391883"/>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rgbClr val="FFFFFF"/>
                </a:solidFill>
              </a:rPr>
              <a:t>1</a:t>
            </a:r>
          </a:p>
        </p:txBody>
      </p:sp>
      <p:sp>
        <p:nvSpPr>
          <p:cNvPr id="32" name="Oval 31"/>
          <p:cNvSpPr/>
          <p:nvPr/>
        </p:nvSpPr>
        <p:spPr>
          <a:xfrm>
            <a:off x="6601224" y="1516816"/>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FFFFFF"/>
                </a:solidFill>
              </a:rPr>
              <a:t>2</a:t>
            </a:r>
            <a:endParaRPr lang="en-US" b="1" dirty="0">
              <a:solidFill>
                <a:srgbClr val="FFFFFF"/>
              </a:solidFill>
            </a:endParaRPr>
          </a:p>
        </p:txBody>
      </p:sp>
      <p:sp>
        <p:nvSpPr>
          <p:cNvPr id="33" name="Oval 32"/>
          <p:cNvSpPr/>
          <p:nvPr/>
        </p:nvSpPr>
        <p:spPr>
          <a:xfrm>
            <a:off x="10169668" y="1748271"/>
            <a:ext cx="729979" cy="64700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smtClean="0">
                <a:solidFill>
                  <a:srgbClr val="FFFFFF"/>
                </a:solidFill>
              </a:rPr>
              <a:t>2.1</a:t>
            </a:r>
            <a:endParaRPr lang="en-US" sz="1600" b="1" dirty="0">
              <a:solidFill>
                <a:srgbClr val="FFFFFF"/>
              </a:solidFill>
            </a:endParaRPr>
          </a:p>
        </p:txBody>
      </p:sp>
      <p:sp>
        <p:nvSpPr>
          <p:cNvPr id="22" name="Title 3"/>
          <p:cNvSpPr txBox="1">
            <a:spLocks/>
          </p:cNvSpPr>
          <p:nvPr/>
        </p:nvSpPr>
        <p:spPr>
          <a:xfrm>
            <a:off x="1086728" y="38119"/>
            <a:ext cx="10485119"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200" b="1" kern="0" dirty="0" smtClean="0">
                <a:solidFill>
                  <a:srgbClr val="007BB9"/>
                </a:solidFill>
              </a:rPr>
              <a:t>Individual Chart for Combined (Measure, Improve, Control) Performance of Y</a:t>
            </a:r>
            <a:endParaRPr lang="en-US" sz="3200" b="1" kern="0" dirty="0">
              <a:solidFill>
                <a:srgbClr val="007BB9"/>
              </a:solidFill>
            </a:endParaRPr>
          </a:p>
        </p:txBody>
      </p:sp>
    </p:spTree>
    <p:extLst>
      <p:ext uri="{BB962C8B-B14F-4D97-AF65-F5344CB8AC3E}">
        <p14:creationId xmlns:p14="http://schemas.microsoft.com/office/powerpoint/2010/main" val="27583188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32371" y="2707791"/>
            <a:ext cx="3114591" cy="2482257"/>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379775" y="1706880"/>
            <a:ext cx="4575626" cy="3011691"/>
          </a:xfrm>
          <a:prstGeom prst="rect">
            <a:avLst/>
          </a:prstGeom>
          <a:ln>
            <a:solidFill>
              <a:schemeClr val="tx1"/>
            </a:solidFill>
          </a:ln>
        </p:spPr>
      </p:pic>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59</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13" name="Oval 24"/>
          <p:cNvSpPr>
            <a:spLocks noChangeArrowheads="1"/>
          </p:cNvSpPr>
          <p:nvPr/>
        </p:nvSpPr>
        <p:spPr bwMode="auto">
          <a:xfrm>
            <a:off x="3953642" y="3658228"/>
            <a:ext cx="834269" cy="304208"/>
          </a:xfrm>
          <a:prstGeom prst="ellipse">
            <a:avLst/>
          </a:prstGeom>
          <a:noFill/>
          <a:ln w="38100">
            <a:solidFill>
              <a:schemeClr val="tx1"/>
            </a:solidFill>
            <a:round/>
            <a:headEnd/>
            <a:tailEnd/>
          </a:ln>
        </p:spPr>
        <p:txBody>
          <a:bodyPr wrap="none" anchor="ctr"/>
          <a:lstStyle/>
          <a:p>
            <a:endParaRPr lang="en-US">
              <a:solidFill>
                <a:srgbClr val="3A3F50"/>
              </a:solidFill>
            </a:endParaRPr>
          </a:p>
        </p:txBody>
      </p:sp>
      <p:pic>
        <p:nvPicPr>
          <p:cNvPr id="5" name="Picture 4"/>
          <p:cNvPicPr>
            <a:picLocks noChangeAspect="1"/>
          </p:cNvPicPr>
          <p:nvPr/>
        </p:nvPicPr>
        <p:blipFill rotWithShape="1">
          <a:blip r:embed="rId5"/>
          <a:srcRect l="33514" t="18221" r="33326" b="23493"/>
          <a:stretch/>
        </p:blipFill>
        <p:spPr>
          <a:xfrm>
            <a:off x="5204163" y="2689657"/>
            <a:ext cx="2977889" cy="2540541"/>
          </a:xfrm>
          <a:prstGeom prst="rect">
            <a:avLst/>
          </a:prstGeom>
          <a:ln>
            <a:solidFill>
              <a:schemeClr val="tx1"/>
            </a:solidFill>
          </a:ln>
        </p:spPr>
      </p:pic>
      <p:sp>
        <p:nvSpPr>
          <p:cNvPr id="16" name="Text Box 26"/>
          <p:cNvSpPr txBox="1">
            <a:spLocks noChangeArrowheads="1"/>
          </p:cNvSpPr>
          <p:nvPr/>
        </p:nvSpPr>
        <p:spPr bwMode="auto">
          <a:xfrm>
            <a:off x="5777564" y="5237148"/>
            <a:ext cx="1600200" cy="1155700"/>
          </a:xfrm>
          <a:prstGeom prst="rect">
            <a:avLst/>
          </a:prstGeom>
          <a:noFill/>
          <a:ln w="9525">
            <a:noFill/>
            <a:miter lim="800000"/>
            <a:headEnd/>
            <a:tailEnd/>
          </a:ln>
        </p:spPr>
        <p:txBody>
          <a:bodyPr>
            <a:spAutoFit/>
          </a:bodyPr>
          <a:lstStyle/>
          <a:p>
            <a:pPr algn="ctr">
              <a:spcBef>
                <a:spcPct val="50000"/>
              </a:spcBef>
            </a:pPr>
            <a:r>
              <a:rPr lang="en-US" sz="1400" b="1" i="1" dirty="0">
                <a:solidFill>
                  <a:srgbClr val="3A3F50"/>
                </a:solidFill>
              </a:rPr>
              <a:t>Click on the ‘Tests’ tab, then select ‘Perform all tests for special causes’ </a:t>
            </a:r>
          </a:p>
        </p:txBody>
      </p:sp>
      <p:sp>
        <p:nvSpPr>
          <p:cNvPr id="17" name="Text Box 29"/>
          <p:cNvSpPr txBox="1">
            <a:spLocks noChangeArrowheads="1"/>
          </p:cNvSpPr>
          <p:nvPr/>
        </p:nvSpPr>
        <p:spPr bwMode="auto">
          <a:xfrm>
            <a:off x="3174472" y="3092653"/>
            <a:ext cx="2278296" cy="313081"/>
          </a:xfrm>
          <a:prstGeom prst="rect">
            <a:avLst/>
          </a:prstGeom>
          <a:noFill/>
          <a:ln w="9525">
            <a:noFill/>
            <a:miter lim="800000"/>
            <a:headEnd/>
            <a:tailEnd/>
          </a:ln>
        </p:spPr>
        <p:txBody>
          <a:bodyPr wrap="square">
            <a:spAutoFit/>
          </a:bodyPr>
          <a:lstStyle/>
          <a:p>
            <a:pPr>
              <a:spcBef>
                <a:spcPct val="50000"/>
              </a:spcBef>
            </a:pPr>
            <a:r>
              <a:rPr lang="en-US" sz="1400" b="1" i="1" dirty="0">
                <a:solidFill>
                  <a:srgbClr val="3A3F50"/>
                </a:solidFill>
              </a:rPr>
              <a:t>Select ‘I-MR Options . . .’</a:t>
            </a:r>
          </a:p>
        </p:txBody>
      </p:sp>
      <p:sp>
        <p:nvSpPr>
          <p:cNvPr id="19" name="Title 3"/>
          <p:cNvSpPr txBox="1">
            <a:spLocks/>
          </p:cNvSpPr>
          <p:nvPr/>
        </p:nvSpPr>
        <p:spPr>
          <a:xfrm>
            <a:off x="1316736" y="-23736"/>
            <a:ext cx="10485119"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200" b="1" kern="0" dirty="0" smtClean="0">
                <a:solidFill>
                  <a:srgbClr val="007BB9"/>
                </a:solidFill>
              </a:rPr>
              <a:t>Individual Chart for Combined (Measure, Improve, Control) Performance of Y</a:t>
            </a:r>
            <a:endParaRPr lang="en-US" sz="3200" b="1" kern="0" dirty="0">
              <a:solidFill>
                <a:srgbClr val="007BB9"/>
              </a:solidFill>
            </a:endParaRPr>
          </a:p>
        </p:txBody>
      </p:sp>
      <p:sp>
        <p:nvSpPr>
          <p:cNvPr id="22" name="Oval 24"/>
          <p:cNvSpPr>
            <a:spLocks noChangeArrowheads="1"/>
          </p:cNvSpPr>
          <p:nvPr/>
        </p:nvSpPr>
        <p:spPr bwMode="auto">
          <a:xfrm>
            <a:off x="6290899" y="2826993"/>
            <a:ext cx="402208" cy="247410"/>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14" name="Line 25"/>
          <p:cNvSpPr>
            <a:spLocks noChangeShapeType="1"/>
          </p:cNvSpPr>
          <p:nvPr/>
        </p:nvSpPr>
        <p:spPr bwMode="auto">
          <a:xfrm flipH="1">
            <a:off x="4093170" y="2892046"/>
            <a:ext cx="1210350" cy="738644"/>
          </a:xfrm>
          <a:prstGeom prst="line">
            <a:avLst/>
          </a:prstGeom>
          <a:noFill/>
          <a:ln w="38100">
            <a:solidFill>
              <a:schemeClr val="tx1"/>
            </a:solidFill>
            <a:round/>
            <a:headEnd/>
            <a:tailEnd type="triangle" w="med" len="med"/>
          </a:ln>
        </p:spPr>
        <p:txBody>
          <a:bodyPr/>
          <a:lstStyle/>
          <a:p>
            <a:endParaRPr lang="en-US">
              <a:solidFill>
                <a:srgbClr val="3A3F50"/>
              </a:solidFill>
            </a:endParaRPr>
          </a:p>
        </p:txBody>
      </p:sp>
      <p:sp>
        <p:nvSpPr>
          <p:cNvPr id="25" name="Text Box 26"/>
          <p:cNvSpPr txBox="1">
            <a:spLocks noChangeArrowheads="1"/>
          </p:cNvSpPr>
          <p:nvPr/>
        </p:nvSpPr>
        <p:spPr bwMode="auto">
          <a:xfrm>
            <a:off x="8986728" y="5208241"/>
            <a:ext cx="2187670" cy="1169551"/>
          </a:xfrm>
          <a:prstGeom prst="rect">
            <a:avLst/>
          </a:prstGeom>
          <a:noFill/>
          <a:ln w="9525">
            <a:noFill/>
            <a:miter lim="800000"/>
            <a:headEnd/>
            <a:tailEnd/>
          </a:ln>
        </p:spPr>
        <p:txBody>
          <a:bodyPr wrap="square">
            <a:spAutoFit/>
          </a:bodyPr>
          <a:lstStyle/>
          <a:p>
            <a:pPr algn="ctr">
              <a:spcBef>
                <a:spcPct val="50000"/>
              </a:spcBef>
            </a:pPr>
            <a:r>
              <a:rPr lang="en-US" sz="1400" b="1" i="1" dirty="0" smtClean="0">
                <a:solidFill>
                  <a:srgbClr val="3A3F50"/>
                </a:solidFill>
              </a:rPr>
              <a:t>Click on Stages &amp; In ‘Define Stages’ Select ‘Phase’  For Grouping and click on ‘With each new value’ option</a:t>
            </a:r>
            <a:endParaRPr lang="en-US" sz="1400" b="1" i="1" dirty="0">
              <a:solidFill>
                <a:srgbClr val="3A3F50"/>
              </a:solidFill>
            </a:endParaRPr>
          </a:p>
        </p:txBody>
      </p:sp>
      <p:sp>
        <p:nvSpPr>
          <p:cNvPr id="27" name="Text Box 29"/>
          <p:cNvSpPr txBox="1">
            <a:spLocks noChangeArrowheads="1"/>
          </p:cNvSpPr>
          <p:nvPr/>
        </p:nvSpPr>
        <p:spPr bwMode="auto">
          <a:xfrm>
            <a:off x="2814494" y="4127495"/>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28" name="Text Box 29"/>
          <p:cNvSpPr txBox="1">
            <a:spLocks noChangeArrowheads="1"/>
          </p:cNvSpPr>
          <p:nvPr/>
        </p:nvSpPr>
        <p:spPr bwMode="auto">
          <a:xfrm>
            <a:off x="9730550" y="4646449"/>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29" name="Text Box 29"/>
          <p:cNvSpPr txBox="1">
            <a:spLocks noChangeArrowheads="1"/>
          </p:cNvSpPr>
          <p:nvPr/>
        </p:nvSpPr>
        <p:spPr bwMode="auto">
          <a:xfrm>
            <a:off x="6355385" y="4707142"/>
            <a:ext cx="1139148" cy="307777"/>
          </a:xfrm>
          <a:prstGeom prst="rect">
            <a:avLst/>
          </a:prstGeom>
          <a:noFill/>
          <a:ln w="9525">
            <a:noFill/>
            <a:miter lim="800000"/>
            <a:headEnd/>
            <a:tailEnd/>
          </a:ln>
        </p:spPr>
        <p:txBody>
          <a:bodyPr wrap="square">
            <a:spAutoFit/>
          </a:bodyPr>
          <a:lstStyle/>
          <a:p>
            <a:pPr>
              <a:spcBef>
                <a:spcPct val="50000"/>
              </a:spcBef>
            </a:pPr>
            <a:r>
              <a:rPr lang="en-US" sz="1400" b="1" i="1" dirty="0" smtClean="0">
                <a:solidFill>
                  <a:srgbClr val="3A3F50"/>
                </a:solidFill>
              </a:rPr>
              <a:t>Click ‘OK’</a:t>
            </a:r>
            <a:endParaRPr lang="en-US" sz="1400" b="1" i="1" dirty="0">
              <a:solidFill>
                <a:srgbClr val="3A3F50"/>
              </a:solidFill>
            </a:endParaRPr>
          </a:p>
        </p:txBody>
      </p:sp>
      <p:sp>
        <p:nvSpPr>
          <p:cNvPr id="30" name="Oval 29"/>
          <p:cNvSpPr/>
          <p:nvPr/>
        </p:nvSpPr>
        <p:spPr>
          <a:xfrm>
            <a:off x="2355440" y="1094483"/>
            <a:ext cx="624295" cy="5921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FFFFFF"/>
                </a:solidFill>
              </a:rPr>
              <a:t>2</a:t>
            </a:r>
            <a:endParaRPr lang="en-US" b="1" dirty="0">
              <a:solidFill>
                <a:srgbClr val="FFFFFF"/>
              </a:solidFill>
            </a:endParaRPr>
          </a:p>
        </p:txBody>
      </p:sp>
      <p:sp>
        <p:nvSpPr>
          <p:cNvPr id="4" name="TextBox 3"/>
          <p:cNvSpPr txBox="1"/>
          <p:nvPr/>
        </p:nvSpPr>
        <p:spPr>
          <a:xfrm>
            <a:off x="2979735" y="1226421"/>
            <a:ext cx="1087257" cy="369332"/>
          </a:xfrm>
          <a:prstGeom prst="rect">
            <a:avLst/>
          </a:prstGeom>
          <a:noFill/>
        </p:spPr>
        <p:txBody>
          <a:bodyPr wrap="square" rtlCol="0">
            <a:spAutoFit/>
          </a:bodyPr>
          <a:lstStyle/>
          <a:p>
            <a:r>
              <a:rPr lang="en-US" dirty="0" smtClean="0">
                <a:solidFill>
                  <a:srgbClr val="3A3F50"/>
                </a:solidFill>
              </a:rPr>
              <a:t>Cont.…</a:t>
            </a:r>
            <a:endParaRPr lang="en-US" dirty="0">
              <a:solidFill>
                <a:srgbClr val="3A3F50"/>
              </a:solidFill>
            </a:endParaRPr>
          </a:p>
        </p:txBody>
      </p:sp>
      <p:sp>
        <p:nvSpPr>
          <p:cNvPr id="31" name="Oval 30"/>
          <p:cNvSpPr/>
          <p:nvPr/>
        </p:nvSpPr>
        <p:spPr>
          <a:xfrm>
            <a:off x="6212675" y="1907385"/>
            <a:ext cx="729979" cy="64700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smtClean="0">
                <a:solidFill>
                  <a:srgbClr val="FFFFFF"/>
                </a:solidFill>
              </a:rPr>
              <a:t>2.2</a:t>
            </a:r>
            <a:endParaRPr lang="en-US" sz="1600" b="1" dirty="0">
              <a:solidFill>
                <a:srgbClr val="FFFFFF"/>
              </a:solidFill>
            </a:endParaRPr>
          </a:p>
        </p:txBody>
      </p:sp>
      <p:sp>
        <p:nvSpPr>
          <p:cNvPr id="32" name="Oval 24"/>
          <p:cNvSpPr>
            <a:spLocks noChangeArrowheads="1"/>
          </p:cNvSpPr>
          <p:nvPr/>
        </p:nvSpPr>
        <p:spPr bwMode="auto">
          <a:xfrm>
            <a:off x="9765192" y="2818781"/>
            <a:ext cx="402208" cy="247410"/>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33" name="Oval 24"/>
          <p:cNvSpPr>
            <a:spLocks noChangeArrowheads="1"/>
          </p:cNvSpPr>
          <p:nvPr/>
        </p:nvSpPr>
        <p:spPr bwMode="auto">
          <a:xfrm>
            <a:off x="9511550" y="3466638"/>
            <a:ext cx="253642" cy="191934"/>
          </a:xfrm>
          <a:prstGeom prst="ellipse">
            <a:avLst/>
          </a:prstGeom>
          <a:noFill/>
          <a:ln w="38100">
            <a:solidFill>
              <a:schemeClr val="tx1"/>
            </a:solidFill>
            <a:round/>
            <a:headEnd/>
            <a:tailEnd/>
          </a:ln>
        </p:spPr>
        <p:txBody>
          <a:bodyPr wrap="none" anchor="ctr"/>
          <a:lstStyle/>
          <a:p>
            <a:endParaRPr lang="en-US">
              <a:solidFill>
                <a:srgbClr val="3A3F50"/>
              </a:solidFill>
            </a:endParaRPr>
          </a:p>
        </p:txBody>
      </p:sp>
      <p:sp>
        <p:nvSpPr>
          <p:cNvPr id="34" name="Oval 33"/>
          <p:cNvSpPr/>
          <p:nvPr/>
        </p:nvSpPr>
        <p:spPr>
          <a:xfrm>
            <a:off x="9524676" y="1902898"/>
            <a:ext cx="729979" cy="64700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smtClean="0">
                <a:solidFill>
                  <a:srgbClr val="FFFFFF"/>
                </a:solidFill>
              </a:rPr>
              <a:t>2.3</a:t>
            </a:r>
            <a:endParaRPr lang="en-US" sz="1600" b="1" dirty="0">
              <a:solidFill>
                <a:srgbClr val="FFFFFF"/>
              </a:solidFill>
            </a:endParaRPr>
          </a:p>
        </p:txBody>
      </p:sp>
    </p:spTree>
    <p:extLst>
      <p:ext uri="{BB962C8B-B14F-4D97-AF65-F5344CB8AC3E}">
        <p14:creationId xmlns:p14="http://schemas.microsoft.com/office/powerpoint/2010/main" val="653600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fld id="{00000000-1234-1234-1234-123412341234}" type="slidenum">
              <a:rPr lang="en">
                <a:solidFill>
                  <a:srgbClr val="FFFFFF"/>
                </a:solidFill>
              </a:rPr>
              <a:pPr>
                <a:defRPr/>
              </a:pPr>
              <a:t>6</a:t>
            </a:fld>
            <a:endParaRPr>
              <a:solidFill>
                <a:srgbClr val="FFFFFF"/>
              </a:solidFill>
            </a:endParaRPr>
          </a:p>
        </p:txBody>
      </p:sp>
      <p:sp>
        <p:nvSpPr>
          <p:cNvPr id="103" name="TextBox 102">
            <a:extLst>
              <a:ext uri="{FF2B5EF4-FFF2-40B4-BE49-F238E27FC236}">
                <a16:creationId xmlns="" xmlns:a16="http://schemas.microsoft.com/office/drawing/2014/main" id="{04792BAE-1DC5-45AE-9E3C-F30187321632}"/>
              </a:ext>
            </a:extLst>
          </p:cNvPr>
          <p:cNvSpPr txBox="1"/>
          <p:nvPr/>
        </p:nvSpPr>
        <p:spPr>
          <a:xfrm>
            <a:off x="2814246" y="6662989"/>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3" name="TextBox 12"/>
          <p:cNvSpPr txBox="1"/>
          <p:nvPr/>
        </p:nvSpPr>
        <p:spPr>
          <a:xfrm>
            <a:off x="319314" y="227560"/>
            <a:ext cx="1905000" cy="369332"/>
          </a:xfrm>
          <a:prstGeom prst="rect">
            <a:avLst/>
          </a:prstGeom>
          <a:noFill/>
        </p:spPr>
        <p:txBody>
          <a:bodyPr wrap="square" rtlCol="0">
            <a:spAutoFit/>
          </a:bodyPr>
          <a:lstStyle/>
          <a:p>
            <a:r>
              <a:rPr lang="en-US" b="1" dirty="0">
                <a:solidFill>
                  <a:srgbClr val="3A3F50"/>
                </a:solidFill>
              </a:rPr>
              <a:t>Business Case</a:t>
            </a:r>
          </a:p>
        </p:txBody>
      </p:sp>
      <p:grpSp>
        <p:nvGrpSpPr>
          <p:cNvPr id="14" name="Group 13"/>
          <p:cNvGrpSpPr/>
          <p:nvPr/>
        </p:nvGrpSpPr>
        <p:grpSpPr>
          <a:xfrm>
            <a:off x="286851" y="3622428"/>
            <a:ext cx="5471689" cy="1347964"/>
            <a:chOff x="319469" y="3070119"/>
            <a:chExt cx="4307301" cy="1347964"/>
          </a:xfrm>
        </p:grpSpPr>
        <p:sp>
          <p:nvSpPr>
            <p:cNvPr id="15" name="TextBox 14"/>
            <p:cNvSpPr txBox="1"/>
            <p:nvPr/>
          </p:nvSpPr>
          <p:spPr>
            <a:xfrm>
              <a:off x="330739" y="3340865"/>
              <a:ext cx="4296031" cy="1077218"/>
            </a:xfrm>
            <a:prstGeom prst="rect">
              <a:avLst/>
            </a:prstGeom>
            <a:noFill/>
          </p:spPr>
          <p:txBody>
            <a:bodyPr wrap="square" rtlCol="0">
              <a:spAutoFit/>
            </a:bodyPr>
            <a:lstStyle/>
            <a:p>
              <a:r>
                <a:rPr lang="en-US" sz="1600" dirty="0" smtClean="0">
                  <a:solidFill>
                    <a:srgbClr val="3A3F50"/>
                  </a:solidFill>
                </a:rPr>
                <a:t>Out of 92 days of historical data collection, avg. TAT per day for 47 days is higher than  allowed TAT of 180 min. It means that process has not met the TAT target for almost</a:t>
              </a:r>
              <a:r>
                <a:rPr lang="en-US" sz="1600" dirty="0">
                  <a:solidFill>
                    <a:srgbClr val="3A3F50"/>
                  </a:solidFill>
                </a:rPr>
                <a:t> 49% of the </a:t>
              </a:r>
              <a:r>
                <a:rPr lang="en-US" sz="1600" dirty="0" smtClean="0">
                  <a:solidFill>
                    <a:srgbClr val="3A3F50"/>
                  </a:solidFill>
                </a:rPr>
                <a:t>days, which is severe !</a:t>
              </a:r>
              <a:endParaRPr lang="en-US" sz="1600" dirty="0">
                <a:solidFill>
                  <a:srgbClr val="3A3F50"/>
                </a:solidFill>
              </a:endParaRPr>
            </a:p>
          </p:txBody>
        </p:sp>
        <p:sp>
          <p:nvSpPr>
            <p:cNvPr id="17" name="TextBox 16"/>
            <p:cNvSpPr txBox="1"/>
            <p:nvPr/>
          </p:nvSpPr>
          <p:spPr>
            <a:xfrm>
              <a:off x="319469" y="3070119"/>
              <a:ext cx="2362200" cy="369332"/>
            </a:xfrm>
            <a:prstGeom prst="rect">
              <a:avLst/>
            </a:prstGeom>
            <a:noFill/>
          </p:spPr>
          <p:txBody>
            <a:bodyPr wrap="square" rtlCol="0">
              <a:spAutoFit/>
            </a:bodyPr>
            <a:lstStyle/>
            <a:p>
              <a:r>
                <a:rPr lang="en-US" b="1" dirty="0">
                  <a:solidFill>
                    <a:srgbClr val="3A3F50"/>
                  </a:solidFill>
                </a:rPr>
                <a:t>Problem Statement</a:t>
              </a:r>
            </a:p>
          </p:txBody>
        </p:sp>
      </p:grpSp>
      <p:grpSp>
        <p:nvGrpSpPr>
          <p:cNvPr id="18" name="Group 17"/>
          <p:cNvGrpSpPr/>
          <p:nvPr/>
        </p:nvGrpSpPr>
        <p:grpSpPr>
          <a:xfrm>
            <a:off x="318197" y="5227776"/>
            <a:ext cx="5654431" cy="911994"/>
            <a:chOff x="289169" y="3612309"/>
            <a:chExt cx="5654431" cy="911994"/>
          </a:xfrm>
        </p:grpSpPr>
        <p:sp>
          <p:nvSpPr>
            <p:cNvPr id="19" name="TextBox 18"/>
            <p:cNvSpPr txBox="1"/>
            <p:nvPr/>
          </p:nvSpPr>
          <p:spPr>
            <a:xfrm>
              <a:off x="304800" y="3939528"/>
              <a:ext cx="5638800" cy="584775"/>
            </a:xfrm>
            <a:prstGeom prst="rect">
              <a:avLst/>
            </a:prstGeom>
            <a:noFill/>
          </p:spPr>
          <p:txBody>
            <a:bodyPr wrap="square" rtlCol="0">
              <a:spAutoFit/>
            </a:bodyPr>
            <a:lstStyle/>
            <a:p>
              <a:r>
                <a:rPr lang="en-US" sz="1600" dirty="0">
                  <a:solidFill>
                    <a:srgbClr val="3A3F50"/>
                  </a:solidFill>
                </a:rPr>
                <a:t>To </a:t>
              </a:r>
              <a:r>
                <a:rPr lang="en-US" sz="1600" dirty="0" smtClean="0">
                  <a:solidFill>
                    <a:srgbClr val="3A3F50"/>
                  </a:solidFill>
                </a:rPr>
                <a:t>improve customer query resolution time by reducing process TAT - DPMO from </a:t>
              </a:r>
              <a:r>
                <a:rPr lang="en-US" sz="1600" dirty="0" err="1" smtClean="0">
                  <a:solidFill>
                    <a:srgbClr val="3A3F50"/>
                  </a:solidFill>
                </a:rPr>
                <a:t>xxxxx</a:t>
              </a:r>
              <a:r>
                <a:rPr lang="en-US" sz="1600" dirty="0" smtClean="0">
                  <a:solidFill>
                    <a:srgbClr val="3A3F50"/>
                  </a:solidFill>
                </a:rPr>
                <a:t> to </a:t>
              </a:r>
              <a:r>
                <a:rPr lang="en-US" sz="1600" dirty="0" err="1" smtClean="0">
                  <a:solidFill>
                    <a:srgbClr val="3A3F50"/>
                  </a:solidFill>
                </a:rPr>
                <a:t>yyyyyy</a:t>
              </a:r>
              <a:r>
                <a:rPr lang="en-US" sz="1600" dirty="0" smtClean="0">
                  <a:solidFill>
                    <a:srgbClr val="3A3F50"/>
                  </a:solidFill>
                </a:rPr>
                <a:t> by </a:t>
              </a:r>
              <a:r>
                <a:rPr lang="en-US" sz="1600" dirty="0">
                  <a:solidFill>
                    <a:srgbClr val="3A3F50"/>
                  </a:solidFill>
                </a:rPr>
                <a:t>Jun'20.</a:t>
              </a:r>
            </a:p>
          </p:txBody>
        </p:sp>
        <p:sp>
          <p:nvSpPr>
            <p:cNvPr id="20" name="TextBox 19"/>
            <p:cNvSpPr txBox="1"/>
            <p:nvPr/>
          </p:nvSpPr>
          <p:spPr>
            <a:xfrm>
              <a:off x="289169" y="3612309"/>
              <a:ext cx="2362200" cy="369332"/>
            </a:xfrm>
            <a:prstGeom prst="rect">
              <a:avLst/>
            </a:prstGeom>
            <a:noFill/>
          </p:spPr>
          <p:txBody>
            <a:bodyPr wrap="square" rtlCol="0">
              <a:spAutoFit/>
            </a:bodyPr>
            <a:lstStyle/>
            <a:p>
              <a:r>
                <a:rPr lang="en-US" b="1" dirty="0">
                  <a:solidFill>
                    <a:srgbClr val="3A3F50"/>
                  </a:solidFill>
                </a:rPr>
                <a:t>Goal Statement</a:t>
              </a:r>
            </a:p>
          </p:txBody>
        </p:sp>
      </p:grpSp>
      <p:sp>
        <p:nvSpPr>
          <p:cNvPr id="24" name="TextBox 23"/>
          <p:cNvSpPr txBox="1"/>
          <p:nvPr/>
        </p:nvSpPr>
        <p:spPr>
          <a:xfrm>
            <a:off x="6422571" y="106551"/>
            <a:ext cx="2362200" cy="369332"/>
          </a:xfrm>
          <a:prstGeom prst="rect">
            <a:avLst/>
          </a:prstGeom>
          <a:noFill/>
        </p:spPr>
        <p:txBody>
          <a:bodyPr wrap="square" rtlCol="0">
            <a:spAutoFit/>
          </a:bodyPr>
          <a:lstStyle/>
          <a:p>
            <a:r>
              <a:rPr lang="en-US" b="1" dirty="0">
                <a:solidFill>
                  <a:srgbClr val="3A3F50"/>
                </a:solidFill>
              </a:rPr>
              <a:t>Project Scope</a:t>
            </a:r>
          </a:p>
        </p:txBody>
      </p:sp>
      <p:sp>
        <p:nvSpPr>
          <p:cNvPr id="25" name="TextBox 24"/>
          <p:cNvSpPr txBox="1"/>
          <p:nvPr/>
        </p:nvSpPr>
        <p:spPr>
          <a:xfrm>
            <a:off x="6422571" y="435560"/>
            <a:ext cx="5638800" cy="1154162"/>
          </a:xfrm>
          <a:prstGeom prst="rect">
            <a:avLst/>
          </a:prstGeom>
          <a:noFill/>
        </p:spPr>
        <p:txBody>
          <a:bodyPr wrap="square" rtlCol="0">
            <a:spAutoFit/>
          </a:bodyPr>
          <a:lstStyle/>
          <a:p>
            <a:r>
              <a:rPr lang="en-US" sz="1600" dirty="0">
                <a:solidFill>
                  <a:srgbClr val="3A3F50"/>
                </a:solidFill>
              </a:rPr>
              <a:t>In-scope: This project is applicable to service of process 1 of account 1</a:t>
            </a:r>
          </a:p>
          <a:p>
            <a:r>
              <a:rPr lang="en-US" sz="500" dirty="0">
                <a:solidFill>
                  <a:srgbClr val="3A3F50"/>
                </a:solidFill>
              </a:rPr>
              <a:t> </a:t>
            </a:r>
            <a:endParaRPr lang="en-US" sz="1600" dirty="0">
              <a:solidFill>
                <a:srgbClr val="3A3F50"/>
              </a:solidFill>
            </a:endParaRPr>
          </a:p>
          <a:p>
            <a:r>
              <a:rPr lang="en-US" sz="1600" dirty="0">
                <a:solidFill>
                  <a:srgbClr val="3A3F50"/>
                </a:solidFill>
              </a:rPr>
              <a:t>Out Scope:  This process is inapplicable to any other accounts and process</a:t>
            </a:r>
          </a:p>
        </p:txBody>
      </p:sp>
      <p:sp>
        <p:nvSpPr>
          <p:cNvPr id="26" name="TextBox 25"/>
          <p:cNvSpPr txBox="1"/>
          <p:nvPr/>
        </p:nvSpPr>
        <p:spPr>
          <a:xfrm>
            <a:off x="286851" y="816523"/>
            <a:ext cx="5624286" cy="2554545"/>
          </a:xfrm>
          <a:prstGeom prst="rect">
            <a:avLst/>
          </a:prstGeom>
          <a:noFill/>
        </p:spPr>
        <p:txBody>
          <a:bodyPr wrap="square" rtlCol="0">
            <a:spAutoFit/>
          </a:bodyPr>
          <a:lstStyle/>
          <a:p>
            <a:r>
              <a:rPr lang="en-US" sz="1600" dirty="0">
                <a:solidFill>
                  <a:srgbClr val="3A3F50"/>
                </a:solidFill>
              </a:rPr>
              <a:t>Mr.  Venkat is the client relationship manager and process owner at Silverline Services. The client Mr. John is their big client and he reported to Mr. Venkat  “There is high percentage of non-compliance of TAT by your service when compared to SLA agreement. Due to high non compliance I am loosing a lot of my customers and we will discontinue this agreement if the percentage non compliance is not reduced down as per requirement in SLA.” To save the big client Mr. Venkat has to work on reducing the TAT time of the process that provides service to Mr. John </a:t>
            </a:r>
          </a:p>
        </p:txBody>
      </p:sp>
      <p:sp>
        <p:nvSpPr>
          <p:cNvPr id="27" name="Rectangle 26"/>
          <p:cNvSpPr/>
          <p:nvPr/>
        </p:nvSpPr>
        <p:spPr>
          <a:xfrm>
            <a:off x="0" y="76201"/>
            <a:ext cx="5958114" cy="6608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Rectangle 27"/>
          <p:cNvSpPr/>
          <p:nvPr/>
        </p:nvSpPr>
        <p:spPr>
          <a:xfrm>
            <a:off x="6016170" y="76201"/>
            <a:ext cx="6175829" cy="6608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 name="Group 28"/>
          <p:cNvGrpSpPr/>
          <p:nvPr/>
        </p:nvGrpSpPr>
        <p:grpSpPr>
          <a:xfrm>
            <a:off x="6415314" y="1662773"/>
            <a:ext cx="5486400" cy="887944"/>
            <a:chOff x="319314" y="2724054"/>
            <a:chExt cx="5486400" cy="887944"/>
          </a:xfrm>
        </p:grpSpPr>
        <p:sp>
          <p:nvSpPr>
            <p:cNvPr id="30" name="TextBox 29"/>
            <p:cNvSpPr txBox="1"/>
            <p:nvPr/>
          </p:nvSpPr>
          <p:spPr>
            <a:xfrm>
              <a:off x="319314" y="3027223"/>
              <a:ext cx="5486400" cy="584775"/>
            </a:xfrm>
            <a:prstGeom prst="rect">
              <a:avLst/>
            </a:prstGeom>
            <a:noFill/>
          </p:spPr>
          <p:txBody>
            <a:bodyPr wrap="square" rtlCol="0">
              <a:spAutoFit/>
            </a:bodyPr>
            <a:lstStyle/>
            <a:p>
              <a:pPr marL="342900" indent="-342900">
                <a:buFont typeface="+mj-lt"/>
                <a:buAutoNum type="arabicPeriod"/>
              </a:pPr>
              <a:r>
                <a:rPr lang="en-US" sz="1600" dirty="0">
                  <a:solidFill>
                    <a:srgbClr val="3A3F50"/>
                  </a:solidFill>
                </a:rPr>
                <a:t>In money</a:t>
              </a:r>
            </a:p>
            <a:p>
              <a:pPr marL="342900" indent="-342900">
                <a:buFont typeface="+mj-lt"/>
                <a:buAutoNum type="arabicPeriod"/>
              </a:pPr>
              <a:r>
                <a:rPr lang="en-US" sz="1600" dirty="0">
                  <a:solidFill>
                    <a:srgbClr val="3A3F50"/>
                  </a:solidFill>
                </a:rPr>
                <a:t>Client retention rate will increase</a:t>
              </a:r>
            </a:p>
          </p:txBody>
        </p:sp>
        <p:sp>
          <p:nvSpPr>
            <p:cNvPr id="31" name="TextBox 30"/>
            <p:cNvSpPr txBox="1"/>
            <p:nvPr/>
          </p:nvSpPr>
          <p:spPr>
            <a:xfrm>
              <a:off x="319314" y="2724054"/>
              <a:ext cx="2362200" cy="369332"/>
            </a:xfrm>
            <a:prstGeom prst="rect">
              <a:avLst/>
            </a:prstGeom>
            <a:noFill/>
          </p:spPr>
          <p:txBody>
            <a:bodyPr wrap="square" rtlCol="0">
              <a:spAutoFit/>
            </a:bodyPr>
            <a:lstStyle/>
            <a:p>
              <a:r>
                <a:rPr lang="en-US" b="1" dirty="0">
                  <a:solidFill>
                    <a:srgbClr val="3A3F50"/>
                  </a:solidFill>
                </a:rPr>
                <a:t>QNS</a:t>
              </a:r>
            </a:p>
          </p:txBody>
        </p:sp>
      </p:grpSp>
      <p:sp>
        <p:nvSpPr>
          <p:cNvPr id="33" name="TextBox 32"/>
          <p:cNvSpPr txBox="1"/>
          <p:nvPr/>
        </p:nvSpPr>
        <p:spPr>
          <a:xfrm>
            <a:off x="6422571" y="2586103"/>
            <a:ext cx="2362200" cy="369332"/>
          </a:xfrm>
          <a:prstGeom prst="rect">
            <a:avLst/>
          </a:prstGeom>
          <a:noFill/>
        </p:spPr>
        <p:txBody>
          <a:bodyPr wrap="square" rtlCol="0">
            <a:spAutoFit/>
          </a:bodyPr>
          <a:lstStyle/>
          <a:p>
            <a:r>
              <a:rPr lang="en-US" b="1" dirty="0">
                <a:solidFill>
                  <a:srgbClr val="3A3F50"/>
                </a:solidFill>
              </a:rPr>
              <a:t>Team Members</a:t>
            </a:r>
          </a:p>
        </p:txBody>
      </p:sp>
      <p:graphicFrame>
        <p:nvGraphicFramePr>
          <p:cNvPr id="34" name="Group 53"/>
          <p:cNvGraphicFramePr>
            <a:graphicFrameLocks/>
          </p:cNvGraphicFramePr>
          <p:nvPr>
            <p:extLst/>
          </p:nvPr>
        </p:nvGraphicFramePr>
        <p:xfrm>
          <a:off x="6531429" y="2982068"/>
          <a:ext cx="5391859" cy="1922672"/>
        </p:xfrm>
        <a:graphic>
          <a:graphicData uri="http://schemas.openxmlformats.org/drawingml/2006/table">
            <a:tbl>
              <a:tblPr/>
              <a:tblGrid>
                <a:gridCol w="1756228">
                  <a:extLst>
                    <a:ext uri="{9D8B030D-6E8A-4147-A177-3AD203B41FA5}">
                      <a16:colId xmlns="" xmlns:a16="http://schemas.microsoft.com/office/drawing/2014/main" val="20000"/>
                    </a:ext>
                  </a:extLst>
                </a:gridCol>
                <a:gridCol w="2293257">
                  <a:extLst>
                    <a:ext uri="{9D8B030D-6E8A-4147-A177-3AD203B41FA5}">
                      <a16:colId xmlns="" xmlns:a16="http://schemas.microsoft.com/office/drawing/2014/main" val="20001"/>
                    </a:ext>
                  </a:extLst>
                </a:gridCol>
                <a:gridCol w="1342374">
                  <a:extLst>
                    <a:ext uri="{9D8B030D-6E8A-4147-A177-3AD203B41FA5}">
                      <a16:colId xmlns="" xmlns:a16="http://schemas.microsoft.com/office/drawing/2014/main" val="20002"/>
                    </a:ext>
                  </a:extLst>
                </a:gridCol>
              </a:tblGrid>
              <a:tr h="269132">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Role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Org.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Black Belt/  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Sanket Nair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MBB/mentor/Sr. 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Rajendra Rao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Sandeep Singh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Core Team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Sujay More, Mr. Sudeep Mane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Process Owner/ Champion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Venkat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SME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Ajay Lal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7"/>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Finance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Ms. Ayesha Dhawan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Silverline Services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8"/>
                  </a:ext>
                </a:extLst>
              </a:tr>
            </a:tbl>
          </a:graphicData>
        </a:graphic>
      </p:graphicFrame>
      <p:sp>
        <p:nvSpPr>
          <p:cNvPr id="35" name="TextBox 34"/>
          <p:cNvSpPr txBox="1"/>
          <p:nvPr/>
        </p:nvSpPr>
        <p:spPr>
          <a:xfrm>
            <a:off x="6422571" y="4898461"/>
            <a:ext cx="2362200" cy="369332"/>
          </a:xfrm>
          <a:prstGeom prst="rect">
            <a:avLst/>
          </a:prstGeom>
          <a:noFill/>
        </p:spPr>
        <p:txBody>
          <a:bodyPr wrap="square" rtlCol="0">
            <a:spAutoFit/>
          </a:bodyPr>
          <a:lstStyle/>
          <a:p>
            <a:r>
              <a:rPr lang="en-US" b="1" dirty="0">
                <a:solidFill>
                  <a:srgbClr val="3A3F50"/>
                </a:solidFill>
              </a:rPr>
              <a:t>Project Timeline</a:t>
            </a:r>
          </a:p>
        </p:txBody>
      </p:sp>
      <p:graphicFrame>
        <p:nvGraphicFramePr>
          <p:cNvPr id="36" name="Group 53"/>
          <p:cNvGraphicFramePr>
            <a:graphicFrameLocks/>
          </p:cNvGraphicFramePr>
          <p:nvPr>
            <p:extLst/>
          </p:nvPr>
        </p:nvGraphicFramePr>
        <p:xfrm>
          <a:off x="6560654" y="5267793"/>
          <a:ext cx="5362634" cy="1417320"/>
        </p:xfrm>
        <a:graphic>
          <a:graphicData uri="http://schemas.openxmlformats.org/drawingml/2006/table">
            <a:tbl>
              <a:tblPr/>
              <a:tblGrid>
                <a:gridCol w="1440346">
                  <a:extLst>
                    <a:ext uri="{9D8B030D-6E8A-4147-A177-3AD203B41FA5}">
                      <a16:colId xmlns="" xmlns:a16="http://schemas.microsoft.com/office/drawing/2014/main" val="20000"/>
                    </a:ext>
                  </a:extLst>
                </a:gridCol>
                <a:gridCol w="2133600">
                  <a:extLst>
                    <a:ext uri="{9D8B030D-6E8A-4147-A177-3AD203B41FA5}">
                      <a16:colId xmlns="" xmlns:a16="http://schemas.microsoft.com/office/drawing/2014/main" val="20001"/>
                    </a:ext>
                  </a:extLst>
                </a:gridCol>
                <a:gridCol w="1788688">
                  <a:extLst>
                    <a:ext uri="{9D8B030D-6E8A-4147-A177-3AD203B41FA5}">
                      <a16:colId xmlns="" xmlns:a16="http://schemas.microsoft.com/office/drawing/2014/main" val="20002"/>
                    </a:ext>
                  </a:extLst>
                </a:gridCol>
              </a:tblGrid>
              <a:tr h="184150">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Start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End 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Define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15</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February 2020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27</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February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Measure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March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30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March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Analyze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10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Improve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11</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15</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May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16</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May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30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June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bl>
          </a:graphicData>
        </a:graphic>
      </p:graphicFrame>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 y="6485288"/>
            <a:ext cx="1609969" cy="365051"/>
          </a:xfrm>
          <a:prstGeom prst="rect">
            <a:avLst/>
          </a:prstGeom>
        </p:spPr>
      </p:pic>
    </p:spTree>
    <p:extLst>
      <p:ext uri="{BB962C8B-B14F-4D97-AF65-F5344CB8AC3E}">
        <p14:creationId xmlns:p14="http://schemas.microsoft.com/office/powerpoint/2010/main" val="36546555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60</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804984" y="0"/>
            <a:ext cx="10617734"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Combined Individual Chart for Performance of Y</a:t>
            </a:r>
            <a:endParaRPr lang="en-US" sz="3600" b="1" kern="0" dirty="0">
              <a:solidFill>
                <a:srgbClr val="007BB9"/>
              </a:solidFill>
            </a:endParaRPr>
          </a:p>
        </p:txBody>
      </p:sp>
      <p:sp>
        <p:nvSpPr>
          <p:cNvPr id="10" name="Text Box 8"/>
          <p:cNvSpPr txBox="1">
            <a:spLocks noChangeArrowheads="1"/>
          </p:cNvSpPr>
          <p:nvPr/>
        </p:nvSpPr>
        <p:spPr bwMode="auto">
          <a:xfrm>
            <a:off x="504501" y="1041219"/>
            <a:ext cx="499866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11" name="Text Box 7"/>
          <p:cNvSpPr txBox="1">
            <a:spLocks noChangeArrowheads="1"/>
          </p:cNvSpPr>
          <p:nvPr/>
        </p:nvSpPr>
        <p:spPr bwMode="auto">
          <a:xfrm>
            <a:off x="504501" y="5369022"/>
            <a:ext cx="11027531" cy="1200329"/>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b="1" i="1" u="sng" dirty="0">
                <a:solidFill>
                  <a:srgbClr val="007BB9"/>
                </a:solidFill>
              </a:rPr>
              <a:t>Interpretation:</a:t>
            </a:r>
            <a:r>
              <a:rPr lang="en-US" b="1" i="1" dirty="0">
                <a:solidFill>
                  <a:prstClr val="black"/>
                </a:solidFill>
              </a:rPr>
              <a:t> In measure </a:t>
            </a:r>
            <a:r>
              <a:rPr lang="en-US" b="1" i="1" dirty="0" smtClean="0">
                <a:solidFill>
                  <a:prstClr val="black"/>
                </a:solidFill>
              </a:rPr>
              <a:t>phase, </a:t>
            </a:r>
            <a:r>
              <a:rPr lang="en-US" b="1" i="1" dirty="0">
                <a:solidFill>
                  <a:prstClr val="black"/>
                </a:solidFill>
              </a:rPr>
              <a:t>the process is unstable </a:t>
            </a:r>
            <a:r>
              <a:rPr lang="en-US" b="1" i="1" dirty="0" smtClean="0">
                <a:solidFill>
                  <a:prstClr val="black"/>
                </a:solidFill>
              </a:rPr>
              <a:t>(i.e. out </a:t>
            </a:r>
            <a:r>
              <a:rPr lang="en-US" b="1" i="1" dirty="0">
                <a:solidFill>
                  <a:prstClr val="black"/>
                </a:solidFill>
              </a:rPr>
              <a:t>of statistical control). In improve phase the process comes into statistical control as Special Causes of variation are found. In control phase variation in the process is reduced through process improvement (control limits become narrower and process is under control)</a:t>
            </a:r>
          </a:p>
        </p:txBody>
      </p:sp>
      <p:pic>
        <p:nvPicPr>
          <p:cNvPr id="4" name="Picture 3"/>
          <p:cNvPicPr>
            <a:picLocks noChangeAspect="1"/>
          </p:cNvPicPr>
          <p:nvPr/>
        </p:nvPicPr>
        <p:blipFill rotWithShape="1">
          <a:blip r:embed="rId3"/>
          <a:srcRect b="45822"/>
          <a:stretch/>
        </p:blipFill>
        <p:spPr>
          <a:xfrm>
            <a:off x="1227920" y="1571152"/>
            <a:ext cx="9174281" cy="360454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44076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61</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Monitoring Plan</a:t>
            </a:r>
            <a:endParaRPr lang="en-US" sz="3600" b="1" kern="0" dirty="0">
              <a:solidFill>
                <a:srgbClr val="007BB9"/>
              </a:solidFill>
            </a:endParaRPr>
          </a:p>
        </p:txBody>
      </p:sp>
      <p:pic>
        <p:nvPicPr>
          <p:cNvPr id="2" name="Picture 1"/>
          <p:cNvPicPr>
            <a:picLocks noChangeAspect="1"/>
          </p:cNvPicPr>
          <p:nvPr/>
        </p:nvPicPr>
        <p:blipFill rotWithShape="1">
          <a:blip r:embed="rId4"/>
          <a:srcRect t="1" b="1517"/>
          <a:stretch/>
        </p:blipFill>
        <p:spPr>
          <a:xfrm>
            <a:off x="864285" y="1243584"/>
            <a:ext cx="10460559" cy="4328159"/>
          </a:xfrm>
          <a:prstGeom prst="rect">
            <a:avLst/>
          </a:prstGeom>
          <a:ln>
            <a:solidFill>
              <a:schemeClr val="tx1"/>
            </a:solidFill>
          </a:ln>
          <a:effectLst>
            <a:outerShdw blurRad="292100" dist="139700" dir="2700000" algn="tl" rotWithShape="0">
              <a:srgbClr val="333333">
                <a:alpha val="65000"/>
              </a:srgbClr>
            </a:outerShdw>
          </a:effectLst>
        </p:spPr>
      </p:pic>
      <p:graphicFrame>
        <p:nvGraphicFramePr>
          <p:cNvPr id="4" name="Object 3"/>
          <p:cNvGraphicFramePr>
            <a:graphicFrameLocks noChangeAspect="1"/>
          </p:cNvGraphicFramePr>
          <p:nvPr>
            <p:extLst>
              <p:ext uri="{D42A27DB-BD31-4B8C-83A1-F6EECF244321}">
                <p14:modId xmlns:p14="http://schemas.microsoft.com/office/powerpoint/2010/main" val="867344510"/>
              </p:ext>
            </p:extLst>
          </p:nvPr>
        </p:nvGraphicFramePr>
        <p:xfrm>
          <a:off x="9641540" y="161365"/>
          <a:ext cx="1683303" cy="1082219"/>
        </p:xfrm>
        <a:graphic>
          <a:graphicData uri="http://schemas.openxmlformats.org/presentationml/2006/ole">
            <mc:AlternateContent xmlns:mc="http://schemas.openxmlformats.org/markup-compatibility/2006">
              <mc:Choice xmlns:v="urn:schemas-microsoft-com:vml" Requires="v">
                <p:oleObj spid="_x0000_s7207"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641540" y="161365"/>
                        <a:ext cx="1683303" cy="1082219"/>
                      </a:xfrm>
                      <a:prstGeom prst="rect">
                        <a:avLst/>
                      </a:prstGeom>
                    </p:spPr>
                  </p:pic>
                </p:oleObj>
              </mc:Fallback>
            </mc:AlternateContent>
          </a:graphicData>
        </a:graphic>
      </p:graphicFrame>
    </p:spTree>
    <p:extLst>
      <p:ext uri="{BB962C8B-B14F-4D97-AF65-F5344CB8AC3E}">
        <p14:creationId xmlns:p14="http://schemas.microsoft.com/office/powerpoint/2010/main" val="3699568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62</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Response Plan</a:t>
            </a:r>
            <a:endParaRPr lang="en-US" sz="3600" b="1" kern="0" dirty="0">
              <a:solidFill>
                <a:srgbClr val="007BB9"/>
              </a:solidFill>
            </a:endParaRPr>
          </a:p>
        </p:txBody>
      </p:sp>
      <p:pic>
        <p:nvPicPr>
          <p:cNvPr id="2" name="Picture 1"/>
          <p:cNvPicPr>
            <a:picLocks noChangeAspect="1"/>
          </p:cNvPicPr>
          <p:nvPr/>
        </p:nvPicPr>
        <p:blipFill>
          <a:blip r:embed="rId4"/>
          <a:stretch>
            <a:fillRect/>
          </a:stretch>
        </p:blipFill>
        <p:spPr>
          <a:xfrm>
            <a:off x="904874" y="1213061"/>
            <a:ext cx="10627159" cy="4620578"/>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2235941924"/>
              </p:ext>
            </p:extLst>
          </p:nvPr>
        </p:nvGraphicFramePr>
        <p:xfrm>
          <a:off x="9897035" y="212167"/>
          <a:ext cx="1398494" cy="1105645"/>
        </p:xfrm>
        <a:graphic>
          <a:graphicData uri="http://schemas.openxmlformats.org/presentationml/2006/ole">
            <mc:AlternateContent xmlns:mc="http://schemas.openxmlformats.org/markup-compatibility/2006">
              <mc:Choice xmlns:v="urn:schemas-microsoft-com:vml" Requires="v">
                <p:oleObj spid="_x0000_s8231"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897035" y="212167"/>
                        <a:ext cx="1398494" cy="1105645"/>
                      </a:xfrm>
                      <a:prstGeom prst="rect">
                        <a:avLst/>
                      </a:prstGeom>
                    </p:spPr>
                  </p:pic>
                </p:oleObj>
              </mc:Fallback>
            </mc:AlternateContent>
          </a:graphicData>
        </a:graphic>
      </p:graphicFrame>
    </p:spTree>
    <p:extLst>
      <p:ext uri="{BB962C8B-B14F-4D97-AF65-F5344CB8AC3E}">
        <p14:creationId xmlns:p14="http://schemas.microsoft.com/office/powerpoint/2010/main" val="1042319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63</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Response Plan </a:t>
            </a:r>
            <a:r>
              <a:rPr lang="en-US" sz="3600" b="1" kern="0" dirty="0">
                <a:solidFill>
                  <a:srgbClr val="007BB9"/>
                </a:solidFill>
              </a:rPr>
              <a:t>(Cont….)</a:t>
            </a:r>
          </a:p>
          <a:p>
            <a:pPr algn="ctr">
              <a:lnSpc>
                <a:spcPct val="150000"/>
              </a:lnSpc>
              <a:buClr>
                <a:srgbClr val="007BB9"/>
              </a:buClr>
            </a:pPr>
            <a:endParaRPr lang="en-US" sz="3600" b="1" kern="0" dirty="0">
              <a:solidFill>
                <a:srgbClr val="007BB9"/>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351163416"/>
              </p:ext>
            </p:extLst>
          </p:nvPr>
        </p:nvGraphicFramePr>
        <p:xfrm>
          <a:off x="9979151" y="212167"/>
          <a:ext cx="1418411" cy="1091356"/>
        </p:xfrm>
        <a:graphic>
          <a:graphicData uri="http://schemas.openxmlformats.org/presentationml/2006/ole">
            <mc:AlternateContent xmlns:mc="http://schemas.openxmlformats.org/markup-compatibility/2006">
              <mc:Choice xmlns:v="urn:schemas-microsoft-com:vml" Requires="v">
                <p:oleObj spid="_x0000_s9255"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9979151" y="212167"/>
                        <a:ext cx="1418411" cy="1091356"/>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670512" y="1303523"/>
            <a:ext cx="10727050" cy="3187794"/>
          </a:xfrm>
          <a:prstGeom prst="rect">
            <a:avLst/>
          </a:prstGeom>
        </p:spPr>
      </p:pic>
    </p:spTree>
    <p:extLst>
      <p:ext uri="{BB962C8B-B14F-4D97-AF65-F5344CB8AC3E}">
        <p14:creationId xmlns:p14="http://schemas.microsoft.com/office/powerpoint/2010/main" val="24262263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804984" y="1214758"/>
            <a:ext cx="10529851" cy="483359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just"/>
            <a:endParaRPr lang="en-US" dirty="0">
              <a:solidFill>
                <a:schemeClr val="bg1"/>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64</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Project </a:t>
            </a:r>
            <a:r>
              <a:rPr lang="en-US" sz="3600" b="1" kern="0" dirty="0" smtClean="0">
                <a:solidFill>
                  <a:srgbClr val="007BB9"/>
                </a:solidFill>
              </a:rPr>
              <a:t>Sign off &amp; Closure</a:t>
            </a:r>
            <a:endParaRPr lang="en-US" sz="3600" b="1" kern="0" dirty="0">
              <a:solidFill>
                <a:srgbClr val="007BB9"/>
              </a:solidFill>
            </a:endParaRPr>
          </a:p>
        </p:txBody>
      </p:sp>
      <p:sp>
        <p:nvSpPr>
          <p:cNvPr id="10" name="Text Box 8"/>
          <p:cNvSpPr txBox="1">
            <a:spLocks noChangeArrowheads="1"/>
          </p:cNvSpPr>
          <p:nvPr/>
        </p:nvSpPr>
        <p:spPr bwMode="auto">
          <a:xfrm>
            <a:off x="950466" y="1270837"/>
            <a:ext cx="10107678" cy="470898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400" b="1" i="1" dirty="0">
                <a:solidFill>
                  <a:prstClr val="black"/>
                </a:solidFill>
              </a:rPr>
              <a:t> </a:t>
            </a:r>
            <a:r>
              <a:rPr lang="en-US" sz="2400" b="1" i="1" dirty="0" smtClean="0">
                <a:solidFill>
                  <a:prstClr val="black"/>
                </a:solidFill>
              </a:rPr>
              <a:t>      Receiving approval from </a:t>
            </a:r>
            <a:r>
              <a:rPr lang="en-US" sz="2400" b="1" i="1" dirty="0">
                <a:solidFill>
                  <a:prstClr val="black"/>
                </a:solidFill>
              </a:rPr>
              <a:t>P</a:t>
            </a:r>
            <a:r>
              <a:rPr lang="en-US" sz="2400" b="1" i="1" dirty="0" smtClean="0">
                <a:solidFill>
                  <a:prstClr val="black"/>
                </a:solidFill>
              </a:rPr>
              <a:t>rocess </a:t>
            </a:r>
            <a:r>
              <a:rPr lang="en-US" sz="2400" b="1" i="1" dirty="0">
                <a:solidFill>
                  <a:prstClr val="black"/>
                </a:solidFill>
              </a:rPr>
              <a:t>O</a:t>
            </a:r>
            <a:r>
              <a:rPr lang="en-US" sz="2400" b="1" i="1" dirty="0" smtClean="0">
                <a:solidFill>
                  <a:prstClr val="black"/>
                </a:solidFill>
              </a:rPr>
              <a:t>wner, MBB and Finance Manager for project completion. </a:t>
            </a:r>
            <a:endParaRPr lang="en-US" sz="2400" b="1" i="1" dirty="0">
              <a:solidFill>
                <a:prstClr val="black"/>
              </a:solidFill>
            </a:endParaRPr>
          </a:p>
          <a:p>
            <a:pPr algn="just" fontAlgn="base">
              <a:spcBef>
                <a:spcPct val="50000"/>
              </a:spcBef>
              <a:spcAft>
                <a:spcPct val="0"/>
              </a:spcAft>
            </a:pPr>
            <a:r>
              <a:rPr lang="en-US" sz="2400" b="1" i="1" dirty="0" smtClean="0">
                <a:solidFill>
                  <a:prstClr val="black"/>
                </a:solidFill>
              </a:rPr>
              <a:t>      We </a:t>
            </a:r>
            <a:r>
              <a:rPr lang="en-US" sz="2400" b="1" i="1" dirty="0">
                <a:solidFill>
                  <a:prstClr val="black"/>
                </a:solidFill>
              </a:rPr>
              <a:t>computed Long term sigma, as short term sigma not applicable here. Every single month for next 3 months it will be responsibility of supervisor to share that data with GB. </a:t>
            </a:r>
            <a:endParaRPr lang="en-US" sz="2400" b="1" i="1" dirty="0" smtClean="0">
              <a:solidFill>
                <a:prstClr val="black"/>
              </a:solidFill>
            </a:endParaRPr>
          </a:p>
          <a:p>
            <a:pPr algn="just" fontAlgn="base">
              <a:spcBef>
                <a:spcPct val="50000"/>
              </a:spcBef>
              <a:spcAft>
                <a:spcPct val="0"/>
              </a:spcAft>
            </a:pPr>
            <a:r>
              <a:rPr lang="en-US" sz="2400" b="1" i="1" dirty="0" smtClean="0">
                <a:solidFill>
                  <a:prstClr val="black"/>
                </a:solidFill>
              </a:rPr>
              <a:t>      The </a:t>
            </a:r>
            <a:r>
              <a:rPr lang="en-US" sz="2400" b="1" i="1" dirty="0">
                <a:solidFill>
                  <a:prstClr val="black"/>
                </a:solidFill>
              </a:rPr>
              <a:t>responsibility of GB is to c</a:t>
            </a:r>
            <a:r>
              <a:rPr lang="en-US" sz="2400" b="1" i="1" dirty="0" smtClean="0">
                <a:solidFill>
                  <a:prstClr val="black"/>
                </a:solidFill>
              </a:rPr>
              <a:t>alculate </a:t>
            </a:r>
            <a:r>
              <a:rPr lang="en-US" sz="2400" b="1" i="1" dirty="0">
                <a:solidFill>
                  <a:prstClr val="black"/>
                </a:solidFill>
              </a:rPr>
              <a:t>sigma value for every month. </a:t>
            </a:r>
            <a:r>
              <a:rPr lang="en-US" sz="2400" b="1" i="1" dirty="0" smtClean="0">
                <a:solidFill>
                  <a:prstClr val="black"/>
                </a:solidFill>
              </a:rPr>
              <a:t>GB </a:t>
            </a:r>
            <a:r>
              <a:rPr lang="en-US" sz="2400" b="1" i="1" dirty="0">
                <a:solidFill>
                  <a:prstClr val="black"/>
                </a:solidFill>
              </a:rPr>
              <a:t>need to investigate If that value is less than long term sigma and if it is less and If it happens consistently for 3 months then BB need to get </a:t>
            </a:r>
            <a:r>
              <a:rPr lang="en-US" sz="2400" b="1" i="1" dirty="0" smtClean="0">
                <a:solidFill>
                  <a:prstClr val="black"/>
                </a:solidFill>
              </a:rPr>
              <a:t>involve and fix it.</a:t>
            </a:r>
          </a:p>
          <a:p>
            <a:pPr algn="just" fontAlgn="base">
              <a:spcBef>
                <a:spcPct val="50000"/>
              </a:spcBef>
              <a:spcAft>
                <a:spcPct val="0"/>
              </a:spcAft>
            </a:pPr>
            <a:r>
              <a:rPr lang="en-US" sz="2400" b="1" i="1" dirty="0" smtClean="0">
                <a:solidFill>
                  <a:prstClr val="black"/>
                </a:solidFill>
              </a:rPr>
              <a:t>      Submission of LSS GB project master file, cause and solutions log and relevant documents to responsible person from operation.</a:t>
            </a:r>
            <a:endParaRPr lang="en-US" sz="2400" b="1" i="1" dirty="0">
              <a:solidFill>
                <a:prstClr val="black"/>
              </a:solidFill>
            </a:endParaRPr>
          </a:p>
        </p:txBody>
      </p:sp>
    </p:spTree>
    <p:extLst>
      <p:ext uri="{BB962C8B-B14F-4D97-AF65-F5344CB8AC3E}">
        <p14:creationId xmlns:p14="http://schemas.microsoft.com/office/powerpoint/2010/main" val="39259746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65</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512488" y="2088673"/>
            <a:ext cx="8878702" cy="17840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8000" b="1" kern="0" dirty="0" smtClean="0">
                <a:solidFill>
                  <a:srgbClr val="007BB9"/>
                </a:solidFill>
              </a:rPr>
              <a:t>THANK YOU</a:t>
            </a:r>
            <a:endParaRPr lang="en-US" sz="8000" b="1" kern="0" dirty="0">
              <a:solidFill>
                <a:srgbClr val="007BB9"/>
              </a:solidFill>
            </a:endParaRPr>
          </a:p>
        </p:txBody>
      </p:sp>
    </p:spTree>
    <p:extLst>
      <p:ext uri="{BB962C8B-B14F-4D97-AF65-F5344CB8AC3E}">
        <p14:creationId xmlns:p14="http://schemas.microsoft.com/office/powerpoint/2010/main" val="1173623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fld id="{00000000-1234-1234-1234-123412341234}" type="slidenum">
              <a:rPr lang="en">
                <a:solidFill>
                  <a:srgbClr val="FFFFFF"/>
                </a:solidFill>
              </a:rPr>
              <a:pPr>
                <a:defRPr/>
              </a:pPr>
              <a:t>7</a:t>
            </a:fld>
            <a:endParaRPr>
              <a:solidFill>
                <a:srgbClr val="FFFFFF"/>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3" name="Title 1"/>
          <p:cNvSpPr txBox="1">
            <a:spLocks/>
          </p:cNvSpPr>
          <p:nvPr/>
        </p:nvSpPr>
        <p:spPr>
          <a:xfrm>
            <a:off x="611859" y="577733"/>
            <a:ext cx="2532760"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dirty="0">
                <a:solidFill>
                  <a:srgbClr val="007BB9"/>
                </a:solidFill>
              </a:rPr>
              <a:t>SIPOC</a:t>
            </a:r>
          </a:p>
        </p:txBody>
      </p:sp>
      <p:grpSp>
        <p:nvGrpSpPr>
          <p:cNvPr id="14" name="Group 13"/>
          <p:cNvGrpSpPr/>
          <p:nvPr/>
        </p:nvGrpSpPr>
        <p:grpSpPr>
          <a:xfrm>
            <a:off x="124446" y="1360714"/>
            <a:ext cx="11939031" cy="4851726"/>
            <a:chOff x="124446" y="1360714"/>
            <a:chExt cx="11939031" cy="4851726"/>
          </a:xfrm>
        </p:grpSpPr>
        <p:grpSp>
          <p:nvGrpSpPr>
            <p:cNvPr id="15" name="Group 14"/>
            <p:cNvGrpSpPr/>
            <p:nvPr/>
          </p:nvGrpSpPr>
          <p:grpSpPr>
            <a:xfrm>
              <a:off x="124446" y="1360714"/>
              <a:ext cx="11939031" cy="4735286"/>
              <a:chOff x="124446" y="827314"/>
              <a:chExt cx="11939031" cy="4735286"/>
            </a:xfrm>
          </p:grpSpPr>
          <p:sp>
            <p:nvSpPr>
              <p:cNvPr id="26" name="Rectangle 25"/>
              <p:cNvSpPr/>
              <p:nvPr/>
            </p:nvSpPr>
            <p:spPr>
              <a:xfrm>
                <a:off x="457200" y="983343"/>
                <a:ext cx="167163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srgbClr val="FFFFFF"/>
                  </a:solidFill>
                </a:endParaRPr>
              </a:p>
            </p:txBody>
          </p:sp>
          <p:sp>
            <p:nvSpPr>
              <p:cNvPr id="27" name="Rectangle 26"/>
              <p:cNvSpPr/>
              <p:nvPr/>
            </p:nvSpPr>
            <p:spPr>
              <a:xfrm>
                <a:off x="2820418" y="983343"/>
                <a:ext cx="1669256"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FFFFFF"/>
                  </a:solidFill>
                </a:endParaRPr>
              </a:p>
            </p:txBody>
          </p:sp>
          <p:sp>
            <p:nvSpPr>
              <p:cNvPr id="28" name="Rectangle 27"/>
              <p:cNvSpPr/>
              <p:nvPr/>
            </p:nvSpPr>
            <p:spPr>
              <a:xfrm>
                <a:off x="5206655" y="986972"/>
                <a:ext cx="166925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FFFFFF"/>
                  </a:solidFill>
                </a:endParaRPr>
              </a:p>
            </p:txBody>
          </p:sp>
          <p:sp>
            <p:nvSpPr>
              <p:cNvPr id="29" name="Rectangle 28"/>
              <p:cNvSpPr/>
              <p:nvPr/>
            </p:nvSpPr>
            <p:spPr>
              <a:xfrm>
                <a:off x="7643813" y="983343"/>
                <a:ext cx="166925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FFFFFF"/>
                  </a:solidFill>
                </a:endParaRPr>
              </a:p>
            </p:txBody>
          </p:sp>
          <p:sp>
            <p:nvSpPr>
              <p:cNvPr id="30" name="Rectangle 29"/>
              <p:cNvSpPr/>
              <p:nvPr/>
            </p:nvSpPr>
            <p:spPr>
              <a:xfrm>
                <a:off x="10080971" y="983343"/>
                <a:ext cx="1669256"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solidFill>
                    <a:srgbClr val="FFFFFF"/>
                  </a:solidFill>
                </a:endParaRPr>
              </a:p>
            </p:txBody>
          </p:sp>
          <p:sp>
            <p:nvSpPr>
              <p:cNvPr id="31" name="TextBox 12"/>
              <p:cNvSpPr txBox="1"/>
              <p:nvPr/>
            </p:nvSpPr>
            <p:spPr>
              <a:xfrm>
                <a:off x="3144619" y="1190168"/>
                <a:ext cx="1246067"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rgbClr val="FFFFFF"/>
                    </a:solidFill>
                  </a:rPr>
                  <a:t>INPUT</a:t>
                </a:r>
              </a:p>
            </p:txBody>
          </p:sp>
          <p:sp>
            <p:nvSpPr>
              <p:cNvPr id="32" name="TextBox 31"/>
              <p:cNvSpPr txBox="1"/>
              <p:nvPr/>
            </p:nvSpPr>
            <p:spPr>
              <a:xfrm>
                <a:off x="541842" y="1190168"/>
                <a:ext cx="1654632"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rgbClr val="FFFFFF"/>
                    </a:solidFill>
                  </a:rPr>
                  <a:t>SUPPLIER</a:t>
                </a:r>
                <a:endParaRPr lang="en-US" sz="2000" b="1" dirty="0">
                  <a:solidFill>
                    <a:srgbClr val="FFFFFF"/>
                  </a:solidFill>
                </a:endParaRPr>
              </a:p>
            </p:txBody>
          </p:sp>
          <p:sp>
            <p:nvSpPr>
              <p:cNvPr id="33" name="TextBox 32"/>
              <p:cNvSpPr txBox="1"/>
              <p:nvPr/>
            </p:nvSpPr>
            <p:spPr>
              <a:xfrm>
                <a:off x="10195672" y="1233855"/>
                <a:ext cx="1867805"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rgbClr val="FFFFFF"/>
                    </a:solidFill>
                  </a:rPr>
                  <a:t>CUSTOMER</a:t>
                </a:r>
                <a:endParaRPr lang="en-US" sz="2000" b="1" dirty="0">
                  <a:solidFill>
                    <a:srgbClr val="FFFFFF"/>
                  </a:solidFill>
                </a:endParaRPr>
              </a:p>
            </p:txBody>
          </p:sp>
          <p:sp>
            <p:nvSpPr>
              <p:cNvPr id="34" name="TextBox 12"/>
              <p:cNvSpPr txBox="1"/>
              <p:nvPr/>
            </p:nvSpPr>
            <p:spPr>
              <a:xfrm>
                <a:off x="7848599" y="1218015"/>
                <a:ext cx="1810942"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rgbClr val="FFFFFF"/>
                    </a:solidFill>
                  </a:rPr>
                  <a:t>OUTPUT</a:t>
                </a:r>
                <a:endParaRPr lang="en-US" sz="2000" b="1" dirty="0">
                  <a:solidFill>
                    <a:srgbClr val="FFFFFF"/>
                  </a:solidFill>
                </a:endParaRPr>
              </a:p>
            </p:txBody>
          </p:sp>
          <p:sp>
            <p:nvSpPr>
              <p:cNvPr id="35" name="TextBox 12"/>
              <p:cNvSpPr txBox="1"/>
              <p:nvPr/>
            </p:nvSpPr>
            <p:spPr>
              <a:xfrm>
                <a:off x="5313288" y="1233856"/>
                <a:ext cx="1592700"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rgbClr val="FFFFFF"/>
                    </a:solidFill>
                  </a:rPr>
                  <a:t>PROCESS</a:t>
                </a:r>
                <a:endParaRPr lang="en-US" sz="2000" b="1" dirty="0">
                  <a:solidFill>
                    <a:srgbClr val="FFFFFF"/>
                  </a:solidFill>
                </a:endParaRPr>
              </a:p>
            </p:txBody>
          </p:sp>
          <p:sp>
            <p:nvSpPr>
              <p:cNvPr id="36" name="Rounded Rectangle 35"/>
              <p:cNvSpPr/>
              <p:nvPr/>
            </p:nvSpPr>
            <p:spPr>
              <a:xfrm>
                <a:off x="124446" y="838200"/>
                <a:ext cx="2362200" cy="4724400"/>
              </a:xfrm>
              <a:prstGeom prst="roundRect">
                <a:avLst>
                  <a:gd name="adj" fmla="val 7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Rounded Rectangle 36"/>
              <p:cNvSpPr/>
              <p:nvPr/>
            </p:nvSpPr>
            <p:spPr>
              <a:xfrm>
                <a:off x="2514600" y="838200"/>
                <a:ext cx="2362200" cy="4724400"/>
              </a:xfrm>
              <a:prstGeom prst="roundRect">
                <a:avLst>
                  <a:gd name="adj" fmla="val 806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 name="Rounded Rectangle 37"/>
              <p:cNvSpPr/>
              <p:nvPr/>
            </p:nvSpPr>
            <p:spPr>
              <a:xfrm>
                <a:off x="4904754" y="838200"/>
                <a:ext cx="2362200" cy="472440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 name="Rounded Rectangle 38"/>
              <p:cNvSpPr/>
              <p:nvPr/>
            </p:nvSpPr>
            <p:spPr>
              <a:xfrm>
                <a:off x="7297341" y="838200"/>
                <a:ext cx="2362200" cy="472440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 name="Rounded Rectangle 39"/>
              <p:cNvSpPr/>
              <p:nvPr/>
            </p:nvSpPr>
            <p:spPr>
              <a:xfrm>
                <a:off x="9701277" y="827314"/>
                <a:ext cx="2362200" cy="4724400"/>
              </a:xfrm>
              <a:prstGeom prst="roundRect">
                <a:avLst>
                  <a:gd name="adj" fmla="val 68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7" name="TextBox 16"/>
            <p:cNvSpPr txBox="1"/>
            <p:nvPr/>
          </p:nvSpPr>
          <p:spPr>
            <a:xfrm>
              <a:off x="168787" y="2473896"/>
              <a:ext cx="2133600" cy="830997"/>
            </a:xfrm>
            <a:prstGeom prst="rect">
              <a:avLst/>
            </a:prstGeom>
            <a:noFill/>
          </p:spPr>
          <p:txBody>
            <a:bodyPr wrap="square" rtlCol="0">
              <a:spAutoFit/>
            </a:bodyPr>
            <a:lstStyle/>
            <a:p>
              <a:pPr marL="174625" indent="-174625">
                <a:buFont typeface="Arial" panose="020B0604020202020204" pitchFamily="34" charset="0"/>
                <a:buChar char="•"/>
              </a:pPr>
              <a:r>
                <a:rPr lang="en-US" sz="1600" dirty="0">
                  <a:solidFill>
                    <a:srgbClr val="3A3F50"/>
                  </a:solidFill>
                </a:rPr>
                <a:t>Infrastructure based help desk ticketing tool</a:t>
              </a:r>
            </a:p>
          </p:txBody>
        </p:sp>
        <p:sp>
          <p:nvSpPr>
            <p:cNvPr id="18" name="TextBox 17"/>
            <p:cNvSpPr txBox="1"/>
            <p:nvPr/>
          </p:nvSpPr>
          <p:spPr>
            <a:xfrm>
              <a:off x="2620793" y="2453937"/>
              <a:ext cx="2133600" cy="861774"/>
            </a:xfrm>
            <a:prstGeom prst="rect">
              <a:avLst/>
            </a:prstGeom>
            <a:noFill/>
          </p:spPr>
          <p:txBody>
            <a:bodyPr wrap="square" rtlCol="0">
              <a:spAutoFit/>
            </a:bodyPr>
            <a:lstStyle/>
            <a:p>
              <a:pPr marL="174625" indent="-174625">
                <a:buFont typeface="Arial" panose="020B0604020202020204" pitchFamily="34" charset="0"/>
                <a:buChar char="•"/>
              </a:pPr>
              <a:r>
                <a:rPr lang="en-US" sz="1600" dirty="0">
                  <a:solidFill>
                    <a:srgbClr val="3A3F50"/>
                  </a:solidFill>
                </a:rPr>
                <a:t>SLA agreement</a:t>
              </a:r>
            </a:p>
            <a:p>
              <a:pPr marL="174625" indent="-174625">
                <a:buFont typeface="Arial" panose="020B0604020202020204" pitchFamily="34" charset="0"/>
                <a:buChar char="•"/>
              </a:pPr>
              <a:r>
                <a:rPr lang="en-US" sz="1600" dirty="0">
                  <a:solidFill>
                    <a:srgbClr val="3A3F50"/>
                  </a:solidFill>
                </a:rPr>
                <a:t>Laptop </a:t>
              </a:r>
            </a:p>
            <a:p>
              <a:pPr marL="174625" indent="-174625">
                <a:buFont typeface="Arial" panose="020B0604020202020204" pitchFamily="34" charset="0"/>
                <a:buChar char="•"/>
              </a:pPr>
              <a:r>
                <a:rPr lang="en-US" sz="1600" dirty="0">
                  <a:solidFill>
                    <a:srgbClr val="3A3F50"/>
                  </a:solidFill>
                </a:rPr>
                <a:t>Process Individuals</a:t>
              </a:r>
            </a:p>
          </p:txBody>
        </p:sp>
        <p:sp>
          <p:nvSpPr>
            <p:cNvPr id="19" name="TextBox 18"/>
            <p:cNvSpPr txBox="1"/>
            <p:nvPr/>
          </p:nvSpPr>
          <p:spPr>
            <a:xfrm>
              <a:off x="4859166" y="2457566"/>
              <a:ext cx="2514600" cy="3754874"/>
            </a:xfrm>
            <a:prstGeom prst="rect">
              <a:avLst/>
            </a:prstGeom>
            <a:noFill/>
          </p:spPr>
          <p:txBody>
            <a:bodyPr wrap="square" rtlCol="0">
              <a:spAutoFit/>
            </a:bodyPr>
            <a:lstStyle/>
            <a:p>
              <a:pPr marL="174625" indent="-174625">
                <a:buFont typeface="Arial" panose="020B0604020202020204" pitchFamily="34" charset="0"/>
                <a:buChar char="•"/>
              </a:pPr>
              <a:r>
                <a:rPr lang="en-US" sz="1400" dirty="0">
                  <a:solidFill>
                    <a:srgbClr val="3A3F50"/>
                  </a:solidFill>
                </a:rPr>
                <a:t>Complaint raised by customers.</a:t>
              </a:r>
            </a:p>
            <a:p>
              <a:pPr marL="174625" indent="-174625">
                <a:buFont typeface="Arial" panose="020B0604020202020204" pitchFamily="34" charset="0"/>
                <a:buChar char="•"/>
              </a:pPr>
              <a:r>
                <a:rPr lang="en-US" sz="1400" dirty="0">
                  <a:solidFill>
                    <a:srgbClr val="3A3F50"/>
                  </a:solidFill>
                </a:rPr>
                <a:t>The executive raises the ticket.</a:t>
              </a:r>
            </a:p>
            <a:p>
              <a:pPr marL="174625" indent="-174625">
                <a:buFont typeface="Arial" panose="020B0604020202020204" pitchFamily="34" charset="0"/>
                <a:buChar char="•"/>
              </a:pPr>
              <a:r>
                <a:rPr lang="en-US" sz="1400" dirty="0">
                  <a:solidFill>
                    <a:srgbClr val="3A3F50"/>
                  </a:solidFill>
                </a:rPr>
                <a:t>The executive resolves the tickets.</a:t>
              </a:r>
            </a:p>
            <a:p>
              <a:pPr marL="174625" indent="-174625">
                <a:buFont typeface="Arial" panose="020B0604020202020204" pitchFamily="34" charset="0"/>
                <a:buChar char="•"/>
              </a:pPr>
              <a:r>
                <a:rPr lang="en-US" sz="1400" dirty="0">
                  <a:solidFill>
                    <a:srgbClr val="3A3F50"/>
                  </a:solidFill>
                </a:rPr>
                <a:t>If the issue is not solved pass it to manager and a new ticket is raised.</a:t>
              </a:r>
            </a:p>
            <a:p>
              <a:pPr marL="174625" indent="-174625">
                <a:buFont typeface="Arial" panose="020B0604020202020204" pitchFamily="34" charset="0"/>
                <a:buChar char="•"/>
              </a:pPr>
              <a:r>
                <a:rPr lang="en-US" sz="1400" dirty="0">
                  <a:solidFill>
                    <a:srgbClr val="3A3F50"/>
                  </a:solidFill>
                </a:rPr>
                <a:t>The ticket is resolved and updated as ticket resolved in the log</a:t>
              </a:r>
            </a:p>
            <a:p>
              <a:pPr marL="174625" indent="-174625">
                <a:buFont typeface="Arial" panose="020B0604020202020204" pitchFamily="34" charset="0"/>
                <a:buChar char="•"/>
              </a:pPr>
              <a:r>
                <a:rPr lang="en-US" sz="1400" dirty="0">
                  <a:solidFill>
                    <a:srgbClr val="3A3F50"/>
                  </a:solidFill>
                </a:rPr>
                <a:t>Give a follow up to the customer</a:t>
              </a:r>
            </a:p>
            <a:p>
              <a:pPr marL="174625" indent="-174625">
                <a:buFont typeface="Arial" panose="020B0604020202020204" pitchFamily="34" charset="0"/>
                <a:buChar char="•"/>
              </a:pPr>
              <a:r>
                <a:rPr lang="en-US" sz="1400" dirty="0">
                  <a:solidFill>
                    <a:srgbClr val="3A3F50"/>
                  </a:solidFill>
                </a:rPr>
                <a:t>Close the ticket</a:t>
              </a:r>
            </a:p>
            <a:p>
              <a:pPr marL="174625" indent="-174625">
                <a:buFont typeface="Arial" panose="020B0604020202020204" pitchFamily="34" charset="0"/>
                <a:buChar char="•"/>
              </a:pPr>
              <a:endParaRPr lang="en-US" sz="1400" dirty="0">
                <a:solidFill>
                  <a:srgbClr val="3A3F50"/>
                </a:solidFill>
              </a:endParaRPr>
            </a:p>
            <a:p>
              <a:pPr marL="174625" indent="-174625">
                <a:buFont typeface="Arial" panose="020B0604020202020204" pitchFamily="34" charset="0"/>
                <a:buChar char="•"/>
              </a:pPr>
              <a:endParaRPr lang="en-US" sz="1400" dirty="0">
                <a:solidFill>
                  <a:srgbClr val="3A3F50"/>
                </a:solidFill>
              </a:endParaRPr>
            </a:p>
          </p:txBody>
        </p:sp>
        <p:sp>
          <p:nvSpPr>
            <p:cNvPr id="20" name="TextBox 19"/>
            <p:cNvSpPr txBox="1"/>
            <p:nvPr/>
          </p:nvSpPr>
          <p:spPr>
            <a:xfrm>
              <a:off x="7373766" y="2475383"/>
              <a:ext cx="2143252" cy="338554"/>
            </a:xfrm>
            <a:prstGeom prst="rect">
              <a:avLst/>
            </a:prstGeom>
            <a:noFill/>
          </p:spPr>
          <p:txBody>
            <a:bodyPr wrap="square" rtlCol="0">
              <a:spAutoFit/>
            </a:bodyPr>
            <a:lstStyle/>
            <a:p>
              <a:pPr marL="174625" indent="-174625">
                <a:buFont typeface="Arial" panose="020B0604020202020204" pitchFamily="34" charset="0"/>
                <a:buChar char="•"/>
              </a:pPr>
              <a:r>
                <a:rPr lang="en-US" sz="1600" dirty="0">
                  <a:solidFill>
                    <a:srgbClr val="3A3F50"/>
                  </a:solidFill>
                </a:rPr>
                <a:t>Resolved Ticket</a:t>
              </a:r>
            </a:p>
          </p:txBody>
        </p:sp>
        <p:sp>
          <p:nvSpPr>
            <p:cNvPr id="21" name="TextBox 20"/>
            <p:cNvSpPr txBox="1"/>
            <p:nvPr/>
          </p:nvSpPr>
          <p:spPr>
            <a:xfrm>
              <a:off x="9826122" y="2510972"/>
              <a:ext cx="2122654" cy="584775"/>
            </a:xfrm>
            <a:prstGeom prst="rect">
              <a:avLst/>
            </a:prstGeom>
            <a:noFill/>
          </p:spPr>
          <p:txBody>
            <a:bodyPr wrap="square" rtlCol="0">
              <a:spAutoFit/>
            </a:bodyPr>
            <a:lstStyle/>
            <a:p>
              <a:pPr marL="174625" indent="-174625">
                <a:buFont typeface="Arial" panose="020B0604020202020204" pitchFamily="34" charset="0"/>
                <a:buChar char="•"/>
              </a:pPr>
              <a:r>
                <a:rPr lang="en-US" sz="1600" dirty="0">
                  <a:solidFill>
                    <a:srgbClr val="3A3F50"/>
                  </a:solidFill>
                </a:rPr>
                <a:t>Customer seeking service</a:t>
              </a:r>
            </a:p>
          </p:txBody>
        </p:sp>
        <p:sp>
          <p:nvSpPr>
            <p:cNvPr id="22" name="Right Arrow 21"/>
            <p:cNvSpPr/>
            <p:nvPr/>
          </p:nvSpPr>
          <p:spPr>
            <a:xfrm>
              <a:off x="2142002" y="1767106"/>
              <a:ext cx="691581" cy="333833"/>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Right Arrow 22"/>
            <p:cNvSpPr/>
            <p:nvPr/>
          </p:nvSpPr>
          <p:spPr>
            <a:xfrm>
              <a:off x="4531009" y="1772271"/>
              <a:ext cx="691581" cy="333833"/>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ight Arrow 23"/>
            <p:cNvSpPr/>
            <p:nvPr/>
          </p:nvSpPr>
          <p:spPr>
            <a:xfrm>
              <a:off x="6903973" y="1763633"/>
              <a:ext cx="739840" cy="337306"/>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 name="Right Arrow 24"/>
            <p:cNvSpPr/>
            <p:nvPr/>
          </p:nvSpPr>
          <p:spPr>
            <a:xfrm>
              <a:off x="9351689" y="1804322"/>
              <a:ext cx="739840" cy="337306"/>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1769165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
          <p:cNvSpPr txBox="1">
            <a:spLocks/>
          </p:cNvSpPr>
          <p:nvPr/>
        </p:nvSpPr>
        <p:spPr>
          <a:xfrm>
            <a:off x="462848" y="558800"/>
            <a:ext cx="4148827"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dirty="0" smtClean="0">
                <a:solidFill>
                  <a:srgbClr val="007BB9"/>
                </a:solidFill>
              </a:rPr>
              <a:t>Process Map:</a:t>
            </a:r>
            <a:endParaRPr lang="en-US" dirty="0">
              <a:solidFill>
                <a:srgbClr val="007BB9"/>
              </a:solidFill>
            </a:endParaRPr>
          </a:p>
        </p:txBody>
      </p:sp>
      <p:sp>
        <p:nvSpPr>
          <p:cNvPr id="66" name="Title 1"/>
          <p:cNvSpPr txBox="1">
            <a:spLocks/>
          </p:cNvSpPr>
          <p:nvPr/>
        </p:nvSpPr>
        <p:spPr>
          <a:xfrm>
            <a:off x="4272848" y="573314"/>
            <a:ext cx="9225438"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4000" dirty="0">
                <a:solidFill>
                  <a:srgbClr val="007BB9"/>
                </a:solidFill>
              </a:rPr>
              <a:t>Quality - Help Desk Process Map</a:t>
            </a:r>
          </a:p>
        </p:txBody>
      </p:sp>
      <p:sp>
        <p:nvSpPr>
          <p:cNvPr id="67"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r>
              <a:rPr lang="en" dirty="0">
                <a:solidFill>
                  <a:srgbClr val="FFFFFF"/>
                </a:solidFill>
              </a:rPr>
              <a:t>5</a:t>
            </a:r>
            <a:endParaRPr dirty="0">
              <a:solidFill>
                <a:srgbClr val="FFFFFF"/>
              </a:solidFill>
            </a:endParaRP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943" t="3144" b="4823"/>
          <a:stretch/>
        </p:blipFill>
        <p:spPr bwMode="auto">
          <a:xfrm>
            <a:off x="805167" y="1407885"/>
            <a:ext cx="10726866" cy="52106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6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7467"/>
            <a:ext cx="7521200" cy="687504"/>
          </a:xfrm>
        </p:spPr>
        <p:txBody>
          <a:bodyPr anchor="ctr"/>
          <a:lstStyle/>
          <a:p>
            <a:r>
              <a:rPr lang="en-US" dirty="0" smtClean="0"/>
              <a:t>RACI MATRIX</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9</a:t>
            </a:fld>
            <a:endParaRPr lang="en">
              <a:solidFill>
                <a:srgbClr val="FFFFFF"/>
              </a:solidFill>
            </a:endParaRPr>
          </a:p>
        </p:txBody>
      </p:sp>
      <p:graphicFrame>
        <p:nvGraphicFramePr>
          <p:cNvPr id="4" name="Table 3"/>
          <p:cNvGraphicFramePr>
            <a:graphicFrameLocks noGrp="1"/>
          </p:cNvGraphicFramePr>
          <p:nvPr>
            <p:extLst/>
          </p:nvPr>
        </p:nvGraphicFramePr>
        <p:xfrm>
          <a:off x="609599" y="1770742"/>
          <a:ext cx="10922433" cy="1854200"/>
        </p:xfrm>
        <a:graphic>
          <a:graphicData uri="http://schemas.openxmlformats.org/drawingml/2006/table">
            <a:tbl>
              <a:tblPr firstRow="1" bandRow="1">
                <a:tableStyleId>{69012ECD-51FC-41F1-AA8D-1B2483CD663E}</a:tableStyleId>
              </a:tblPr>
              <a:tblGrid>
                <a:gridCol w="2032001">
                  <a:extLst>
                    <a:ext uri="{9D8B030D-6E8A-4147-A177-3AD203B41FA5}">
                      <a16:colId xmlns="" xmlns:a16="http://schemas.microsoft.com/office/drawing/2014/main" val="608974487"/>
                    </a:ext>
                  </a:extLst>
                </a:gridCol>
                <a:gridCol w="2931886">
                  <a:extLst>
                    <a:ext uri="{9D8B030D-6E8A-4147-A177-3AD203B41FA5}">
                      <a16:colId xmlns="" xmlns:a16="http://schemas.microsoft.com/office/drawing/2014/main" val="3233032893"/>
                    </a:ext>
                  </a:extLst>
                </a:gridCol>
                <a:gridCol w="5958546">
                  <a:extLst>
                    <a:ext uri="{9D8B030D-6E8A-4147-A177-3AD203B41FA5}">
                      <a16:colId xmlns="" xmlns:a16="http://schemas.microsoft.com/office/drawing/2014/main" val="1203036978"/>
                    </a:ext>
                  </a:extLst>
                </a:gridCol>
              </a:tblGrid>
              <a:tr h="370840">
                <a:tc>
                  <a:txBody>
                    <a:bodyPr/>
                    <a:lstStyle/>
                    <a:p>
                      <a:pPr algn="ctr"/>
                      <a:r>
                        <a:rPr lang="en-US" sz="1600" dirty="0" smtClean="0"/>
                        <a:t>RACI</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PERSON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 OF</a:t>
                      </a:r>
                      <a:r>
                        <a:rPr lang="en-US" sz="1600" baseline="0" dirty="0" smtClean="0"/>
                        <a:t> PERSON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97313417"/>
                  </a:ext>
                </a:extLst>
              </a:tr>
              <a:tr h="370840">
                <a:tc>
                  <a:txBody>
                    <a:bodyPr/>
                    <a:lstStyle/>
                    <a:p>
                      <a:pPr algn="ctr"/>
                      <a:r>
                        <a:rPr lang="en-US" sz="1600" dirty="0" smtClean="0"/>
                        <a:t>Responsible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Green Belt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Sandeep</a:t>
                      </a:r>
                      <a:r>
                        <a:rPr lang="en-US" sz="1600" baseline="0" dirty="0" smtClean="0"/>
                        <a:t> Singh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89097013"/>
                  </a:ext>
                </a:extLst>
              </a:tr>
              <a:tr h="370840">
                <a:tc>
                  <a:txBody>
                    <a:bodyPr/>
                    <a:lstStyle/>
                    <a:p>
                      <a:pPr algn="ctr"/>
                      <a:r>
                        <a:rPr lang="en-US" sz="1600" dirty="0" smtClean="0"/>
                        <a:t>Approval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Sanket Nair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87598906"/>
                  </a:ext>
                </a:extLst>
              </a:tr>
              <a:tr h="370840">
                <a:tc>
                  <a:txBody>
                    <a:bodyPr/>
                    <a:lstStyle/>
                    <a:p>
                      <a:pPr algn="ctr"/>
                      <a:r>
                        <a:rPr lang="en-US" sz="1600" dirty="0" smtClean="0"/>
                        <a:t>Consult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Sr. 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a:t>
                      </a:r>
                      <a:r>
                        <a:rPr lang="en-US" sz="1600" baseline="0" dirty="0" smtClean="0"/>
                        <a:t> Rajendra Rao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46884813"/>
                  </a:ext>
                </a:extLst>
              </a:tr>
              <a:tr h="370840">
                <a:tc>
                  <a:txBody>
                    <a:bodyPr/>
                    <a:lstStyle/>
                    <a:p>
                      <a:pPr algn="ctr"/>
                      <a:r>
                        <a:rPr lang="en-US" sz="1600" dirty="0" smtClean="0"/>
                        <a:t>Inform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Process Owner/MBB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Rajendra &amp; Mr.</a:t>
                      </a:r>
                      <a:r>
                        <a:rPr lang="en-US" sz="1600" baseline="0" dirty="0" smtClean="0"/>
                        <a:t> Venkat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52385166"/>
                  </a:ext>
                </a:extLst>
              </a:tr>
            </a:tbl>
          </a:graphicData>
        </a:graphic>
      </p:graphicFrame>
      <p:graphicFrame>
        <p:nvGraphicFramePr>
          <p:cNvPr id="5" name="Table 4"/>
          <p:cNvGraphicFramePr>
            <a:graphicFrameLocks noGrp="1"/>
          </p:cNvGraphicFramePr>
          <p:nvPr>
            <p:extLst/>
          </p:nvPr>
        </p:nvGraphicFramePr>
        <p:xfrm>
          <a:off x="609598" y="3976537"/>
          <a:ext cx="10922433" cy="2058503"/>
        </p:xfrm>
        <a:graphic>
          <a:graphicData uri="http://schemas.openxmlformats.org/drawingml/2006/table">
            <a:tbl>
              <a:tblPr firstRow="1" bandRow="1">
                <a:tableStyleId>{69012ECD-51FC-41F1-AA8D-1B2483CD663E}</a:tableStyleId>
              </a:tblPr>
              <a:tblGrid>
                <a:gridCol w="2032002">
                  <a:extLst>
                    <a:ext uri="{9D8B030D-6E8A-4147-A177-3AD203B41FA5}">
                      <a16:colId xmlns="" xmlns:a16="http://schemas.microsoft.com/office/drawing/2014/main" val="608974487"/>
                    </a:ext>
                  </a:extLst>
                </a:gridCol>
                <a:gridCol w="3004457">
                  <a:extLst>
                    <a:ext uri="{9D8B030D-6E8A-4147-A177-3AD203B41FA5}">
                      <a16:colId xmlns="" xmlns:a16="http://schemas.microsoft.com/office/drawing/2014/main" val="3233032893"/>
                    </a:ext>
                  </a:extLst>
                </a:gridCol>
                <a:gridCol w="5885974">
                  <a:extLst>
                    <a:ext uri="{9D8B030D-6E8A-4147-A177-3AD203B41FA5}">
                      <a16:colId xmlns="" xmlns:a16="http://schemas.microsoft.com/office/drawing/2014/main" val="1203036978"/>
                    </a:ext>
                  </a:extLst>
                </a:gridCol>
              </a:tblGrid>
              <a:tr h="370840">
                <a:tc>
                  <a:txBody>
                    <a:bodyPr/>
                    <a:lstStyle/>
                    <a:p>
                      <a:pPr algn="ctr"/>
                      <a:r>
                        <a:rPr lang="en-US" sz="1600" dirty="0" smtClean="0"/>
                        <a:t>Review</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PERSON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 OF</a:t>
                      </a:r>
                      <a:r>
                        <a:rPr lang="en-US" sz="1600" baseline="0" dirty="0" smtClean="0"/>
                        <a:t> PERSON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97313417"/>
                  </a:ext>
                </a:extLst>
              </a:tr>
              <a:tr h="529423">
                <a:tc>
                  <a:txBody>
                    <a:bodyPr/>
                    <a:lstStyle/>
                    <a:p>
                      <a:pPr algn="ctr"/>
                      <a:r>
                        <a:rPr lang="en-US" sz="1600" dirty="0" smtClean="0"/>
                        <a:t>Weekly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Sandeep</a:t>
                      </a:r>
                      <a:r>
                        <a:rPr lang="en-US" sz="1600" baseline="0" dirty="0" smtClean="0"/>
                        <a:t> Singh &amp; Mr. Sanket Nair</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89097013"/>
                  </a:ext>
                </a:extLst>
              </a:tr>
              <a:tr h="370840">
                <a:tc>
                  <a:txBody>
                    <a:bodyPr/>
                    <a:lstStyle/>
                    <a:p>
                      <a:pPr algn="ctr"/>
                      <a:r>
                        <a:rPr lang="en-US" sz="1600" dirty="0" smtClean="0"/>
                        <a:t>Fortnightly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 &amp; Consult</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Mr. Sandeep</a:t>
                      </a:r>
                      <a:r>
                        <a:rPr lang="en-US" sz="1600" baseline="0" dirty="0" smtClean="0"/>
                        <a:t> Singh, Mr. Sanket Nair &amp; Mr. Rajendra Rao</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87598906"/>
                  </a:ext>
                </a:extLst>
              </a:tr>
              <a:tr h="370840">
                <a:tc>
                  <a:txBody>
                    <a:bodyPr/>
                    <a:lstStyle/>
                    <a:p>
                      <a:pPr algn="ctr"/>
                      <a:r>
                        <a:rPr lang="en-US" sz="1600" dirty="0" smtClean="0"/>
                        <a:t>Monthly/Tollgate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 Consult &amp; Inform</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Mr. Sandeep</a:t>
                      </a:r>
                      <a:r>
                        <a:rPr lang="en-US" sz="1600" baseline="0" dirty="0" smtClean="0"/>
                        <a:t> Singh, Mr. Sanket Nair, Mr. Rajendra Rao, </a:t>
                      </a:r>
                      <a:r>
                        <a:rPr lang="en-US" sz="1600" dirty="0" smtClean="0"/>
                        <a:t>Mr. Rajendra &amp; Mr.</a:t>
                      </a:r>
                      <a:r>
                        <a:rPr lang="en-US" sz="1600" baseline="0" dirty="0" smtClean="0"/>
                        <a:t> Venkat</a:t>
                      </a:r>
                      <a:endParaRPr lang="en-US" sz="1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46884813"/>
                  </a:ext>
                </a:extLst>
              </a:tr>
            </a:tbl>
          </a:graphicData>
        </a:graphic>
      </p:graphicFrame>
    </p:spTree>
    <p:extLst>
      <p:ext uri="{BB962C8B-B14F-4D97-AF65-F5344CB8AC3E}">
        <p14:creationId xmlns:p14="http://schemas.microsoft.com/office/powerpoint/2010/main" val="1476599301"/>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820</TotalTime>
  <Words>6223</Words>
  <Application>Microsoft Office PowerPoint</Application>
  <PresentationFormat>Widescreen</PresentationFormat>
  <Paragraphs>1244</Paragraphs>
  <Slides>65</Slides>
  <Notes>34</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65</vt:i4>
      </vt:variant>
    </vt:vector>
  </HeadingPairs>
  <TitlesOfParts>
    <vt:vector size="78" baseType="lpstr">
      <vt:lpstr>Arial</vt:lpstr>
      <vt:lpstr>Arial Black</vt:lpstr>
      <vt:lpstr>Bahnschrift Light Condensed</vt:lpstr>
      <vt:lpstr>Barlow Light</vt:lpstr>
      <vt:lpstr>Bodoni MT</vt:lpstr>
      <vt:lpstr>Bodoni MT Black</vt:lpstr>
      <vt:lpstr>Calibri</vt:lpstr>
      <vt:lpstr>Cambria</vt:lpstr>
      <vt:lpstr>Raleway SemiBold</vt:lpstr>
      <vt:lpstr>Times New Roman</vt:lpstr>
      <vt:lpstr>Gaoler template</vt:lpstr>
      <vt:lpstr>1_Gaoler template</vt:lpstr>
      <vt:lpstr>Worksheet</vt:lpstr>
      <vt:lpstr>PROJECT NO. 1</vt:lpstr>
      <vt:lpstr>DEFINE PHASE</vt:lpstr>
      <vt:lpstr>Identification of VOC and I-E Customers</vt:lpstr>
      <vt:lpstr>DATA  COLLECTION PLAN</vt:lpstr>
      <vt:lpstr>PROJECT CHARTER</vt:lpstr>
      <vt:lpstr>PowerPoint Presentation</vt:lpstr>
      <vt:lpstr>PowerPoint Presentation</vt:lpstr>
      <vt:lpstr>PowerPoint Presentation</vt:lpstr>
      <vt:lpstr>RACI MATRIX</vt:lpstr>
      <vt:lpstr>MEASURE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Updated Process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NO. 1</dc:title>
  <dc:creator>Admin</dc:creator>
  <cp:lastModifiedBy>abc</cp:lastModifiedBy>
  <cp:revision>38</cp:revision>
  <dcterms:created xsi:type="dcterms:W3CDTF">2020-08-20T11:15:06Z</dcterms:created>
  <dcterms:modified xsi:type="dcterms:W3CDTF">2020-09-30T05:19:48Z</dcterms:modified>
</cp:coreProperties>
</file>