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1"/>
  </p:notesMasterIdLst>
  <p:sldIdLst>
    <p:sldId id="345" r:id="rId5"/>
    <p:sldId id="265" r:id="rId6"/>
    <p:sldId id="271" r:id="rId7"/>
    <p:sldId id="327" r:id="rId8"/>
    <p:sldId id="298" r:id="rId9"/>
    <p:sldId id="264" r:id="rId10"/>
    <p:sldId id="285" r:id="rId11"/>
    <p:sldId id="302" r:id="rId12"/>
    <p:sldId id="290" r:id="rId13"/>
    <p:sldId id="303" r:id="rId14"/>
    <p:sldId id="304" r:id="rId15"/>
    <p:sldId id="305" r:id="rId16"/>
    <p:sldId id="306" r:id="rId17"/>
    <p:sldId id="307" r:id="rId18"/>
    <p:sldId id="308" r:id="rId19"/>
    <p:sldId id="328" r:id="rId20"/>
    <p:sldId id="312" r:id="rId21"/>
    <p:sldId id="309" r:id="rId22"/>
    <p:sldId id="310" r:id="rId23"/>
    <p:sldId id="296" r:id="rId24"/>
    <p:sldId id="317" r:id="rId25"/>
    <p:sldId id="333" r:id="rId26"/>
    <p:sldId id="334" r:id="rId27"/>
    <p:sldId id="320" r:id="rId28"/>
    <p:sldId id="331" r:id="rId29"/>
    <p:sldId id="332" r:id="rId30"/>
    <p:sldId id="323" r:id="rId31"/>
    <p:sldId id="325" r:id="rId32"/>
    <p:sldId id="282" r:id="rId33"/>
    <p:sldId id="266" r:id="rId34"/>
    <p:sldId id="269" r:id="rId35"/>
    <p:sldId id="267" r:id="rId36"/>
    <p:sldId id="268" r:id="rId37"/>
    <p:sldId id="270" r:id="rId38"/>
    <p:sldId id="261" r:id="rId39"/>
    <p:sldId id="338" r:id="rId40"/>
    <p:sldId id="335" r:id="rId41"/>
    <p:sldId id="336" r:id="rId42"/>
    <p:sldId id="337" r:id="rId43"/>
    <p:sldId id="339" r:id="rId44"/>
    <p:sldId id="340" r:id="rId45"/>
    <p:sldId id="341" r:id="rId46"/>
    <p:sldId id="342" r:id="rId47"/>
    <p:sldId id="343" r:id="rId48"/>
    <p:sldId id="326" r:id="rId49"/>
    <p:sldId id="34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471B0-DB09-4CAD-899A-766B120AB718}" v="2" dt="2021-08-11T10:19:57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3B5C-5469-4953-9B6F-8D9EBEC2ED4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7E5C-681B-4B2A-87F8-FD7B9B92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5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5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8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6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7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9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8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3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7E5C-681B-4B2A-87F8-FD7B9B9244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2096-FC42-40F4-8476-CCD20FD174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948" y="274321"/>
            <a:ext cx="6303091" cy="440944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Presentation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1C15B-AC1C-4EBD-AA96-A9295A546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948" y="5238750"/>
            <a:ext cx="6317278" cy="600685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Presenter 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708076-0418-4186-8A8C-404AF1FC47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73948" y="6039865"/>
            <a:ext cx="6317278" cy="512761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 (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2179A4-5398-46C2-BCBB-831E9643BD66}"/>
              </a:ext>
            </a:extLst>
          </p:cNvPr>
          <p:cNvCxnSpPr/>
          <p:nvPr userDrawn="1"/>
        </p:nvCxnSpPr>
        <p:spPr>
          <a:xfrm>
            <a:off x="5109796" y="5217286"/>
            <a:ext cx="43694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CD13-7900-43AA-8B4C-1A7FF04B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BB050-C917-42C8-A04F-87EFE232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A4D1-549C-49DF-9549-38A2C165BF87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E4D4-548D-41E7-A74B-F867214E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D8A0B-8FF0-4C7F-8849-D1EC7291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557F5-B330-42CB-8EAD-82D6F2BB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01C3-E0EF-4799-AC93-C7DA4B06C241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5037E-72B5-4D74-A07F-22A8B7BD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B8667-3AE8-40FF-9A68-4278A045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1FE6-2CC1-406F-9FA4-FEF48B1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20A7-FC47-47E4-9230-31875A2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57130-8AC2-438B-B05F-C52B3FB7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0DAF-7179-4F4E-8EC8-E3A9F0B3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070-B059-4281-881C-ACE534A629DF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F9EB-9293-4B8B-B8C2-3AD00689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9282B-9320-4035-9EF1-59D68099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8A40-EC8B-4BA0-8D50-EC6220F7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2E067-4E63-47D6-8900-E1002E6EC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64BEC-7C84-48BD-94EA-AB29E7C2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1C63-0587-4AA1-BF38-70905570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C345-28CB-4783-B526-1842CFD81D4C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9BF05-80CD-48A9-BACA-42536D63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7FE8-6BEB-4204-97A6-A931E49C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68FD-13C9-48A6-92BE-1FB4B393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0E6BD-47E2-40AC-9136-968C98F8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A521-C807-4582-AA86-5883F923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FC46-BBE4-487F-919B-EA3F1A6DC09A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451FE-2A6C-4CB2-B035-01E5EC5A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24AB-C54B-4AE8-BE5E-CAC17DB4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8CC1F-9FCE-4F77-AB68-DEDDC9B13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4225F-4595-4C3A-8815-30953B7E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55F4-FE57-457C-AF18-DE0CF7C7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9AD-CCC0-4B01-9337-5FC245CFCF60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96C7-A59C-4D83-BB33-52EBD34D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263E-4EB6-4736-8AB9-51FA00D1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417" y="6675439"/>
            <a:ext cx="12192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156027" y="671579"/>
            <a:ext cx="106509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30" name="Title 1"/>
          <p:cNvSpPr>
            <a:spLocks noGrp="1"/>
          </p:cNvSpPr>
          <p:nvPr userDrawn="1">
            <p:ph type="title"/>
          </p:nvPr>
        </p:nvSpPr>
        <p:spPr>
          <a:xfrm>
            <a:off x="312147" y="21104"/>
            <a:ext cx="11826240" cy="59153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-79343" y="6552607"/>
            <a:ext cx="466901" cy="260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+mn-ea"/>
                <a:cs typeface="Arial" charset="0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9pPr>
          </a:lstStyle>
          <a:p>
            <a:pPr algn="l"/>
            <a:fld id="{F1BDEE15-9751-455A-81A4-53DD1CD6D1F3}" type="slidenum">
              <a:rPr lang="en-US" sz="1000" smtClean="0">
                <a:solidFill>
                  <a:schemeClr val="accent2"/>
                </a:solidFill>
              </a:rPr>
              <a:pPr algn="l"/>
              <a:t>‹#›</a:t>
            </a:fld>
            <a:endParaRPr 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7729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auto">
          <a:xfrm>
            <a:off x="156027" y="671579"/>
            <a:ext cx="106509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11" name="Content Placeholder 8"/>
          <p:cNvSpPr>
            <a:spLocks noGrp="1"/>
          </p:cNvSpPr>
          <p:nvPr>
            <p:ph sz="quarter" idx="11"/>
          </p:nvPr>
        </p:nvSpPr>
        <p:spPr>
          <a:xfrm>
            <a:off x="297514" y="817461"/>
            <a:ext cx="11738460" cy="5632733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 b="0"/>
            </a:lvl1pPr>
            <a:lvl2pPr>
              <a:lnSpc>
                <a:spcPct val="130000"/>
              </a:lnSpc>
              <a:spcBef>
                <a:spcPts val="0"/>
              </a:spcBef>
              <a:defRPr sz="1600"/>
            </a:lvl2pPr>
            <a:lvl3pPr>
              <a:lnSpc>
                <a:spcPct val="130000"/>
              </a:lnSpc>
              <a:spcBef>
                <a:spcPts val="0"/>
              </a:spcBef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2147" y="21104"/>
            <a:ext cx="11826240" cy="59153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-79343" y="6552607"/>
            <a:ext cx="466901" cy="260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+mn-ea"/>
                <a:cs typeface="Arial" charset="0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 Unicode MS" pitchFamily="34" charset="-128"/>
                <a:ea typeface="+mn-ea"/>
                <a:cs typeface="Arial" charset="0"/>
              </a:defRPr>
            </a:lvl9pPr>
          </a:lstStyle>
          <a:p>
            <a:pPr algn="l"/>
            <a:fld id="{F1BDEE15-9751-455A-81A4-53DD1CD6D1F3}" type="slidenum">
              <a:rPr lang="en-US" sz="1000" smtClean="0">
                <a:solidFill>
                  <a:schemeClr val="accent2"/>
                </a:solidFill>
              </a:rPr>
              <a:pPr algn="l"/>
              <a:t>‹#›</a:t>
            </a:fld>
            <a:endParaRPr 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1212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 bwMode="auto">
          <a:xfrm>
            <a:off x="1691776" y="1918406"/>
            <a:ext cx="3021193" cy="302119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293139" y="3224175"/>
            <a:ext cx="6056219" cy="1588"/>
          </a:xfrm>
          <a:prstGeom prst="line">
            <a:avLst/>
          </a:prstGeom>
          <a:ln w="3175" cap="flat">
            <a:solidFill>
              <a:schemeClr val="accent2"/>
            </a:solidFill>
            <a:prstDash val="lg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4815833" y="2456075"/>
            <a:ext cx="6601176" cy="75903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0070C0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defRPr>
            </a:lvl5pPr>
            <a:lvl6pPr marL="456942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6pPr>
            <a:lvl7pPr marL="913884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7pPr>
            <a:lvl8pPr marL="1370831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8pPr>
            <a:lvl9pPr marL="182777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E1C25"/>
                </a:solidFill>
                <a:latin typeface="Arial" charset="0"/>
              </a:defRPr>
            </a:lvl9pPr>
          </a:lstStyle>
          <a:p>
            <a:r>
              <a:rPr lang="en-US" sz="2400" b="1" dirty="0"/>
              <a:t>Product / Assignment Demo</a:t>
            </a:r>
          </a:p>
        </p:txBody>
      </p:sp>
    </p:spTree>
    <p:extLst>
      <p:ext uri="{BB962C8B-B14F-4D97-AF65-F5344CB8AC3E}">
        <p14:creationId xmlns:p14="http://schemas.microsoft.com/office/powerpoint/2010/main" val="24078189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9B26-E1E8-4329-98B6-DF2EEAEB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8184-D1EE-4E3E-8BC2-106CC289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4D60-33B4-43C7-86BF-74B55DEC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E23-EE49-4630-B913-2180714D2264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7A58-0765-4E76-9CD1-9C9E923F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F679-BE7E-4A60-8FE6-6798B6C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9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CEC3-D775-41B7-AD84-47FBDE2D21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Agenda</a:t>
            </a:r>
          </a:p>
        </p:txBody>
      </p:sp>
      <p:sp>
        <p:nvSpPr>
          <p:cNvPr id="47" name="Date Placeholder 46">
            <a:extLst>
              <a:ext uri="{FF2B5EF4-FFF2-40B4-BE49-F238E27FC236}">
                <a16:creationId xmlns:a16="http://schemas.microsoft.com/office/drawing/2014/main" id="{0A6DA89C-1794-40D1-9975-2B3AFC0AFC6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3778487B-3E98-4452-A678-3183180350E7}" type="datetime1">
              <a:rPr lang="en-US" smtClean="0"/>
              <a:t>4/3/2023</a:t>
            </a:fld>
            <a:endParaRPr lang="en-US"/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8005177A-04D6-489D-8BD8-3B7338031D6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8D9F551F-8113-4191-93D6-24B52B7CDAD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2959F76F-9A59-4BBA-BFEE-A057DB7C63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56013" y="1392555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- 1</a:t>
            </a:r>
          </a:p>
        </p:txBody>
      </p:sp>
      <p:sp>
        <p:nvSpPr>
          <p:cNvPr id="72" name="Text Placeholder 27">
            <a:extLst>
              <a:ext uri="{FF2B5EF4-FFF2-40B4-BE49-F238E27FC236}">
                <a16:creationId xmlns:a16="http://schemas.microsoft.com/office/drawing/2014/main" id="{009FE56D-BD58-4732-BF39-0298F1CA3C0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0913" y="1392555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39002FB9-3D85-4180-BF87-49BB7AE34FD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56013" y="2218022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- 2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26310A9F-33A3-4601-B1A1-2CB202B941F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56013" y="3043489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- 3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4D41BEFF-0D36-4535-8F34-E398292318E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56013" y="3868956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- 4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94B8B466-9E47-4A4E-89CF-5C959559EEB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156013" y="4694423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- 5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7CF13DD6-DB67-4390-8751-46B08FE7755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156013" y="5519888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- 6</a:t>
            </a:r>
          </a:p>
        </p:txBody>
      </p:sp>
      <p:sp>
        <p:nvSpPr>
          <p:cNvPr id="78" name="Text Placeholder 27">
            <a:extLst>
              <a:ext uri="{FF2B5EF4-FFF2-40B4-BE49-F238E27FC236}">
                <a16:creationId xmlns:a16="http://schemas.microsoft.com/office/drawing/2014/main" id="{30326FD3-B7CD-4289-822E-954C8CEF3C3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0913" y="2218022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9" name="Text Placeholder 27">
            <a:extLst>
              <a:ext uri="{FF2B5EF4-FFF2-40B4-BE49-F238E27FC236}">
                <a16:creationId xmlns:a16="http://schemas.microsoft.com/office/drawing/2014/main" id="{652F8D34-39A2-43DE-A0AE-A90479ADF74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17005" y="3043489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0" name="Text Placeholder 27">
            <a:extLst>
              <a:ext uri="{FF2B5EF4-FFF2-40B4-BE49-F238E27FC236}">
                <a16:creationId xmlns:a16="http://schemas.microsoft.com/office/drawing/2014/main" id="{2A5DD21E-9C9E-4771-B2E7-AE6D7E800D9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17005" y="3868956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1" name="Text Placeholder 27">
            <a:extLst>
              <a:ext uri="{FF2B5EF4-FFF2-40B4-BE49-F238E27FC236}">
                <a16:creationId xmlns:a16="http://schemas.microsoft.com/office/drawing/2014/main" id="{54A7B23E-08A3-4C94-80CF-46D351C0525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8250" y="4694423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2" name="Text Placeholder 27">
            <a:extLst>
              <a:ext uri="{FF2B5EF4-FFF2-40B4-BE49-F238E27FC236}">
                <a16:creationId xmlns:a16="http://schemas.microsoft.com/office/drawing/2014/main" id="{8D85FD4E-48ED-46EA-8746-12AD08EB0A5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28250" y="5519888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59C79FEC-F8AA-4A8A-AA3E-B1B0A60B635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239000" y="1360296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- 1</a:t>
            </a:r>
          </a:p>
        </p:txBody>
      </p:sp>
      <p:sp>
        <p:nvSpPr>
          <p:cNvPr id="84" name="Text Placeholder 27">
            <a:extLst>
              <a:ext uri="{FF2B5EF4-FFF2-40B4-BE49-F238E27FC236}">
                <a16:creationId xmlns:a16="http://schemas.microsoft.com/office/drawing/2014/main" id="{B6D4CB31-50F1-4B39-9AB2-54A6FE39962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283900" y="1360296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783C7A11-55B2-4C2D-A406-08C1F17D2BE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239000" y="2185763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- 2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1357A2FC-158D-4FA3-A49F-21FBAEB5517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239000" y="3011230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- 3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D30D22B7-3BE4-4165-B61C-550240D291C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239000" y="3836697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7BFE435A-3110-40AA-85F5-4341F4F8BAC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39000" y="4662164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- 5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DF478C50-6EC3-4ED7-9FD2-3955418EB1B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239000" y="5487629"/>
            <a:ext cx="4572000" cy="548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Agenda - 6</a:t>
            </a:r>
          </a:p>
        </p:txBody>
      </p:sp>
      <p:sp>
        <p:nvSpPr>
          <p:cNvPr id="90" name="Text Placeholder 27">
            <a:extLst>
              <a:ext uri="{FF2B5EF4-FFF2-40B4-BE49-F238E27FC236}">
                <a16:creationId xmlns:a16="http://schemas.microsoft.com/office/drawing/2014/main" id="{7DEBFFDC-84FF-4DAF-B11B-E8A2A94729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83900" y="2185763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1" name="Text Placeholder 27">
            <a:extLst>
              <a:ext uri="{FF2B5EF4-FFF2-40B4-BE49-F238E27FC236}">
                <a16:creationId xmlns:a16="http://schemas.microsoft.com/office/drawing/2014/main" id="{6AE56763-753A-46E0-868F-D1FC05FCD1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99992" y="3011230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2" name="Text Placeholder 27">
            <a:extLst>
              <a:ext uri="{FF2B5EF4-FFF2-40B4-BE49-F238E27FC236}">
                <a16:creationId xmlns:a16="http://schemas.microsoft.com/office/drawing/2014/main" id="{6A8C4A1C-F1B0-4F3F-9B0A-B88EEFCD3B8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99992" y="3836697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3" name="Text Placeholder 27">
            <a:extLst>
              <a:ext uri="{FF2B5EF4-FFF2-40B4-BE49-F238E27FC236}">
                <a16:creationId xmlns:a16="http://schemas.microsoft.com/office/drawing/2014/main" id="{C490D28A-66C8-4498-9443-1A3A8DD4F1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311237" y="4662164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4" name="Text Placeholder 27">
            <a:extLst>
              <a:ext uri="{FF2B5EF4-FFF2-40B4-BE49-F238E27FC236}">
                <a16:creationId xmlns:a16="http://schemas.microsoft.com/office/drawing/2014/main" id="{3A2C8F29-F206-408F-B214-CA915BE414A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237" y="5487629"/>
            <a:ext cx="579150" cy="5480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9762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BD0A-06EF-420E-9911-CFE3A47C62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Agenda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212C9-5E4B-4EC9-B214-E5DA58F0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8474-BB90-4F2D-A308-448B044245C4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5956D-789F-4BE9-9AAD-CB630C68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F3AB2-8AD6-4812-91B6-33B5B83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4">
            <a:extLst>
              <a:ext uri="{FF2B5EF4-FFF2-40B4-BE49-F238E27FC236}">
                <a16:creationId xmlns:a16="http://schemas.microsoft.com/office/drawing/2014/main" id="{B6EBA2C0-DC1E-414F-B9CC-E488C5AD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2221" y="1722823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38">
            <a:extLst>
              <a:ext uri="{FF2B5EF4-FFF2-40B4-BE49-F238E27FC236}">
                <a16:creationId xmlns:a16="http://schemas.microsoft.com/office/drawing/2014/main" id="{60DAEEC3-BA6B-4A8A-9A8A-42300F058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2221" y="1361728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80A53FA3-AE2C-4CA6-AB1A-3E11EE01C1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52221" y="3412411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8">
            <a:extLst>
              <a:ext uri="{FF2B5EF4-FFF2-40B4-BE49-F238E27FC236}">
                <a16:creationId xmlns:a16="http://schemas.microsoft.com/office/drawing/2014/main" id="{C5CC4E1D-78D1-412E-A11E-C66BCB292B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52221" y="3051316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045EC369-E4D2-4406-B935-3A8E5E1FD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52221" y="5102000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1B0C271A-7680-4DCB-B042-8ED68A0476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52221" y="4740905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34">
            <a:extLst>
              <a:ext uri="{FF2B5EF4-FFF2-40B4-BE49-F238E27FC236}">
                <a16:creationId xmlns:a16="http://schemas.microsoft.com/office/drawing/2014/main" id="{AAA9383E-B6EA-4119-88F3-79572BB7AF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17398" y="1646145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53CC7361-7CE6-40D5-8BB0-4AC2E9ABDE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17398" y="1285050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34">
            <a:extLst>
              <a:ext uri="{FF2B5EF4-FFF2-40B4-BE49-F238E27FC236}">
                <a16:creationId xmlns:a16="http://schemas.microsoft.com/office/drawing/2014/main" id="{C9B12882-0007-41D7-A573-055C68431A4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7398" y="3335733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38">
            <a:extLst>
              <a:ext uri="{FF2B5EF4-FFF2-40B4-BE49-F238E27FC236}">
                <a16:creationId xmlns:a16="http://schemas.microsoft.com/office/drawing/2014/main" id="{C5EF1A13-9B17-4D39-A8A8-DE58AAAD49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7398" y="2974638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34">
            <a:extLst>
              <a:ext uri="{FF2B5EF4-FFF2-40B4-BE49-F238E27FC236}">
                <a16:creationId xmlns:a16="http://schemas.microsoft.com/office/drawing/2014/main" id="{62281524-8C9D-4AE4-A114-226827B9F2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17398" y="5025322"/>
            <a:ext cx="3605578" cy="7038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38">
            <a:extLst>
              <a:ext uri="{FF2B5EF4-FFF2-40B4-BE49-F238E27FC236}">
                <a16:creationId xmlns:a16="http://schemas.microsoft.com/office/drawing/2014/main" id="{0C99C74D-5807-4CEB-8F4B-4EDAF34D2A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17398" y="4664227"/>
            <a:ext cx="3605578" cy="3610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55">
            <a:extLst>
              <a:ext uri="{FF2B5EF4-FFF2-40B4-BE49-F238E27FC236}">
                <a16:creationId xmlns:a16="http://schemas.microsoft.com/office/drawing/2014/main" id="{8592F602-DE71-4206-B5BC-3B1BA218A2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0513" y="1362075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55">
            <a:extLst>
              <a:ext uri="{FF2B5EF4-FFF2-40B4-BE49-F238E27FC236}">
                <a16:creationId xmlns:a16="http://schemas.microsoft.com/office/drawing/2014/main" id="{C7DB34DD-10A4-4367-8847-08C8CF4C8D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513" y="3051316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55">
            <a:extLst>
              <a:ext uri="{FF2B5EF4-FFF2-40B4-BE49-F238E27FC236}">
                <a16:creationId xmlns:a16="http://schemas.microsoft.com/office/drawing/2014/main" id="{3181AFC3-29A1-4FB6-8B3E-736261C4B20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0513" y="4740557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Text Placeholder 55">
            <a:extLst>
              <a:ext uri="{FF2B5EF4-FFF2-40B4-BE49-F238E27FC236}">
                <a16:creationId xmlns:a16="http://schemas.microsoft.com/office/drawing/2014/main" id="{ABE3BCA3-5D8F-4668-B0B0-A36D5899084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02936" y="1290493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2" name="Text Placeholder 55">
            <a:extLst>
              <a:ext uri="{FF2B5EF4-FFF2-40B4-BE49-F238E27FC236}">
                <a16:creationId xmlns:a16="http://schemas.microsoft.com/office/drawing/2014/main" id="{3AE7BEBF-49A6-4F43-8046-53F5D02BF9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02936" y="2979734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3" name="Text Placeholder 55">
            <a:extLst>
              <a:ext uri="{FF2B5EF4-FFF2-40B4-BE49-F238E27FC236}">
                <a16:creationId xmlns:a16="http://schemas.microsoft.com/office/drawing/2014/main" id="{2A5C7594-25B9-4279-BCCE-E0037A0716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02936" y="4668975"/>
            <a:ext cx="1054100" cy="1065213"/>
          </a:xfrm>
        </p:spPr>
        <p:txBody>
          <a:bodyPr anchor="b"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820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DA9ED-D110-4996-B983-18A5D4EF3134}"/>
              </a:ext>
            </a:extLst>
          </p:cNvPr>
          <p:cNvCxnSpPr>
            <a:cxnSpLocks/>
          </p:cNvCxnSpPr>
          <p:nvPr userDrawn="1"/>
        </p:nvCxnSpPr>
        <p:spPr>
          <a:xfrm>
            <a:off x="-9726" y="1002135"/>
            <a:ext cx="12201726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02DB2A-FED0-446A-AE57-02FD3E535D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4" y="1351280"/>
            <a:ext cx="5638801" cy="3454400"/>
          </a:xfrm>
        </p:spPr>
        <p:txBody>
          <a:bodyPr anchor="b">
            <a:normAutofit/>
          </a:bodyPr>
          <a:lstStyle>
            <a:lvl1pPr marL="0" indent="0">
              <a:buNone/>
              <a:defRPr sz="5400">
                <a:latin typeface="+mj-lt"/>
              </a:defRPr>
            </a:lvl1pPr>
          </a:lstStyle>
          <a:p>
            <a:pPr lvl="0"/>
            <a:r>
              <a:rPr lang="en-US" dirty="0"/>
              <a:t>Insert Section Title </a:t>
            </a:r>
          </a:p>
        </p:txBody>
      </p:sp>
      <p:sp>
        <p:nvSpPr>
          <p:cNvPr id="13" name="Google Shape;16;p3">
            <a:extLst>
              <a:ext uri="{FF2B5EF4-FFF2-40B4-BE49-F238E27FC236}">
                <a16:creationId xmlns:a16="http://schemas.microsoft.com/office/drawing/2014/main" id="{4DC0195A-A18C-411E-84ED-2A87786E1D89}"/>
              </a:ext>
            </a:extLst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8082760" y="1774660"/>
            <a:ext cx="3203046" cy="303102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rPr lang="en-US" dirty="0"/>
              <a:t>01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5145D-81A8-44A4-9FA2-52C2CAAA66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4480" y="5140325"/>
            <a:ext cx="3617595" cy="66103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Insert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8782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9C31B-C338-4888-823A-19D77DCE10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497" y="940594"/>
            <a:ext cx="4577827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8109-AB4F-4FD1-94DA-77377ACA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5F28F-1ACD-44C8-B99D-E34DCDBC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92F5-72BA-4A69-B567-6D54699C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AEA2-C266-4B5E-A028-2741ADD3293F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5846-4AE8-42FA-AF5A-910B7F36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0C4B-2190-4841-A44A-BDCAF25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66D6-ED65-48D3-AFB7-19E87BAE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F358-6848-4F05-ABC4-60BB3283E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6DCAE-2945-47FC-92EC-BAE7B3C08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4D63D-0ECF-406B-BF17-643EAABA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2F5-D668-421C-A535-696157EA4E29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01FBA-462D-414A-AC54-86AF1F53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1ABB-E186-4753-BB4E-F27F6CB1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645B-0AE5-42E3-A708-E1E4C836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4A7A-A892-4ADB-A7A5-FE073A4E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1BBE9-5197-4869-B00F-2D0A7ADB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464D-57DD-4AB5-A645-99E390345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73F7D-8C70-4D45-B7DE-C446B68A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2FA21-D8A9-43A3-A94F-FB05D7CC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785-E6FE-4725-AFA8-3249D4814305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37915-96FE-4340-83AF-8E1524DF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E67E7-680D-41B3-8490-C94147CA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5A05A-34EE-45EB-91A5-C8213C3E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150600" cy="9727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4CAF-632B-47EE-8E96-2DBEF782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546" y="1383760"/>
            <a:ext cx="10515600" cy="479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7285-87D5-464F-B5DA-88526F377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8474-BB90-4F2D-A308-448B044245C4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AA56-369A-4A35-AC18-6FA64619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576040-4FFB-45E6-9667-4D970339D37B}"/>
              </a:ext>
            </a:extLst>
          </p:cNvPr>
          <p:cNvCxnSpPr/>
          <p:nvPr userDrawn="1"/>
        </p:nvCxnSpPr>
        <p:spPr>
          <a:xfrm>
            <a:off x="-9726" y="1002135"/>
            <a:ext cx="4466492" cy="0"/>
          </a:xfrm>
          <a:prstGeom prst="line">
            <a:avLst/>
          </a:prstGeom>
          <a:ln w="381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63FE6-B8BB-4DB0-95FF-BAF74C583AEC}"/>
              </a:ext>
            </a:extLst>
          </p:cNvPr>
          <p:cNvSpPr/>
          <p:nvPr userDrawn="1"/>
        </p:nvSpPr>
        <p:spPr>
          <a:xfrm>
            <a:off x="11353800" y="0"/>
            <a:ext cx="838201" cy="100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AB75-FFD9-41F1-9441-9D178E6A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20975"/>
            <a:ext cx="838200" cy="481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C6C44D03-6D2D-497B-9CAD-AE81B64D4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renbouma.github.io/blog/oneshot/" TargetMode="External"/><Relationship Id="rId7" Type="http://schemas.openxmlformats.org/officeDocument/2006/relationships/hyperlink" Target="https://github.com/wyharveychen/CloserLookFewShot" TargetMode="External"/><Relationship Id="rId2" Type="http://schemas.openxmlformats.org/officeDocument/2006/relationships/hyperlink" Target="https://github.com/akshaysharma096/Siamese-Netwo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yesWatch/deep-kernel-transfer" TargetMode="External"/><Relationship Id="rId5" Type="http://schemas.openxmlformats.org/officeDocument/2006/relationships/hyperlink" Target="https://arxiv.org/abs/1910.05199" TargetMode="External"/><Relationship Id="rId4" Type="http://schemas.openxmlformats.org/officeDocument/2006/relationships/hyperlink" Target="https://www.cs.cmu.edu/~rsalakhu/papers/oneshot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3FD6E9-5056-4482-A8D3-3E7B13BF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94" y="157751"/>
            <a:ext cx="6934200" cy="590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65BF2-884E-49BF-9F89-ABD259C9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06" y="450608"/>
            <a:ext cx="5748614" cy="4409440"/>
          </a:xfrm>
        </p:spPr>
        <p:txBody>
          <a:bodyPr anchor="ctr"/>
          <a:lstStyle/>
          <a:p>
            <a:r>
              <a:rPr lang="en-US" dirty="0">
                <a:solidFill>
                  <a:srgbClr val="0070C0"/>
                </a:solidFill>
              </a:rPr>
              <a:t>ACE Demo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3500" dirty="0" smtClean="0">
                <a:solidFill>
                  <a:srgbClr val="0070C0"/>
                </a:solidFill>
              </a:rPr>
              <a:t>Few Shot Learning</a:t>
            </a:r>
            <a:endParaRPr lang="en-US" sz="35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C9F7-BEB3-43AC-81DB-B2DDD8933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46" y="4962870"/>
            <a:ext cx="6127993" cy="60068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B. Shantan Kumar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7AA9F-F296-4E18-835C-46B1EF96F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5" y="5648402"/>
            <a:ext cx="6127994" cy="512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-Mar-2023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usecase1: Automobile Tool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</a:t>
            </a:r>
            <a:r>
              <a:rPr lang="en-US" dirty="0"/>
              <a:t>Is about Automobile (Enfield) tools and its defects. Its an Automobile dataset.</a:t>
            </a:r>
          </a:p>
          <a:p>
            <a:r>
              <a:rPr lang="en-US" b="1" dirty="0"/>
              <a:t>Objective: </a:t>
            </a:r>
            <a:r>
              <a:rPr lang="en-US" dirty="0"/>
              <a:t>Is to find out the model performance when trained and tested on a different dataset.</a:t>
            </a:r>
          </a:p>
          <a:p>
            <a:r>
              <a:rPr lang="en-US" b="1" dirty="0"/>
              <a:t>Specifics: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7040" y="3678334"/>
          <a:ext cx="10906760" cy="114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7204653"/>
                    </a:ext>
                  </a:extLst>
                </a:gridCol>
                <a:gridCol w="1189753">
                  <a:extLst>
                    <a:ext uri="{9D8B030D-6E8A-4147-A177-3AD203B41FA5}">
                      <a16:colId xmlns:a16="http://schemas.microsoft.com/office/drawing/2014/main" val="1366046805"/>
                    </a:ext>
                  </a:extLst>
                </a:gridCol>
                <a:gridCol w="1024805">
                  <a:extLst>
                    <a:ext uri="{9D8B030D-6E8A-4147-A177-3AD203B41FA5}">
                      <a16:colId xmlns:a16="http://schemas.microsoft.com/office/drawing/2014/main" val="699039445"/>
                    </a:ext>
                  </a:extLst>
                </a:gridCol>
                <a:gridCol w="949148">
                  <a:extLst>
                    <a:ext uri="{9D8B030D-6E8A-4147-A177-3AD203B41FA5}">
                      <a16:colId xmlns:a16="http://schemas.microsoft.com/office/drawing/2014/main" val="1050201548"/>
                    </a:ext>
                  </a:extLst>
                </a:gridCol>
                <a:gridCol w="1337176">
                  <a:extLst>
                    <a:ext uri="{9D8B030D-6E8A-4147-A177-3AD203B41FA5}">
                      <a16:colId xmlns:a16="http://schemas.microsoft.com/office/drawing/2014/main" val="2842934998"/>
                    </a:ext>
                  </a:extLst>
                </a:gridCol>
                <a:gridCol w="5643878">
                  <a:extLst>
                    <a:ext uri="{9D8B030D-6E8A-4147-A177-3AD203B41FA5}">
                      <a16:colId xmlns:a16="http://schemas.microsoft.com/office/drawing/2014/main" val="871398103"/>
                    </a:ext>
                  </a:extLst>
                </a:gridCol>
              </a:tblGrid>
              <a:tr h="182126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Classes#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Data size(Images)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Highest</a:t>
                      </a:r>
                      <a:r>
                        <a:rPr lang="en-US" sz="1400" b="1" baseline="0" dirty="0"/>
                        <a:t> Images#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Lowest Images#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Remarks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3917"/>
                  </a:ext>
                </a:extLst>
              </a:tr>
              <a:tr h="631614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(1920,1080,3)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Imbalanced dataset. Training and validation dataset have different images and belongs to different classes,</a:t>
                      </a:r>
                      <a:r>
                        <a:rPr lang="en-US" sz="1400" baseline="0" dirty="0"/>
                        <a:t> without repetition.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781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00286" y="5872399"/>
            <a:ext cx="148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 Images here: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70768"/>
              </p:ext>
            </p:extLst>
          </p:nvPr>
        </p:nvGraphicFramePr>
        <p:xfrm>
          <a:off x="10371113" y="4933591"/>
          <a:ext cx="1094740" cy="9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Worksheet" showAsIcon="1" r:id="rId4" imgW="914400" imgH="806400" progId="Excel.Sheet.12">
                  <p:embed/>
                </p:oleObj>
              </mc:Choice>
              <mc:Fallback>
                <p:oleObj name="Worksheet" showAsIcon="1" r:id="rId4" imgW="914400" imgH="806400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1113" y="4933591"/>
                        <a:ext cx="1094740" cy="96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455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Benchmark(Automobile Toolkit)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93449"/>
              </p:ext>
            </p:extLst>
          </p:nvPr>
        </p:nvGraphicFramePr>
        <p:xfrm>
          <a:off x="441959" y="1603586"/>
          <a:ext cx="11358881" cy="208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79">
                  <a:extLst>
                    <a:ext uri="{9D8B030D-6E8A-4147-A177-3AD203B41FA5}">
                      <a16:colId xmlns:a16="http://schemas.microsoft.com/office/drawing/2014/main" val="459896698"/>
                    </a:ext>
                  </a:extLst>
                </a:gridCol>
                <a:gridCol w="1484553">
                  <a:extLst>
                    <a:ext uri="{9D8B030D-6E8A-4147-A177-3AD203B41FA5}">
                      <a16:colId xmlns:a16="http://schemas.microsoft.com/office/drawing/2014/main" val="2242092825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53294310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604713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539714562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66354482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0966937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140481860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337929667"/>
                    </a:ext>
                  </a:extLst>
                </a:gridCol>
              </a:tblGrid>
              <a:tr h="906404">
                <a:tc>
                  <a:txBody>
                    <a:bodyPr/>
                    <a:lstStyle/>
                    <a:p>
                      <a:r>
                        <a:rPr lang="en-US" dirty="0"/>
                        <a:t>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34220"/>
                  </a:ext>
                </a:extLst>
              </a:tr>
              <a:tr h="117832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Keras</a:t>
                      </a:r>
                      <a:r>
                        <a:rPr lang="en-US" sz="1400" b="1" dirty="0" smtClean="0"/>
                        <a:t>, </a:t>
                      </a:r>
                      <a:r>
                        <a:rPr lang="en-US" sz="1400" b="1" dirty="0" err="1"/>
                        <a:t>Conv</a:t>
                      </a:r>
                      <a:r>
                        <a:rPr lang="en-US" sz="1400" b="1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2 (Different)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 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Lr</a:t>
                      </a:r>
                      <a:r>
                        <a:rPr lang="en-US" sz="1400" b="1" dirty="0"/>
                        <a:t>=0.00005</a:t>
                      </a:r>
                    </a:p>
                    <a:p>
                      <a:r>
                        <a:rPr lang="en-US" sz="1400" b="1" dirty="0" err="1"/>
                        <a:t>Batch_Size</a:t>
                      </a:r>
                      <a:r>
                        <a:rPr lang="en-US" sz="1400" b="1" dirty="0"/>
                        <a:t>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8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96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shot - Experimental Results (Automobile Tool kit)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48665"/>
              </p:ext>
            </p:extLst>
          </p:nvPr>
        </p:nvGraphicFramePr>
        <p:xfrm>
          <a:off x="386081" y="1268306"/>
          <a:ext cx="7762239" cy="466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39">
                  <a:extLst>
                    <a:ext uri="{9D8B030D-6E8A-4147-A177-3AD203B41FA5}">
                      <a16:colId xmlns:a16="http://schemas.microsoft.com/office/drawing/2014/main" val="897376889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58728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43915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0053897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99645176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5768643"/>
                    </a:ext>
                  </a:extLst>
                </a:gridCol>
                <a:gridCol w="1361674">
                  <a:extLst>
                    <a:ext uri="{9D8B030D-6E8A-4147-A177-3AD203B41FA5}">
                      <a16:colId xmlns:a16="http://schemas.microsoft.com/office/drawing/2014/main" val="36877196"/>
                    </a:ext>
                  </a:extLst>
                </a:gridCol>
                <a:gridCol w="873526">
                  <a:extLst>
                    <a:ext uri="{9D8B030D-6E8A-4147-A177-3AD203B41FA5}">
                      <a16:colId xmlns:a16="http://schemas.microsoft.com/office/drawing/2014/main" val="2977991605"/>
                    </a:ext>
                  </a:extLst>
                </a:gridCol>
              </a:tblGrid>
              <a:tr h="688202">
                <a:tc>
                  <a:txBody>
                    <a:bodyPr/>
                    <a:lstStyle/>
                    <a:p>
                      <a:r>
                        <a:rPr lang="en-US" sz="1200" dirty="0"/>
                        <a:t>S/No.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Enviroment</a:t>
                      </a:r>
                      <a:r>
                        <a:rPr lang="en-US" sz="1200" dirty="0" smtClean="0"/>
                        <a:t>/Accelerator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Hyperparameters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80534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 (50,50)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=1e-5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=28</a:t>
                      </a:r>
                    </a:p>
                    <a:p>
                      <a:r>
                        <a:rPr lang="en-US" sz="1200" dirty="0"/>
                        <a:t>Iterations=10,000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2001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 (50,50)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30 (15,15)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=0.00005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r>
                        <a:rPr lang="en-US" sz="1200" dirty="0"/>
                        <a:t>Iterations=20,000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9394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 (50,50)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30 (15,15)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=0.00004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r>
                        <a:rPr lang="en-US" sz="1200" dirty="0"/>
                        <a:t>Iterations=20,000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66579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 (50,50)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30 (15,15)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=0.00005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r>
                        <a:rPr lang="en-US" sz="1200" dirty="0"/>
                        <a:t>Iterations=25,000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6400"/>
                  </a:ext>
                </a:extLst>
              </a:tr>
              <a:tr h="689722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2D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Lr</a:t>
                      </a:r>
                      <a:r>
                        <a:rPr lang="en-US" sz="1200" b="1" dirty="0"/>
                        <a:t>=0.00005</a:t>
                      </a:r>
                    </a:p>
                    <a:p>
                      <a:r>
                        <a:rPr lang="en-US" sz="1200" b="1" dirty="0" err="1"/>
                        <a:t>Batch_Size</a:t>
                      </a:r>
                      <a:r>
                        <a:rPr lang="en-US" sz="1200" b="1" dirty="0"/>
                        <a:t>=16</a:t>
                      </a:r>
                    </a:p>
                    <a:p>
                      <a:r>
                        <a:rPr lang="en-US" sz="1200" b="1" dirty="0"/>
                        <a:t>Iterations=25,000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79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0" y="6139235"/>
            <a:ext cx="824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  <a:r>
              <a:rPr lang="en-US" dirty="0"/>
              <a:t>We have seen a better accuracy of </a:t>
            </a:r>
            <a:r>
              <a:rPr lang="en-US" b="1" dirty="0"/>
              <a:t>83% </a:t>
            </a:r>
            <a:r>
              <a:rPr lang="en-US" dirty="0"/>
              <a:t>with One shot Technique for unknown classes when compared to Baseline model (50%)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453120" y="1300480"/>
            <a:ext cx="20320" cy="45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4753186"/>
            <a:ext cx="2822794" cy="1916874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0" y="1300480"/>
            <a:ext cx="2822794" cy="3374957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056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usecase2: Steel Surface 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</a:t>
            </a:r>
            <a:r>
              <a:rPr lang="en-US" dirty="0"/>
              <a:t>Is about steel surface and its defects before processing for manufacturing further. Its an industrial dataset.</a:t>
            </a:r>
          </a:p>
          <a:p>
            <a:r>
              <a:rPr lang="en-US" b="1" dirty="0"/>
              <a:t>Objective: </a:t>
            </a:r>
            <a:r>
              <a:rPr lang="en-US" dirty="0"/>
              <a:t>Is to find out the model performance when trained and tested on a different dataset.</a:t>
            </a:r>
          </a:p>
          <a:p>
            <a:r>
              <a:rPr lang="en-US" b="1" dirty="0"/>
              <a:t>Specifics: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1200" y="3782045"/>
          <a:ext cx="10728960" cy="92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27">
                  <a:extLst>
                    <a:ext uri="{9D8B030D-6E8A-4147-A177-3AD203B41FA5}">
                      <a16:colId xmlns:a16="http://schemas.microsoft.com/office/drawing/2014/main" val="1515002182"/>
                    </a:ext>
                  </a:extLst>
                </a:gridCol>
                <a:gridCol w="1638898">
                  <a:extLst>
                    <a:ext uri="{9D8B030D-6E8A-4147-A177-3AD203B41FA5}">
                      <a16:colId xmlns:a16="http://schemas.microsoft.com/office/drawing/2014/main" val="939364074"/>
                    </a:ext>
                  </a:extLst>
                </a:gridCol>
                <a:gridCol w="1397093">
                  <a:extLst>
                    <a:ext uri="{9D8B030D-6E8A-4147-A177-3AD203B41FA5}">
                      <a16:colId xmlns:a16="http://schemas.microsoft.com/office/drawing/2014/main" val="3998422121"/>
                    </a:ext>
                  </a:extLst>
                </a:gridCol>
                <a:gridCol w="1271713">
                  <a:extLst>
                    <a:ext uri="{9D8B030D-6E8A-4147-A177-3AD203B41FA5}">
                      <a16:colId xmlns:a16="http://schemas.microsoft.com/office/drawing/2014/main" val="573966863"/>
                    </a:ext>
                  </a:extLst>
                </a:gridCol>
                <a:gridCol w="1271713">
                  <a:extLst>
                    <a:ext uri="{9D8B030D-6E8A-4147-A177-3AD203B41FA5}">
                      <a16:colId xmlns:a16="http://schemas.microsoft.com/office/drawing/2014/main" val="3014385757"/>
                    </a:ext>
                  </a:extLst>
                </a:gridCol>
                <a:gridCol w="4325616">
                  <a:extLst>
                    <a:ext uri="{9D8B030D-6E8A-4147-A177-3AD203B41FA5}">
                      <a16:colId xmlns:a16="http://schemas.microsoft.com/office/drawing/2014/main" val="3778614373"/>
                    </a:ext>
                  </a:extLst>
                </a:gridCol>
              </a:tblGrid>
              <a:tr h="362608">
                <a:tc>
                  <a:txBody>
                    <a:bodyPr/>
                    <a:lstStyle/>
                    <a:p>
                      <a:r>
                        <a:rPr lang="en-US" sz="1200" dirty="0"/>
                        <a:t>Classes#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size(Images)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 Images#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 Images#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26"/>
                  </a:ext>
                </a:extLst>
              </a:tr>
              <a:tr h="56195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(2048,1000,1)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Imbalanced dataset. Training and validation dataset have different images and belongs to different classes,</a:t>
                      </a:r>
                      <a:r>
                        <a:rPr lang="en-US" sz="1200" baseline="0" dirty="0"/>
                        <a:t> without repetition.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18750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8999"/>
              </p:ext>
            </p:extLst>
          </p:nvPr>
        </p:nvGraphicFramePr>
        <p:xfrm>
          <a:off x="10358706" y="5122986"/>
          <a:ext cx="1198879" cy="105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Worksheet" showAsIcon="1" r:id="rId4" imgW="914400" imgH="806400" progId="Excel.Sheet.12">
                  <p:embed/>
                </p:oleObj>
              </mc:Choice>
              <mc:Fallback>
                <p:oleObj name="Worksheet" showAsIcon="1" r:id="rId4" imgW="914400" imgH="80640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58706" y="5122986"/>
                        <a:ext cx="1198879" cy="105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13925" y="5974395"/>
            <a:ext cx="148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 Images here: </a:t>
            </a:r>
          </a:p>
        </p:txBody>
      </p:sp>
    </p:spTree>
    <p:extLst>
      <p:ext uri="{BB962C8B-B14F-4D97-AF65-F5344CB8AC3E}">
        <p14:creationId xmlns:p14="http://schemas.microsoft.com/office/powerpoint/2010/main" val="3064682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(</a:t>
            </a:r>
            <a:r>
              <a:rPr lang="en-US" dirty="0" err="1"/>
              <a:t>Steel_Surface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68128"/>
              </p:ext>
            </p:extLst>
          </p:nvPr>
        </p:nvGraphicFramePr>
        <p:xfrm>
          <a:off x="289559" y="1402081"/>
          <a:ext cx="1135888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79">
                  <a:extLst>
                    <a:ext uri="{9D8B030D-6E8A-4147-A177-3AD203B41FA5}">
                      <a16:colId xmlns:a16="http://schemas.microsoft.com/office/drawing/2014/main" val="459896698"/>
                    </a:ext>
                  </a:extLst>
                </a:gridCol>
                <a:gridCol w="1484553">
                  <a:extLst>
                    <a:ext uri="{9D8B030D-6E8A-4147-A177-3AD203B41FA5}">
                      <a16:colId xmlns:a16="http://schemas.microsoft.com/office/drawing/2014/main" val="2242092825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53294310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604713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539714562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66354482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09669379"/>
                    </a:ext>
                  </a:extLst>
                </a:gridCol>
                <a:gridCol w="1466174">
                  <a:extLst>
                    <a:ext uri="{9D8B030D-6E8A-4147-A177-3AD203B41FA5}">
                      <a16:colId xmlns:a16="http://schemas.microsoft.com/office/drawing/2014/main" val="14048186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37929667"/>
                    </a:ext>
                  </a:extLst>
                </a:gridCol>
              </a:tblGrid>
              <a:tr h="787582">
                <a:tc>
                  <a:txBody>
                    <a:bodyPr/>
                    <a:lstStyle/>
                    <a:p>
                      <a:r>
                        <a:rPr lang="en-US" dirty="0"/>
                        <a:t>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34220"/>
                  </a:ext>
                </a:extLst>
              </a:tr>
              <a:tr h="1061538"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Tensorflow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Keras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Conv</a:t>
                      </a:r>
                      <a:r>
                        <a:rPr lang="en-US" sz="1400" b="1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6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(Different)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 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300 (each</a:t>
                      </a:r>
                      <a:r>
                        <a:rPr lang="en-US" sz="1400" b="1" baseline="0" dirty="0"/>
                        <a:t> 50#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120 (each 30#)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Lr</a:t>
                      </a:r>
                      <a:r>
                        <a:rPr lang="en-US" sz="1400" b="1" dirty="0"/>
                        <a:t>=0.01</a:t>
                      </a:r>
                    </a:p>
                    <a:p>
                      <a:r>
                        <a:rPr lang="en-US" sz="1400" b="1" dirty="0" err="1"/>
                        <a:t>Batch_Size</a:t>
                      </a:r>
                      <a:r>
                        <a:rPr lang="en-US" sz="1400" b="1" dirty="0"/>
                        <a:t>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2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087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shot - Experimental Results (</a:t>
            </a:r>
            <a:r>
              <a:rPr lang="en-US" dirty="0" err="1"/>
              <a:t>Steel_Surface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01565"/>
              </p:ext>
            </p:extLst>
          </p:nvPr>
        </p:nvGraphicFramePr>
        <p:xfrm>
          <a:off x="335276" y="1341121"/>
          <a:ext cx="11379204" cy="394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77">
                  <a:extLst>
                    <a:ext uri="{9D8B030D-6E8A-4147-A177-3AD203B41FA5}">
                      <a16:colId xmlns:a16="http://schemas.microsoft.com/office/drawing/2014/main" val="897376889"/>
                    </a:ext>
                  </a:extLst>
                </a:gridCol>
                <a:gridCol w="1354310">
                  <a:extLst>
                    <a:ext uri="{9D8B030D-6E8A-4147-A177-3AD203B41FA5}">
                      <a16:colId xmlns:a16="http://schemas.microsoft.com/office/drawing/2014/main" val="3873435702"/>
                    </a:ext>
                  </a:extLst>
                </a:gridCol>
                <a:gridCol w="1354310">
                  <a:extLst>
                    <a:ext uri="{9D8B030D-6E8A-4147-A177-3AD203B41FA5}">
                      <a16:colId xmlns:a16="http://schemas.microsoft.com/office/drawing/2014/main" val="388439152"/>
                    </a:ext>
                  </a:extLst>
                </a:gridCol>
                <a:gridCol w="1283315">
                  <a:extLst>
                    <a:ext uri="{9D8B030D-6E8A-4147-A177-3AD203B41FA5}">
                      <a16:colId xmlns:a16="http://schemas.microsoft.com/office/drawing/2014/main" val="2500538975"/>
                    </a:ext>
                  </a:extLst>
                </a:gridCol>
                <a:gridCol w="1747107">
                  <a:extLst>
                    <a:ext uri="{9D8B030D-6E8A-4147-A177-3AD203B41FA5}">
                      <a16:colId xmlns:a16="http://schemas.microsoft.com/office/drawing/2014/main" val="3996451767"/>
                    </a:ext>
                  </a:extLst>
                </a:gridCol>
                <a:gridCol w="1657571">
                  <a:extLst>
                    <a:ext uri="{9D8B030D-6E8A-4147-A177-3AD203B41FA5}">
                      <a16:colId xmlns:a16="http://schemas.microsoft.com/office/drawing/2014/main" val="45768643"/>
                    </a:ext>
                  </a:extLst>
                </a:gridCol>
                <a:gridCol w="1864596">
                  <a:extLst>
                    <a:ext uri="{9D8B030D-6E8A-4147-A177-3AD203B41FA5}">
                      <a16:colId xmlns:a16="http://schemas.microsoft.com/office/drawing/2014/main" val="36877196"/>
                    </a:ext>
                  </a:extLst>
                </a:gridCol>
                <a:gridCol w="1076218">
                  <a:extLst>
                    <a:ext uri="{9D8B030D-6E8A-4147-A177-3AD203B41FA5}">
                      <a16:colId xmlns:a16="http://schemas.microsoft.com/office/drawing/2014/main" val="2977991605"/>
                    </a:ext>
                  </a:extLst>
                </a:gridCol>
              </a:tblGrid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S/No.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Environment/Accelerator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80534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DGX, </a:t>
                      </a:r>
                      <a:r>
                        <a:rPr lang="en-US" sz="1200" b="1" dirty="0" err="1" smtClean="0"/>
                        <a:t>Keras</a:t>
                      </a:r>
                      <a:r>
                        <a:rPr lang="en-US" sz="1200" b="1" dirty="0" smtClean="0"/>
                        <a:t>,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err="1" smtClean="0"/>
                        <a:t>Conv</a:t>
                      </a:r>
                      <a:r>
                        <a:rPr lang="en-US" sz="1200" b="1" baseline="0" dirty="0" smtClean="0"/>
                        <a:t> 2D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300 (Each</a:t>
                      </a:r>
                      <a:r>
                        <a:rPr lang="en-US" sz="1200" b="1" baseline="0" dirty="0"/>
                        <a:t> 50#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120 (Each</a:t>
                      </a:r>
                      <a:r>
                        <a:rPr lang="en-US" sz="1200" b="1" baseline="0" dirty="0"/>
                        <a:t> 30</a:t>
                      </a:r>
                      <a:r>
                        <a:rPr lang="en-US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1" dirty="0" err="1"/>
                        <a:t>Lr</a:t>
                      </a:r>
                      <a:r>
                        <a:rPr lang="en-US" sz="1200" b="1" dirty="0"/>
                        <a:t>=1e-5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1" dirty="0" err="1"/>
                        <a:t>Batch_size</a:t>
                      </a:r>
                      <a:r>
                        <a:rPr lang="en-US" sz="1200" b="1" dirty="0"/>
                        <a:t>=28</a:t>
                      </a:r>
                    </a:p>
                    <a:p>
                      <a:r>
                        <a:rPr lang="en-US" sz="1200" b="1" dirty="0"/>
                        <a:t>Iterations: 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2001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DGX, </a:t>
                      </a:r>
                      <a:r>
                        <a:rPr lang="en-US" sz="1200" b="0" dirty="0" err="1" smtClean="0"/>
                        <a:t>Keras</a:t>
                      </a:r>
                      <a:r>
                        <a:rPr lang="en-US" sz="1200" b="0" dirty="0" smtClean="0"/>
                        <a:t>,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Conv</a:t>
                      </a:r>
                      <a:r>
                        <a:rPr lang="en-US" sz="1200" b="0" baseline="0" dirty="0" smtClean="0"/>
                        <a:t> 2D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(Each</a:t>
                      </a:r>
                      <a:r>
                        <a:rPr lang="en-US" sz="1200" baseline="0" dirty="0"/>
                        <a:t> 50#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 (Each</a:t>
                      </a:r>
                      <a:r>
                        <a:rPr lang="en-US" sz="1200" baseline="0" dirty="0"/>
                        <a:t> 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=1e-5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=28</a:t>
                      </a:r>
                    </a:p>
                    <a:p>
                      <a:r>
                        <a:rPr lang="en-US" sz="1200" dirty="0"/>
                        <a:t>Iterations: 25,000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9394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DGX, </a:t>
                      </a:r>
                      <a:r>
                        <a:rPr lang="en-US" sz="1200" b="0" dirty="0" err="1" smtClean="0"/>
                        <a:t>Keras</a:t>
                      </a:r>
                      <a:r>
                        <a:rPr lang="en-US" sz="1200" b="0" dirty="0" smtClean="0"/>
                        <a:t>,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Conv</a:t>
                      </a:r>
                      <a:r>
                        <a:rPr lang="en-US" sz="1200" b="0" baseline="0" dirty="0" smtClean="0"/>
                        <a:t> 2D</a:t>
                      </a:r>
                      <a:endParaRPr lang="en-US" sz="1200" b="0" dirty="0" smtClean="0"/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(Each</a:t>
                      </a:r>
                      <a:r>
                        <a:rPr lang="en-US" sz="1200" baseline="0" dirty="0"/>
                        <a:t> 50#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 (Each</a:t>
                      </a:r>
                      <a:r>
                        <a:rPr lang="en-US" sz="1200" baseline="0" dirty="0"/>
                        <a:t> 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=1e-5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/>
                        <a:t>iterations=13,000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66579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DGX, </a:t>
                      </a:r>
                      <a:r>
                        <a:rPr lang="en-US" sz="1200" b="0" dirty="0" err="1" smtClean="0"/>
                        <a:t>Keras</a:t>
                      </a:r>
                      <a:r>
                        <a:rPr lang="en-US" sz="1200" b="0" dirty="0" smtClean="0"/>
                        <a:t>,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Conv</a:t>
                      </a:r>
                      <a:r>
                        <a:rPr lang="en-US" sz="1200" b="0" baseline="0" dirty="0" smtClean="0"/>
                        <a:t> 2D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(Each</a:t>
                      </a:r>
                      <a:r>
                        <a:rPr lang="en-US" sz="1200" baseline="0" dirty="0"/>
                        <a:t> 50#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 (Each</a:t>
                      </a:r>
                      <a:r>
                        <a:rPr lang="en-US" sz="1200" baseline="0" dirty="0"/>
                        <a:t> 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=0.00005</a:t>
                      </a:r>
                    </a:p>
                    <a:p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=16</a:t>
                      </a:r>
                    </a:p>
                    <a:p>
                      <a:r>
                        <a:rPr lang="en-US" sz="1200" dirty="0"/>
                        <a:t>Iterations=25,000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6400"/>
                  </a:ext>
                </a:extLst>
              </a:tr>
              <a:tr h="657013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DGX, </a:t>
                      </a:r>
                      <a:r>
                        <a:rPr lang="en-US" sz="1200" b="0" dirty="0" err="1" smtClean="0"/>
                        <a:t>Keras</a:t>
                      </a:r>
                      <a:r>
                        <a:rPr lang="en-US" sz="1200" b="0" dirty="0" smtClean="0"/>
                        <a:t>,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Conv</a:t>
                      </a:r>
                      <a:r>
                        <a:rPr lang="en-US" sz="1200" b="0" baseline="0" dirty="0" smtClean="0"/>
                        <a:t> 2D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 (Each</a:t>
                      </a:r>
                      <a:r>
                        <a:rPr lang="en-US" sz="1200" baseline="0" dirty="0"/>
                        <a:t> 50#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120 (Each</a:t>
                      </a:r>
                      <a:r>
                        <a:rPr lang="en-US" sz="1200" baseline="0" dirty="0"/>
                        <a:t> 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Lr</a:t>
                      </a:r>
                      <a:r>
                        <a:rPr lang="en-US" sz="1200" dirty="0"/>
                        <a:t>=1e-5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 err="1"/>
                        <a:t>Batch_size</a:t>
                      </a:r>
                      <a:r>
                        <a:rPr lang="en-US" sz="1200" dirty="0"/>
                        <a:t>=32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dirty="0"/>
                        <a:t>iterations=20,000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754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76" y="5980136"/>
            <a:ext cx="1156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Inference: </a:t>
            </a:r>
            <a:r>
              <a:rPr lang="en-US" sz="1600" dirty="0"/>
              <a:t>We have seen a better accuracy of </a:t>
            </a:r>
            <a:r>
              <a:rPr lang="en-US" sz="1600" b="1" dirty="0"/>
              <a:t>83% </a:t>
            </a:r>
            <a:r>
              <a:rPr lang="en-US" sz="1600" dirty="0"/>
              <a:t>with One shot Technique for unknown classes when compared to Baseline model (25%)</a:t>
            </a:r>
          </a:p>
        </p:txBody>
      </p:sp>
    </p:spTree>
    <p:extLst>
      <p:ext uri="{BB962C8B-B14F-4D97-AF65-F5344CB8AC3E}">
        <p14:creationId xmlns:p14="http://schemas.microsoft.com/office/powerpoint/2010/main" val="296288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Outputs (</a:t>
            </a:r>
            <a:r>
              <a:rPr lang="en-US" dirty="0" err="1" smtClean="0"/>
              <a:t>Steel_Surface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" y="1066800"/>
            <a:ext cx="4676775" cy="57912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73" y="1076960"/>
            <a:ext cx="4181475" cy="57912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5547360" y="1244600"/>
            <a:ext cx="20320" cy="543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502462" y="5242173"/>
            <a:ext cx="1702675" cy="1615827"/>
          </a:xfrm>
          <a:prstGeom prst="rect">
            <a:avLst/>
          </a:prstGeom>
          <a:noFill/>
          <a:ln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***</a:t>
            </a:r>
          </a:p>
          <a:p>
            <a:r>
              <a:rPr lang="en-US" sz="900" dirty="0" smtClean="0"/>
              <a:t>Defect1-Crease</a:t>
            </a:r>
          </a:p>
          <a:p>
            <a:r>
              <a:rPr lang="en-US" sz="900" dirty="0" smtClean="0"/>
              <a:t>Defect2 – Crescent gap</a:t>
            </a:r>
          </a:p>
          <a:p>
            <a:r>
              <a:rPr lang="en-US" sz="900" dirty="0" smtClean="0"/>
              <a:t>Defect3 – Inclusion</a:t>
            </a:r>
          </a:p>
          <a:p>
            <a:r>
              <a:rPr lang="en-US" sz="900" dirty="0" smtClean="0"/>
              <a:t>Defect4 – </a:t>
            </a:r>
            <a:r>
              <a:rPr lang="en-US" sz="900" dirty="0" err="1" smtClean="0"/>
              <a:t>Oil_spot</a:t>
            </a:r>
            <a:endParaRPr lang="en-US" sz="900" dirty="0" smtClean="0"/>
          </a:p>
          <a:p>
            <a:r>
              <a:rPr lang="en-US" sz="900" dirty="0" smtClean="0"/>
              <a:t>Defect5 – Punching hole</a:t>
            </a:r>
          </a:p>
          <a:p>
            <a:r>
              <a:rPr lang="en-US" sz="900" dirty="0" smtClean="0"/>
              <a:t>Defect 6 – </a:t>
            </a:r>
            <a:r>
              <a:rPr lang="en-US" sz="900" dirty="0" err="1" smtClean="0"/>
              <a:t>Rolled_pit</a:t>
            </a:r>
            <a:endParaRPr lang="en-US" sz="900" dirty="0" smtClean="0"/>
          </a:p>
          <a:p>
            <a:r>
              <a:rPr lang="en-US" sz="900" dirty="0" smtClean="0"/>
              <a:t>Defect7 – </a:t>
            </a:r>
            <a:r>
              <a:rPr lang="en-US" sz="900" dirty="0" err="1" smtClean="0"/>
              <a:t>silk_spot</a:t>
            </a:r>
            <a:endParaRPr lang="en-US" sz="900" dirty="0" smtClean="0"/>
          </a:p>
          <a:p>
            <a:r>
              <a:rPr lang="en-US" sz="900" dirty="0" smtClean="0"/>
              <a:t>Defect8 – Waist welding</a:t>
            </a:r>
          </a:p>
          <a:p>
            <a:r>
              <a:rPr lang="en-US" sz="900" dirty="0" smtClean="0"/>
              <a:t>Defect9 – </a:t>
            </a:r>
            <a:r>
              <a:rPr lang="en-US" sz="900" dirty="0" err="1" smtClean="0"/>
              <a:t>Water_spot</a:t>
            </a:r>
            <a:endParaRPr lang="en-US" sz="900" dirty="0" smtClean="0"/>
          </a:p>
          <a:p>
            <a:r>
              <a:rPr lang="en-US" sz="900" dirty="0" smtClean="0"/>
              <a:t>Defect10 – </a:t>
            </a:r>
            <a:r>
              <a:rPr lang="en-US" sz="900" dirty="0" err="1" smtClean="0"/>
              <a:t>Welding_line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138858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160" y="2824481"/>
            <a:ext cx="1089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 2: Bayesian Meta-Learning for the Few-Shot Setting via Deep Kernels</a:t>
            </a:r>
          </a:p>
        </p:txBody>
      </p:sp>
    </p:spTree>
    <p:extLst>
      <p:ext uri="{BB962C8B-B14F-4D97-AF65-F5344CB8AC3E}">
        <p14:creationId xmlns:p14="http://schemas.microsoft.com/office/powerpoint/2010/main" val="3799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and implement the Few Shot </a:t>
            </a:r>
            <a:r>
              <a:rPr lang="en-US" dirty="0" smtClean="0"/>
              <a:t>meta learning </a:t>
            </a:r>
            <a:r>
              <a:rPr lang="en-US" dirty="0"/>
              <a:t>on the real time use case from CV </a:t>
            </a:r>
            <a:r>
              <a:rPr lang="en-US" dirty="0" smtClean="0"/>
              <a:t>using Bayesian inference via </a:t>
            </a:r>
            <a:r>
              <a:rPr lang="en-US" dirty="0"/>
              <a:t>deep kernel technique to </a:t>
            </a:r>
            <a:r>
              <a:rPr lang="en-US" dirty="0" smtClean="0"/>
              <a:t>classify </a:t>
            </a:r>
            <a:r>
              <a:rPr lang="en-US" b="1" dirty="0" smtClean="0"/>
              <a:t>unknown </a:t>
            </a:r>
            <a:r>
              <a:rPr lang="en-US" b="1" dirty="0"/>
              <a:t>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33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7220" y="3472942"/>
            <a:ext cx="10926578" cy="82882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1" u="sng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Bayes Theorem: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220" y="4163980"/>
            <a:ext cx="10220459" cy="382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The probability of an event occurrence, based on prior knowledge of conditions that might be related to the event.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62" y="3138065"/>
            <a:ext cx="9387338" cy="4978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Few-shot learning is the problem of making predictions of unknown classes based on a limited number of samples.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 txBox="1">
            <a:spLocks/>
          </p:cNvSpPr>
          <p:nvPr/>
        </p:nvSpPr>
        <p:spPr>
          <a:xfrm>
            <a:off x="427221" y="2652727"/>
            <a:ext cx="10134600" cy="54702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Few Shot Learning: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220" y="5262691"/>
            <a:ext cx="11541259" cy="3190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Deep kernel is a prior which enumerates during the process of training of Outer loop of the network which has a knowledge of the input and output distribution.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This prior with parameters shared across tasks, so that given a new unseen task it is possible to effectively estimate the posterior distribution over a query set conditioned on a small support set.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As this prior transfer the knowledge from Outer loop to inner loop, this is called as DKT.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220" y="4713890"/>
            <a:ext cx="4146314" cy="52322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1" u="sng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Deep Kernel Transfer: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9F00C9F-664E-E5F5-81A7-8EDCFBF5A749}"/>
              </a:ext>
            </a:extLst>
          </p:cNvPr>
          <p:cNvSpPr txBox="1">
            <a:spLocks/>
          </p:cNvSpPr>
          <p:nvPr/>
        </p:nvSpPr>
        <p:spPr>
          <a:xfrm>
            <a:off x="427220" y="1564556"/>
            <a:ext cx="10926579" cy="663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 Meta-learning or as often referred to learning to learn is achieved by abstracting learning into two or more levels. The inner-most levels acquire task-specific knowledge (e.g. fine-tuning a model on a new dataset) , whereas the outer-most level acquires across-task knowledge (e.g. learning to transfer between tasks more efficiently). 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3449AC4D-226F-BEF5-73BA-60E1F6002ED3}"/>
              </a:ext>
            </a:extLst>
          </p:cNvPr>
          <p:cNvSpPr txBox="1">
            <a:spLocks/>
          </p:cNvSpPr>
          <p:nvPr/>
        </p:nvSpPr>
        <p:spPr>
          <a:xfrm>
            <a:off x="427221" y="1107288"/>
            <a:ext cx="10134600" cy="54702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 smtClean="0"/>
              <a:t>Meta Learning: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6136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ACE Goals &amp; Timelines  -  Target Vs Actual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78663"/>
              </p:ext>
            </p:extLst>
          </p:nvPr>
        </p:nvGraphicFramePr>
        <p:xfrm>
          <a:off x="412433" y="1841501"/>
          <a:ext cx="11166838" cy="481917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86447">
                  <a:extLst>
                    <a:ext uri="{9D8B030D-6E8A-4147-A177-3AD203B41FA5}">
                      <a16:colId xmlns:a16="http://schemas.microsoft.com/office/drawing/2014/main" val="1871840727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1178591797"/>
                    </a:ext>
                  </a:extLst>
                </a:gridCol>
                <a:gridCol w="1981735">
                  <a:extLst>
                    <a:ext uri="{9D8B030D-6E8A-4147-A177-3AD203B41FA5}">
                      <a16:colId xmlns:a16="http://schemas.microsoft.com/office/drawing/2014/main" val="2961723179"/>
                    </a:ext>
                  </a:extLst>
                </a:gridCol>
                <a:gridCol w="2233368">
                  <a:extLst>
                    <a:ext uri="{9D8B030D-6E8A-4147-A177-3AD203B41FA5}">
                      <a16:colId xmlns:a16="http://schemas.microsoft.com/office/drawing/2014/main" val="1395191219"/>
                    </a:ext>
                  </a:extLst>
                </a:gridCol>
                <a:gridCol w="2233368">
                  <a:extLst>
                    <a:ext uri="{9D8B030D-6E8A-4147-A177-3AD203B41FA5}">
                      <a16:colId xmlns:a16="http://schemas.microsoft.com/office/drawing/2014/main" val="839470088"/>
                    </a:ext>
                  </a:extLst>
                </a:gridCol>
              </a:tblGrid>
              <a:tr h="344038">
                <a:tc>
                  <a:txBody>
                    <a:bodyPr/>
                    <a:lstStyle/>
                    <a:p>
                      <a:r>
                        <a:rPr lang="en-US" sz="1400" dirty="0"/>
                        <a:t>S/no.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32935"/>
                  </a:ext>
                </a:extLst>
              </a:tr>
              <a:tr h="40825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case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1-Nov-2022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17-Nov-2022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18953"/>
                  </a:ext>
                </a:extLst>
              </a:tr>
              <a:tr h="42372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 understanding </a:t>
                      </a:r>
                      <a:r>
                        <a:rPr lang="en-US" sz="1200" baseline="0" dirty="0"/>
                        <a:t>about the use 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18-Nov-2022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28-Nov-2022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171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Reproducing</a:t>
                      </a:r>
                      <a:r>
                        <a:rPr lang="en-US" sz="1200" baseline="0" dirty="0"/>
                        <a:t> the ref. code of part1 and part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29-Nov-2022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5-Dec-2022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96208"/>
                  </a:ext>
                </a:extLst>
              </a:tr>
              <a:tr h="359825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Identifying</a:t>
                      </a:r>
                      <a:r>
                        <a:rPr lang="en-US" sz="1200" baseline="0" dirty="0"/>
                        <a:t> the real time dataset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6-Dec-2022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18-Dec-2022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34627"/>
                  </a:ext>
                </a:extLst>
              </a:tr>
              <a:tr h="4895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Preparing</a:t>
                      </a:r>
                      <a:r>
                        <a:rPr lang="en-US" sz="1200" baseline="0" dirty="0"/>
                        <a:t> the dataset(Automobile, Steel Surface)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19-Dec-2022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25-Dec-2022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907700"/>
                  </a:ext>
                </a:extLst>
              </a:tr>
              <a:tr h="489528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Part 1: </a:t>
                      </a:r>
                      <a:r>
                        <a:rPr lang="en-US" sz="1200" dirty="0"/>
                        <a:t>Building the One shot Learning using Siamese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26-Dec-2022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10-Jan-2023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0846"/>
                  </a:ext>
                </a:extLst>
              </a:tr>
              <a:tr h="489528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Validating and Fine tuning the Part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11-Jan-2023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31-Jan-2023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083791"/>
                  </a:ext>
                </a:extLst>
              </a:tr>
              <a:tr h="455901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Part 2: Building the Few shot Bayesian learning</a:t>
                      </a:r>
                      <a:r>
                        <a:rPr lang="en-US" sz="1200" baseline="0" dirty="0"/>
                        <a:t> using DKT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1-Feb-2023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8-Feb-2023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088173"/>
                  </a:ext>
                </a:extLst>
              </a:tr>
              <a:tr h="455901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Validating and Fine tuning the Part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8-Feb-2023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15-Mar-2023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490089"/>
                  </a:ext>
                </a:extLst>
              </a:tr>
              <a:tr h="455901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ACE Final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TBD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85795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2433" y="1290321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timelines for ACE completion is 3 months from the day of start of ACE </a:t>
            </a:r>
            <a:r>
              <a:rPr lang="en-US" dirty="0" err="1"/>
              <a:t>PoC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6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/>
              <a:t>Flow Diagram</a:t>
            </a:r>
            <a:endParaRPr lang="en-IN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395521" y="6556244"/>
            <a:ext cx="326497" cy="301756"/>
          </a:xfrm>
        </p:spPr>
        <p:txBody>
          <a:bodyPr/>
          <a:lstStyle/>
          <a:p>
            <a:fld id="{AE577F39-B882-FB4F-BD46-95C2A231B68A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125145" y="4109094"/>
            <a:ext cx="9428" cy="27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94637" y="3336097"/>
            <a:ext cx="1696825" cy="77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 Layer(MLL)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6733" y="3375363"/>
            <a:ext cx="1715679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Conv</a:t>
            </a:r>
            <a:r>
              <a:rPr lang="en-US" dirty="0"/>
              <a:t> or </a:t>
            </a:r>
            <a:r>
              <a:rPr lang="en-US" dirty="0" err="1"/>
              <a:t>Restnet</a:t>
            </a:r>
            <a:r>
              <a:rPr lang="en-US" dirty="0"/>
              <a:t> Blocks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96866" y="1775521"/>
            <a:ext cx="0" cy="44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276733" y="2217248"/>
            <a:ext cx="1696825" cy="77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stage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8432272" y="4731149"/>
            <a:ext cx="1385746" cy="5393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477895" y="3728870"/>
            <a:ext cx="0" cy="127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992412" y="3728868"/>
            <a:ext cx="485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85462" y="3870730"/>
            <a:ext cx="1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Backprop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24579" y="4301378"/>
            <a:ext cx="1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3062209" y="4505148"/>
            <a:ext cx="1561680" cy="7707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MLL Loss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627575" y="4904168"/>
            <a:ext cx="650450" cy="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278025" y="3722595"/>
            <a:ext cx="0" cy="1191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691462" y="3722596"/>
            <a:ext cx="570392" cy="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73680" y="4335660"/>
            <a:ext cx="1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Backprop</a:t>
            </a:r>
            <a:r>
              <a:rPr lang="en-US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3778" y="4247878"/>
            <a:ext cx="1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43048" y="4060215"/>
            <a:ext cx="0" cy="45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63426" y="1702351"/>
            <a:ext cx="1643899" cy="49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</a:t>
            </a:r>
            <a:r>
              <a:rPr lang="en-US" dirty="0" smtClean="0"/>
              <a:t>Set </a:t>
            </a:r>
            <a:r>
              <a:rPr lang="en-US" dirty="0"/>
              <a:t>(Image)</a:t>
            </a:r>
          </a:p>
        </p:txBody>
      </p:sp>
      <p:cxnSp>
        <p:nvCxnSpPr>
          <p:cNvPr id="27" name="Elbow Connector 26"/>
          <p:cNvCxnSpPr>
            <a:stCxn id="26" idx="2"/>
          </p:cNvCxnSpPr>
          <p:nvPr/>
        </p:nvCxnSpPr>
        <p:spPr>
          <a:xfrm rot="16200000" flipH="1">
            <a:off x="7407392" y="1777241"/>
            <a:ext cx="442179" cy="12862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19879" y="1775521"/>
            <a:ext cx="4788720" cy="4457545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19879" y="1775520"/>
            <a:ext cx="1950839" cy="36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Gaussian Block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04158" y="642970"/>
            <a:ext cx="5425312" cy="4524867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04158" y="637649"/>
            <a:ext cx="13807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Meta block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64664" y="6442700"/>
            <a:ext cx="32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High level Model Design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6171" y="3924428"/>
            <a:ext cx="177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Transfer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92128" y="3506217"/>
            <a:ext cx="17795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Calculates the Marginal likelihood by Marginalizing the Evidence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690" y="2263502"/>
            <a:ext cx="14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Loop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74723" y="718806"/>
            <a:ext cx="14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Outer Loop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77152" y="5355737"/>
            <a:ext cx="1305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Posterior probability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64916" y="2247569"/>
            <a:ext cx="1243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Cropping, color, normalization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66217" y="5681952"/>
            <a:ext cx="1643899" cy="49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Data (Label)</a:t>
            </a:r>
          </a:p>
        </p:txBody>
      </p:sp>
      <p:cxnSp>
        <p:nvCxnSpPr>
          <p:cNvPr id="42" name="Elbow Connector 41"/>
          <p:cNvCxnSpPr>
            <a:stCxn id="41" idx="3"/>
            <a:endCxn id="11" idx="1"/>
          </p:cNvCxnSpPr>
          <p:nvPr/>
        </p:nvCxnSpPr>
        <p:spPr>
          <a:xfrm flipV="1">
            <a:off x="8110116" y="5000813"/>
            <a:ext cx="322156" cy="929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</p:cNvCxnSpPr>
          <p:nvPr/>
        </p:nvCxnSpPr>
        <p:spPr>
          <a:xfrm flipV="1">
            <a:off x="9818018" y="5000812"/>
            <a:ext cx="6598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04229" y="1153093"/>
            <a:ext cx="1688183" cy="62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set (</a:t>
            </a:r>
            <a:r>
              <a:rPr lang="en-US" dirty="0" err="1"/>
              <a:t>Image,Label</a:t>
            </a:r>
            <a:r>
              <a:rPr lang="en-US" dirty="0"/>
              <a:t>)</a:t>
            </a:r>
          </a:p>
        </p:txBody>
      </p:sp>
      <p:cxnSp>
        <p:nvCxnSpPr>
          <p:cNvPr id="55" name="Elbow Connector 54"/>
          <p:cNvCxnSpPr/>
          <p:nvPr/>
        </p:nvCxnSpPr>
        <p:spPr>
          <a:xfrm rot="10800000">
            <a:off x="4671130" y="3733094"/>
            <a:ext cx="4463443" cy="656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2"/>
            <a:endCxn id="7" idx="0"/>
          </p:cNvCxnSpPr>
          <p:nvPr/>
        </p:nvCxnSpPr>
        <p:spPr>
          <a:xfrm>
            <a:off x="9125146" y="2990245"/>
            <a:ext cx="9427" cy="38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43048" y="5270476"/>
            <a:ext cx="0" cy="41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3843048" y="5000812"/>
            <a:ext cx="4428146" cy="475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8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the paper code and Results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86" y="1200880"/>
            <a:ext cx="11586894" cy="5230400"/>
          </a:xfrm>
        </p:spPr>
        <p:txBody>
          <a:bodyPr>
            <a:normAutofit/>
          </a:bodyPr>
          <a:lstStyle/>
          <a:p>
            <a:r>
              <a:rPr lang="en-US" sz="1600" dirty="0"/>
              <a:t>Paper has leveraged Mini </a:t>
            </a:r>
            <a:r>
              <a:rPr lang="en-US" sz="1600" dirty="0" err="1"/>
              <a:t>Imagenet</a:t>
            </a:r>
            <a:r>
              <a:rPr lang="en-US" sz="1600" dirty="0"/>
              <a:t> dataset for Bayesian Few shot Technique</a:t>
            </a:r>
          </a:p>
          <a:p>
            <a:r>
              <a:rPr lang="en-US" sz="1600" dirty="0"/>
              <a:t>This dataset consists of 50000 training images and 10000 testing images, evenly distributed across 100 classes with 600 samples of 84×84 color images per class</a:t>
            </a:r>
          </a:p>
          <a:p>
            <a:r>
              <a:rPr lang="en-US" sz="1600" dirty="0"/>
              <a:t>Paper has achieved following results when –</a:t>
            </a:r>
          </a:p>
          <a:p>
            <a:pPr marL="0" indent="0">
              <a:buNone/>
            </a:pPr>
            <a:r>
              <a:rPr lang="en-US" sz="1600" dirty="0"/>
              <a:t>	Trained on Mini </a:t>
            </a:r>
            <a:r>
              <a:rPr lang="en-US" sz="1600" dirty="0" err="1"/>
              <a:t>imagenet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Tested on Mini </a:t>
            </a:r>
            <a:r>
              <a:rPr lang="en-US" sz="1600" dirty="0" err="1"/>
              <a:t>imagenet</a:t>
            </a:r>
            <a:r>
              <a:rPr lang="en-US" sz="1600" dirty="0"/>
              <a:t> using </a:t>
            </a:r>
            <a:r>
              <a:rPr lang="en-US" sz="1600" dirty="0" err="1"/>
              <a:t>BNCossim</a:t>
            </a:r>
            <a:r>
              <a:rPr lang="en-US" sz="1600" dirty="0"/>
              <a:t> +DKT is </a:t>
            </a:r>
            <a:r>
              <a:rPr lang="en-US" sz="1600" b="1" dirty="0"/>
              <a:t>49.73% </a:t>
            </a:r>
            <a:r>
              <a:rPr lang="en-US" sz="1600" dirty="0"/>
              <a:t>with 1-shot, 5-way</a:t>
            </a:r>
          </a:p>
          <a:p>
            <a:r>
              <a:rPr lang="en-US" sz="1600" dirty="0"/>
              <a:t>We have achieved a result of  </a:t>
            </a:r>
            <a:r>
              <a:rPr lang="en-US" sz="1600" b="1" dirty="0"/>
              <a:t>49.51%</a:t>
            </a:r>
            <a:r>
              <a:rPr lang="en-US" sz="1600" dirty="0"/>
              <a:t> when trained &amp; tested on Mini </a:t>
            </a:r>
            <a:r>
              <a:rPr lang="en-US" sz="1600" dirty="0" err="1"/>
              <a:t>Imagenet</a:t>
            </a:r>
            <a:r>
              <a:rPr lang="en-US" sz="1600" dirty="0"/>
              <a:t> with 1-shot,5-way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		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736" y="3444240"/>
            <a:ext cx="3069865" cy="304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98138" y="6490118"/>
            <a:ext cx="215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Dataset looks like here</a:t>
            </a:r>
          </a:p>
        </p:txBody>
      </p:sp>
    </p:spTree>
    <p:extLst>
      <p:ext uri="{BB962C8B-B14F-4D97-AF65-F5344CB8AC3E}">
        <p14:creationId xmlns:p14="http://schemas.microsoft.com/office/powerpoint/2010/main" val="415177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usecase1: Automobile Tool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</a:t>
            </a:r>
            <a:r>
              <a:rPr lang="en-US" dirty="0"/>
              <a:t>Is about Automobile (Enfield) tools and its defects. Its an Automobile dataset.</a:t>
            </a:r>
          </a:p>
          <a:p>
            <a:r>
              <a:rPr lang="en-US" b="1" dirty="0"/>
              <a:t>Objective: </a:t>
            </a:r>
            <a:r>
              <a:rPr lang="en-US" dirty="0"/>
              <a:t>Is to find out the model performance when trained and tested on a different dataset.</a:t>
            </a:r>
          </a:p>
          <a:p>
            <a:r>
              <a:rPr lang="en-US" b="1" dirty="0"/>
              <a:t>Specifics: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7040" y="3678334"/>
          <a:ext cx="10906760" cy="114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7204653"/>
                    </a:ext>
                  </a:extLst>
                </a:gridCol>
                <a:gridCol w="1189753">
                  <a:extLst>
                    <a:ext uri="{9D8B030D-6E8A-4147-A177-3AD203B41FA5}">
                      <a16:colId xmlns:a16="http://schemas.microsoft.com/office/drawing/2014/main" val="1366046805"/>
                    </a:ext>
                  </a:extLst>
                </a:gridCol>
                <a:gridCol w="1024805">
                  <a:extLst>
                    <a:ext uri="{9D8B030D-6E8A-4147-A177-3AD203B41FA5}">
                      <a16:colId xmlns:a16="http://schemas.microsoft.com/office/drawing/2014/main" val="699039445"/>
                    </a:ext>
                  </a:extLst>
                </a:gridCol>
                <a:gridCol w="949148">
                  <a:extLst>
                    <a:ext uri="{9D8B030D-6E8A-4147-A177-3AD203B41FA5}">
                      <a16:colId xmlns:a16="http://schemas.microsoft.com/office/drawing/2014/main" val="1050201548"/>
                    </a:ext>
                  </a:extLst>
                </a:gridCol>
                <a:gridCol w="1337176">
                  <a:extLst>
                    <a:ext uri="{9D8B030D-6E8A-4147-A177-3AD203B41FA5}">
                      <a16:colId xmlns:a16="http://schemas.microsoft.com/office/drawing/2014/main" val="2842934998"/>
                    </a:ext>
                  </a:extLst>
                </a:gridCol>
                <a:gridCol w="5643878">
                  <a:extLst>
                    <a:ext uri="{9D8B030D-6E8A-4147-A177-3AD203B41FA5}">
                      <a16:colId xmlns:a16="http://schemas.microsoft.com/office/drawing/2014/main" val="871398103"/>
                    </a:ext>
                  </a:extLst>
                </a:gridCol>
              </a:tblGrid>
              <a:tr h="182126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Classes#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Data size(Images)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Highest</a:t>
                      </a:r>
                      <a:r>
                        <a:rPr lang="en-US" sz="1400" b="1" baseline="0" dirty="0"/>
                        <a:t> Images#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Lowest Images#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/>
                        <a:t>Remarks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3917"/>
                  </a:ext>
                </a:extLst>
              </a:tr>
              <a:tr h="631614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(1920,1080,3)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Imbalanced dataset. Training and validation dataset have different images and belongs to different classes,</a:t>
                      </a:r>
                      <a:r>
                        <a:rPr lang="en-US" sz="1400" baseline="0" dirty="0"/>
                        <a:t> without repetition.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781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00286" y="5872399"/>
            <a:ext cx="148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 Images here: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371113" y="4933591"/>
          <a:ext cx="1094740" cy="9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Worksheet" showAsIcon="1" r:id="rId4" imgW="914400" imgH="806400" progId="Excel.Sheet.12">
                  <p:embed/>
                </p:oleObj>
              </mc:Choice>
              <mc:Fallback>
                <p:oleObj name="Worksheet" showAsIcon="1" r:id="rId4" imgW="914400" imgH="806400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1113" y="4933591"/>
                        <a:ext cx="1094740" cy="96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830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Benchmark(Automobile Toolkit)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12086"/>
              </p:ext>
            </p:extLst>
          </p:nvPr>
        </p:nvGraphicFramePr>
        <p:xfrm>
          <a:off x="441959" y="1603586"/>
          <a:ext cx="11358881" cy="208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79">
                  <a:extLst>
                    <a:ext uri="{9D8B030D-6E8A-4147-A177-3AD203B41FA5}">
                      <a16:colId xmlns:a16="http://schemas.microsoft.com/office/drawing/2014/main" val="459896698"/>
                    </a:ext>
                  </a:extLst>
                </a:gridCol>
                <a:gridCol w="1484553">
                  <a:extLst>
                    <a:ext uri="{9D8B030D-6E8A-4147-A177-3AD203B41FA5}">
                      <a16:colId xmlns:a16="http://schemas.microsoft.com/office/drawing/2014/main" val="2242092825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53294310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604713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539714562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66354482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0966937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140481860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337929667"/>
                    </a:ext>
                  </a:extLst>
                </a:gridCol>
              </a:tblGrid>
              <a:tr h="906404">
                <a:tc>
                  <a:txBody>
                    <a:bodyPr/>
                    <a:lstStyle/>
                    <a:p>
                      <a:r>
                        <a:rPr lang="en-US" dirty="0"/>
                        <a:t>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34220"/>
                  </a:ext>
                </a:extLst>
              </a:tr>
              <a:tr h="117832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Tensorflow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Keras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Conv</a:t>
                      </a:r>
                      <a:r>
                        <a:rPr lang="en-US" sz="1400" b="1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2 (Different)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 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 (15,15)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Lr</a:t>
                      </a:r>
                      <a:r>
                        <a:rPr lang="en-US" sz="1400" b="1" dirty="0"/>
                        <a:t>=0.00005</a:t>
                      </a:r>
                    </a:p>
                    <a:p>
                      <a:r>
                        <a:rPr lang="en-US" sz="1400" b="1" dirty="0" err="1"/>
                        <a:t>Batch_Size</a:t>
                      </a:r>
                      <a:r>
                        <a:rPr lang="en-US" sz="1400" b="1" dirty="0"/>
                        <a:t>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8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32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shot - Experimental Results (Automobile Tool kit)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640" y="6173502"/>
            <a:ext cx="1156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Inference: </a:t>
            </a:r>
            <a:r>
              <a:rPr lang="en-US" dirty="0"/>
              <a:t>We have seen a better accuracy of </a:t>
            </a:r>
            <a:r>
              <a:rPr lang="en-US" b="1" dirty="0"/>
              <a:t>100% </a:t>
            </a:r>
            <a:r>
              <a:rPr lang="en-US" dirty="0"/>
              <a:t>with Few shot Bayesian Technique for unknown classes when compared to Baseline model (50%)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94640" y="5843910"/>
            <a:ext cx="930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*Note: Performed several experiments, above table has only few but with good accuracy results  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7138"/>
              </p:ext>
            </p:extLst>
          </p:nvPr>
        </p:nvGraphicFramePr>
        <p:xfrm>
          <a:off x="294640" y="1207462"/>
          <a:ext cx="11562079" cy="458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44">
                  <a:extLst>
                    <a:ext uri="{9D8B030D-6E8A-4147-A177-3AD203B41FA5}">
                      <a16:colId xmlns:a16="http://schemas.microsoft.com/office/drawing/2014/main" val="929164783"/>
                    </a:ext>
                  </a:extLst>
                </a:gridCol>
                <a:gridCol w="1440730">
                  <a:extLst>
                    <a:ext uri="{9D8B030D-6E8A-4147-A177-3AD203B41FA5}">
                      <a16:colId xmlns:a16="http://schemas.microsoft.com/office/drawing/2014/main" val="3407402840"/>
                    </a:ext>
                  </a:extLst>
                </a:gridCol>
                <a:gridCol w="882921">
                  <a:extLst>
                    <a:ext uri="{9D8B030D-6E8A-4147-A177-3AD203B41FA5}">
                      <a16:colId xmlns:a16="http://schemas.microsoft.com/office/drawing/2014/main" val="2253049991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1403593584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888900529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1251366382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3480281424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1398580361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2001422039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582662521"/>
                    </a:ext>
                  </a:extLst>
                </a:gridCol>
                <a:gridCol w="1051098">
                  <a:extLst>
                    <a:ext uri="{9D8B030D-6E8A-4147-A177-3AD203B41FA5}">
                      <a16:colId xmlns:a16="http://schemas.microsoft.com/office/drawing/2014/main" val="1195328113"/>
                    </a:ext>
                  </a:extLst>
                </a:gridCol>
              </a:tblGrid>
              <a:tr h="6179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S/No.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Environment/Accelerator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classes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class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(N-shot)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(N-way)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 (%)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57216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Pytorch,DGX,Conv4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DKT+</a:t>
                      </a:r>
                    </a:p>
                    <a:p>
                      <a:r>
                        <a:rPr lang="en-US" sz="1200" b="1" dirty="0" err="1" smtClean="0"/>
                        <a:t>Cossim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(Diff)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(Diff)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30 (15 each)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30 (15 each)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100%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0124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Pytorch,DGX,Conv4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DKT+</a:t>
                      </a:r>
                    </a:p>
                    <a:p>
                      <a:r>
                        <a:rPr lang="en-US" sz="1200" dirty="0" err="1" smtClean="0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 (20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360</a:t>
                      </a:r>
                      <a:r>
                        <a:rPr lang="en-US" sz="1200" baseline="0" dirty="0" smtClean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55.26%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424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Pytorch,DGX,Conv4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DKT+</a:t>
                      </a:r>
                    </a:p>
                    <a:p>
                      <a:r>
                        <a:rPr lang="en-US" sz="1200" dirty="0" smtClean="0"/>
                        <a:t>Linear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 (20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360</a:t>
                      </a:r>
                      <a:r>
                        <a:rPr lang="en-US" sz="1200" baseline="0" dirty="0" smtClean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53.18%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7555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Pytorch,DGX,Conv6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DKT+</a:t>
                      </a:r>
                    </a:p>
                    <a:p>
                      <a:r>
                        <a:rPr lang="en-US" sz="1200" dirty="0" smtClean="0"/>
                        <a:t>Linear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 (20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360</a:t>
                      </a:r>
                      <a:r>
                        <a:rPr lang="en-US" sz="1200" baseline="0" dirty="0" smtClean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52.96%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69844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Pytorch,DGX,Conv6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DKT+</a:t>
                      </a:r>
                    </a:p>
                    <a:p>
                      <a:r>
                        <a:rPr lang="en-US" sz="1200" dirty="0" err="1" smtClean="0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 (20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360</a:t>
                      </a:r>
                      <a:r>
                        <a:rPr lang="en-US" sz="1200" baseline="0" dirty="0" smtClean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53.82%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86585"/>
                  </a:ext>
                </a:extLst>
              </a:tr>
              <a:tr h="6609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Pytorch,DGX,Conv6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DKT+</a:t>
                      </a:r>
                    </a:p>
                    <a:p>
                      <a:r>
                        <a:rPr lang="en-US" sz="1200" dirty="0" err="1" smtClean="0"/>
                        <a:t>BNCossim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 (20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360</a:t>
                      </a:r>
                      <a:r>
                        <a:rPr lang="en-US" sz="1200" baseline="0" dirty="0" smtClean="0"/>
                        <a:t> (180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52.76%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0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05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usecase2: Steel Surface 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</a:t>
            </a:r>
            <a:r>
              <a:rPr lang="en-US" dirty="0"/>
              <a:t>Is about steel surface and its defects before processing for manufacturing further. Its an industrial dataset.</a:t>
            </a:r>
          </a:p>
          <a:p>
            <a:r>
              <a:rPr lang="en-US" b="1" dirty="0"/>
              <a:t>Objective: </a:t>
            </a:r>
            <a:r>
              <a:rPr lang="en-US" dirty="0"/>
              <a:t>Is to find out the model performance when trained and tested on a different dataset.</a:t>
            </a:r>
          </a:p>
          <a:p>
            <a:r>
              <a:rPr lang="en-US" b="1" dirty="0"/>
              <a:t>Specifics: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1200" y="3782045"/>
          <a:ext cx="10728960" cy="92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27">
                  <a:extLst>
                    <a:ext uri="{9D8B030D-6E8A-4147-A177-3AD203B41FA5}">
                      <a16:colId xmlns:a16="http://schemas.microsoft.com/office/drawing/2014/main" val="1515002182"/>
                    </a:ext>
                  </a:extLst>
                </a:gridCol>
                <a:gridCol w="1638898">
                  <a:extLst>
                    <a:ext uri="{9D8B030D-6E8A-4147-A177-3AD203B41FA5}">
                      <a16:colId xmlns:a16="http://schemas.microsoft.com/office/drawing/2014/main" val="939364074"/>
                    </a:ext>
                  </a:extLst>
                </a:gridCol>
                <a:gridCol w="1397093">
                  <a:extLst>
                    <a:ext uri="{9D8B030D-6E8A-4147-A177-3AD203B41FA5}">
                      <a16:colId xmlns:a16="http://schemas.microsoft.com/office/drawing/2014/main" val="3998422121"/>
                    </a:ext>
                  </a:extLst>
                </a:gridCol>
                <a:gridCol w="1271713">
                  <a:extLst>
                    <a:ext uri="{9D8B030D-6E8A-4147-A177-3AD203B41FA5}">
                      <a16:colId xmlns:a16="http://schemas.microsoft.com/office/drawing/2014/main" val="573966863"/>
                    </a:ext>
                  </a:extLst>
                </a:gridCol>
                <a:gridCol w="1271713">
                  <a:extLst>
                    <a:ext uri="{9D8B030D-6E8A-4147-A177-3AD203B41FA5}">
                      <a16:colId xmlns:a16="http://schemas.microsoft.com/office/drawing/2014/main" val="3014385757"/>
                    </a:ext>
                  </a:extLst>
                </a:gridCol>
                <a:gridCol w="4325616">
                  <a:extLst>
                    <a:ext uri="{9D8B030D-6E8A-4147-A177-3AD203B41FA5}">
                      <a16:colId xmlns:a16="http://schemas.microsoft.com/office/drawing/2014/main" val="3778614373"/>
                    </a:ext>
                  </a:extLst>
                </a:gridCol>
              </a:tblGrid>
              <a:tr h="362608">
                <a:tc>
                  <a:txBody>
                    <a:bodyPr/>
                    <a:lstStyle/>
                    <a:p>
                      <a:r>
                        <a:rPr lang="en-US" sz="1200" dirty="0"/>
                        <a:t>Classes#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size(Images)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Highest Images#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Lowest Images#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26"/>
                  </a:ext>
                </a:extLst>
              </a:tr>
              <a:tr h="56195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(2048,1000,1)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Imbalanced dataset. Training and validation dataset have different images and belongs to different classes,</a:t>
                      </a:r>
                      <a:r>
                        <a:rPr lang="en-US" sz="1200" baseline="0" dirty="0"/>
                        <a:t> without repetition.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18750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358706" y="5122986"/>
          <a:ext cx="1198879" cy="105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Worksheet" showAsIcon="1" r:id="rId4" imgW="914400" imgH="806400" progId="Excel.Sheet.12">
                  <p:embed/>
                </p:oleObj>
              </mc:Choice>
              <mc:Fallback>
                <p:oleObj name="Worksheet" showAsIcon="1" r:id="rId4" imgW="914400" imgH="80640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58706" y="5122986"/>
                        <a:ext cx="1198879" cy="105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13925" y="5974395"/>
            <a:ext cx="148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 Images here: </a:t>
            </a:r>
          </a:p>
        </p:txBody>
      </p:sp>
    </p:spTree>
    <p:extLst>
      <p:ext uri="{BB962C8B-B14F-4D97-AF65-F5344CB8AC3E}">
        <p14:creationId xmlns:p14="http://schemas.microsoft.com/office/powerpoint/2010/main" val="4062678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(</a:t>
            </a:r>
            <a:r>
              <a:rPr lang="en-US" dirty="0" err="1"/>
              <a:t>Steel_Surface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61523"/>
              </p:ext>
            </p:extLst>
          </p:nvPr>
        </p:nvGraphicFramePr>
        <p:xfrm>
          <a:off x="289559" y="1402081"/>
          <a:ext cx="1135888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79">
                  <a:extLst>
                    <a:ext uri="{9D8B030D-6E8A-4147-A177-3AD203B41FA5}">
                      <a16:colId xmlns:a16="http://schemas.microsoft.com/office/drawing/2014/main" val="459896698"/>
                    </a:ext>
                  </a:extLst>
                </a:gridCol>
                <a:gridCol w="1484553">
                  <a:extLst>
                    <a:ext uri="{9D8B030D-6E8A-4147-A177-3AD203B41FA5}">
                      <a16:colId xmlns:a16="http://schemas.microsoft.com/office/drawing/2014/main" val="2242092825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532943109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604713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539714562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2663544823"/>
                    </a:ext>
                  </a:extLst>
                </a:gridCol>
                <a:gridCol w="1274107">
                  <a:extLst>
                    <a:ext uri="{9D8B030D-6E8A-4147-A177-3AD203B41FA5}">
                      <a16:colId xmlns:a16="http://schemas.microsoft.com/office/drawing/2014/main" val="3409669379"/>
                    </a:ext>
                  </a:extLst>
                </a:gridCol>
                <a:gridCol w="1466174">
                  <a:extLst>
                    <a:ext uri="{9D8B030D-6E8A-4147-A177-3AD203B41FA5}">
                      <a16:colId xmlns:a16="http://schemas.microsoft.com/office/drawing/2014/main" val="14048186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337929667"/>
                    </a:ext>
                  </a:extLst>
                </a:gridCol>
              </a:tblGrid>
              <a:tr h="787582">
                <a:tc>
                  <a:txBody>
                    <a:bodyPr/>
                    <a:lstStyle/>
                    <a:p>
                      <a:r>
                        <a:rPr lang="en-US" dirty="0"/>
                        <a:t>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Environment/Accelerator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Hyperparameters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34220"/>
                  </a:ext>
                </a:extLst>
              </a:tr>
              <a:tr h="106153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Tensorflow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Keras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Conv</a:t>
                      </a:r>
                      <a:r>
                        <a:rPr lang="en-US" sz="1400" b="1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4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/>
                        <a:t>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b="1" dirty="0"/>
                        <a:t>(Different)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120 </a:t>
                      </a:r>
                      <a:r>
                        <a:rPr lang="en-US" sz="1400" b="1" dirty="0"/>
                        <a:t>(each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smtClean="0"/>
                        <a:t>30</a:t>
                      </a:r>
                      <a:r>
                        <a:rPr lang="en-US" sz="1400" b="1" baseline="0" dirty="0"/>
                        <a:t>#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90 </a:t>
                      </a:r>
                      <a:r>
                        <a:rPr lang="en-US" sz="1400" b="1" dirty="0"/>
                        <a:t>(each 30#)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Lr</a:t>
                      </a:r>
                      <a:r>
                        <a:rPr lang="en-US" sz="1400" b="1" dirty="0"/>
                        <a:t>=0.01</a:t>
                      </a:r>
                    </a:p>
                    <a:p>
                      <a:r>
                        <a:rPr lang="en-US" sz="1400" b="1" dirty="0" err="1"/>
                        <a:t>Batch_Size</a:t>
                      </a:r>
                      <a:r>
                        <a:rPr lang="en-US" sz="1400" b="1" dirty="0"/>
                        <a:t>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55.56%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9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484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shot - Experimental Results (</a:t>
            </a:r>
            <a:r>
              <a:rPr lang="en-US" dirty="0" err="1"/>
              <a:t>Steel_Surface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79" y="6391444"/>
            <a:ext cx="1156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Inference: </a:t>
            </a:r>
            <a:r>
              <a:rPr lang="en-US" sz="1400" dirty="0"/>
              <a:t>We have seen a better accuracy of </a:t>
            </a:r>
            <a:r>
              <a:rPr lang="en-US" sz="1400" b="1" dirty="0"/>
              <a:t>83% </a:t>
            </a:r>
            <a:r>
              <a:rPr lang="en-US" sz="1400" dirty="0"/>
              <a:t>with Few shot Bayesian Technique for unknown classes when compared to Baseline model </a:t>
            </a:r>
            <a:r>
              <a:rPr lang="en-US" sz="1400" dirty="0" smtClean="0"/>
              <a:t>(55%)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15887"/>
              </p:ext>
            </p:extLst>
          </p:nvPr>
        </p:nvGraphicFramePr>
        <p:xfrm>
          <a:off x="294639" y="1723651"/>
          <a:ext cx="11602720" cy="388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613">
                  <a:extLst>
                    <a:ext uri="{9D8B030D-6E8A-4147-A177-3AD203B41FA5}">
                      <a16:colId xmlns:a16="http://schemas.microsoft.com/office/drawing/2014/main" val="929164783"/>
                    </a:ext>
                  </a:extLst>
                </a:gridCol>
                <a:gridCol w="1168036">
                  <a:extLst>
                    <a:ext uri="{9D8B030D-6E8A-4147-A177-3AD203B41FA5}">
                      <a16:colId xmlns:a16="http://schemas.microsoft.com/office/drawing/2014/main" val="3407402840"/>
                    </a:ext>
                  </a:extLst>
                </a:gridCol>
                <a:gridCol w="715806">
                  <a:extLst>
                    <a:ext uri="{9D8B030D-6E8A-4147-A177-3AD203B41FA5}">
                      <a16:colId xmlns:a16="http://schemas.microsoft.com/office/drawing/2014/main" val="2253049991"/>
                    </a:ext>
                  </a:extLst>
                </a:gridCol>
                <a:gridCol w="852152">
                  <a:extLst>
                    <a:ext uri="{9D8B030D-6E8A-4147-A177-3AD203B41FA5}">
                      <a16:colId xmlns:a16="http://schemas.microsoft.com/office/drawing/2014/main" val="1403593584"/>
                    </a:ext>
                  </a:extLst>
                </a:gridCol>
                <a:gridCol w="852152">
                  <a:extLst>
                    <a:ext uri="{9D8B030D-6E8A-4147-A177-3AD203B41FA5}">
                      <a16:colId xmlns:a16="http://schemas.microsoft.com/office/drawing/2014/main" val="888900529"/>
                    </a:ext>
                  </a:extLst>
                </a:gridCol>
                <a:gridCol w="852152">
                  <a:extLst>
                    <a:ext uri="{9D8B030D-6E8A-4147-A177-3AD203B41FA5}">
                      <a16:colId xmlns:a16="http://schemas.microsoft.com/office/drawing/2014/main" val="1251366382"/>
                    </a:ext>
                  </a:extLst>
                </a:gridCol>
                <a:gridCol w="956958">
                  <a:extLst>
                    <a:ext uri="{9D8B030D-6E8A-4147-A177-3AD203B41FA5}">
                      <a16:colId xmlns:a16="http://schemas.microsoft.com/office/drawing/2014/main" val="473822249"/>
                    </a:ext>
                  </a:extLst>
                </a:gridCol>
                <a:gridCol w="992190">
                  <a:extLst>
                    <a:ext uri="{9D8B030D-6E8A-4147-A177-3AD203B41FA5}">
                      <a16:colId xmlns:a16="http://schemas.microsoft.com/office/drawing/2014/main" val="3480281424"/>
                    </a:ext>
                  </a:extLst>
                </a:gridCol>
                <a:gridCol w="1027209">
                  <a:extLst>
                    <a:ext uri="{9D8B030D-6E8A-4147-A177-3AD203B41FA5}">
                      <a16:colId xmlns:a16="http://schemas.microsoft.com/office/drawing/2014/main" val="1398580361"/>
                    </a:ext>
                  </a:extLst>
                </a:gridCol>
                <a:gridCol w="957172">
                  <a:extLst>
                    <a:ext uri="{9D8B030D-6E8A-4147-A177-3AD203B41FA5}">
                      <a16:colId xmlns:a16="http://schemas.microsoft.com/office/drawing/2014/main" val="767182263"/>
                    </a:ext>
                  </a:extLst>
                </a:gridCol>
                <a:gridCol w="863789">
                  <a:extLst>
                    <a:ext uri="{9D8B030D-6E8A-4147-A177-3AD203B41FA5}">
                      <a16:colId xmlns:a16="http://schemas.microsoft.com/office/drawing/2014/main" val="2001422039"/>
                    </a:ext>
                  </a:extLst>
                </a:gridCol>
                <a:gridCol w="840339">
                  <a:extLst>
                    <a:ext uri="{9D8B030D-6E8A-4147-A177-3AD203B41FA5}">
                      <a16:colId xmlns:a16="http://schemas.microsoft.com/office/drawing/2014/main" val="582662521"/>
                    </a:ext>
                  </a:extLst>
                </a:gridCol>
                <a:gridCol w="852152">
                  <a:extLst>
                    <a:ext uri="{9D8B030D-6E8A-4147-A177-3AD203B41FA5}">
                      <a16:colId xmlns:a16="http://schemas.microsoft.com/office/drawing/2014/main" val="1195328113"/>
                    </a:ext>
                  </a:extLst>
                </a:gridCol>
              </a:tblGrid>
              <a:tr h="7365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S/No.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Environment/Accelerator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classes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class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(N-shot)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(N-way)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 (%)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57216"/>
                  </a:ext>
                </a:extLst>
              </a:tr>
              <a:tr h="7877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Pytorch</a:t>
                      </a:r>
                      <a:r>
                        <a:rPr lang="en-US" sz="1200" dirty="0" smtClean="0"/>
                        <a:t>, DGX,</a:t>
                      </a:r>
                    </a:p>
                    <a:p>
                      <a:r>
                        <a:rPr lang="en-US" sz="1200" dirty="0" smtClean="0"/>
                        <a:t>Conv6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DKT+</a:t>
                      </a:r>
                    </a:p>
                    <a:p>
                      <a:r>
                        <a:rPr lang="en-US" sz="1200" dirty="0" err="1" smtClean="0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74.56%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0124"/>
                  </a:ext>
                </a:extLst>
              </a:tr>
              <a:tr h="7877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Pytorch</a:t>
                      </a:r>
                      <a:r>
                        <a:rPr lang="en-US" sz="1200" dirty="0" smtClean="0"/>
                        <a:t>, DGX,</a:t>
                      </a:r>
                    </a:p>
                    <a:p>
                      <a:r>
                        <a:rPr lang="en-US" sz="1200" dirty="0" smtClean="0"/>
                        <a:t>Conv6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DKT+</a:t>
                      </a:r>
                    </a:p>
                    <a:p>
                      <a:r>
                        <a:rPr lang="en-US" sz="1200" dirty="0" err="1" smtClean="0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90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76.22%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424"/>
                  </a:ext>
                </a:extLst>
              </a:tr>
              <a:tr h="78775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Pytorch</a:t>
                      </a:r>
                      <a:r>
                        <a:rPr lang="en-US" sz="1200" b="1" dirty="0" smtClean="0"/>
                        <a:t>, DGX, </a:t>
                      </a:r>
                    </a:p>
                    <a:p>
                      <a:r>
                        <a:rPr lang="en-US" sz="1200" b="1" dirty="0" smtClean="0"/>
                        <a:t>Conv6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DKT+</a:t>
                      </a:r>
                    </a:p>
                    <a:p>
                      <a:r>
                        <a:rPr lang="en-US" sz="1200" b="1" dirty="0" err="1" smtClean="0"/>
                        <a:t>Cossim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 (Diff)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 (Diff)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 (Diff)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120 (30 each)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 smtClean="0"/>
                        <a:t>90 (30 each)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90 (30 each)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83.04%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7555"/>
                  </a:ext>
                </a:extLst>
              </a:tr>
              <a:tr h="7877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Pytorch</a:t>
                      </a:r>
                      <a:r>
                        <a:rPr lang="en-US" sz="1200" dirty="0" smtClean="0"/>
                        <a:t>, DGX, </a:t>
                      </a:r>
                    </a:p>
                    <a:p>
                      <a:r>
                        <a:rPr lang="en-US" sz="1200" dirty="0" smtClean="0"/>
                        <a:t>Conv6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DKT+</a:t>
                      </a:r>
                    </a:p>
                    <a:p>
                      <a:r>
                        <a:rPr lang="en-US" sz="1200" dirty="0" err="1" smtClean="0"/>
                        <a:t>Cossim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(Diff)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 (50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90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 (30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55.79%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3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85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5440" y="1442721"/>
            <a:ext cx="1010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would like to extend our work on Few shot meta learning Technique for Regression and NLP (TTS</a:t>
            </a:r>
            <a:r>
              <a:rPr lang="en-US" smtClean="0"/>
              <a:t>) use cases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528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https://github.com/akshaysharma096/Siamese-Networks</a:t>
            </a:r>
            <a:endParaRPr lang="en-US" sz="2000" dirty="0"/>
          </a:p>
          <a:p>
            <a:r>
              <a:rPr lang="en-US" sz="2000" u="sng" dirty="0">
                <a:hlinkClick r:id="rId3"/>
              </a:rPr>
              <a:t>https://sorenbouma.github.io/blog/oneshot/</a:t>
            </a:r>
            <a:endParaRPr lang="en-US" sz="2000" dirty="0"/>
          </a:p>
          <a:p>
            <a:r>
              <a:rPr lang="en-US" sz="2000" u="sng" dirty="0">
                <a:hlinkClick r:id="rId4"/>
              </a:rPr>
              <a:t>https://www.cs.cmu.edu/~rsalakhu/papers/oneshot1.pdf</a:t>
            </a:r>
            <a:endParaRPr lang="en-US" sz="2000" u="sng" dirty="0"/>
          </a:p>
          <a:p>
            <a:r>
              <a:rPr lang="en-US" sz="2000" dirty="0">
                <a:hlinkClick r:id="rId5"/>
              </a:rPr>
              <a:t>[1910.05199] Bayesian Meta-Learning for the Few-Shot Setting via Deep Kernels (arxiv.org)</a:t>
            </a:r>
            <a:endParaRPr lang="en-US" sz="2000" dirty="0"/>
          </a:p>
          <a:p>
            <a:r>
              <a:rPr lang="en-US" sz="2000" dirty="0">
                <a:hlinkClick r:id="rId6"/>
              </a:rPr>
              <a:t>GitHub - </a:t>
            </a:r>
            <a:r>
              <a:rPr lang="en-US" sz="2000" dirty="0" err="1">
                <a:hlinkClick r:id="rId6"/>
              </a:rPr>
              <a:t>BayesWatch</a:t>
            </a:r>
            <a:r>
              <a:rPr lang="en-US" sz="2000" dirty="0">
                <a:hlinkClick r:id="rId6"/>
              </a:rPr>
              <a:t>/deep-kernel-transfer: Official </a:t>
            </a:r>
            <a:r>
              <a:rPr lang="en-US" sz="2000" dirty="0" err="1">
                <a:hlinkClick r:id="rId6"/>
              </a:rPr>
              <a:t>pytorch</a:t>
            </a:r>
            <a:r>
              <a:rPr lang="en-US" sz="2000" dirty="0">
                <a:hlinkClick r:id="rId6"/>
              </a:rPr>
              <a:t> implementation of the paper "Bayesian Meta-Learning for the Few-Shot Setting via Deep Kernels" (</a:t>
            </a:r>
            <a:r>
              <a:rPr lang="en-US" sz="2000" dirty="0" err="1">
                <a:hlinkClick r:id="rId6"/>
              </a:rPr>
              <a:t>NeurIPS</a:t>
            </a:r>
            <a:r>
              <a:rPr lang="en-US" sz="2000" dirty="0">
                <a:hlinkClick r:id="rId6"/>
              </a:rPr>
              <a:t> 2020)</a:t>
            </a:r>
            <a:endParaRPr lang="en-US" sz="2000" dirty="0"/>
          </a:p>
          <a:p>
            <a:r>
              <a:rPr lang="en-US" sz="2000" u="sng" dirty="0">
                <a:hlinkClick r:id="rId7"/>
              </a:rPr>
              <a:t>https://github.com/wyharveychen/CloserLookFewShot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8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D1F0-9253-4977-8288-5E2BD100A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Demo of the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41A0E-4BA2-4AA7-9624-B38F64D7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 Shantan Kumar</a:t>
            </a:r>
          </a:p>
        </p:txBody>
      </p:sp>
    </p:spTree>
    <p:extLst>
      <p:ext uri="{BB962C8B-B14F-4D97-AF65-F5344CB8AC3E}">
        <p14:creationId xmlns:p14="http://schemas.microsoft.com/office/powerpoint/2010/main" val="23254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Mentor-Mentee – Interactions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C6CF62-4A45-4D5C-8AAB-A78023E2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were scheduled thrice a week, which has helped understand the expectations better and increased scope of improvement wherever is required, starting from identifying the use case to building the model.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helped my learning during ACE?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07D757-1FAC-4BB5-BDDD-C593301F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helped to learn the following Techniques/Frameworks/Libraries: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/>
              <a:t>To learn Basics of </a:t>
            </a:r>
            <a:r>
              <a:rPr lang="en-US" sz="2000" dirty="0" err="1"/>
              <a:t>Tensorflow</a:t>
            </a:r>
            <a:r>
              <a:rPr lang="en-US" sz="2000" dirty="0"/>
              <a:t>, </a:t>
            </a:r>
            <a:r>
              <a:rPr lang="en-US" sz="2000" dirty="0" err="1"/>
              <a:t>Keras</a:t>
            </a:r>
            <a:r>
              <a:rPr lang="en-US" sz="2000" dirty="0"/>
              <a:t>, </a:t>
            </a:r>
            <a:r>
              <a:rPr lang="en-US" sz="2000" dirty="0" err="1"/>
              <a:t>Pytorch</a:t>
            </a:r>
            <a:r>
              <a:rPr lang="en-US" sz="2000" dirty="0"/>
              <a:t> and associated frameworks/libraries like Torch Lightning, </a:t>
            </a:r>
            <a:r>
              <a:rPr lang="en-US" sz="2000" dirty="0" err="1"/>
              <a:t>Gpytorch</a:t>
            </a:r>
            <a:r>
              <a:rPr lang="en-US" sz="2000" dirty="0"/>
              <a:t> etc.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/>
              <a:t>To understand Bayesian Processes and associated libraries to implement pure- statistical/procedural Bayesian processes to </a:t>
            </a:r>
            <a:r>
              <a:rPr lang="en-US" sz="2000" dirty="0" smtClean="0"/>
              <a:t>apply on </a:t>
            </a:r>
            <a:r>
              <a:rPr lang="en-US" sz="2000" dirty="0"/>
              <a:t>real time </a:t>
            </a:r>
            <a:r>
              <a:rPr lang="en-US" sz="2000" dirty="0" smtClean="0"/>
              <a:t>problems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dirty="0" smtClean="0"/>
              <a:t>To understand Siamese network and its adoption in several areas of Machine learning</a:t>
            </a:r>
            <a:endParaRPr lang="en-US" sz="2000" dirty="0"/>
          </a:p>
          <a:p>
            <a:pPr marL="571500" indent="-571500">
              <a:buFont typeface="+mj-lt"/>
              <a:buAutoNum type="romanUcPeriod"/>
            </a:pPr>
            <a:r>
              <a:rPr lang="en-US" sz="2000" dirty="0"/>
              <a:t>To deal with real time problem solving capacity and capability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Gained from ACE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46F839-8BE4-4082-878D-2E4DB193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Gained knowledge on Data Sourcing</a:t>
            </a:r>
          </a:p>
          <a:p>
            <a:r>
              <a:rPr lang="en-US" dirty="0"/>
              <a:t>Gained knowledge on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 framework and associated Libraries</a:t>
            </a:r>
          </a:p>
          <a:p>
            <a:r>
              <a:rPr lang="en-US" dirty="0"/>
              <a:t>Gained knowledge on Torch framework and associated Libraries</a:t>
            </a:r>
          </a:p>
          <a:p>
            <a:r>
              <a:rPr lang="en-US" dirty="0"/>
              <a:t>Gained knowledge on Bayesian process and its implementation on the real time use-cases.</a:t>
            </a:r>
          </a:p>
          <a:p>
            <a:r>
              <a:rPr lang="en-US" dirty="0"/>
              <a:t>Gained knowledge on Few shot Learning and its implementation in CV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Gained knowledge about Siamese (Twin) network and its application in CV</a:t>
            </a:r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99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27ABE-4EF1-4382-BE1B-6AE17FA2B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6" y="1383760"/>
            <a:ext cx="11505614" cy="4834160"/>
          </a:xfrm>
        </p:spPr>
        <p:txBody>
          <a:bodyPr>
            <a:normAutofit/>
          </a:bodyPr>
          <a:lstStyle/>
          <a:p>
            <a:r>
              <a:rPr lang="en-US" dirty="0"/>
              <a:t>Use case looks promising and can be applied on real time business problems especially in CV where the labeled data is limited and the need/plan to build a deep classifier to predict unknown </a:t>
            </a:r>
            <a:r>
              <a:rPr lang="en-US" dirty="0" smtClean="0"/>
              <a:t>classes</a:t>
            </a:r>
          </a:p>
          <a:p>
            <a:r>
              <a:rPr lang="en-US" dirty="0"/>
              <a:t>We can use this case with any of the following domains like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Medical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Industrial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Automobile and </a:t>
            </a:r>
            <a:r>
              <a:rPr lang="en-US" sz="2800" dirty="0" smtClean="0"/>
              <a:t>others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This approach currently yield good results.  By testing with many different datasets, we shall come to know the stability of these approaches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35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ACE– Feedback on the Program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923B8-029F-4672-AB09-5F9993B7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good platform to learn. Personally, I have experienced a greater level of learning and understanding of ML/DL concepts, though the program is very advanced. This may build that </a:t>
            </a:r>
            <a:r>
              <a:rPr lang="en-US" b="1" dirty="0"/>
              <a:t>gap</a:t>
            </a:r>
            <a:r>
              <a:rPr lang="en-US" dirty="0"/>
              <a:t> of  learning-only the concepts </a:t>
            </a:r>
            <a:r>
              <a:rPr lang="en-US" dirty="0" smtClean="0"/>
              <a:t>vs. </a:t>
            </a:r>
            <a:r>
              <a:rPr lang="en-US" dirty="0"/>
              <a:t>actual implementation of the learning to </a:t>
            </a:r>
            <a:r>
              <a:rPr lang="en-US" dirty="0" smtClean="0"/>
              <a:t>the real </a:t>
            </a:r>
            <a:r>
              <a:rPr lang="en-US" dirty="0"/>
              <a:t>time business problems effectively.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3476" y="1739182"/>
            <a:ext cx="672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985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1B76-EB82-4E5E-AD62-AB85E0559841}"/>
              </a:ext>
            </a:extLst>
          </p:cNvPr>
          <p:cNvSpPr txBox="1">
            <a:spLocks/>
          </p:cNvSpPr>
          <p:nvPr/>
        </p:nvSpPr>
        <p:spPr>
          <a:xfrm>
            <a:off x="5084424" y="1224280"/>
            <a:ext cx="5748614" cy="440944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Questions from Panel</a:t>
            </a:r>
          </a:p>
        </p:txBody>
      </p:sp>
    </p:spTree>
    <p:extLst>
      <p:ext uri="{BB962C8B-B14F-4D97-AF65-F5344CB8AC3E}">
        <p14:creationId xmlns:p14="http://schemas.microsoft.com/office/powerpoint/2010/main" val="39736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546598" y="2810303"/>
            <a:ext cx="2341881" cy="707886"/>
          </a:xfrm>
          <a:prstGeom prst="rect">
            <a:avLst/>
          </a:prstGeom>
          <a:noFill/>
          <a:ln>
            <a:gradFill>
              <a:gsLst>
                <a:gs pos="52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Appendix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94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 – One shot &amp; </a:t>
            </a:r>
            <a:r>
              <a:rPr lang="en-US" dirty="0"/>
              <a:t>S</a:t>
            </a:r>
            <a:r>
              <a:rPr lang="en-US" dirty="0" smtClean="0"/>
              <a:t>iamese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1635761"/>
            <a:ext cx="655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Image Data processing, where each of the image folders are capsulated in a parent folder which are entitled as class folder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of the images in each of the class folders is Stacked against its Label for further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Images  represented by “X” are extracted in the form of array of dimension (N, n, H, W)</a:t>
            </a:r>
          </a:p>
          <a:p>
            <a:r>
              <a:rPr lang="en-US" dirty="0"/>
              <a:t>	</a:t>
            </a:r>
            <a:r>
              <a:rPr lang="en-US" sz="1200" dirty="0"/>
              <a:t>N -&gt; Number of classes</a:t>
            </a:r>
          </a:p>
          <a:p>
            <a:r>
              <a:rPr lang="en-US" sz="1200" dirty="0"/>
              <a:t>	n -&gt; Number of Images per Class</a:t>
            </a:r>
          </a:p>
          <a:p>
            <a:r>
              <a:rPr lang="en-US" sz="1200" dirty="0"/>
              <a:t>	H -&gt; Height of the Image </a:t>
            </a:r>
          </a:p>
          <a:p>
            <a:r>
              <a:rPr lang="en-US" sz="1200" dirty="0"/>
              <a:t>	W -&gt; Width of the image </a:t>
            </a:r>
          </a:p>
          <a:p>
            <a:r>
              <a:rPr lang="en-US" sz="1200" dirty="0"/>
              <a:t>	y -&gt; Label of the image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1154" y="1394460"/>
            <a:ext cx="3922646" cy="4795838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54" y="6190298"/>
            <a:ext cx="1657350" cy="27622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04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Initializing &amp; Generating Training </a:t>
            </a:r>
            <a:r>
              <a:rPr lang="en-US" dirty="0"/>
              <a:t>Batches </a:t>
            </a:r>
            <a:r>
              <a:rPr lang="en-US" dirty="0" smtClean="0"/>
              <a:t> </a:t>
            </a:r>
            <a:r>
              <a:rPr lang="en-US" dirty="0"/>
              <a:t>– One shot &amp; </a:t>
            </a:r>
            <a:r>
              <a:rPr lang="en-US" dirty="0" smtClean="0"/>
              <a:t>Siamese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560" y="1076960"/>
            <a:ext cx="4841240" cy="487965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84480" y="1524000"/>
            <a:ext cx="582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Configuration of Training batches</a:t>
            </a:r>
          </a:p>
          <a:p>
            <a:r>
              <a:rPr lang="en-US" dirty="0"/>
              <a:t>In the form of pairs of images and Targets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of the Pairs generated and consists of Image from same class and other class are loaded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1" y="5962650"/>
            <a:ext cx="4841240" cy="8953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201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Initializing the Test and Support </a:t>
            </a:r>
            <a:r>
              <a:rPr lang="en-US" dirty="0"/>
              <a:t>batches </a:t>
            </a:r>
            <a:r>
              <a:rPr lang="en-US" dirty="0" smtClean="0"/>
              <a:t>– </a:t>
            </a:r>
            <a:r>
              <a:rPr lang="en-US" dirty="0"/>
              <a:t>One shot &amp; </a:t>
            </a:r>
            <a:r>
              <a:rPr lang="en-US" dirty="0" smtClean="0"/>
              <a:t>Siamese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480" y="1524000"/>
            <a:ext cx="582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Configuration of Testing  &amp; Support set batches</a:t>
            </a:r>
          </a:p>
          <a:p>
            <a:r>
              <a:rPr lang="en-US" dirty="0"/>
              <a:t>In the form of pairs of images and Targets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Unless specified, images from support set will be from multi classes, other wise the same class of which test image is belongs to.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159" y="1323340"/>
            <a:ext cx="5822061" cy="499618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06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0CCF-BD36-02CE-C015-4379FAA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0633F-19F5-F327-7FA4-1C05DE8E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200" y="1493740"/>
            <a:ext cx="11907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planned experiments in Two phases.</a:t>
            </a:r>
          </a:p>
          <a:p>
            <a:endParaRPr lang="en-US" dirty="0" smtClean="0"/>
          </a:p>
          <a:p>
            <a:r>
              <a:rPr lang="en-US" dirty="0" smtClean="0"/>
              <a:t>Phase/Part1: Applying Few (One) shot Learning using Siamese network on the Two real time 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Reproducing the Existing results of the Paper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Building a Baseline model for Use case 1 - Automobile Tool kit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Building a Baseline model for Use case 2 - Steel Surface defects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 of the Siamese model on Use case 1 – Automobile Tool kit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 of the Siamese model on Use case 2 – Steel Surface defects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Comparing the results with baseline and the Siamese Model for both the use </a:t>
            </a:r>
            <a:r>
              <a:rPr lang="en-US" dirty="0" smtClean="0"/>
              <a:t>cases</a:t>
            </a:r>
          </a:p>
          <a:p>
            <a:endParaRPr lang="en-US" dirty="0"/>
          </a:p>
          <a:p>
            <a:r>
              <a:rPr lang="en-US" dirty="0"/>
              <a:t>Phase/Part2: Applying Few shot Learning using Bayesian-meta approach on the Two real time </a:t>
            </a:r>
            <a:r>
              <a:rPr lang="en-US" dirty="0" smtClean="0"/>
              <a:t>datasets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Reproducing the Existing results of the Paper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Building a Baseline model for Use case 1 - Automobile Tool kit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Building a Baseline model for Use case 2 - Steel Surface defects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 of the </a:t>
            </a:r>
            <a:r>
              <a:rPr lang="en-US" dirty="0" smtClean="0"/>
              <a:t>Bayesian few shot meta learning on </a:t>
            </a:r>
            <a:r>
              <a:rPr lang="en-US" dirty="0"/>
              <a:t>Use case 1 – Automobile Tool kit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 of the Bayesian few shot meta learning 2 – Steel Surface defects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Comparing the results with baseline and the Bayesian few shot meta learning for both the use cases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4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– Few Shot &amp; Bayesian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4547870"/>
            <a:ext cx="6908800" cy="21717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1156970"/>
            <a:ext cx="6908800" cy="33909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94640" y="1493520"/>
            <a:ext cx="413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Data manager with its required parameters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Data loaders -&gt; Base loader, Val loader,.</a:t>
            </a:r>
          </a:p>
        </p:txBody>
      </p:sp>
    </p:spTree>
    <p:extLst>
      <p:ext uri="{BB962C8B-B14F-4D97-AF65-F5344CB8AC3E}">
        <p14:creationId xmlns:p14="http://schemas.microsoft.com/office/powerpoint/2010/main" val="20298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Initializing the DKT </a:t>
            </a:r>
            <a:r>
              <a:rPr lang="en-US" sz="3600" dirty="0"/>
              <a:t>approach </a:t>
            </a:r>
            <a:r>
              <a:rPr lang="en-US" sz="3600" dirty="0" smtClean="0"/>
              <a:t>– </a:t>
            </a:r>
            <a:r>
              <a:rPr lang="en-US" sz="3600" dirty="0"/>
              <a:t>Few Shot &amp; Bayesian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45" y="3145472"/>
            <a:ext cx="6734175" cy="281844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45" y="1192847"/>
            <a:ext cx="6734175" cy="195262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91440" y="1522828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Meta class with its 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DKT class with its Parameters</a:t>
            </a:r>
          </a:p>
        </p:txBody>
      </p:sp>
    </p:spTree>
    <p:extLst>
      <p:ext uri="{BB962C8B-B14F-4D97-AF65-F5344CB8AC3E}">
        <p14:creationId xmlns:p14="http://schemas.microsoft.com/office/powerpoint/2010/main" val="42804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Initializing the Gaussian Process </a:t>
            </a:r>
            <a:r>
              <a:rPr lang="en-US" dirty="0"/>
              <a:t>– Few Shot &amp; Bayesian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25" y="1046481"/>
            <a:ext cx="6734175" cy="39116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25" y="4978400"/>
            <a:ext cx="6734175" cy="186943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74320" y="1310640"/>
            <a:ext cx="407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GP Layer and its parameters and the GP Inference via Exact Method for Likelihood computation</a:t>
            </a:r>
          </a:p>
        </p:txBody>
      </p:sp>
    </p:spTree>
    <p:extLst>
      <p:ext uri="{BB962C8B-B14F-4D97-AF65-F5344CB8AC3E}">
        <p14:creationId xmlns:p14="http://schemas.microsoft.com/office/powerpoint/2010/main" val="13050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Initialization – Few Shot &amp; Bayesian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1127760"/>
            <a:ext cx="6258560" cy="565912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5600" y="1412240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training with the required parameters by calling model and data loader using the GP inference</a:t>
            </a:r>
          </a:p>
        </p:txBody>
      </p:sp>
    </p:spTree>
    <p:extLst>
      <p:ext uri="{BB962C8B-B14F-4D97-AF65-F5344CB8AC3E}">
        <p14:creationId xmlns:p14="http://schemas.microsoft.com/office/powerpoint/2010/main" val="3350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Initialization – Few Shot &amp; Bayesian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30" y="1091247"/>
            <a:ext cx="6134100" cy="378142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21920" y="1480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Initializing the testing with the required parameters by calling model and data loader using the GP inference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Computing the Accuracy, Prediction </a:t>
            </a:r>
          </a:p>
        </p:txBody>
      </p:sp>
    </p:spTree>
    <p:extLst>
      <p:ext uri="{BB962C8B-B14F-4D97-AF65-F5344CB8AC3E}">
        <p14:creationId xmlns:p14="http://schemas.microsoft.com/office/powerpoint/2010/main" val="14581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0520" y="1308100"/>
            <a:ext cx="11506200" cy="1713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Simplicity and efficiency: Straightforward to implement as a single optimizer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Robustness: it provides a measure of uncertainty with respect to new instances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Flexibility: It can be used in a variety of settings such as regression, cross-domain and within-domain classification, with state-of-the-art performance</a:t>
            </a:r>
          </a:p>
        </p:txBody>
      </p:sp>
    </p:spTree>
    <p:extLst>
      <p:ext uri="{BB962C8B-B14F-4D97-AF65-F5344CB8AC3E}">
        <p14:creationId xmlns:p14="http://schemas.microsoft.com/office/powerpoint/2010/main" val="40568195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8080" y="3017520"/>
            <a:ext cx="1930400" cy="707886"/>
          </a:xfrm>
          <a:prstGeom prst="rect">
            <a:avLst/>
          </a:prstGeom>
          <a:noFill/>
          <a:ln>
            <a:gradFill>
              <a:gsLst>
                <a:gs pos="4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doni MT Condensed" panose="02070606080606020203" pitchFamily="18" charset="0"/>
              </a:rPr>
              <a:t>Thank You!</a:t>
            </a:r>
            <a:endParaRPr lang="en-US" sz="4000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640" y="2997201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 1: One shot Learning Technique using Siamese Network</a:t>
            </a:r>
          </a:p>
        </p:txBody>
      </p:sp>
    </p:spTree>
    <p:extLst>
      <p:ext uri="{BB962C8B-B14F-4D97-AF65-F5344CB8AC3E}">
        <p14:creationId xmlns:p14="http://schemas.microsoft.com/office/powerpoint/2010/main" val="391841481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BB1-BA01-4B58-AC84-F5268362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and implement the </a:t>
            </a:r>
            <a:r>
              <a:rPr lang="en-US" dirty="0" smtClean="0"/>
              <a:t>One </a:t>
            </a:r>
            <a:r>
              <a:rPr lang="en-US" dirty="0"/>
              <a:t>Shot </a:t>
            </a:r>
            <a:r>
              <a:rPr lang="en-US" dirty="0" smtClean="0"/>
              <a:t>learning </a:t>
            </a:r>
            <a:r>
              <a:rPr lang="en-US" dirty="0"/>
              <a:t>on the real time use case </a:t>
            </a:r>
            <a:r>
              <a:rPr lang="en-US" dirty="0" smtClean="0"/>
              <a:t>from CV using </a:t>
            </a:r>
            <a:r>
              <a:rPr lang="en-US" dirty="0"/>
              <a:t>Siamese </a:t>
            </a:r>
            <a:r>
              <a:rPr lang="en-US" dirty="0" smtClean="0"/>
              <a:t>Network to classify </a:t>
            </a:r>
            <a:r>
              <a:rPr lang="en-US" b="1" dirty="0" smtClean="0"/>
              <a:t>unknown classes.</a:t>
            </a: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endParaRPr lang="en-US" b="1" dirty="0" smtClean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408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One Shot Technique: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One shot Learning is a machine learning algorithm that required very little database to identify or access the similarities between the objects from unknown classes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One-shot learning for computer vision tasks is based on a special type of convolutional neural networks (CNNs) called Siamese neural networks (SNNs).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u="sng" dirty="0"/>
              <a:t>Siamese Network:</a:t>
            </a:r>
          </a:p>
          <a:p>
            <a:pPr marL="0" indent="0">
              <a:buNone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A Siamese neural network (sometimes called a twin neural network) is an artificial neural network that uses the same weights while working in tandem on two different input vectors to compute comparable output vectors.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Often one of the output vectors is precomputed, thus forming a baseline against which the other output vector is compared.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0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" y="90155"/>
            <a:ext cx="11150600" cy="972765"/>
          </a:xfrm>
        </p:spPr>
        <p:txBody>
          <a:bodyPr/>
          <a:lstStyle/>
          <a:p>
            <a:r>
              <a:rPr lang="en-US" dirty="0"/>
              <a:t>Communication Flow Diagram</a:t>
            </a:r>
            <a:endParaRPr lang="en-IN" dirty="0"/>
          </a:p>
        </p:txBody>
      </p:sp>
      <p:sp>
        <p:nvSpPr>
          <p:cNvPr id="5" name="Flowchart: Process 4"/>
          <p:cNvSpPr/>
          <p:nvPr/>
        </p:nvSpPr>
        <p:spPr>
          <a:xfrm>
            <a:off x="1362710" y="2169951"/>
            <a:ext cx="2540000" cy="1822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9120" y="285886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Conv</a:t>
            </a:r>
            <a:r>
              <a:rPr lang="en-US" dirty="0">
                <a:solidFill>
                  <a:schemeClr val="bg1"/>
                </a:solidFill>
              </a:rPr>
              <a:t>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21" y="1730733"/>
            <a:ext cx="3922062" cy="4159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Flowchart: Process 7"/>
          <p:cNvSpPr/>
          <p:nvPr/>
        </p:nvSpPr>
        <p:spPr>
          <a:xfrm>
            <a:off x="274320" y="2415401"/>
            <a:ext cx="599440" cy="6021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74320" y="3318580"/>
            <a:ext cx="599440" cy="6021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" y="1998437"/>
            <a:ext cx="13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Image2 (X2)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35" y="4189385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Image1 (X1)</a:t>
            </a: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873760" y="2716460"/>
            <a:ext cx="505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4584700" y="2183103"/>
            <a:ext cx="233680" cy="995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4589780" y="3374826"/>
            <a:ext cx="233680" cy="995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3870962" y="2680859"/>
            <a:ext cx="71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>
            <a:off x="3917632" y="3859094"/>
            <a:ext cx="672148" cy="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57040" y="1711471"/>
            <a:ext cx="115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Feature </a:t>
            </a:r>
            <a:r>
              <a:rPr lang="en-US" sz="1000" dirty="0"/>
              <a:t>Vectors of Img2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22750" y="4526700"/>
            <a:ext cx="115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Vectors of Img1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5181600" y="3043535"/>
            <a:ext cx="873760" cy="4385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0"/>
          </p:cNvCxnSpPr>
          <p:nvPr/>
        </p:nvCxnSpPr>
        <p:spPr>
          <a:xfrm>
            <a:off x="4818380" y="2680859"/>
            <a:ext cx="800100" cy="36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785360" y="3491991"/>
            <a:ext cx="833120" cy="3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637020" y="2666558"/>
            <a:ext cx="182881" cy="1192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9" idx="3"/>
            <a:endCxn id="37" idx="1"/>
          </p:cNvCxnSpPr>
          <p:nvPr/>
        </p:nvCxnSpPr>
        <p:spPr>
          <a:xfrm>
            <a:off x="6055360" y="3262826"/>
            <a:ext cx="58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847840" y="3336140"/>
            <a:ext cx="429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22240" y="3115358"/>
            <a:ext cx="1158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Absolute Diff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54801" y="2708473"/>
            <a:ext cx="50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Sigmoid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46455" y="3619639"/>
            <a:ext cx="501333" cy="2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26580" y="2893139"/>
            <a:ext cx="655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243320" y="4147496"/>
            <a:ext cx="115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Dense Layer with Sigmoid unit to generate similarity score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8390" y="4970956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 level Architecture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67980" y="1330623"/>
            <a:ext cx="403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Component/Layer wise Architecture</a:t>
            </a:r>
          </a:p>
        </p:txBody>
      </p:sp>
      <p:pic>
        <p:nvPicPr>
          <p:cNvPr id="1026" name="Picture 2" descr="https://miro.medium.com/v2/resize:fit:945/1*v40QXakPBOmiq4lCKbPu8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81" y="4855382"/>
            <a:ext cx="3988102" cy="2033099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15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the paper code and Results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86" y="1200880"/>
            <a:ext cx="11586894" cy="4796571"/>
          </a:xfrm>
        </p:spPr>
        <p:txBody>
          <a:bodyPr>
            <a:normAutofit/>
          </a:bodyPr>
          <a:lstStyle/>
          <a:p>
            <a:r>
              <a:rPr lang="en-US" sz="1600" dirty="0"/>
              <a:t>Paper has leveraged </a:t>
            </a:r>
            <a:r>
              <a:rPr lang="en-US" sz="1600" dirty="0" err="1"/>
              <a:t>Omniglot</a:t>
            </a:r>
            <a:r>
              <a:rPr lang="en-US" sz="1600" dirty="0"/>
              <a:t> dataset for One shot – Siamese Technique.</a:t>
            </a:r>
          </a:p>
          <a:p>
            <a:r>
              <a:rPr lang="en-US" sz="1600" dirty="0" err="1"/>
              <a:t>Omniglot</a:t>
            </a:r>
            <a:r>
              <a:rPr lang="en-US" sz="1600" dirty="0"/>
              <a:t> dataset which is a collection of 1623 hand drawn characters from 50 different </a:t>
            </a:r>
            <a:r>
              <a:rPr lang="en-US" sz="1600" dirty="0" smtClean="0"/>
              <a:t>Languages. </a:t>
            </a:r>
            <a:r>
              <a:rPr lang="en-US" sz="1600" dirty="0"/>
              <a:t>In every character there are just 20 examples, each drawn by a different person. Each image is a gray scale image of resolution 105x105.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chieved </a:t>
            </a:r>
            <a:r>
              <a:rPr lang="en-US" sz="1600" b="1" dirty="0"/>
              <a:t>96% </a:t>
            </a:r>
            <a:r>
              <a:rPr lang="en-US" sz="1600" dirty="0"/>
              <a:t>for 19 way one-shot accuracy over a 50 Random </a:t>
            </a:r>
            <a:r>
              <a:rPr lang="en-US" sz="1600" dirty="0" smtClean="0"/>
              <a:t>samples</a:t>
            </a:r>
            <a:endParaRPr lang="en-US" sz="1400" dirty="0"/>
          </a:p>
          <a:p>
            <a:pPr marL="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4D03-6D2D-497B-9CAD-AE81B64D4E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21" y="3191634"/>
            <a:ext cx="3563620" cy="223774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7081" y="562811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Looks like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980" y="2386593"/>
            <a:ext cx="3238500" cy="242514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cxnSp>
        <p:nvCxnSpPr>
          <p:cNvPr id="10" name="Straight Connector 9"/>
          <p:cNvCxnSpPr/>
          <p:nvPr/>
        </p:nvCxnSpPr>
        <p:spPr>
          <a:xfrm flipH="1">
            <a:off x="4661581" y="3119120"/>
            <a:ext cx="12160" cy="28783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136" y="4544016"/>
            <a:ext cx="3870819" cy="231398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325180" y="3848839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(Test vs Support) sampled from Oriya Language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972550" y="503985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(Test vs Support) sampled from entire Test dataset classes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96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FG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E82"/>
      </a:accent1>
      <a:accent2>
        <a:srgbClr val="BA5D0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FG-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3E82"/>
    </a:accent1>
    <a:accent2>
      <a:srgbClr val="BA5D0C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CFB25020A624CBAE8F94C319C87AA" ma:contentTypeVersion="15" ma:contentTypeDescription="Create a new document." ma:contentTypeScope="" ma:versionID="017213c0e64557c959a7da8adb7951ad">
  <xsd:schema xmlns:xsd="http://www.w3.org/2001/XMLSchema" xmlns:xs="http://www.w3.org/2001/XMLSchema" xmlns:p="http://schemas.microsoft.com/office/2006/metadata/properties" xmlns:ns2="05cfdaab-f6c8-4a17-b7ca-1b0c55a34d64" xmlns:ns3="c6a475b5-af76-4683-a14b-dd86465555be" xmlns:ns4="6e410b57-4e18-499d-a73b-778ad125d0c6" targetNamespace="http://schemas.microsoft.com/office/2006/metadata/properties" ma:root="true" ma:fieldsID="c2a66e92b599c1ff0db13f82771096ad" ns2:_="" ns3:_="" ns4:_="">
    <xsd:import namespace="05cfdaab-f6c8-4a17-b7ca-1b0c55a34d64"/>
    <xsd:import namespace="c6a475b5-af76-4683-a14b-dd86465555be"/>
    <xsd:import namespace="6e410b57-4e18-499d-a73b-778ad125d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cfdaab-f6c8-4a17-b7ca-1b0c55a34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b31ed30-7e58-4985-b8c2-d455a920e2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475b5-af76-4683-a14b-dd8646555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10b57-4e18-499d-a73b-778ad125d0c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1fa87af8-14ae-479b-a022-8371c32fd34f}" ma:internalName="TaxCatchAll" ma:showField="CatchAllData" ma:web="c6a475b5-af76-4683-a14b-dd86465555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cfdaab-f6c8-4a17-b7ca-1b0c55a34d64">
      <Terms xmlns="http://schemas.microsoft.com/office/infopath/2007/PartnerControls"/>
    </lcf76f155ced4ddcb4097134ff3c332f>
    <TaxCatchAll xmlns="6e410b57-4e18-499d-a73b-778ad125d0c6" xsi:nil="true"/>
  </documentManagement>
</p:properties>
</file>

<file path=customXml/itemProps1.xml><?xml version="1.0" encoding="utf-8"?>
<ds:datastoreItem xmlns:ds="http://schemas.openxmlformats.org/officeDocument/2006/customXml" ds:itemID="{D00FC497-892E-4FFC-87B0-6C994D2DB3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B9180-3135-4444-A71B-B7F243F53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cfdaab-f6c8-4a17-b7ca-1b0c55a34d64"/>
    <ds:schemaRef ds:uri="c6a475b5-af76-4683-a14b-dd86465555be"/>
    <ds:schemaRef ds:uri="6e410b57-4e18-499d-a73b-778ad125d0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5B5C1D-3370-4C8C-8E37-1A0013F4CC7F}">
  <ds:schemaRefs>
    <ds:schemaRef ds:uri="http://www.w3.org/XML/1998/namespace"/>
    <ds:schemaRef ds:uri="http://schemas.openxmlformats.org/package/2006/metadata/core-properties"/>
    <ds:schemaRef ds:uri="05cfdaab-f6c8-4a17-b7ca-1b0c55a34d64"/>
    <ds:schemaRef ds:uri="c6a475b5-af76-4683-a14b-dd86465555be"/>
    <ds:schemaRef ds:uri="6e410b57-4e18-499d-a73b-778ad125d0c6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</TotalTime>
  <Words>3144</Words>
  <Application>Microsoft Office PowerPoint</Application>
  <PresentationFormat>Widescreen</PresentationFormat>
  <Paragraphs>732</Paragraphs>
  <Slides>46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Unicode MS</vt:lpstr>
      <vt:lpstr>Bodoni MT Condensed</vt:lpstr>
      <vt:lpstr>Calibri</vt:lpstr>
      <vt:lpstr>Calibri Light</vt:lpstr>
      <vt:lpstr>Segoe UI Historic</vt:lpstr>
      <vt:lpstr>Segoe UI Semibold</vt:lpstr>
      <vt:lpstr>Tahoma</vt:lpstr>
      <vt:lpstr>Wingdings</vt:lpstr>
      <vt:lpstr>Office Theme</vt:lpstr>
      <vt:lpstr>Worksheet</vt:lpstr>
      <vt:lpstr>ACE Demo Few Shot Learning</vt:lpstr>
      <vt:lpstr>ACE Goals &amp; Timelines  -  Target Vs Actual</vt:lpstr>
      <vt:lpstr>Demo of the Assignment </vt:lpstr>
      <vt:lpstr>Overall Approach</vt:lpstr>
      <vt:lpstr>PowerPoint Presentation</vt:lpstr>
      <vt:lpstr>Assignment  Abstract</vt:lpstr>
      <vt:lpstr>Introduction</vt:lpstr>
      <vt:lpstr>Communication Flow Diagram</vt:lpstr>
      <vt:lpstr>Reproducing the paper code and Results </vt:lpstr>
      <vt:lpstr>Application of usecase1: Automobile Tool Kit</vt:lpstr>
      <vt:lpstr>Benchmark(Automobile Toolkit)</vt:lpstr>
      <vt:lpstr>One shot - Experimental Results (Automobile Tool kit)</vt:lpstr>
      <vt:lpstr>Application of usecase2: Steel Surface defects</vt:lpstr>
      <vt:lpstr>Benchmark (Steel_Surface)</vt:lpstr>
      <vt:lpstr>One shot - Experimental Results (Steel_Surface)</vt:lpstr>
      <vt:lpstr>Sample Outputs (Steel_Surface)</vt:lpstr>
      <vt:lpstr>PowerPoint Presentation</vt:lpstr>
      <vt:lpstr>Assignment  Abstract</vt:lpstr>
      <vt:lpstr>Introduction</vt:lpstr>
      <vt:lpstr>Communication Flow Diagram</vt:lpstr>
      <vt:lpstr>Reproducing the paper code and Results </vt:lpstr>
      <vt:lpstr>Application of usecase1: Automobile Tool Kit</vt:lpstr>
      <vt:lpstr>Benchmark(Automobile Toolkit)</vt:lpstr>
      <vt:lpstr>Few shot - Experimental Results (Automobile Tool kit)</vt:lpstr>
      <vt:lpstr>Application of usecase2: Steel Surface defects</vt:lpstr>
      <vt:lpstr>Benchmark (Steel_Surface)</vt:lpstr>
      <vt:lpstr>Few shot - Experimental Results (Steel_Surface)</vt:lpstr>
      <vt:lpstr>Future work</vt:lpstr>
      <vt:lpstr>References:</vt:lpstr>
      <vt:lpstr>Mentor-Mentee – Interactions </vt:lpstr>
      <vt:lpstr>What helped my learning during ACE?</vt:lpstr>
      <vt:lpstr>Knowledge Gained from ACE</vt:lpstr>
      <vt:lpstr>Business Impact</vt:lpstr>
      <vt:lpstr>ACE– Feedback on the Program </vt:lpstr>
      <vt:lpstr>PowerPoint Presentation</vt:lpstr>
      <vt:lpstr>PowerPoint Presentation</vt:lpstr>
      <vt:lpstr>Data Preprocessing – One shot &amp; Siamese</vt:lpstr>
      <vt:lpstr>Initializing &amp; Generating Training Batches  – One shot &amp; Siamese</vt:lpstr>
      <vt:lpstr>Initializing the Test and Support batches – One shot &amp; Siamese</vt:lpstr>
      <vt:lpstr>Data Preprocessing – Few Shot &amp; Bayesian</vt:lpstr>
      <vt:lpstr>Initializing the DKT approach – Few Shot &amp; Bayesian</vt:lpstr>
      <vt:lpstr>Initializing the Gaussian Process – Few Shot &amp; Bayesian</vt:lpstr>
      <vt:lpstr>Training Initialization – Few Shot &amp; Bayesian</vt:lpstr>
      <vt:lpstr>Test Initialization – Few Shot &amp; Bayesian</vt:lpstr>
      <vt:lpstr>Advantages of DKT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Suvarna</dc:creator>
  <cp:lastModifiedBy>Shantan Kumar B</cp:lastModifiedBy>
  <cp:revision>301</cp:revision>
  <dcterms:created xsi:type="dcterms:W3CDTF">2020-10-29T11:31:23Z</dcterms:created>
  <dcterms:modified xsi:type="dcterms:W3CDTF">2023-04-03T08:22:29Z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9e0a1f4c-bc47-4d9f-9664-2a3ba8b2fa92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  <property fmtid="{D5CDD505-2E9C-101B-9397-08002B2CF9AE}" pid="5" name="ContentTypeId">
    <vt:lpwstr>0x010100313CFB25020A624CBAE8F94C319C87AA</vt:lpwstr>
  </property>
</Properties>
</file>