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56" r:id="rId5"/>
    <p:sldId id="260" r:id="rId6"/>
    <p:sldId id="266" r:id="rId7"/>
    <p:sldId id="268" r:id="rId8"/>
    <p:sldId id="258" r:id="rId9"/>
    <p:sldId id="271" r:id="rId10"/>
    <p:sldId id="267" r:id="rId11"/>
    <p:sldId id="262"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8789F5D-1C5C-46D9-9E3D-93480F3DF9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81AB6-8A16-4872-AFEE-9D6F4BF1D98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789F5D-1C5C-46D9-9E3D-93480F3DF9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81AB6-8A16-4872-AFEE-9D6F4BF1D98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789F5D-1C5C-46D9-9E3D-93480F3DF9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81AB6-8A16-4872-AFEE-9D6F4BF1D98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789F5D-1C5C-46D9-9E3D-93480F3DF9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81AB6-8A16-4872-AFEE-9D6F4BF1D98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789F5D-1C5C-46D9-9E3D-93480F3DF9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81AB6-8A16-4872-AFEE-9D6F4BF1D98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8789F5D-1C5C-46D9-9E3D-93480F3DF9E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381AB6-8A16-4872-AFEE-9D6F4BF1D98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8789F5D-1C5C-46D9-9E3D-93480F3DF9E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381AB6-8A16-4872-AFEE-9D6F4BF1D98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8789F5D-1C5C-46D9-9E3D-93480F3DF9E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381AB6-8A16-4872-AFEE-9D6F4BF1D98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89F5D-1C5C-46D9-9E3D-93480F3DF9E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381AB6-8A16-4872-AFEE-9D6F4BF1D98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789F5D-1C5C-46D9-9E3D-93480F3DF9E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381AB6-8A16-4872-AFEE-9D6F4BF1D98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789F5D-1C5C-46D9-9E3D-93480F3DF9E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381AB6-8A16-4872-AFEE-9D6F4BF1D98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89F5D-1C5C-46D9-9E3D-93480F3DF9E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81AB6-8A16-4872-AFEE-9D6F4BF1D98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0620" y="208437"/>
            <a:ext cx="9144000" cy="2387600"/>
          </a:xfrm>
        </p:spPr>
        <p:txBody>
          <a:bodyPr>
            <a:normAutofit/>
          </a:bodyPr>
          <a:lstStyle/>
          <a:p>
            <a:r>
              <a:rPr lang="en-IN" dirty="0">
                <a:latin typeface="Times New Roman" panose="02020603050405020304" pitchFamily="18" charset="0"/>
                <a:cs typeface="Times New Roman" panose="02020603050405020304" pitchFamily="18" charset="0"/>
              </a:rPr>
              <a:t>Music Recommendation System</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24781" y="0"/>
            <a:ext cx="2267219" cy="763571"/>
          </a:xfrm>
          <a:prstGeom prst="rect">
            <a:avLst/>
          </a:prstGeom>
        </p:spPr>
      </p:pic>
      <p:sp>
        <p:nvSpPr>
          <p:cNvPr id="7" name="TextBox 6"/>
          <p:cNvSpPr txBox="1"/>
          <p:nvPr/>
        </p:nvSpPr>
        <p:spPr>
          <a:xfrm>
            <a:off x="6796727" y="4261964"/>
            <a:ext cx="5555530" cy="2793842"/>
          </a:xfrm>
          <a:prstGeom prst="rect">
            <a:avLst/>
          </a:prstGeom>
          <a:noFill/>
        </p:spPr>
        <p:txBody>
          <a:bodyPr wrap="square">
            <a:spAutoFit/>
          </a:bodyPr>
          <a:lstStyle/>
          <a:p>
            <a:pPr algn="l">
              <a:lnSpc>
                <a:spcPct val="100000"/>
              </a:lnSpc>
            </a:pPr>
            <a:endParaRPr lang="en-IN" sz="2400" b="1" strike="noStrike" spc="-1" dirty="0">
              <a:uFill>
                <a:solidFill>
                  <a:srgbClr val="FFFFFF"/>
                </a:solidFill>
              </a:uFill>
              <a:latin typeface="Arial" panose="020B0604020202020204"/>
              <a:ea typeface="SimSun" panose="02010600030101010101" pitchFamily="2" charset="-122"/>
            </a:endParaRPr>
          </a:p>
          <a:p>
            <a:pPr algn="l">
              <a:lnSpc>
                <a:spcPct val="100000"/>
              </a:lnSpc>
            </a:pPr>
            <a:r>
              <a:rPr lang="en-IN" sz="2400" b="1"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Submitted By:</a:t>
            </a:r>
            <a:r>
              <a:rPr lang="en-IN" sz="2400" b="0"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 </a:t>
            </a:r>
            <a:endParaRPr lang="en-IN" sz="2400" b="0"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endParaRPr>
          </a:p>
          <a:p>
            <a:pPr algn="l">
              <a:lnSpc>
                <a:spcPct val="30000"/>
              </a:lnSpc>
            </a:pPr>
            <a:endParaRPr lang="en-IN" sz="2400" b="0" strike="noStrike" spc="-1" dirty="0">
              <a:uFill>
                <a:solidFill>
                  <a:srgbClr val="FFFFFF"/>
                </a:solidFill>
              </a:uFill>
              <a:latin typeface="Times New Roman" panose="02020603050405020304" pitchFamily="18" charset="0"/>
              <a:cs typeface="Times New Roman" panose="02020603050405020304" pitchFamily="18" charset="0"/>
            </a:endParaRPr>
          </a:p>
          <a:p>
            <a:pPr algn="l"/>
            <a:r>
              <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Aditya Chauhan</a:t>
            </a:r>
            <a:r>
              <a:rPr lang="en-IN" sz="2400" b="0"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 </a:t>
            </a:r>
            <a:r>
              <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sym typeface="+mn-ea"/>
              </a:rPr>
              <a:t>(230343025001)</a:t>
            </a:r>
            <a:endParaRPr lang="en-IN" sz="2400" b="0" strike="noStrike" spc="-1" dirty="0">
              <a:uFill>
                <a:solidFill>
                  <a:srgbClr val="FFFFFF"/>
                </a:solidFill>
              </a:uFill>
              <a:latin typeface="Times New Roman" panose="02020603050405020304" pitchFamily="18" charset="0"/>
              <a:cs typeface="Times New Roman" panose="02020603050405020304" pitchFamily="18" charset="0"/>
            </a:endParaRPr>
          </a:p>
          <a:p>
            <a:pPr algn="l"/>
            <a:r>
              <a:rPr lang="en-IN" sz="2400" b="0"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Prajwal Ratnakar </a:t>
            </a:r>
            <a:r>
              <a:rPr lang="en-IN" sz="2400" b="0" strike="noStrike" spc="-1" dirty="0" err="1">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Sirsat</a:t>
            </a:r>
            <a:r>
              <a:rPr lang="en-IN" sz="2400" b="0"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 (</a:t>
            </a:r>
            <a:r>
              <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sym typeface="+mn-ea"/>
              </a:rPr>
              <a:t>230343025039)</a:t>
            </a:r>
            <a:endPar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sym typeface="+mn-ea"/>
            </a:endParaRPr>
          </a:p>
          <a:p>
            <a:r>
              <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Shantanu Arun </a:t>
            </a:r>
            <a:r>
              <a:rPr lang="en-IN" sz="2400" spc="-1" dirty="0" err="1">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Kolekar</a:t>
            </a:r>
            <a:r>
              <a:rPr lang="en-IN" sz="2400" b="0"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 </a:t>
            </a:r>
            <a:r>
              <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sym typeface="+mn-ea"/>
              </a:rPr>
              <a:t>(230343025043)</a:t>
            </a:r>
            <a:endParaRPr lang="en-IN" sz="2400" b="0" strike="noStrike" spc="-1" dirty="0">
              <a:uFill>
                <a:solidFill>
                  <a:srgbClr val="FFFFFF"/>
                </a:solidFill>
              </a:uFill>
              <a:latin typeface="Times New Roman" panose="02020603050405020304" pitchFamily="18" charset="0"/>
              <a:cs typeface="Times New Roman" panose="02020603050405020304" pitchFamily="18" charset="0"/>
            </a:endParaRPr>
          </a:p>
          <a:p>
            <a:r>
              <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Soham Nilesh </a:t>
            </a:r>
            <a:r>
              <a:rPr lang="en-IN" sz="2400" spc="-1" dirty="0" err="1">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Aher</a:t>
            </a:r>
            <a:r>
              <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 (</a:t>
            </a:r>
            <a:r>
              <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sym typeface="+mn-ea"/>
              </a:rPr>
              <a:t>230343025047</a:t>
            </a:r>
            <a:r>
              <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a:t>
            </a:r>
            <a:endParaRPr lang="en-IN" sz="2400" spc="-1" dirty="0">
              <a:uFill>
                <a:solidFill>
                  <a:srgbClr val="FFFFFF"/>
                </a:solidFill>
              </a:uFill>
              <a:latin typeface="Times New Roman" panose="02020603050405020304" pitchFamily="18" charset="0"/>
              <a:cs typeface="Times New Roman" panose="02020603050405020304" pitchFamily="18" charset="0"/>
            </a:endParaRPr>
          </a:p>
          <a:p>
            <a:pPr algn="l">
              <a:lnSpc>
                <a:spcPct val="110000"/>
              </a:lnSpc>
            </a:pPr>
            <a:endParaRPr lang="en-IN" sz="2400" b="0" strike="noStrike" spc="-1" dirty="0">
              <a:uFill>
                <a:solidFill>
                  <a:srgbClr val="FFFFFF"/>
                </a:solidFill>
              </a:uFill>
              <a:latin typeface="Arial" panose="020B0604020202020204"/>
            </a:endParaRPr>
          </a:p>
        </p:txBody>
      </p:sp>
      <p:sp>
        <p:nvSpPr>
          <p:cNvPr id="9" name="TextBox 8"/>
          <p:cNvSpPr txBox="1"/>
          <p:nvPr/>
        </p:nvSpPr>
        <p:spPr>
          <a:xfrm>
            <a:off x="417136" y="4632292"/>
            <a:ext cx="3947474" cy="1311128"/>
          </a:xfrm>
          <a:prstGeom prst="rect">
            <a:avLst/>
          </a:prstGeom>
          <a:noFill/>
        </p:spPr>
        <p:txBody>
          <a:bodyPr wrap="square">
            <a:spAutoFit/>
          </a:bodyPr>
          <a:lstStyle/>
          <a:p>
            <a:pPr>
              <a:lnSpc>
                <a:spcPct val="100000"/>
              </a:lnSpc>
            </a:pPr>
            <a:r>
              <a:rPr lang="en-IN" sz="2400" b="1"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Guided By:</a:t>
            </a:r>
            <a:endParaRPr lang="en-IN" sz="2400" b="1"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endParaRPr>
          </a:p>
          <a:p>
            <a:pPr>
              <a:lnSpc>
                <a:spcPct val="30000"/>
              </a:lnSpc>
            </a:pPr>
            <a:endParaRPr lang="en-IN" sz="2400" b="0" strike="noStrike" spc="-1" dirty="0">
              <a:uFill>
                <a:solidFill>
                  <a:srgbClr val="FFFFFF"/>
                </a:solidFill>
              </a:uFill>
              <a:latin typeface="Arial" panose="020B0604020202020204"/>
            </a:endParaRPr>
          </a:p>
          <a:p>
            <a:pPr>
              <a:lnSpc>
                <a:spcPct val="100000"/>
              </a:lnSpc>
            </a:pPr>
            <a:r>
              <a:rPr lang="en-IN" sz="2400" b="0"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Mr. Anay </a:t>
            </a:r>
            <a:r>
              <a:rPr lang="en-IN" sz="2400" b="0" strike="noStrike" spc="-1" dirty="0" err="1">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Tamhankar</a:t>
            </a:r>
            <a:endParaRPr lang="en-IN" sz="2400" b="0" strike="noStrike" spc="-1" dirty="0">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2400" b="0"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Mr. </a:t>
            </a:r>
            <a:r>
              <a:rPr lang="en-IN" sz="24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Prasad</a:t>
            </a:r>
            <a:r>
              <a:rPr lang="en-IN" sz="2400" b="0" strike="noStrike"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rPr>
              <a:t> Deshmukh</a:t>
            </a:r>
            <a:endParaRPr lang="en-IN" sz="2400" b="0" strike="noStrike" spc="-1" dirty="0">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62" y="141402"/>
            <a:ext cx="5341855" cy="842177"/>
          </a:xfrm>
        </p:spPr>
        <p:txBody>
          <a:bodyPr>
            <a:noAutofit/>
          </a:bodyPr>
          <a:lstStyle/>
          <a:p>
            <a:r>
              <a:rPr lang="en-IN"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7962" y="1121790"/>
            <a:ext cx="5982879" cy="5373278"/>
          </a:xfrm>
        </p:spPr>
        <p:txBody>
          <a:bodyPr>
            <a:normAutofit/>
          </a:bodyPr>
          <a:lstStyle/>
          <a:p>
            <a:pPr algn="l"/>
            <a:r>
              <a:rPr lang="en-US" sz="2600" dirty="0">
                <a:latin typeface="Times New Roman" panose="02020603050405020304" pitchFamily="18" charset="0"/>
                <a:cs typeface="Times New Roman" panose="02020603050405020304" pitchFamily="18" charset="0"/>
              </a:rPr>
              <a:t>In conclusion, music recommendation systems are a crucial aspect of the music industry which allows for personalized music recommendations to be made to users, increasing user engagement and satisfaction with music streaming services.</a:t>
            </a:r>
            <a:endParaRPr lang="en-US" sz="2600" dirty="0">
              <a:latin typeface="Times New Roman" panose="02020603050405020304" pitchFamily="18" charset="0"/>
              <a:cs typeface="Times New Roman" panose="02020603050405020304" pitchFamily="18" charset="0"/>
            </a:endParaRPr>
          </a:p>
          <a:p>
            <a:pPr algn="l"/>
            <a:endParaRPr lang="en-US" sz="2600" dirty="0">
              <a:latin typeface="Times New Roman" panose="02020603050405020304" pitchFamily="18" charset="0"/>
              <a:cs typeface="Times New Roman" panose="02020603050405020304" pitchFamily="18" charset="0"/>
            </a:endParaRPr>
          </a:p>
          <a:p>
            <a:pPr algn="l"/>
            <a:r>
              <a:rPr lang="en-US" sz="2600" dirty="0">
                <a:latin typeface="Times New Roman" panose="02020603050405020304" pitchFamily="18" charset="0"/>
                <a:cs typeface="Times New Roman" panose="02020603050405020304" pitchFamily="18" charset="0"/>
              </a:rPr>
              <a:t>We have learned about the importance of content-based song recommendation systems in the music industry. These systems use algorithms to analyze the audio features of songs and recommend similar songs to users.</a:t>
            </a:r>
            <a:endParaRPr lang="en-IN" sz="2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alphaModFix amt="85000"/>
            <a:extLst>
              <a:ext uri="{28A0092B-C50C-407E-A947-70E740481C1C}">
                <a14:useLocalDpi xmlns:a14="http://schemas.microsoft.com/office/drawing/2010/main" val="0"/>
              </a:ext>
            </a:extLst>
          </a:blip>
          <a:stretch>
            <a:fillRect/>
          </a:stretch>
        </p:blipFill>
        <p:spPr>
          <a:xfrm>
            <a:off x="6461831" y="1121790"/>
            <a:ext cx="5467546" cy="5467546"/>
          </a:xfrm>
          <a:prstGeom prst="rect">
            <a:avLst/>
          </a:prstGeom>
          <a:effectLst>
            <a:softEdge rad="6350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11" y="2272571"/>
            <a:ext cx="11246177" cy="2312857"/>
          </a:xfrm>
        </p:spPr>
        <p:txBody>
          <a:bodyPr>
            <a:normAutofit/>
          </a:bodyPr>
          <a:lstStyle/>
          <a:p>
            <a:pPr algn="ctr"/>
            <a:r>
              <a:rPr lang="en-IN" sz="10800" dirty="0">
                <a:latin typeface="Times New Roman" panose="02020603050405020304" pitchFamily="18" charset="0"/>
                <a:cs typeface="Times New Roman" panose="02020603050405020304" pitchFamily="18" charset="0"/>
              </a:rPr>
              <a:t>Thank You!</a:t>
            </a:r>
            <a:endParaRPr lang="en-IN" sz="10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829" y="1298541"/>
            <a:ext cx="9873007" cy="3864990"/>
          </a:xfrm>
        </p:spPr>
        <p:txBody>
          <a:bodyPr>
            <a:noAutofit/>
          </a:bodyPr>
          <a:lstStyle/>
          <a:p>
            <a:pPr algn="l">
              <a:lnSpc>
                <a:spcPct val="100000"/>
              </a:lnSpc>
            </a:pPr>
            <a:r>
              <a:rPr lang="en-IN" sz="2800" dirty="0">
                <a:latin typeface="Times New Roman" panose="02020603050405020304" pitchFamily="18" charset="0"/>
                <a:cs typeface="Times New Roman" panose="02020603050405020304" pitchFamily="18" charset="0"/>
              </a:rPr>
              <a:t>1.  </a:t>
            </a:r>
            <a:r>
              <a:rPr lang="en-IN" sz="3200" dirty="0">
                <a:latin typeface="Times New Roman" panose="02020603050405020304" pitchFamily="18" charset="0"/>
                <a:cs typeface="Times New Roman" panose="02020603050405020304" pitchFamily="18" charset="0"/>
              </a:rPr>
              <a:t>Introduction</a:t>
            </a:r>
            <a:br>
              <a:rPr lang="en-IN" sz="32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a:t>
            </a:r>
            <a:r>
              <a:rPr lang="en-IN" sz="3200" dirty="0">
                <a:latin typeface="Times New Roman" panose="02020603050405020304" pitchFamily="18" charset="0"/>
                <a:cs typeface="Times New Roman" panose="02020603050405020304" pitchFamily="18" charset="0"/>
              </a:rPr>
              <a:t>Problem Statement</a:t>
            </a:r>
            <a:br>
              <a:rPr lang="en-IN" sz="32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a:t>
            </a:r>
            <a:r>
              <a:rPr lang="en-IN" sz="3200" dirty="0">
                <a:latin typeface="Times New Roman" panose="02020603050405020304" pitchFamily="18" charset="0"/>
                <a:cs typeface="Times New Roman" panose="02020603050405020304" pitchFamily="18" charset="0"/>
              </a:rPr>
              <a:t>System Architecture</a:t>
            </a:r>
            <a:br>
              <a:rPr lang="en-IN" sz="32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a:t>
            </a:r>
            <a:r>
              <a:rPr lang="en-IN" sz="3200" dirty="0">
                <a:latin typeface="Times New Roman" panose="02020603050405020304" pitchFamily="18" charset="0"/>
                <a:cs typeface="Times New Roman" panose="02020603050405020304" pitchFamily="18" charset="0"/>
              </a:rPr>
              <a:t>Data Collection and </a:t>
            </a:r>
            <a:r>
              <a:rPr lang="en-IN" sz="3200" dirty="0" err="1">
                <a:latin typeface="Times New Roman" panose="02020603050405020304" pitchFamily="18" charset="0"/>
                <a:cs typeface="Times New Roman" panose="02020603050405020304" pitchFamily="18" charset="0"/>
              </a:rPr>
              <a:t>Preprocessing</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5</a:t>
            </a:r>
            <a:r>
              <a:rPr lang="en-IN" sz="28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Techniques Used</a:t>
            </a:r>
            <a:br>
              <a:rPr lang="en-IN" sz="32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a:t>
            </a:r>
            <a:r>
              <a:rPr lang="en-IN" sz="3200" dirty="0">
                <a:latin typeface="Times New Roman" panose="02020603050405020304" pitchFamily="18" charset="0"/>
                <a:cs typeface="Times New Roman" panose="02020603050405020304" pitchFamily="18" charset="0"/>
              </a:rPr>
              <a:t>Future Scope</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7. Conclusion</a:t>
            </a:r>
            <a:endParaRPr lang="en-IN" sz="3200" dirty="0">
              <a:latin typeface="Times New Roman" panose="02020603050405020304" pitchFamily="18" charset="0"/>
              <a:cs typeface="Times New Roman" panose="02020603050405020304" pitchFamily="18" charset="0"/>
            </a:endParaRPr>
          </a:p>
        </p:txBody>
      </p:sp>
      <p:sp>
        <p:nvSpPr>
          <p:cNvPr id="4" name="Title 1"/>
          <p:cNvSpPr txBox="1"/>
          <p:nvPr/>
        </p:nvSpPr>
        <p:spPr>
          <a:xfrm>
            <a:off x="4465163" y="263950"/>
            <a:ext cx="3261674" cy="849985"/>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IN" sz="4800" u="sng" dirty="0">
                <a:latin typeface="Times New Roman" panose="02020603050405020304" pitchFamily="18" charset="0"/>
                <a:cs typeface="Times New Roman" panose="02020603050405020304" pitchFamily="18" charset="0"/>
              </a:rPr>
              <a:t>CONTENTS</a:t>
            </a:r>
            <a:endParaRPr lang="en-IN" sz="4800" u="sng"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313" y="321359"/>
            <a:ext cx="4210640" cy="969209"/>
          </a:xfrm>
        </p:spPr>
        <p:txBody>
          <a:bodyPr>
            <a:normAutofit/>
          </a:bodyPr>
          <a:lstStyle/>
          <a:p>
            <a:r>
              <a:rPr lang="en-IN"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9888" y="1545995"/>
            <a:ext cx="5448692" cy="4990645"/>
          </a:xfrm>
        </p:spPr>
        <p:txBody>
          <a:bodyPr>
            <a:normAutofit/>
          </a:bodyPr>
          <a:lstStyle/>
          <a:p>
            <a:pPr algn="l"/>
            <a:r>
              <a:rPr lang="en-US" sz="2600" dirty="0">
                <a:latin typeface="Times New Roman" panose="02020603050405020304" pitchFamily="18" charset="0"/>
                <a:cs typeface="Times New Roman" panose="02020603050405020304" pitchFamily="18" charset="0"/>
              </a:rPr>
              <a:t>A music recommendation system is a model that suggests music to listeners based on their listening history, preferences, and behavior. </a:t>
            </a:r>
            <a:endParaRPr lang="en-US" sz="2600" dirty="0">
              <a:latin typeface="Times New Roman" panose="02020603050405020304" pitchFamily="18" charset="0"/>
              <a:cs typeface="Times New Roman" panose="02020603050405020304" pitchFamily="18" charset="0"/>
            </a:endParaRPr>
          </a:p>
          <a:p>
            <a:pPr algn="l"/>
            <a:r>
              <a:rPr lang="en-US" sz="2600" dirty="0">
                <a:latin typeface="Times New Roman" panose="02020603050405020304" pitchFamily="18" charset="0"/>
                <a:cs typeface="Times New Roman" panose="02020603050405020304" pitchFamily="18" charset="0"/>
              </a:rPr>
              <a:t>This system uses Content-based filtering for analyzing factor like lyrics for the content based filtering. </a:t>
            </a:r>
            <a:endParaRPr lang="en-US" sz="2600" dirty="0">
              <a:latin typeface="Times New Roman" panose="02020603050405020304" pitchFamily="18" charset="0"/>
              <a:cs typeface="Times New Roman" panose="02020603050405020304" pitchFamily="18" charset="0"/>
            </a:endParaRPr>
          </a:p>
          <a:p>
            <a:pPr algn="l"/>
            <a:r>
              <a:rPr lang="en-US" sz="2600" dirty="0">
                <a:latin typeface="Times New Roman" panose="02020603050405020304" pitchFamily="18" charset="0"/>
                <a:cs typeface="Times New Roman" panose="02020603050405020304" pitchFamily="18" charset="0"/>
              </a:rPr>
              <a:t>This model recommends music with similar music you've previously enjoyed.</a:t>
            </a:r>
            <a:endParaRPr lang="en-US" sz="26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03268" y="627282"/>
            <a:ext cx="5850697" cy="5850697"/>
          </a:xfrm>
          <a:prstGeom prst="rect">
            <a:avLst/>
          </a:prstGeom>
          <a:effectLst>
            <a:softEdge rad="6350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886" y="358217"/>
            <a:ext cx="9144000" cy="832751"/>
          </a:xfrm>
        </p:spPr>
        <p:txBody>
          <a:bodyPr>
            <a:noAutofit/>
          </a:bodyPr>
          <a:lstStyle/>
          <a:p>
            <a:r>
              <a:rPr lang="en-IN"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1085" y="1527142"/>
            <a:ext cx="10859678" cy="4345757"/>
          </a:xfrm>
        </p:spPr>
        <p:txBody>
          <a:bodyPr>
            <a:normAutofit/>
          </a:bodyPr>
          <a:lstStyle/>
          <a:p>
            <a:pPr marL="457200" indent="-457200" algn="l">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Create a Spark-based Machine Learning Music Recommendation System that utilizes the lyrics of songs to provide personalized song recommendations to users. </a:t>
            </a:r>
            <a:endParaRPr lang="en-US" sz="26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goal is to enhance user engagement by suggesting songs that are thematically similar based on the lyrical content.</a:t>
            </a:r>
            <a:endParaRPr lang="en-US" sz="26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Using lyrics to address music discovery challenges, including sparse data, cold start, and diverse preferences, for precise, real-time personalized song suggestions.</a:t>
            </a:r>
            <a:endParaRPr lang="en-IN" sz="2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268" y="255097"/>
            <a:ext cx="7758260" cy="866692"/>
          </a:xfrm>
        </p:spPr>
        <p:txBody>
          <a:bodyPr>
            <a:noAutofit/>
          </a:bodyPr>
          <a:lstStyle/>
          <a:p>
            <a:r>
              <a:rPr lang="en-IN"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3889" y="2055777"/>
            <a:ext cx="10822282" cy="326854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4"/>
          <p:cNvSpPr/>
          <p:nvPr/>
        </p:nvSpPr>
        <p:spPr>
          <a:xfrm>
            <a:off x="584504" y="1246126"/>
            <a:ext cx="10171430" cy="685800"/>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endParaRPr lang="en-IN" altLang="en-US" sz="2400" b="1" dirty="0">
              <a:latin typeface="Times New Roman" panose="02020603050405020304" pitchFamily="18" charset="0"/>
              <a:cs typeface="Times New Roman" panose="02020603050405020304" pitchFamily="18" charset="0"/>
            </a:endParaRPr>
          </a:p>
          <a:p>
            <a:pPr algn="l"/>
            <a:r>
              <a:rPr lang="en-IN" altLang="en-US" sz="2400" b="1" dirty="0">
                <a:latin typeface="Times New Roman" panose="02020603050405020304" pitchFamily="18" charset="0"/>
                <a:cs typeface="Times New Roman" panose="02020603050405020304" pitchFamily="18" charset="0"/>
              </a:rPr>
              <a:t>1) </a:t>
            </a:r>
            <a:r>
              <a:rPr lang="en-US" altLang="en-US" sz="2400" b="1" dirty="0">
                <a:latin typeface="Times New Roman" panose="02020603050405020304" pitchFamily="18" charset="0"/>
                <a:cs typeface="Times New Roman" panose="02020603050405020304" pitchFamily="18" charset="0"/>
                <a:sym typeface="+mn-ea"/>
              </a:rPr>
              <a:t>Data Collection and Understanding.</a:t>
            </a:r>
            <a:endParaRPr lang="en-US" sz="2400" b="1" dirty="0">
              <a:latin typeface="Times New Roman" panose="02020603050405020304" pitchFamily="18" charset="0"/>
              <a:cs typeface="Times New Roman" panose="02020603050405020304" pitchFamily="18" charset="0"/>
            </a:endParaRPr>
          </a:p>
          <a:p>
            <a:pPr algn="l"/>
            <a:r>
              <a:rPr lang="en-IN" altLang="en-US" sz="2400" b="1"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584504" y="2187466"/>
            <a:ext cx="10171430" cy="685800"/>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ltLang="en-US" sz="2400" b="1" dirty="0">
                <a:latin typeface="Times New Roman" panose="02020603050405020304" pitchFamily="18" charset="0"/>
                <a:cs typeface="Times New Roman" panose="02020603050405020304" pitchFamily="18" charset="0"/>
                <a:sym typeface="+mn-ea"/>
              </a:rPr>
              <a:t>2)</a:t>
            </a:r>
            <a:r>
              <a:rPr lang="en-US" sz="2400" b="1" dirty="0">
                <a:latin typeface="Times New Roman" panose="02020603050405020304" pitchFamily="18" charset="0"/>
                <a:cs typeface="Times New Roman" panose="02020603050405020304" pitchFamily="18" charset="0"/>
                <a:sym typeface="+mn-ea"/>
              </a:rPr>
              <a:t> Data Cleaning.</a:t>
            </a:r>
            <a:endParaRPr lang="en-US" altLang="en-US" sz="2400" b="1" dirty="0">
              <a:latin typeface="Times New Roman" panose="02020603050405020304" pitchFamily="18" charset="0"/>
              <a:cs typeface="Times New Roman" panose="02020603050405020304" pitchFamily="18" charset="0"/>
              <a:sym typeface="+mn-ea"/>
            </a:endParaRPr>
          </a:p>
        </p:txBody>
      </p:sp>
      <p:sp>
        <p:nvSpPr>
          <p:cNvPr id="7" name="Rounded Rectangle 6"/>
          <p:cNvSpPr/>
          <p:nvPr/>
        </p:nvSpPr>
        <p:spPr>
          <a:xfrm>
            <a:off x="584504" y="3137522"/>
            <a:ext cx="10171430" cy="685800"/>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ltLang="en-US" sz="2400" b="1" dirty="0">
                <a:latin typeface="Times New Roman" panose="02020603050405020304" pitchFamily="18" charset="0"/>
                <a:cs typeface="Times New Roman" panose="02020603050405020304" pitchFamily="18" charset="0"/>
                <a:sym typeface="+mn-ea"/>
              </a:rPr>
              <a:t>3) </a:t>
            </a:r>
            <a:r>
              <a:rPr lang="en-US" altLang="en-US" sz="2400" b="1" dirty="0">
                <a:latin typeface="Times New Roman" panose="02020603050405020304" pitchFamily="18" charset="0"/>
                <a:cs typeface="Times New Roman" panose="02020603050405020304" pitchFamily="18" charset="0"/>
                <a:sym typeface="+mn-ea"/>
              </a:rPr>
              <a:t>Text Data Processing.</a:t>
            </a:r>
            <a:endParaRPr lang="en-US" altLang="en-US" sz="2400" b="1" dirty="0">
              <a:latin typeface="Times New Roman" panose="02020603050405020304" pitchFamily="18" charset="0"/>
              <a:cs typeface="Times New Roman" panose="02020603050405020304" pitchFamily="18" charset="0"/>
              <a:sym typeface="+mn-ea"/>
            </a:endParaRPr>
          </a:p>
        </p:txBody>
      </p:sp>
      <p:sp>
        <p:nvSpPr>
          <p:cNvPr id="8" name="Rounded Rectangle 7"/>
          <p:cNvSpPr/>
          <p:nvPr/>
        </p:nvSpPr>
        <p:spPr>
          <a:xfrm>
            <a:off x="584504" y="5028918"/>
            <a:ext cx="10171430" cy="685800"/>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ltLang="en-US" sz="2400" b="1" dirty="0">
                <a:latin typeface="Times New Roman" panose="02020603050405020304" pitchFamily="18" charset="0"/>
                <a:cs typeface="Times New Roman" panose="02020603050405020304" pitchFamily="18" charset="0"/>
                <a:sym typeface="+mn-ea"/>
              </a:rPr>
              <a:t>5) </a:t>
            </a:r>
            <a:r>
              <a:rPr lang="en-US" altLang="en-US" sz="2400" b="1" dirty="0">
                <a:latin typeface="Times New Roman" panose="02020603050405020304" pitchFamily="18" charset="0"/>
                <a:cs typeface="Times New Roman" panose="02020603050405020304" pitchFamily="18" charset="0"/>
                <a:sym typeface="+mn-ea"/>
              </a:rPr>
              <a:t>Feature Engineering.</a:t>
            </a:r>
            <a:endParaRPr lang="en-US" altLang="en-US" sz="2400" b="1" dirty="0">
              <a:latin typeface="Times New Roman" panose="02020603050405020304" pitchFamily="18" charset="0"/>
              <a:cs typeface="Times New Roman" panose="02020603050405020304" pitchFamily="18" charset="0"/>
              <a:sym typeface="+mn-ea"/>
            </a:endParaRPr>
          </a:p>
        </p:txBody>
      </p:sp>
      <p:sp>
        <p:nvSpPr>
          <p:cNvPr id="9" name="Rounded Rectangle 8"/>
          <p:cNvSpPr/>
          <p:nvPr/>
        </p:nvSpPr>
        <p:spPr>
          <a:xfrm>
            <a:off x="584504" y="4078862"/>
            <a:ext cx="10171430" cy="685800"/>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en-IN" altLang="en-US" sz="2400" b="1" dirty="0">
                <a:latin typeface="Times New Roman" panose="02020603050405020304" pitchFamily="18" charset="0"/>
                <a:cs typeface="Times New Roman" panose="02020603050405020304" pitchFamily="18" charset="0"/>
                <a:sym typeface="+mn-ea"/>
              </a:rPr>
              <a:t>4) </a:t>
            </a:r>
            <a:r>
              <a:rPr lang="en-US" altLang="en-US" sz="2400" b="1" dirty="0">
                <a:latin typeface="Times New Roman" panose="02020603050405020304" pitchFamily="18" charset="0"/>
                <a:cs typeface="Times New Roman" panose="02020603050405020304" pitchFamily="18" charset="0"/>
                <a:sym typeface="+mn-ea"/>
              </a:rPr>
              <a:t>Data Transformation.</a:t>
            </a:r>
            <a:endParaRPr lang="en-US" altLang="en-US" sz="2400" b="1" dirty="0">
              <a:latin typeface="Times New Roman" panose="02020603050405020304" pitchFamily="18" charset="0"/>
              <a:cs typeface="Times New Roman" panose="02020603050405020304" pitchFamily="18" charset="0"/>
              <a:sym typeface="+mn-ea"/>
            </a:endParaRPr>
          </a:p>
        </p:txBody>
      </p:sp>
      <p:sp>
        <p:nvSpPr>
          <p:cNvPr id="2" name="Rounded Rectangle 7"/>
          <p:cNvSpPr/>
          <p:nvPr/>
        </p:nvSpPr>
        <p:spPr>
          <a:xfrm>
            <a:off x="584504" y="5967901"/>
            <a:ext cx="10171430" cy="685800"/>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ltLang="en-US" sz="2400" b="1" dirty="0">
                <a:latin typeface="Times New Roman" panose="02020603050405020304" pitchFamily="18" charset="0"/>
                <a:cs typeface="Times New Roman" panose="02020603050405020304" pitchFamily="18" charset="0"/>
                <a:sym typeface="+mn-ea"/>
              </a:rPr>
              <a:t>6) </a:t>
            </a:r>
            <a:r>
              <a:rPr lang="en-US" altLang="en-US" sz="2400" b="1" dirty="0">
                <a:latin typeface="Times New Roman" panose="02020603050405020304" pitchFamily="18" charset="0"/>
                <a:cs typeface="Times New Roman" panose="02020603050405020304" pitchFamily="18" charset="0"/>
                <a:sym typeface="+mn-ea"/>
              </a:rPr>
              <a:t>Recommendation System</a:t>
            </a:r>
            <a:endParaRPr lang="en-US" altLang="en-US" sz="2400" b="1" dirty="0">
              <a:latin typeface="Times New Roman" panose="02020603050405020304" pitchFamily="18" charset="0"/>
              <a:cs typeface="Times New Roman" panose="02020603050405020304" pitchFamily="18" charset="0"/>
              <a:sym typeface="+mn-ea"/>
            </a:endParaRPr>
          </a:p>
        </p:txBody>
      </p:sp>
      <p:sp>
        <p:nvSpPr>
          <p:cNvPr id="3" name="Title 1"/>
          <p:cNvSpPr>
            <a:spLocks noGrp="1"/>
          </p:cNvSpPr>
          <p:nvPr>
            <p:ph type="ctrTitle"/>
          </p:nvPr>
        </p:nvSpPr>
        <p:spPr>
          <a:xfrm>
            <a:off x="0" y="0"/>
            <a:ext cx="11444140" cy="1068022"/>
          </a:xfrm>
        </p:spPr>
        <p:txBody>
          <a:bodyPr>
            <a:noAutofit/>
          </a:bodyPr>
          <a:lstStyle/>
          <a:p>
            <a:r>
              <a:rPr lang="en-IN" dirty="0">
                <a:latin typeface="Times New Roman" panose="02020603050405020304" pitchFamily="18" charset="0"/>
                <a:cs typeface="Times New Roman" panose="02020603050405020304" pitchFamily="18" charset="0"/>
              </a:rPr>
              <a:t>Data Collection and </a:t>
            </a:r>
            <a:r>
              <a:rPr lang="en-IN" dirty="0" err="1">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7736" y="101381"/>
            <a:ext cx="9144000" cy="933206"/>
          </a:xfrm>
        </p:spPr>
        <p:txBody>
          <a:bodyPr>
            <a:noAutofit/>
          </a:bodyPr>
          <a:lstStyle/>
          <a:p>
            <a:r>
              <a:rPr lang="en-IN" dirty="0">
                <a:latin typeface="Times New Roman" panose="02020603050405020304" pitchFamily="18" charset="0"/>
                <a:cs typeface="Times New Roman" panose="02020603050405020304" pitchFamily="18" charset="0"/>
              </a:rPr>
              <a:t>Techniques Used</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64503" y="1264107"/>
            <a:ext cx="11230467" cy="5391133"/>
          </a:xfrm>
        </p:spPr>
        <p:txBody>
          <a:bodyPr>
            <a:normAutofit/>
          </a:bodyPr>
          <a:lstStyle/>
          <a:p>
            <a:pPr marL="342900" indent="-342900" algn="l">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TF-IDF Vectorizer</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Steps</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Cosine Similarity</a:t>
            </a:r>
            <a:endParaRPr lang="en-IN" b="1"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713293" y="1723148"/>
            <a:ext cx="10721420" cy="14791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TF-IDF (Term Frequency-Inverse Document Frequency) Vectorizer is a                                            powerful text preprocessing technique used in Natural Language Processing (NLP). It transforms a collection of text documents into a numerical matrix, representing the importance of each word in the context of the entire corpus.</a:t>
            </a:r>
            <a:endParaRPr lang="en-US" dirty="0">
              <a:latin typeface="Times New Roman" panose="02020603050405020304" pitchFamily="18" charset="0"/>
              <a:cs typeface="Times New Roman" panose="02020603050405020304" pitchFamily="18" charset="0"/>
            </a:endParaRPr>
          </a:p>
        </p:txBody>
      </p:sp>
      <p:sp>
        <p:nvSpPr>
          <p:cNvPr id="7" name="Subtitle 2"/>
          <p:cNvSpPr txBox="1"/>
          <p:nvPr/>
        </p:nvSpPr>
        <p:spPr>
          <a:xfrm>
            <a:off x="875908" y="4082223"/>
            <a:ext cx="2513816" cy="11779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Tokenization</a:t>
            </a:r>
            <a:endParaRPr lang="en-IN"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Stemming</a:t>
            </a:r>
            <a:endParaRPr lang="en-IN"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39293" y="3100943"/>
            <a:ext cx="3655677" cy="3655677"/>
          </a:xfrm>
          <a:prstGeom prst="rect">
            <a:avLst/>
          </a:prstGeom>
          <a:effectLst>
            <a:softEdge rad="3175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11" y="942680"/>
            <a:ext cx="11246177" cy="5769205"/>
          </a:xfrm>
        </p:spPr>
        <p:txBody>
          <a:bodyPr>
            <a:normAutofit/>
          </a:bodyPr>
          <a:lstStyle/>
          <a:p>
            <a:pPr algn="l"/>
            <a:r>
              <a:rPr lang="en-US" sz="3200" dirty="0">
                <a:latin typeface="Times New Roman" panose="02020603050405020304" pitchFamily="18" charset="0"/>
                <a:cs typeface="Times New Roman" panose="02020603050405020304" pitchFamily="18" charset="0"/>
              </a:rPr>
              <a:t>Cosine Similarity is a mathematical concept used to measure the similarity between two vectors in the context of music data. It assesses the directional alignment of feature vectors representing songs, assisting in determining song similarity for personalized music recommendations.</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spc="-1" dirty="0">
                <a:uFill>
                  <a:solidFill>
                    <a:srgbClr val="FFFFFF"/>
                  </a:solidFill>
                </a:uFill>
                <a:latin typeface="Times New Roman" panose="02020603050405020304" pitchFamily="18" charset="0"/>
                <a:cs typeface="Times New Roman" panose="02020603050405020304" pitchFamily="18" charset="0"/>
              </a:rPr>
              <a:t>The music with the highest cosine similarity scores relative to the user profile are ranked higher and recommended to the user.</a:t>
            </a:r>
            <a:br>
              <a:rPr lang="en-US" sz="3200" spc="-1" dirty="0">
                <a:uFill>
                  <a:solidFill>
                    <a:srgbClr val="FFFFFF"/>
                  </a:solidFill>
                </a:uFill>
                <a:latin typeface="Times New Roman" panose="02020603050405020304" pitchFamily="18" charset="0"/>
                <a:cs typeface="Times New Roman" panose="02020603050405020304" pitchFamily="18" charset="0"/>
              </a:rPr>
            </a:br>
            <a:br>
              <a:rPr lang="en-US" sz="3200" spc="-1" dirty="0">
                <a:uFill>
                  <a:solidFill>
                    <a:srgbClr val="FFFFFF"/>
                  </a:solidFill>
                </a:uFill>
                <a:latin typeface="Times New Roman" panose="02020603050405020304" pitchFamily="18" charset="0"/>
                <a:cs typeface="Times New Roman" panose="02020603050405020304" pitchFamily="18" charset="0"/>
              </a:rPr>
            </a:br>
            <a:r>
              <a:rPr lang="en-US" sz="3200" spc="-1" dirty="0">
                <a:uFill>
                  <a:solidFill>
                    <a:srgbClr val="FFFFFF"/>
                  </a:solidFill>
                </a:uFill>
                <a:latin typeface="Times New Roman" panose="02020603050405020304" pitchFamily="18" charset="0"/>
                <a:cs typeface="Times New Roman" panose="02020603050405020304" pitchFamily="18" charset="0"/>
              </a:rPr>
              <a:t>The top-N music with the highest similarity scores are usually presented as recommendations.</a:t>
            </a:r>
            <a:endParaRPr lang="en-US" sz="3200" spc="-1" dirty="0">
              <a:uFill>
                <a:solidFill>
                  <a:srgbClr val="FFFFFF"/>
                </a:solidFill>
              </a:uFill>
              <a:latin typeface="Times New Roman" panose="02020603050405020304" pitchFamily="18" charset="0"/>
              <a:cs typeface="Times New Roman" panose="02020603050405020304" pitchFamily="18" charset="0"/>
            </a:endParaRPr>
          </a:p>
        </p:txBody>
      </p:sp>
      <p:sp>
        <p:nvSpPr>
          <p:cNvPr id="3" name="Title 1"/>
          <p:cNvSpPr txBox="1"/>
          <p:nvPr/>
        </p:nvSpPr>
        <p:spPr>
          <a:xfrm>
            <a:off x="2696066" y="146115"/>
            <a:ext cx="6341095" cy="11877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6000" dirty="0">
                <a:latin typeface="Times New Roman" panose="02020603050405020304" pitchFamily="18" charset="0"/>
                <a:cs typeface="Times New Roman" panose="02020603050405020304" pitchFamily="18" charset="0"/>
              </a:rPr>
              <a:t>Cosine Similarity</a:t>
            </a:r>
            <a:endParaRPr lang="en-IN" sz="6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113" y="150829"/>
            <a:ext cx="5938887" cy="1178350"/>
          </a:xfrm>
        </p:spPr>
        <p:txBody>
          <a:bodyPr>
            <a:normAutofit/>
          </a:bodyPr>
          <a:lstStyle/>
          <a:p>
            <a:r>
              <a:rPr lang="en-IN"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829" y="1668544"/>
            <a:ext cx="6083431" cy="4679613"/>
          </a:xfrm>
        </p:spPr>
        <p:txBody>
          <a:bodyPr>
            <a:normAutofit/>
          </a:bodyPr>
          <a:lstStyle/>
          <a:p>
            <a:pPr marL="342900" indent="-342900" algn="l">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Evolving the Music Recommendation System with lyrics and content-based filtering. </a:t>
            </a:r>
            <a:endParaRPr lang="en-US" sz="28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Enhance sentiment analysis, hybridize techniques, adapt to real-time context, and create dynamic personalized playlists for immersive and engaging music exploration.</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alphaModFix amt="85000"/>
            <a:extLst>
              <a:ext uri="{28A0092B-C50C-407E-A947-70E740481C1C}">
                <a14:useLocalDpi xmlns:a14="http://schemas.microsoft.com/office/drawing/2010/main" val="0"/>
              </a:ext>
            </a:extLst>
          </a:blip>
          <a:stretch>
            <a:fillRect/>
          </a:stretch>
        </p:blipFill>
        <p:spPr>
          <a:xfrm>
            <a:off x="6372520" y="1125726"/>
            <a:ext cx="5514663" cy="5514663"/>
          </a:xfrm>
          <a:prstGeom prst="rect">
            <a:avLst/>
          </a:prstGeom>
          <a:effectLst>
            <a:softEdge rad="6350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3028</Words>
  <Application>WPS Presentation</Application>
  <PresentationFormat>Widescreen</PresentationFormat>
  <Paragraphs>87</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Times New Roman</vt:lpstr>
      <vt:lpstr>Arial</vt:lpstr>
      <vt:lpstr>Microsoft YaHei</vt:lpstr>
      <vt:lpstr>Arial Unicode MS</vt:lpstr>
      <vt:lpstr>Calibri Light</vt:lpstr>
      <vt:lpstr>Calibri</vt:lpstr>
      <vt:lpstr>Office Theme</vt:lpstr>
      <vt:lpstr>Music Recommendation System</vt:lpstr>
      <vt:lpstr>1.  Introduction 2.  Problem Statement 3.  System Architecture 4.  Data Collection and Preprocessing 5.  Techniques Used 6.  Future Scope 7. Conclusion</vt:lpstr>
      <vt:lpstr>Introduction</vt:lpstr>
      <vt:lpstr>Problem Statement</vt:lpstr>
      <vt:lpstr>System Architecture</vt:lpstr>
      <vt:lpstr>Data Collection and Preprocessing</vt:lpstr>
      <vt:lpstr>Techniques Used</vt:lpstr>
      <vt:lpstr>Cosine Similarity is a mathematical concept used to measure the similarity between two vectors in the context of music data. It assesses the directional alignment of feature vectors representing songs, assisting in determining song similarity for personalized music recommendations.  The music with the highest cosine similarity scores relative to the user profile are ranked higher and recommended to the user.  The top-N music with the highest similarity scores are usually presented as recommendations.</vt:lpstr>
      <vt:lpstr>Future Scope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Aditya</dc:creator>
  <cp:lastModifiedBy>admin</cp:lastModifiedBy>
  <cp:revision>22</cp:revision>
  <dcterms:created xsi:type="dcterms:W3CDTF">2023-08-25T06:36:00Z</dcterms:created>
  <dcterms:modified xsi:type="dcterms:W3CDTF">2023-09-02T06:45:39Z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3CA9CD5A7D3446ECAC54B573C8659F6F_12</vt:lpwstr>
  </property>
  <property fmtid="{D5CDD505-2E9C-101B-9397-08002B2CF9AE}" pid="3" name="KSOProductBuildVer">
    <vt:lpwstr>1033-12.2.0.13201</vt:lpwstr>
  </property>
</Properties>
</file>