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75" r:id="rId7"/>
    <p:sldId id="264" r:id="rId8"/>
    <p:sldId id="262"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767"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91C711-75C3-4B80-994B-1B5195F763AE}"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BF4783-4016-4C17-A6A2-C22999616E27}" type="datetimeFigureOut">
              <a:rPr lang="en-US" smtClean="0"/>
              <a:pPr/>
              <a:t>2/5/2010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2A91C711-75C3-4B80-994B-1B5195F763AE}"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BF4783-4016-4C17-A6A2-C22999616E27}" type="datetimeFigureOut">
              <a:rPr lang="en-US" smtClean="0"/>
              <a:pPr/>
              <a:t>2/5/2010</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91C711-75C3-4B80-994B-1B5195F763AE}"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571612"/>
            <a:ext cx="7851648" cy="3071834"/>
          </a:xfrm>
        </p:spPr>
        <p:txBody>
          <a:bodyPr>
            <a:noAutofit/>
          </a:bodyPr>
          <a:lstStyle/>
          <a:p>
            <a:pPr algn="l"/>
            <a:r>
              <a:rPr lang="en-US" sz="9600" i="1" dirty="0" smtClean="0">
                <a:solidFill>
                  <a:schemeClr val="bg1"/>
                </a:solidFill>
              </a:rPr>
              <a:t>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i="1" dirty="0" smtClean="0">
                <a:solidFill>
                  <a:schemeClr val="bg1"/>
                </a:solidFill>
              </a:rPr>
              <a:t/>
            </a:r>
            <a:br>
              <a:rPr lang="en-US" sz="9600" i="1" dirty="0" smtClean="0">
                <a:solidFill>
                  <a:schemeClr val="bg1"/>
                </a:solidFill>
              </a:rPr>
            </a:br>
            <a:r>
              <a:rPr lang="en-US" sz="9600" u="sng" dirty="0" smtClean="0">
                <a:solidFill>
                  <a:schemeClr val="bg1"/>
                </a:solidFill>
              </a:rPr>
              <a:t>Fire </a:t>
            </a:r>
            <a:r>
              <a:rPr lang="en-US" sz="9600" u="sng" dirty="0" smtClean="0">
                <a:solidFill>
                  <a:schemeClr val="bg1"/>
                </a:solidFill>
              </a:rPr>
              <a:t>Fighting      </a:t>
            </a:r>
            <a:r>
              <a:rPr lang="en-US" sz="9600" u="sng" dirty="0" smtClean="0">
                <a:solidFill>
                  <a:schemeClr val="bg1"/>
                </a:solidFill>
              </a:rPr>
              <a:t>        </a:t>
            </a:r>
            <a:r>
              <a:rPr lang="en-US" sz="9600" u="sng" dirty="0" smtClean="0">
                <a:solidFill>
                  <a:schemeClr val="bg1"/>
                </a:solidFill>
              </a:rPr>
              <a:t> </a:t>
            </a:r>
            <a:r>
              <a:rPr lang="en-US" sz="9600" u="sng" dirty="0" smtClean="0">
                <a:solidFill>
                  <a:schemeClr val="bg1"/>
                </a:solidFill>
              </a:rPr>
              <a:t>                                      Robot </a:t>
            </a:r>
            <a:endParaRPr lang="en-IN" sz="9600"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857224" y="1285860"/>
            <a:ext cx="6858048" cy="442915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3. </a:t>
            </a:r>
            <a:r>
              <a:rPr lang="en-US" u="sng" dirty="0" smtClean="0">
                <a:solidFill>
                  <a:schemeClr val="tx1"/>
                </a:solidFill>
              </a:rPr>
              <a:t>Motor controlling circuit</a:t>
            </a:r>
            <a:endParaRPr lang="en-IN" u="sng"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dirty="0" smtClean="0"/>
              <a:t>                </a:t>
            </a:r>
            <a:r>
              <a:rPr lang="en-IN" dirty="0" smtClean="0"/>
              <a:t>Motor control is one of the most important concepts that must be considered for the robot. Without excellent control over the motors, the robot would not be able to stop itself once it detects black line or flame.</a:t>
            </a:r>
          </a:p>
          <a:p>
            <a:pPr>
              <a:buNone/>
            </a:pPr>
            <a:r>
              <a:rPr lang="en-US" dirty="0" smtClean="0"/>
              <a:t>                Motor  1 &amp; Motor 2 are connected to the pin no 21 &amp; 22 of µc simultaneously. But motor cannot be driven by the µc directly because it have very low current. To overcome from this problem we use there Darlington Transistor to drive the servo motors. Because of Darlington transistors current amplification takes place and we get proper current get drive the Motors.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1"/>
                </a:solidFill>
              </a:rPr>
              <a:t>3. </a:t>
            </a:r>
            <a:r>
              <a:rPr lang="en-US" u="sng" dirty="0" smtClean="0">
                <a:solidFill>
                  <a:schemeClr val="tx1"/>
                </a:solidFill>
              </a:rPr>
              <a:t>Flame detection circuit</a:t>
            </a:r>
            <a:endParaRPr lang="en-IN" u="sng" dirty="0">
              <a:solidFill>
                <a:schemeClr val="tx1"/>
              </a:solidFill>
            </a:endParaRPr>
          </a:p>
        </p:txBody>
      </p:sp>
      <p:pic>
        <p:nvPicPr>
          <p:cNvPr id="6147" name="Picture 3"/>
          <p:cNvPicPr>
            <a:picLocks noGrp="1" noChangeAspect="1" noChangeArrowheads="1"/>
          </p:cNvPicPr>
          <p:nvPr>
            <p:ph idx="1"/>
          </p:nvPr>
        </p:nvPicPr>
        <p:blipFill>
          <a:blip r:embed="rId2"/>
          <a:srcRect/>
          <a:stretch>
            <a:fillRect/>
          </a:stretch>
        </p:blipFill>
        <p:spPr bwMode="auto">
          <a:xfrm>
            <a:off x="466725" y="2882106"/>
            <a:ext cx="8210550" cy="24955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705178"/>
            <a:ext cx="8072494" cy="5170646"/>
          </a:xfrm>
          <a:prstGeom prst="rect">
            <a:avLst/>
          </a:prstGeom>
        </p:spPr>
        <p:txBody>
          <a:bodyPr wrap="square">
            <a:spAutoFit/>
          </a:bodyPr>
          <a:lstStyle/>
          <a:p>
            <a:pPr>
              <a:buNone/>
            </a:pPr>
            <a:r>
              <a:rPr lang="en-US" sz="2400" dirty="0" smtClean="0"/>
              <a:t> </a:t>
            </a:r>
            <a:r>
              <a:rPr lang="en-IN" sz="2400" i="1" dirty="0" smtClean="0"/>
              <a:t>Ultraviolet </a:t>
            </a:r>
          </a:p>
          <a:p>
            <a:pPr>
              <a:buNone/>
            </a:pPr>
            <a:r>
              <a:rPr lang="en-IN" dirty="0" smtClean="0"/>
              <a:t>                             </a:t>
            </a:r>
          </a:p>
          <a:p>
            <a:pPr>
              <a:buNone/>
            </a:pPr>
            <a:r>
              <a:rPr lang="en-IN" sz="2400" dirty="0" smtClean="0"/>
              <a:t>                           The robot will pause when it detects   the flame. It will then receive information from the Hamamatsu UVTRON R2868 Flame Sensor as to whether or not a flame is in the periphery of the sensor. The angular sensitivity of the UVTRON is shown in Figure  below . </a:t>
            </a:r>
          </a:p>
          <a:p>
            <a:pPr>
              <a:buNone/>
            </a:pPr>
            <a:r>
              <a:rPr lang="en-IN" sz="2400" b="1" dirty="0" smtClean="0"/>
              <a:t>                             </a:t>
            </a:r>
            <a:r>
              <a:rPr lang="en-IN" sz="2400" dirty="0" smtClean="0"/>
              <a:t>The output of this circuit will be connected directly the  microcontroller’s input pins. Since the output signal is already a digital signal, there is no need for A/D conversion. With the output signal being a pulse of duration 10ms, the microcontroller can count the number of pulses it receives. When this number falls in a defined range, this will tell the controller that the candle is present.</a:t>
            </a:r>
            <a:r>
              <a:rPr lang="en-US" sz="2400" dirty="0" smtClean="0"/>
              <a:t> </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5. </a:t>
            </a:r>
            <a:r>
              <a:rPr lang="en-US" u="sng" dirty="0" smtClean="0">
                <a:solidFill>
                  <a:schemeClr val="tx1"/>
                </a:solidFill>
              </a:rPr>
              <a:t>Fire extinguishing circuit</a:t>
            </a:r>
            <a:endParaRPr lang="en-IN" u="sng" dirty="0">
              <a:solidFill>
                <a:schemeClr val="tx1"/>
              </a:solidFill>
            </a:endParaRPr>
          </a:p>
        </p:txBody>
      </p:sp>
      <p:pic>
        <p:nvPicPr>
          <p:cNvPr id="7171" name="Picture 3"/>
          <p:cNvPicPr>
            <a:picLocks noGrp="1" noChangeAspect="1" noChangeArrowheads="1"/>
          </p:cNvPicPr>
          <p:nvPr>
            <p:ph idx="1"/>
          </p:nvPr>
        </p:nvPicPr>
        <p:blipFill>
          <a:blip r:embed="rId2"/>
          <a:srcRect/>
          <a:stretch>
            <a:fillRect/>
          </a:stretch>
        </p:blipFill>
        <p:spPr bwMode="auto">
          <a:xfrm>
            <a:off x="785786" y="2643182"/>
            <a:ext cx="7358114" cy="300039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00108"/>
            <a:ext cx="7929618" cy="3108543"/>
          </a:xfrm>
          <a:prstGeom prst="rect">
            <a:avLst/>
          </a:prstGeom>
        </p:spPr>
        <p:txBody>
          <a:bodyPr wrap="square">
            <a:spAutoFit/>
          </a:bodyPr>
          <a:lstStyle/>
          <a:p>
            <a:r>
              <a:rPr lang="en-US" sz="2800" dirty="0" smtClean="0"/>
              <a:t>               Fire extinguish circuit mainly consist of SPDT relay, water supply &amp; water pump. When flame sensor detects the flame it will give on high signal on pin 23 which is connected to relay. Because of this high pulse relay start the water pump. Water pump throws water on the flame for 300 ms.</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Power supply</a:t>
            </a:r>
            <a:endParaRPr lang="en-IN" u="sng" dirty="0">
              <a:solidFill>
                <a:schemeClr val="tx1"/>
              </a:solidFill>
            </a:endParaRPr>
          </a:p>
        </p:txBody>
      </p:sp>
      <p:sp>
        <p:nvSpPr>
          <p:cNvPr id="3" name="Content Placeholder 2"/>
          <p:cNvSpPr>
            <a:spLocks noGrp="1"/>
          </p:cNvSpPr>
          <p:nvPr>
            <p:ph idx="1"/>
          </p:nvPr>
        </p:nvSpPr>
        <p:spPr>
          <a:xfrm>
            <a:off x="500034" y="1785926"/>
            <a:ext cx="8229600" cy="2707966"/>
          </a:xfrm>
        </p:spPr>
        <p:txBody>
          <a:bodyPr>
            <a:normAutofit fontScale="92500" lnSpcReduction="10000"/>
          </a:bodyPr>
          <a:lstStyle/>
          <a:p>
            <a:pPr>
              <a:buNone/>
            </a:pPr>
            <a:r>
              <a:rPr lang="en-US" sz="2800" dirty="0" smtClean="0"/>
              <a:t>                  </a:t>
            </a:r>
          </a:p>
          <a:p>
            <a:pPr>
              <a:buNone/>
            </a:pPr>
            <a:r>
              <a:rPr lang="en-US" sz="2800" dirty="0" smtClean="0"/>
              <a:t>                   Microcontroller and all digital related IC’s require +5V regulated power supply. The signal conditioning circuit op-amps need +5 and -5V regulated power supply. The power supply section consists of bridge rectifier, filter circuit and regulator section.</a:t>
            </a:r>
          </a:p>
          <a:p>
            <a:endParaRPr lang="en-IN" dirty="0"/>
          </a:p>
        </p:txBody>
      </p:sp>
      <p:pic>
        <p:nvPicPr>
          <p:cNvPr id="8194" name="Picture 2"/>
          <p:cNvPicPr>
            <a:picLocks noChangeAspect="1" noChangeArrowheads="1"/>
          </p:cNvPicPr>
          <p:nvPr/>
        </p:nvPicPr>
        <p:blipFill>
          <a:blip r:embed="rId2"/>
          <a:srcRect/>
          <a:stretch>
            <a:fillRect/>
          </a:stretch>
        </p:blipFill>
        <p:spPr bwMode="auto">
          <a:xfrm>
            <a:off x="1571604" y="4429132"/>
            <a:ext cx="6000792" cy="208121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Applications</a:t>
            </a:r>
            <a:endParaRPr lang="en-IN" u="sng" dirty="0">
              <a:solidFill>
                <a:schemeClr val="tx1"/>
              </a:solidFill>
            </a:endParaRPr>
          </a:p>
        </p:txBody>
      </p:sp>
      <p:sp>
        <p:nvSpPr>
          <p:cNvPr id="3" name="Content Placeholder 2"/>
          <p:cNvSpPr>
            <a:spLocks noGrp="1"/>
          </p:cNvSpPr>
          <p:nvPr>
            <p:ph idx="1"/>
          </p:nvPr>
        </p:nvSpPr>
        <p:spPr/>
        <p:txBody>
          <a:bodyPr/>
          <a:lstStyle/>
          <a:p>
            <a:r>
              <a:rPr lang="en-US" dirty="0" smtClean="0"/>
              <a:t>The main purpose of robot to detect fire and extinguish it if possible.       </a:t>
            </a:r>
          </a:p>
          <a:p>
            <a:pPr lvl="0"/>
            <a:r>
              <a:rPr lang="en-US" dirty="0" smtClean="0"/>
              <a:t>The robot can be used as a guider to guide the visitors from the entrance to the main office.</a:t>
            </a:r>
            <a:endParaRPr lang="en-IN" dirty="0" smtClean="0"/>
          </a:p>
          <a:p>
            <a:pPr lvl="0"/>
            <a:r>
              <a:rPr lang="en-US" dirty="0" smtClean="0"/>
              <a:t>It can help doctors to carry the medicines from one ward to another.</a:t>
            </a:r>
            <a:endParaRPr lang="en-IN" dirty="0" smtClean="0"/>
          </a:p>
          <a:p>
            <a:pPr lvl="0"/>
            <a:r>
              <a:rPr lang="en-US" dirty="0" smtClean="0"/>
              <a:t>The main purpose is to rescue the people by extinguishing fire in a building.</a:t>
            </a:r>
            <a:endParaRPr lang="en-IN" dirty="0" smtClean="0"/>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714356"/>
            <a:ext cx="7858180" cy="5909310"/>
          </a:xfrm>
          <a:prstGeom prst="rect">
            <a:avLst/>
          </a:prstGeom>
        </p:spPr>
        <p:txBody>
          <a:bodyPr wrap="square">
            <a:spAutoFit/>
          </a:bodyPr>
          <a:lstStyle/>
          <a:p>
            <a:r>
              <a:rPr lang="en-IN" sz="3600" b="1" u="sng" dirty="0"/>
              <a:t>References </a:t>
            </a:r>
          </a:p>
          <a:p>
            <a:endParaRPr lang="en-IN" dirty="0" smtClean="0"/>
          </a:p>
          <a:p>
            <a:r>
              <a:rPr lang="en-IN" dirty="0" smtClean="0"/>
              <a:t>[</a:t>
            </a:r>
            <a:r>
              <a:rPr lang="en-IN" dirty="0"/>
              <a:t>1]Embedded.com, “Quadrature-Encoded Position and Beyond”, Don Morgan, 26 February 2001, http://embedded.com/columns/spectra/9900043 </a:t>
            </a:r>
          </a:p>
          <a:p>
            <a:endParaRPr lang="en-IN" dirty="0" smtClean="0"/>
          </a:p>
          <a:p>
            <a:endParaRPr lang="en-IN" dirty="0" smtClean="0"/>
          </a:p>
          <a:p>
            <a:r>
              <a:rPr lang="en-IN" dirty="0" smtClean="0"/>
              <a:t>[</a:t>
            </a:r>
            <a:r>
              <a:rPr lang="en-IN" dirty="0"/>
              <a:t>2]”Pulse width modulation quietens fans and blowers”, </a:t>
            </a:r>
            <a:r>
              <a:rPr lang="en-IN" dirty="0" err="1"/>
              <a:t>Zetex</a:t>
            </a:r>
            <a:r>
              <a:rPr lang="en-IN" dirty="0"/>
              <a:t> Semiconductors, Laurence Armstrong, September 2004 </a:t>
            </a:r>
          </a:p>
          <a:p>
            <a:endParaRPr lang="en-IN" dirty="0" smtClean="0"/>
          </a:p>
          <a:p>
            <a:r>
              <a:rPr lang="en-IN" dirty="0" smtClean="0"/>
              <a:t>[</a:t>
            </a:r>
            <a:r>
              <a:rPr lang="en-IN" dirty="0"/>
              <a:t>3] Tone Detect, http://members.cox.net/rbirac3/Snuffy/tone_detect.htm </a:t>
            </a:r>
          </a:p>
          <a:p>
            <a:endParaRPr lang="en-IN" dirty="0" smtClean="0"/>
          </a:p>
          <a:p>
            <a:r>
              <a:rPr lang="en-IN" dirty="0" smtClean="0"/>
              <a:t>[</a:t>
            </a:r>
            <a:r>
              <a:rPr lang="en-IN" dirty="0"/>
              <a:t>4] NTE Electronics, Datasheet</a:t>
            </a:r>
            <a:r>
              <a:rPr lang="en-IN" i="1" dirty="0"/>
              <a:t>, NTE832, Integrated Circuit Tone Decoder </a:t>
            </a:r>
          </a:p>
          <a:p>
            <a:endParaRPr lang="en-IN" i="1" dirty="0"/>
          </a:p>
          <a:p>
            <a:r>
              <a:rPr lang="en-IN" dirty="0" smtClean="0"/>
              <a:t>[5] </a:t>
            </a:r>
            <a:r>
              <a:rPr lang="en-IN" dirty="0"/>
              <a:t>Texas Advanced Optical Solutions, Datasheet, </a:t>
            </a:r>
            <a:r>
              <a:rPr lang="en-IN" i="1" dirty="0"/>
              <a:t>TSL257, High-Sensitivity Light-to-Voltage Converter. </a:t>
            </a:r>
          </a:p>
          <a:p>
            <a:endParaRPr lang="pt-BR" dirty="0" smtClean="0"/>
          </a:p>
          <a:p>
            <a:r>
              <a:rPr lang="pt-BR" dirty="0" smtClean="0"/>
              <a:t>[6] Hamamatsu, </a:t>
            </a:r>
            <a:r>
              <a:rPr lang="pt-BR" dirty="0"/>
              <a:t>Datasheet, </a:t>
            </a:r>
            <a:r>
              <a:rPr lang="pt-BR" i="1" dirty="0"/>
              <a:t>R2868, Flame Sensor UVTRON R2868. </a:t>
            </a:r>
          </a:p>
          <a:p>
            <a:endParaRPr lang="en-IN" dirty="0" smtClean="0"/>
          </a:p>
          <a:p>
            <a:r>
              <a:rPr lang="en-IN" dirty="0" smtClean="0"/>
              <a:t>[7] </a:t>
            </a:r>
            <a:r>
              <a:rPr lang="en-IN" dirty="0"/>
              <a:t>Hamamatsu, Datasheet, </a:t>
            </a:r>
            <a:r>
              <a:rPr lang="en-IN" i="1" dirty="0"/>
              <a:t>C3704, UVTRON Driving Circuit C3704 Series.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u="sng" dirty="0" smtClean="0">
                <a:solidFill>
                  <a:schemeClr val="tx1"/>
                </a:solidFill>
                <a:latin typeface="+mn-lt"/>
              </a:rPr>
              <a:t>Index</a:t>
            </a:r>
            <a:endParaRPr lang="en-IN" sz="6000" b="1" u="sng" dirty="0">
              <a:solidFill>
                <a:schemeClr val="tx1"/>
              </a:solidFill>
              <a:latin typeface="+mn-lt"/>
            </a:endParaRPr>
          </a:p>
        </p:txBody>
      </p:sp>
      <p:sp>
        <p:nvSpPr>
          <p:cNvPr id="3" name="Content Placeholder 2"/>
          <p:cNvSpPr>
            <a:spLocks noGrp="1"/>
          </p:cNvSpPr>
          <p:nvPr>
            <p:ph idx="1"/>
          </p:nvPr>
        </p:nvSpPr>
        <p:spPr/>
        <p:txBody>
          <a:bodyPr>
            <a:normAutofit lnSpcReduction="10000"/>
          </a:bodyPr>
          <a:lstStyle/>
          <a:p>
            <a:pPr indent="1608138">
              <a:buNone/>
              <a:tabLst>
                <a:tab pos="914400" algn="l"/>
              </a:tabLst>
              <a:defRPr/>
            </a:pPr>
            <a:r>
              <a:rPr lang="en-US" sz="4000" dirty="0" smtClean="0">
                <a:solidFill>
                  <a:schemeClr val="bg1">
                    <a:lumMod val="95000"/>
                    <a:lumOff val="5000"/>
                  </a:schemeClr>
                </a:solidFill>
                <a:latin typeface="Forte" pitchFamily="66" charset="0"/>
                <a:ea typeface="Times New Roman" pitchFamily="18" charset="0"/>
              </a:rPr>
              <a:t>Index</a:t>
            </a:r>
            <a:endParaRPr lang="en-US" sz="4000" b="1" dirty="0" smtClean="0">
              <a:solidFill>
                <a:schemeClr val="bg1">
                  <a:lumMod val="95000"/>
                  <a:lumOff val="5000"/>
                </a:schemeClr>
              </a:solidFill>
              <a:latin typeface="Arial" pitchFamily="34" charset="0"/>
              <a:ea typeface="Times New Roman" pitchFamily="18" charset="0"/>
            </a:endParaRPr>
          </a:p>
          <a:p>
            <a:pPr>
              <a:tabLst>
                <a:tab pos="914400" algn="l"/>
              </a:tabLst>
              <a:defRPr/>
            </a:pPr>
            <a:endParaRPr lang="en-US" sz="2800" b="1" dirty="0" smtClean="0">
              <a:latin typeface="Arial" pitchFamily="34" charset="0"/>
              <a:ea typeface="Times New Roman" pitchFamily="18" charset="0"/>
            </a:endParaRPr>
          </a:p>
          <a:p>
            <a:pPr>
              <a:buFont typeface="Wingdings" pitchFamily="2" charset="2"/>
              <a:buChar char="Ø"/>
              <a:tabLst>
                <a:tab pos="914400" algn="l"/>
              </a:tabLst>
              <a:defRPr/>
            </a:pPr>
            <a:r>
              <a:rPr lang="en-US" sz="2800" dirty="0" smtClean="0">
                <a:solidFill>
                  <a:srgbClr val="191C0E"/>
                </a:solidFill>
                <a:latin typeface="Comic Sans MS" pitchFamily="66" charset="0"/>
                <a:ea typeface="Times New Roman" pitchFamily="18" charset="0"/>
              </a:rPr>
              <a:t> </a:t>
            </a:r>
            <a:r>
              <a:rPr lang="en-US" sz="2800" b="1" dirty="0" smtClean="0">
                <a:ea typeface="Times New Roman" pitchFamily="18" charset="0"/>
              </a:rPr>
              <a:t>INTRODUCTION</a:t>
            </a:r>
            <a:endParaRPr lang="en-US" sz="2800" b="1" dirty="0" smtClean="0"/>
          </a:p>
          <a:p>
            <a:pPr>
              <a:buFont typeface="Wingdings" pitchFamily="2" charset="2"/>
              <a:buChar char="Ø"/>
              <a:tabLst>
                <a:tab pos="914400" algn="l"/>
              </a:tabLst>
              <a:defRPr/>
            </a:pPr>
            <a:r>
              <a:rPr lang="en-US" sz="2800" b="1" dirty="0" smtClean="0">
                <a:ea typeface="Times New Roman" pitchFamily="18" charset="0"/>
              </a:rPr>
              <a:t> HARDWARE DESCRIPTION</a:t>
            </a:r>
          </a:p>
          <a:p>
            <a:pPr>
              <a:buFont typeface="Wingdings" pitchFamily="2" charset="2"/>
              <a:buChar char="Ø"/>
              <a:tabLst>
                <a:tab pos="914400" algn="l"/>
              </a:tabLst>
              <a:defRPr/>
            </a:pPr>
            <a:r>
              <a:rPr lang="en-US" sz="2800" b="1" dirty="0" smtClean="0">
                <a:ea typeface="Times New Roman" pitchFamily="18" charset="0"/>
              </a:rPr>
              <a:t> BLOCK DIAGRAM</a:t>
            </a:r>
            <a:endParaRPr lang="en-US" sz="2800" b="1" dirty="0" smtClean="0"/>
          </a:p>
          <a:p>
            <a:pPr>
              <a:buFont typeface="Wingdings" pitchFamily="2" charset="2"/>
              <a:buChar char="Ø"/>
              <a:tabLst>
                <a:tab pos="914400" algn="l"/>
              </a:tabLst>
              <a:defRPr/>
            </a:pPr>
            <a:r>
              <a:rPr lang="en-US" sz="2800" b="1" dirty="0" smtClean="0">
                <a:ea typeface="Times New Roman" pitchFamily="18" charset="0"/>
              </a:rPr>
              <a:t> COMPONENT LIST</a:t>
            </a:r>
          </a:p>
          <a:p>
            <a:pPr>
              <a:buFont typeface="Wingdings" pitchFamily="2" charset="2"/>
              <a:buChar char="Ø"/>
              <a:tabLst>
                <a:tab pos="914400" algn="l"/>
              </a:tabLst>
              <a:defRPr/>
            </a:pPr>
            <a:r>
              <a:rPr lang="en-US" sz="2800" b="1" dirty="0" smtClean="0">
                <a:ea typeface="Times New Roman" pitchFamily="18" charset="0"/>
              </a:rPr>
              <a:t> ADVANTAGES AND APPLICATIONS</a:t>
            </a:r>
          </a:p>
          <a:p>
            <a:pPr>
              <a:buFont typeface="Wingdings" pitchFamily="2" charset="2"/>
              <a:buChar char="Ø"/>
              <a:tabLst>
                <a:tab pos="914400" algn="l"/>
              </a:tabLst>
              <a:defRPr/>
            </a:pPr>
            <a:r>
              <a:rPr lang="en-US" sz="2800" b="1" dirty="0" smtClean="0"/>
              <a:t> CONCLUSION</a:t>
            </a:r>
          </a:p>
          <a:p>
            <a:pPr algn="ctr">
              <a:tabLst>
                <a:tab pos="914400" algn="l"/>
              </a:tabLst>
              <a:defRPr/>
            </a:pPr>
            <a:r>
              <a:rPr lang="en-US" sz="2000" b="1" dirty="0" smtClean="0">
                <a:ea typeface="Times New Roman" pitchFamily="18" charset="0"/>
              </a:rPr>
              <a:t>   </a:t>
            </a:r>
            <a:endParaRPr lang="en-US" sz="2000" b="1" dirty="0" smtClean="0"/>
          </a:p>
          <a:p>
            <a:pPr algn="ctr">
              <a:tabLst>
                <a:tab pos="914400" algn="l"/>
              </a:tabLst>
              <a:defRPr/>
            </a:pPr>
            <a:endParaRPr lang="en-US" sz="2000" dirty="0" smtClean="0">
              <a:latin typeface="Arial"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Abstract</a:t>
            </a:r>
            <a:endParaRPr lang="en-IN" u="sng" dirty="0">
              <a:solidFill>
                <a:schemeClr val="tx1"/>
              </a:solidFill>
            </a:endParaRPr>
          </a:p>
        </p:txBody>
      </p:sp>
      <p:sp>
        <p:nvSpPr>
          <p:cNvPr id="3" name="Content Placeholder 2"/>
          <p:cNvSpPr>
            <a:spLocks noGrp="1"/>
          </p:cNvSpPr>
          <p:nvPr>
            <p:ph idx="1"/>
          </p:nvPr>
        </p:nvSpPr>
        <p:spPr/>
        <p:txBody>
          <a:bodyPr>
            <a:normAutofit/>
          </a:bodyPr>
          <a:lstStyle/>
          <a:p>
            <a:endParaRPr lang="en-IN" dirty="0" smtClean="0"/>
          </a:p>
          <a:p>
            <a:r>
              <a:rPr lang="en-US" dirty="0" smtClean="0">
                <a:effectLst>
                  <a:outerShdw blurRad="50800" dist="38100" algn="tr" rotWithShape="0">
                    <a:prstClr val="black">
                      <a:alpha val="40000"/>
                    </a:prstClr>
                  </a:outerShdw>
                </a:effectLst>
              </a:rPr>
              <a:t>The aim of the project is to make a robot which can follow a black strip on a white floor and can extinguish the fire on the path. The robot can be used in the rescue operation</a:t>
            </a:r>
            <a:r>
              <a:rPr lang="en-US" b="1" i="1" dirty="0" smtClean="0">
                <a:effectLst>
                  <a:outerShdw blurRad="50800" dist="38100" algn="tr" rotWithShape="0">
                    <a:prstClr val="black">
                      <a:alpha val="40000"/>
                    </a:prstClr>
                  </a:outerShdw>
                </a:effectLst>
              </a:rPr>
              <a:t>. </a:t>
            </a:r>
            <a:r>
              <a:rPr lang="en-US" dirty="0" smtClean="0">
                <a:effectLst>
                  <a:outerShdw blurRad="50800" dist="38100" algn="tr" rotWithShape="0">
                    <a:prstClr val="black">
                      <a:alpha val="40000"/>
                    </a:prstClr>
                  </a:outerShdw>
                </a:effectLst>
              </a:rPr>
              <a:t>Thus the robot can act as a path guider in normal case and as a fire extinguisher in emergency.</a:t>
            </a: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solidFill>
              </a:rPr>
              <a:t>Hardware Description</a:t>
            </a:r>
            <a:endParaRPr lang="en-IN" u="sng" dirty="0">
              <a:solidFill>
                <a:schemeClr val="tx1"/>
              </a:solidFill>
            </a:endParaRPr>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Our project mainly consist of  five sections, they are as follows:</a:t>
            </a:r>
          </a:p>
          <a:p>
            <a:pPr>
              <a:buNone/>
            </a:pPr>
            <a:r>
              <a:rPr lang="en-US" dirty="0" smtClean="0"/>
              <a:t>1)  Main control circuit with µc PIC16F72</a:t>
            </a:r>
          </a:p>
          <a:p>
            <a:pPr>
              <a:buNone/>
            </a:pPr>
            <a:r>
              <a:rPr lang="en-US" dirty="0" smtClean="0"/>
              <a:t>2) Black line detection circuit</a:t>
            </a:r>
          </a:p>
          <a:p>
            <a:pPr>
              <a:buNone/>
            </a:pPr>
            <a:r>
              <a:rPr lang="en-US" dirty="0" smtClean="0"/>
              <a:t>3) Motor controlling circuit</a:t>
            </a:r>
          </a:p>
          <a:p>
            <a:pPr>
              <a:buNone/>
            </a:pPr>
            <a:r>
              <a:rPr lang="en-US" dirty="0" smtClean="0"/>
              <a:t>4) Flame detection circuit</a:t>
            </a:r>
          </a:p>
          <a:p>
            <a:pPr>
              <a:buNone/>
            </a:pPr>
            <a:r>
              <a:rPr lang="en-US" dirty="0" smtClean="0"/>
              <a:t>5) Fire extinguishing circuit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 </a:t>
            </a:r>
            <a:r>
              <a:rPr lang="en-US" u="sng" dirty="0" smtClean="0">
                <a:solidFill>
                  <a:schemeClr val="tx1"/>
                </a:solidFill>
              </a:rPr>
              <a:t>Main control circuit</a:t>
            </a:r>
            <a:endParaRPr lang="en-IN" u="sng" dirty="0">
              <a:solidFill>
                <a:schemeClr val="tx1"/>
              </a:solidFill>
            </a:endParaRPr>
          </a:p>
        </p:txBody>
      </p:sp>
      <p:sp>
        <p:nvSpPr>
          <p:cNvPr id="3" name="Content Placeholder 2"/>
          <p:cNvSpPr>
            <a:spLocks noGrp="1"/>
          </p:cNvSpPr>
          <p:nvPr>
            <p:ph idx="1"/>
          </p:nvPr>
        </p:nvSpPr>
        <p:spPr>
          <a:xfrm>
            <a:off x="457200" y="1935480"/>
            <a:ext cx="8229600" cy="4708230"/>
          </a:xfrm>
        </p:spPr>
        <p:txBody>
          <a:bodyPr>
            <a:normAutofit fontScale="85000" lnSpcReduction="10000"/>
          </a:bodyPr>
          <a:lstStyle/>
          <a:p>
            <a:pPr>
              <a:buNone/>
            </a:pPr>
            <a:r>
              <a:rPr lang="en-US" dirty="0" smtClean="0"/>
              <a:t>     </a:t>
            </a:r>
          </a:p>
          <a:p>
            <a:pPr>
              <a:buNone/>
            </a:pPr>
            <a:r>
              <a:rPr lang="en-US" dirty="0" smtClean="0"/>
              <a:t>               Main circuit is using microcontroller  PIC 16F72, which controls all the actions by the robot to extinguish the fire.</a:t>
            </a:r>
          </a:p>
          <a:p>
            <a:pPr>
              <a:buNone/>
            </a:pPr>
            <a:r>
              <a:rPr lang="en-US" dirty="0" smtClean="0"/>
              <a:t>               All the other circuits are interfaced with the microcontroller using I/O ports</a:t>
            </a:r>
          </a:p>
          <a:p>
            <a:pPr>
              <a:buNone/>
            </a:pPr>
            <a:r>
              <a:rPr lang="en-US" dirty="0" smtClean="0"/>
              <a:t>               PIC16F72 contains two 8-Bit ports &amp; one 5-Bit port, 5-Bit port is also used as ADC.\</a:t>
            </a:r>
          </a:p>
          <a:p>
            <a:pPr>
              <a:buNone/>
            </a:pPr>
            <a:r>
              <a:rPr lang="en-US" dirty="0" smtClean="0"/>
              <a:t>               Port A is used as input port for three IR receptors &amp;</a:t>
            </a:r>
          </a:p>
          <a:p>
            <a:pPr>
              <a:buNone/>
            </a:pPr>
            <a:r>
              <a:rPr lang="en-US" dirty="0" smtClean="0"/>
              <a:t>Port C is used as output for three IR transmitters.</a:t>
            </a:r>
          </a:p>
          <a:p>
            <a:pPr>
              <a:buNone/>
            </a:pPr>
            <a:r>
              <a:rPr lang="en-US" dirty="0" smtClean="0"/>
              <a:t>               According to the input to the Port A from the IR receptors µc will generate  PWM signal on output Port B which controls the two DC servo motors connected to the port.</a:t>
            </a:r>
          </a:p>
          <a:p>
            <a:pPr>
              <a:buNone/>
            </a:pPr>
            <a:r>
              <a:rPr lang="en-US" dirty="0" smtClean="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rPr>
              <a:t>PIC16F72</a:t>
            </a:r>
            <a:endParaRPr lang="en-IN" b="1" u="sng" dirty="0">
              <a:solidFill>
                <a:schemeClr val="tx1"/>
              </a:solidFill>
            </a:endParaRPr>
          </a:p>
        </p:txBody>
      </p:sp>
      <p:pic>
        <p:nvPicPr>
          <p:cNvPr id="1028" name="Picture 4"/>
          <p:cNvPicPr>
            <a:picLocks noGrp="1" noChangeAspect="1" noChangeArrowheads="1"/>
          </p:cNvPicPr>
          <p:nvPr>
            <p:ph idx="1"/>
          </p:nvPr>
        </p:nvPicPr>
        <p:blipFill>
          <a:blip r:embed="rId2"/>
          <a:srcRect/>
          <a:stretch>
            <a:fillRect/>
          </a:stretch>
        </p:blipFill>
        <p:spPr bwMode="auto">
          <a:xfrm>
            <a:off x="214282" y="2357430"/>
            <a:ext cx="4500593" cy="3786214"/>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4786314" y="2214554"/>
            <a:ext cx="3857652" cy="378621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857232"/>
            <a:ext cx="7500990" cy="2585323"/>
          </a:xfrm>
          <a:prstGeom prst="rect">
            <a:avLst/>
          </a:prstGeom>
        </p:spPr>
        <p:txBody>
          <a:bodyPr wrap="square">
            <a:spAutoFit/>
          </a:bodyPr>
          <a:lstStyle/>
          <a:p>
            <a:pPr>
              <a:buNone/>
            </a:pPr>
            <a:r>
              <a:rPr lang="en-US" dirty="0" smtClean="0"/>
              <a:t>             Flame detection sensor UVTRON is also connected to the I/P Port A which generates low signal after detecting flame. \</a:t>
            </a:r>
          </a:p>
          <a:p>
            <a:pPr>
              <a:buNone/>
            </a:pPr>
            <a:r>
              <a:rPr lang="en-US" dirty="0" smtClean="0"/>
              <a:t>             Flame detection sensor UVTRON is also connected to the I/P Port A which generates low signal after  detecting flame.</a:t>
            </a:r>
          </a:p>
          <a:p>
            <a:pPr>
              <a:buNone/>
            </a:pPr>
            <a:r>
              <a:rPr lang="en-US" dirty="0" smtClean="0"/>
              <a:t>             As soon as µc receives the signal from UVTRON it will stops the motors from moving and give high pulse to the Flame extinguishing circuit.</a:t>
            </a:r>
          </a:p>
          <a:p>
            <a:pPr>
              <a:buNone/>
            </a:pPr>
            <a:r>
              <a:rPr lang="en-US" dirty="0" smtClean="0"/>
              <a:t>             When relay receives  the fire extinguishing signal from µc it will starts the water pump which throws water on flame for 300 ms.</a:t>
            </a:r>
            <a:endParaRPr lang="en-IN" dirty="0"/>
          </a:p>
        </p:txBody>
      </p:sp>
      <p:pic>
        <p:nvPicPr>
          <p:cNvPr id="3074" name="Picture 2"/>
          <p:cNvPicPr>
            <a:picLocks noChangeAspect="1" noChangeArrowheads="1"/>
          </p:cNvPicPr>
          <p:nvPr/>
        </p:nvPicPr>
        <p:blipFill>
          <a:blip r:embed="rId2"/>
          <a:srcRect/>
          <a:stretch>
            <a:fillRect/>
          </a:stretch>
        </p:blipFill>
        <p:spPr bwMode="auto">
          <a:xfrm>
            <a:off x="1571604" y="3495675"/>
            <a:ext cx="5657850" cy="3362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8" y="785794"/>
            <a:ext cx="7786741" cy="58657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2. </a:t>
            </a:r>
            <a:r>
              <a:rPr lang="en-US" u="sng" dirty="0" smtClean="0">
                <a:solidFill>
                  <a:schemeClr val="tx1"/>
                </a:solidFill>
              </a:rPr>
              <a:t>Black line detection circuit</a:t>
            </a:r>
            <a:endParaRPr lang="en-IN" u="sng"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p>
          <a:p>
            <a:pPr>
              <a:buNone/>
            </a:pPr>
            <a:r>
              <a:rPr lang="en-US" dirty="0" smtClean="0"/>
              <a:t>                   T</a:t>
            </a:r>
            <a:r>
              <a:rPr lang="en-IN" dirty="0" smtClean="0"/>
              <a:t>he path to each room is marked by a black line and the candle is located in the end of the line. Certain algorithms will be dependent upon whether the robot is in a room or a hallway, or if it is close enough to the candle to extinguish it. Since the floor of the arena is solid white, a black line should be easy enough to detect by measuring light being reflected off the surface of the floor. </a:t>
            </a:r>
          </a:p>
          <a:p>
            <a:pPr>
              <a:buNone/>
            </a:pPr>
            <a:r>
              <a:rPr lang="en-IN" dirty="0" smtClean="0"/>
              <a:t>                   The circuit that will be used to accomplish this will consist of a light emitter and detector. It will be powered by a +5V power supply. This will be done using IR transmitter and receiver. A schematic for this circuit is shown in Figure below. </a:t>
            </a:r>
            <a:r>
              <a:rPr lang="en-US" dirty="0" smtClean="0"/>
              <a:t>             </a:t>
            </a:r>
          </a:p>
          <a:p>
            <a:pPr>
              <a:buNone/>
            </a:pPr>
            <a:r>
              <a:rPr lang="en-US" dirty="0" smtClean="0"/>
              <a:t>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TotalTime>
  <Words>1019</Words>
  <Application>Microsoft Office PowerPoint</Application>
  <PresentationFormat>On-screen Show (4:3)</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                                                       Fire Fighting                                                     Robot </vt:lpstr>
      <vt:lpstr>Index</vt:lpstr>
      <vt:lpstr>Abstract</vt:lpstr>
      <vt:lpstr>Hardware Description</vt:lpstr>
      <vt:lpstr>1. Main control circuit</vt:lpstr>
      <vt:lpstr>PIC16F72</vt:lpstr>
      <vt:lpstr>Slide 7</vt:lpstr>
      <vt:lpstr>Slide 8</vt:lpstr>
      <vt:lpstr>2. Black line detection circuit</vt:lpstr>
      <vt:lpstr>Slide 10</vt:lpstr>
      <vt:lpstr>3. Motor controlling circuit</vt:lpstr>
      <vt:lpstr>3. Flame detection circuit</vt:lpstr>
      <vt:lpstr>Slide 13</vt:lpstr>
      <vt:lpstr>5. Fire extinguishing circuit</vt:lpstr>
      <vt:lpstr>Slide 15</vt:lpstr>
      <vt:lpstr>Power supply</vt:lpstr>
      <vt:lpstr>Applications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Unnati</dc:creator>
  <cp:lastModifiedBy>Unnati</cp:lastModifiedBy>
  <cp:revision>20</cp:revision>
  <dcterms:created xsi:type="dcterms:W3CDTF">2010-01-26T14:30:57Z</dcterms:created>
  <dcterms:modified xsi:type="dcterms:W3CDTF">2010-02-05T13:16:55Z</dcterms:modified>
</cp:coreProperties>
</file>