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6" r:id="rId3"/>
    <p:sldId id="257" r:id="rId4"/>
    <p:sldId id="262" r:id="rId5"/>
    <p:sldId id="259" r:id="rId6"/>
    <p:sldId id="260" r:id="rId7"/>
    <p:sldId id="263" r:id="rId8"/>
    <p:sldId id="264" r:id="rId9"/>
    <p:sldId id="268" r:id="rId10"/>
    <p:sldId id="269" r:id="rId11"/>
    <p:sldId id="272" r:id="rId12"/>
    <p:sldId id="266" r:id="rId13"/>
    <p:sldId id="271" r:id="rId14"/>
    <p:sldId id="280" r:id="rId15"/>
    <p:sldId id="281" r:id="rId16"/>
    <p:sldId id="282" r:id="rId17"/>
    <p:sldId id="274" r:id="rId18"/>
    <p:sldId id="278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30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96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1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0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98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D5EB-547C-E43F-289D-5A89A8951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latin typeface="+mn-lt"/>
              </a:rPr>
              <a:t>Sales Performance Dashboard Analysis</a:t>
            </a:r>
            <a:br>
              <a:rPr lang="en-IN" sz="6000" dirty="0">
                <a:latin typeface="+mn-lt"/>
              </a:rPr>
            </a:br>
            <a:r>
              <a:rPr lang="en-IN" sz="6000" dirty="0">
                <a:latin typeface="+mn-lt"/>
              </a:rPr>
              <a:t>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DFE8-64DA-37EE-6399-2B37132F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6" y="1396994"/>
            <a:ext cx="9070848" cy="567273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3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5A5AF8-3F61-BCD4-606F-99360B8E69BD}"/>
              </a:ext>
            </a:extLst>
          </p:cNvPr>
          <p:cNvSpPr txBox="1">
            <a:spLocks/>
          </p:cNvSpPr>
          <p:nvPr/>
        </p:nvSpPr>
        <p:spPr>
          <a:xfrm>
            <a:off x="1686446" y="4809059"/>
            <a:ext cx="9070848" cy="567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NAME : PROFIT DETECTORS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1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2349F-DA00-4400-AEC7-4729AEA6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768-2485-A955-A188-C192B894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4F56-D3D8-90B5-8522-471776CE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8" y="2030431"/>
            <a:ext cx="4853092" cy="410911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Tree map visualization highlights sentiment trends across product categories.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customer sentiment in key categories may drive higher sales, aiding in prioritizing product improvement efforts for lower-rated categories.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C04D-F764-C5FE-B8F8-063A9B58F437}"/>
              </a:ext>
            </a:extLst>
          </p:cNvPr>
          <p:cNvSpPr txBox="1"/>
          <p:nvPr/>
        </p:nvSpPr>
        <p:spPr>
          <a:xfrm>
            <a:off x="2548467" y="1392171"/>
            <a:ext cx="72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4 - Customer Sentiment Analysis: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3DC3C-DA0E-A3B4-590E-7E8084B3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64" y="2233301"/>
            <a:ext cx="561642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0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B5D93-0CD0-8E4B-BFD7-1064321D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D5AA-BB46-3C9C-6AEE-2545D7BC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7891-3553-D373-8FAF-E1056EAC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2125136"/>
            <a:ext cx="5401733" cy="42418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Differentiate sales trends between new and returning customers to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 loyalty and acquisition effectiveness.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Shows total sales proportion contributed by new vs. repeat customers.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Identifies growth in repeat customer purchases, indicating strong customer loyalty.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businesses to understand the balance between new customer acquisition and retention.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Displays the proportion of total sales between new and repeat customers.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1A5A4-4937-05F0-C2BF-AD85E3238F4A}"/>
              </a:ext>
            </a:extLst>
          </p:cNvPr>
          <p:cNvSpPr txBox="1"/>
          <p:nvPr/>
        </p:nvSpPr>
        <p:spPr>
          <a:xfrm>
            <a:off x="2328333" y="1416587"/>
            <a:ext cx="785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5 -  New vs. Repeat Customer Sales Trends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65C71-2FBE-EA6C-8297-EAA7D3FE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201336"/>
            <a:ext cx="5909733" cy="35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6D4C-F72F-CFE8-CBF8-5224E8DF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F8D6-90E3-A56E-7A56-F4614BAE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F7CD-FC87-7474-6721-F4770F46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851324"/>
            <a:ext cx="5105401" cy="262466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monthly sales trends for both customer types over time, highlighting sales performance peaks and customer retention success.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581F8-6605-6008-9BAF-C675E01AE3A9}"/>
              </a:ext>
            </a:extLst>
          </p:cNvPr>
          <p:cNvSpPr txBox="1"/>
          <p:nvPr/>
        </p:nvSpPr>
        <p:spPr>
          <a:xfrm>
            <a:off x="2328333" y="1416587"/>
            <a:ext cx="785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5 -  New vs. Repeat Customer Sales Trends</a:t>
            </a:r>
            <a:endParaRPr lang="en-IN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C2236-E09D-7B85-8F06-D40ABECE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66" y="2201336"/>
            <a:ext cx="5768840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7354-D51F-D1E5-D6F2-8ACED4C8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F595-F6B1-6C58-FC24-6028405E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D6CC-97F3-6308-B587-8EE04EF0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201336"/>
            <a:ext cx="5401733" cy="4241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Map sales distribution by customer location to identify regions with high sales potential and growth trends.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Visualizes total sales distribution across different global locations, providing insights into geographic performance.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identify regions with significant sales contributions, enabling targeted marketing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Reveals areas of opportunity for expansion and regions needing more focus.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Visual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Displays sales volume by geographic location with bubble size representing total sales. Allows users to observe monthly sales patterns across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12E94-1453-C061-6D11-078D86C3A4DF}"/>
              </a:ext>
            </a:extLst>
          </p:cNvPr>
          <p:cNvSpPr txBox="1"/>
          <p:nvPr/>
        </p:nvSpPr>
        <p:spPr>
          <a:xfrm>
            <a:off x="2548467" y="1392171"/>
            <a:ext cx="72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6 - Geo-Spatial Sales Trends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22D65-550B-E67C-35EB-78C89934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67" y="2201336"/>
            <a:ext cx="623370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EE73-5364-FA65-669C-3BF1B879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95460"/>
            <a:ext cx="11421534" cy="966073"/>
          </a:xfrm>
        </p:spPr>
        <p:txBody>
          <a:bodyPr>
            <a:no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ANALYSIS  BASED VISUALIZATIONS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C4C04-20C1-4B13-BBE1-FE1D469A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83" y="1328394"/>
            <a:ext cx="9122049" cy="5124026"/>
          </a:xfrm>
        </p:spPr>
      </p:pic>
    </p:spTree>
    <p:extLst>
      <p:ext uri="{BB962C8B-B14F-4D97-AF65-F5344CB8AC3E}">
        <p14:creationId xmlns:p14="http://schemas.microsoft.com/office/powerpoint/2010/main" val="117580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C0A9-E29D-500D-98C9-52201EDD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4727"/>
            <a:ext cx="10744200" cy="1371600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ANALYSIS  BASED VISUALIZATIONS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6406B-0B5C-5C23-8245-C9BC50662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25" y="1461074"/>
            <a:ext cx="8951475" cy="5042199"/>
          </a:xfrm>
        </p:spPr>
      </p:pic>
    </p:spTree>
    <p:extLst>
      <p:ext uri="{BB962C8B-B14F-4D97-AF65-F5344CB8AC3E}">
        <p14:creationId xmlns:p14="http://schemas.microsoft.com/office/powerpoint/2010/main" val="327812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085-213F-E884-9FED-58E7ADC5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6" y="244661"/>
            <a:ext cx="10879668" cy="1371600"/>
          </a:xfrm>
        </p:spPr>
        <p:txBody>
          <a:bodyPr>
            <a:norm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ANALYSIS  BASED VISUALIZATIONS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EBF25-F771-BBB3-7B35-7C2150288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1269127"/>
            <a:ext cx="9520767" cy="5273612"/>
          </a:xfrm>
        </p:spPr>
      </p:pic>
    </p:spTree>
    <p:extLst>
      <p:ext uri="{BB962C8B-B14F-4D97-AF65-F5344CB8AC3E}">
        <p14:creationId xmlns:p14="http://schemas.microsoft.com/office/powerpoint/2010/main" val="39002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8A02-9C73-9399-16CD-AB6575F7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1A0E-3BC4-7964-0F29-6A0B94B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27CA-2EA5-747E-6E95-88557CA9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7" y="2014194"/>
            <a:ext cx="8551333" cy="435273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 Sales Performance Dashboard provides a comprehensive view of sales dynamics, customer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product trends.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Key analyses, including CLTV, churn risk, and product sales cannibalization, offer actionable insights to drive business growth and customer retention.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Visualizations like dual-axis charts, pie charts, and geographic mapping make complex data easily interpretable.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dashboard enables data-driven decision-making, supporting strategies for targeted marketing, improved customer satisfaction, and optimal resource allocation.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8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5D92-B017-4E0A-CAFE-0BFE5379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ENHANCEMENTS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2E02EC-9786-DFA1-0EEF-A5D9553EA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2733" y="1669072"/>
            <a:ext cx="7442200" cy="44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Customer Segmentation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Divide customers into distinct segments based on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demographics, or purchase patterns. This enables targeted marketing strategies and personalized sales approaches.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Forecasting and Predictive Analytics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historical sales data and machine learning algorithms to predict future sales trends. This helps in inventory planning, budgeting, and setting realistic sales goals.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Campaign Impact Analysis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Measure the effectiveness of marketing campaigns by tracking their influence on sales, customer acquisition, and retention. This allows for optimization of marketing spend and strategy.</a:t>
            </a:r>
          </a:p>
        </p:txBody>
      </p:sp>
    </p:spTree>
    <p:extLst>
      <p:ext uri="{BB962C8B-B14F-4D97-AF65-F5344CB8AC3E}">
        <p14:creationId xmlns:p14="http://schemas.microsoft.com/office/powerpoint/2010/main" val="239047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34DF-FB31-AD59-A7F8-17109BF9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3" y="1117601"/>
            <a:ext cx="9482667" cy="5223933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Geo-Spatial Sales Analysis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Map sales data with advanced geospatial visualizations to identify high-performing regions and uncover local trends. This insight supports regional sales strategy and resource allocation.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Sales Velocity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speed at which products sell over a certain period to identify high-demand items and adjust production or inventory levels accordingly.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Customer Lifetime Value (CLTV) Metrics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Enhance CLTV calculations by including factors like purchase frequency, average transaction value, and customer retention rate, providing a more accurate forecast of long-term profitability from each customer segment.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Discount and Promotion Effectiveness Analysis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how discounts and promotions impact sales volume and profit margins. This helps in understanding the optimal discount levels and timing for maximizing revenue without compromising profitability.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Feedback and Sentiment Analysis Integration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Incorporate sentiment analysis on customer reviews and feedback to track customer satisfaction and identify areas for improvement. This can provide actionable insights for product enhancements and service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FAFDC-1C3F-FD46-6631-7F833F65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E50-7453-8DF0-C113-BC32B93E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1AFB-70E2-096B-45CE-C9051D77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1" y="2030255"/>
            <a:ext cx="8551333" cy="43527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SHANTANU ANAND 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 KUMAR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TANGUTURI SAI KUMAR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HINDAVI PATIL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MUBASHEER (NOT IN CONTACT)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5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AEFB2-BC1D-121E-18A5-18011F223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AAC-4EB8-BC1B-147C-FD89C2BA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675526"/>
            <a:ext cx="10058400" cy="25916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3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2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70E-51B5-5873-43A6-3A12DD26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DEDD-C9DC-EDA2-1E93-26CE048E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667"/>
            <a:ext cx="10058400" cy="457199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Performance Dashboard leverages Power BI to turn complex sales data into actionable insights, providing a comprehensive view of sales and customer trends. This tool is tailored to help decision-makers understand key sales drivers and customer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integrates various data sources, including: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Demographics: Information on customer regions, acquisition dates, and purchase frequency.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Transactions: Detailed records of each sale, including order date, product sold, sale amount, and discount information.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Information: Data on product categories, pricing, release dates, and status (e.g., new vs. existing products).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Feedback: Customer ratings and satisfaction metrics, allowing us to correlate sentiment with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4488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37B42-50D0-2FA2-10A3-4F364B3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75" y="1143001"/>
            <a:ext cx="7681589" cy="5435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42E82B-F9C8-1C73-51FC-442A4DDC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394"/>
            <a:ext cx="10058400" cy="1371600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MODEL VIEW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9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8FFDF-C498-7D28-B8E2-AA77847E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C8D7-D557-0D93-8FCC-C0C177F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 OVERVIEW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3198-3D6B-009F-93A4-8171B692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667"/>
            <a:ext cx="10058400" cy="45719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It integrates data from multiple sources, including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transactions, customer demographics, and product details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to provide a holistic view of sales performance.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Key focus areas include: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Sales Trends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new and existing products perform over time.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Lifetime Value (CLTV)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Track cumulative value generated by customers across regions and product categories.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Churn Prediction &amp; Retention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customers at risk of churning to improve retention strategies.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Sentiment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Examine customer ratings and their impact on sales.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by Customer Type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Compare trends between new and repeat customers.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Geo-Spatial Sales Trends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Visualize sales distribution across different regions.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This dashboard empowers stakeholders to make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providing actionable insights that drive business growth and enhance customer satisfaction.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9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CB39-B21F-A9E4-8DBC-F6A16538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A592-53BE-30F7-E074-A0FB6FBF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52DA-7A30-D43B-AC53-2FAFA65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201336"/>
            <a:ext cx="5401733" cy="4241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if new product launches affect sales of existing products within the same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Area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monthly sales trends for "New" vs. "Existing"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"Existing" product sales decline as "New" product sales increase, this indicates possible cannibalization.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chart shows fluctuations in sales, particularly during new product introductions, helping assess their impact on existing products.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1A03-614A-A0F6-BE73-DE6B9A589444}"/>
              </a:ext>
            </a:extLst>
          </p:cNvPr>
          <p:cNvSpPr txBox="1"/>
          <p:nvPr/>
        </p:nvSpPr>
        <p:spPr>
          <a:xfrm>
            <a:off x="2548467" y="1392171"/>
            <a:ext cx="7255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1 - Product Sales Cannibalization Analysis</a:t>
            </a:r>
          </a:p>
          <a:p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D6F2D-81BC-F55C-9A9E-24C884D7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10" y="2308948"/>
            <a:ext cx="5778964" cy="3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F3E5E-9EB4-68D3-B9B5-D00E2B6D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2BB4-6DA9-5385-64F9-FC1E7C9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499E-84E6-0BF7-1B1D-89620FF1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201336"/>
            <a:ext cx="5401733" cy="42418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Calculate the cumulative value each customer contributes over time by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CLTV across different product categories.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displays the distribution of CLTV by product category, highlighting long-term value drivers.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high-value product categories that generate sustained customer revenue, supporting strategic focus.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chart shows Electronics and Home Appliances as top contributors to CLTV, helping prioritize resource allocation.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535DD-332B-D225-0A06-7D4B40128267}"/>
              </a:ext>
            </a:extLst>
          </p:cNvPr>
          <p:cNvSpPr txBox="1"/>
          <p:nvPr/>
        </p:nvSpPr>
        <p:spPr>
          <a:xfrm>
            <a:off x="2548467" y="1392171"/>
            <a:ext cx="725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2 - Customer Lifetime Value (CLTV) Analysis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3ED5F-0DE8-D602-4DD4-CEA4C657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37" y="2250353"/>
            <a:ext cx="5948930" cy="41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C782-9A06-B4DC-FEAD-6983F950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3BBB-D197-6202-EFDA-AF352B01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6AFC-4C49-FA1F-2567-5DAD9BF8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2201336"/>
            <a:ext cx="4478078" cy="424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customers at risk of churning based on recent purchase frequency and categorize by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Stacked Bar Chart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categorizes customers by churn risk level (At Risk, Inactive, Potential, Retained) across different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Regional churn analysis helps to understand areas with higher risk, guiding targeted retention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chart reveals that the West region has the highest number of at-risk customers, prompting potential focus on engagement initiatives in that area.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264D-B686-BE53-D309-581AFB52AA01}"/>
              </a:ext>
            </a:extLst>
          </p:cNvPr>
          <p:cNvSpPr txBox="1"/>
          <p:nvPr/>
        </p:nvSpPr>
        <p:spPr>
          <a:xfrm>
            <a:off x="2548467" y="1392171"/>
            <a:ext cx="814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3 - Churn Prediction and Retention Insights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1FB2A-441B-2544-852B-52AC4AB8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11" y="2334479"/>
            <a:ext cx="7054150" cy="39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39BC-B92F-6EE8-A254-D2D77C220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C50B-F268-85D4-5A6E-66479FF7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4CEB-96E0-863C-87E0-2A236E92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2580765"/>
            <a:ext cx="4853092" cy="410911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Examine customer satisfaction through ratings and understand its correlation with product categories and overall sales.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customer ratings were calculated and summarized by product categories to identify high- and low-performing segments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7B0F5-5847-D3EE-77F6-5A936190E7B5}"/>
              </a:ext>
            </a:extLst>
          </p:cNvPr>
          <p:cNvSpPr txBox="1"/>
          <p:nvPr/>
        </p:nvSpPr>
        <p:spPr>
          <a:xfrm>
            <a:off x="2548467" y="1392171"/>
            <a:ext cx="72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4 - Customer Sentiment Analysis: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575A1-670A-5962-EF20-4BC78D9D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32" y="2236948"/>
            <a:ext cx="5638101" cy="39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205</TotalTime>
  <Words>1303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Garamond</vt:lpstr>
      <vt:lpstr>Symbol</vt:lpstr>
      <vt:lpstr>Times New Roman</vt:lpstr>
      <vt:lpstr>Savon</vt:lpstr>
      <vt:lpstr>Sales Performance Dashboard Analysis USING POWER BI</vt:lpstr>
      <vt:lpstr>TEAM MEMBERS</vt:lpstr>
      <vt:lpstr>INTRODUCTION</vt:lpstr>
      <vt:lpstr>DATASET MODEL VIEW</vt:lpstr>
      <vt:lpstr>PROJECT  OVERVIEW</vt:lpstr>
      <vt:lpstr>MILESTONE 2</vt:lpstr>
      <vt:lpstr>MILESTONE 2</vt:lpstr>
      <vt:lpstr>MILESTONE 2</vt:lpstr>
      <vt:lpstr>MILESTONE 2</vt:lpstr>
      <vt:lpstr>MILESTONE 2</vt:lpstr>
      <vt:lpstr>MILESTONE 2</vt:lpstr>
      <vt:lpstr>MILESTONE 2</vt:lpstr>
      <vt:lpstr>MILESTONE 2</vt:lpstr>
      <vt:lpstr>CUSTOMER ANALYSIS  BASED VISUALIZATIONS</vt:lpstr>
      <vt:lpstr>SALES ANALYSIS  BASED VISUALIZATIONS</vt:lpstr>
      <vt:lpstr>PRODUCT ANALYSIS  BASED VISUALIZATIONS</vt:lpstr>
      <vt:lpstr>CONCLUSION</vt:lpstr>
      <vt:lpstr>FUTURE ENHANCEMENTS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Anand</dc:creator>
  <cp:lastModifiedBy>Shantanu Anand</cp:lastModifiedBy>
  <cp:revision>35</cp:revision>
  <dcterms:created xsi:type="dcterms:W3CDTF">2024-11-07T22:22:21Z</dcterms:created>
  <dcterms:modified xsi:type="dcterms:W3CDTF">2024-11-11T14:15:07Z</dcterms:modified>
</cp:coreProperties>
</file>