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Arial Black"/>
      <p:regular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alBlack-regular.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53fb36157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3fb36157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9fdb613de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9fdb613de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9fdb613dee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fdb613dee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7437395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7437395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fdb613dee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fdb613dee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53fb36157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3fb36157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9fdb613de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9fdb613dee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f70b34ad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f70b34ad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f70b34ad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f70b34ad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40325" y="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333333"/>
                </a:solidFill>
                <a:highlight>
                  <a:srgbClr val="FFFFFF"/>
                </a:highlight>
                <a:latin typeface="Arial Black"/>
                <a:ea typeface="Arial Black"/>
                <a:cs typeface="Arial Black"/>
                <a:sym typeface="Arial Black"/>
              </a:rPr>
              <a:t>   </a:t>
            </a:r>
            <a:endParaRPr b="0" sz="2400">
              <a:solidFill>
                <a:srgbClr val="333333"/>
              </a:solidFill>
              <a:highlight>
                <a:srgbClr val="FFFFFF"/>
              </a:highlight>
              <a:latin typeface="Arial Black"/>
              <a:ea typeface="Arial Black"/>
              <a:cs typeface="Arial Black"/>
              <a:sym typeface="Arial Black"/>
            </a:endParaRPr>
          </a:p>
          <a:p>
            <a:pPr indent="0" lvl="0" marL="0" rtl="0" algn="l">
              <a:spcBef>
                <a:spcPts val="0"/>
              </a:spcBef>
              <a:spcAft>
                <a:spcPts val="0"/>
              </a:spcAft>
              <a:buNone/>
            </a:pPr>
            <a:r>
              <a:t/>
            </a:r>
            <a:endParaRPr b="0" sz="3000">
              <a:solidFill>
                <a:srgbClr val="333333"/>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t/>
            </a:r>
            <a:endParaRPr b="0" i="1" sz="3000">
              <a:solidFill>
                <a:srgbClr val="333333"/>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t/>
            </a:r>
            <a:endParaRPr b="0" i="1" sz="3000">
              <a:solidFill>
                <a:srgbClr val="333333"/>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rPr b="0" i="1" lang="en" sz="3000">
                <a:solidFill>
                  <a:srgbClr val="333333"/>
                </a:solidFill>
                <a:highlight>
                  <a:srgbClr val="FFFFFF"/>
                </a:highlight>
                <a:latin typeface="Comic Sans MS"/>
                <a:ea typeface="Comic Sans MS"/>
                <a:cs typeface="Comic Sans MS"/>
                <a:sym typeface="Comic Sans MS"/>
              </a:rPr>
              <a:t>                    </a:t>
            </a:r>
            <a:r>
              <a:rPr b="1" i="1" lang="en" sz="3000">
                <a:solidFill>
                  <a:srgbClr val="333333"/>
                </a:solidFill>
                <a:highlight>
                  <a:srgbClr val="FFFFFF"/>
                </a:highlight>
                <a:latin typeface="Comic Sans MS"/>
                <a:ea typeface="Comic Sans MS"/>
                <a:cs typeface="Comic Sans MS"/>
                <a:sym typeface="Comic Sans MS"/>
              </a:rPr>
              <a:t>Sprocket Central Pty Ltd</a:t>
            </a:r>
            <a:endParaRPr b="1" i="1" sz="3000">
              <a:solidFill>
                <a:srgbClr val="333333"/>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t/>
            </a:r>
            <a:endParaRPr b="0" i="1" sz="3000">
              <a:solidFill>
                <a:srgbClr val="333333"/>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t/>
            </a:r>
            <a:endParaRPr b="0" i="1" sz="3000">
              <a:solidFill>
                <a:srgbClr val="333333"/>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t/>
            </a:r>
            <a:endParaRPr b="0" i="1" sz="3000">
              <a:solidFill>
                <a:srgbClr val="333333"/>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t/>
            </a:r>
            <a:endParaRPr b="0" i="1" sz="3000">
              <a:solidFill>
                <a:srgbClr val="333333"/>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rPr b="0" i="1" lang="en" sz="3000">
                <a:solidFill>
                  <a:srgbClr val="333333"/>
                </a:solidFill>
                <a:highlight>
                  <a:srgbClr val="FFFFFF"/>
                </a:highlight>
                <a:latin typeface="Comic Sans MS"/>
                <a:ea typeface="Comic Sans MS"/>
                <a:cs typeface="Comic Sans MS"/>
                <a:sym typeface="Comic Sans MS"/>
              </a:rPr>
              <a:t>                                         </a:t>
            </a:r>
            <a:endParaRPr b="0" i="1" sz="3000">
              <a:solidFill>
                <a:srgbClr val="333333"/>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rPr b="0" i="1" lang="en" sz="3000">
                <a:solidFill>
                  <a:srgbClr val="333333"/>
                </a:solidFill>
                <a:highlight>
                  <a:srgbClr val="FFFFFF"/>
                </a:highlight>
                <a:latin typeface="Comic Sans MS"/>
                <a:ea typeface="Comic Sans MS"/>
                <a:cs typeface="Comic Sans MS"/>
                <a:sym typeface="Comic Sans MS"/>
              </a:rPr>
              <a:t>                                </a:t>
            </a:r>
            <a:r>
              <a:rPr i="1" lang="en" sz="3000">
                <a:solidFill>
                  <a:srgbClr val="333333"/>
                </a:solidFill>
                <a:highlight>
                  <a:srgbClr val="FFFFFF"/>
                </a:highlight>
                <a:latin typeface="Comic Sans MS"/>
                <a:ea typeface="Comic Sans MS"/>
                <a:cs typeface="Comic Sans MS"/>
                <a:sym typeface="Comic Sans MS"/>
              </a:rPr>
              <a:t>   -</a:t>
            </a:r>
            <a:r>
              <a:rPr lang="en" sz="2400">
                <a:solidFill>
                  <a:srgbClr val="333333"/>
                </a:solidFill>
                <a:highlight>
                  <a:srgbClr val="FFFFFF"/>
                </a:highlight>
                <a:latin typeface="Arial Black"/>
                <a:ea typeface="Arial Black"/>
                <a:cs typeface="Arial Black"/>
                <a:sym typeface="Arial Black"/>
              </a:rPr>
              <a:t>The Analytics Team</a:t>
            </a:r>
            <a:r>
              <a:rPr b="0" lang="en" sz="2400" u="sng">
                <a:solidFill>
                  <a:srgbClr val="333333"/>
                </a:solidFill>
                <a:highlight>
                  <a:srgbClr val="FFFFFF"/>
                </a:highlight>
                <a:latin typeface="Arial Black"/>
                <a:ea typeface="Arial Black"/>
                <a:cs typeface="Arial Black"/>
                <a:sym typeface="Arial Black"/>
              </a:rPr>
              <a:t> </a:t>
            </a:r>
            <a:endParaRPr b="0" i="1" sz="3000">
              <a:solidFill>
                <a:srgbClr val="333333"/>
              </a:solidFill>
              <a:highlight>
                <a:srgbClr val="FFFFFF"/>
              </a:highlight>
              <a:latin typeface="Comic Sans MS"/>
              <a:ea typeface="Comic Sans MS"/>
              <a:cs typeface="Comic Sans MS"/>
              <a:sym typeface="Comic Sans MS"/>
            </a:endParaRPr>
          </a:p>
        </p:txBody>
      </p:sp>
      <p:sp>
        <p:nvSpPr>
          <p:cNvPr id="65" name="Google Shape;65;p13"/>
          <p:cNvSpPr txBox="1"/>
          <p:nvPr>
            <p:ph idx="1" type="subTitle"/>
          </p:nvPr>
        </p:nvSpPr>
        <p:spPr>
          <a:xfrm>
            <a:off x="98325" y="115385"/>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Data Insights :</a:t>
            </a:r>
            <a:r>
              <a:rPr b="1" lang="en"/>
              <a:t>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76100" y="5908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Data Interpretation :</a:t>
            </a:r>
            <a:endParaRPr sz="1800"/>
          </a:p>
          <a:p>
            <a:pPr indent="0" lvl="0" marL="0" rtl="0" algn="l">
              <a:spcBef>
                <a:spcPts val="0"/>
              </a:spcBef>
              <a:spcAft>
                <a:spcPts val="0"/>
              </a:spcAft>
              <a:buNone/>
            </a:pPr>
            <a:r>
              <a:t/>
            </a:r>
            <a:endParaRPr/>
          </a:p>
          <a:p>
            <a:pPr indent="0" lvl="0" marL="0" rtl="0" algn="l">
              <a:spcBef>
                <a:spcPts val="0"/>
              </a:spcBef>
              <a:spcAft>
                <a:spcPts val="0"/>
              </a:spcAft>
              <a:buNone/>
            </a:pPr>
            <a:r>
              <a:rPr lang="en" sz="1800"/>
              <a:t>Profit Distribution</a:t>
            </a:r>
            <a:endParaRPr sz="1800"/>
          </a:p>
          <a:p>
            <a:pPr indent="0" lvl="0" marL="0" rtl="0" algn="l">
              <a:spcBef>
                <a:spcPts val="0"/>
              </a:spcBef>
              <a:spcAft>
                <a:spcPts val="0"/>
              </a:spcAft>
              <a:buNone/>
            </a:pPr>
            <a:r>
              <a:t/>
            </a:r>
            <a:endParaRPr/>
          </a:p>
          <a:p>
            <a:pPr indent="0" lvl="0" marL="0" rtl="0" algn="l">
              <a:spcBef>
                <a:spcPts val="0"/>
              </a:spcBef>
              <a:spcAft>
                <a:spcPts val="0"/>
              </a:spcAft>
              <a:buNone/>
            </a:pPr>
            <a:r>
              <a:rPr lang="en" sz="1800"/>
              <a:t>Brand Distribution w.r.t Job Industry</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1" name="Google Shape;121;p22"/>
          <p:cNvSpPr txBox="1"/>
          <p:nvPr>
            <p:ph idx="1" type="body"/>
          </p:nvPr>
        </p:nvSpPr>
        <p:spPr>
          <a:xfrm>
            <a:off x="4644675" y="159800"/>
            <a:ext cx="4166400" cy="491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2" name="Google Shape;122;p22"/>
          <p:cNvPicPr preferRelativeResize="0"/>
          <p:nvPr/>
        </p:nvPicPr>
        <p:blipFill>
          <a:blip r:embed="rId3">
            <a:alphaModFix/>
          </a:blip>
          <a:stretch>
            <a:fillRect/>
          </a:stretch>
        </p:blipFill>
        <p:spPr>
          <a:xfrm>
            <a:off x="3835150" y="0"/>
            <a:ext cx="5133525" cy="2668700"/>
          </a:xfrm>
          <a:prstGeom prst="rect">
            <a:avLst/>
          </a:prstGeom>
          <a:noFill/>
          <a:ln>
            <a:noFill/>
          </a:ln>
        </p:spPr>
      </p:pic>
      <p:pic>
        <p:nvPicPr>
          <p:cNvPr id="123" name="Google Shape;123;p22"/>
          <p:cNvPicPr preferRelativeResize="0"/>
          <p:nvPr/>
        </p:nvPicPr>
        <p:blipFill>
          <a:blip r:embed="rId4">
            <a:alphaModFix/>
          </a:blip>
          <a:stretch>
            <a:fillRect/>
          </a:stretch>
        </p:blipFill>
        <p:spPr>
          <a:xfrm>
            <a:off x="3128650" y="2836425"/>
            <a:ext cx="5750125" cy="2307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rot="-278">
            <a:off x="311675" y="500990"/>
            <a:ext cx="3706500" cy="9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  Introduction</a:t>
            </a:r>
            <a:endParaRPr b="1" sz="2400"/>
          </a:p>
          <a:p>
            <a:pPr indent="0" lvl="0" marL="0" rtl="0" algn="l">
              <a:spcBef>
                <a:spcPts val="1600"/>
              </a:spcBef>
              <a:spcAft>
                <a:spcPts val="0"/>
              </a:spcAft>
              <a:buNone/>
            </a:pPr>
            <a:r>
              <a:rPr b="1" lang="en" sz="2400"/>
              <a:t>.  Data Exploration</a:t>
            </a:r>
            <a:endParaRPr b="1" sz="2400"/>
          </a:p>
          <a:p>
            <a:pPr indent="0" lvl="0" marL="0" rtl="0" algn="l">
              <a:spcBef>
                <a:spcPts val="1600"/>
              </a:spcBef>
              <a:spcAft>
                <a:spcPts val="0"/>
              </a:spcAft>
              <a:buNone/>
            </a:pPr>
            <a:r>
              <a:rPr b="1" lang="en" sz="2400"/>
              <a:t>.  Model Development</a:t>
            </a:r>
            <a:endParaRPr b="1" sz="2400"/>
          </a:p>
          <a:p>
            <a:pPr indent="0" lvl="0" marL="0" rtl="0" algn="l">
              <a:spcBef>
                <a:spcPts val="1600"/>
              </a:spcBef>
              <a:spcAft>
                <a:spcPts val="1600"/>
              </a:spcAft>
              <a:buNone/>
            </a:pPr>
            <a:r>
              <a:rPr b="1" lang="en" sz="2400"/>
              <a:t>.  Interpretation</a:t>
            </a:r>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33333"/>
                </a:solidFill>
                <a:highlight>
                  <a:srgbClr val="FFFFFF"/>
                </a:highlight>
                <a:latin typeface="Times New Roman"/>
                <a:ea typeface="Times New Roman"/>
                <a:cs typeface="Times New Roman"/>
                <a:sym typeface="Times New Roman"/>
              </a:rPr>
              <a:t>. The supplied data would reveal useful customer insights which could help optimise resources allocation For targeted marketing. Hence, improve performance by focusing on high value customer </a:t>
            </a:r>
            <a:endParaRPr sz="1200">
              <a:solidFill>
                <a:srgbClr val="333333"/>
              </a:solidFill>
              <a:highlight>
                <a:srgbClr val="F4F4F4"/>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333333"/>
                </a:solidFill>
                <a:highlight>
                  <a:srgbClr val="FFFFFF"/>
                </a:highlight>
                <a:latin typeface="Times New Roman"/>
                <a:ea typeface="Times New Roman"/>
                <a:cs typeface="Times New Roman"/>
                <a:sym typeface="Times New Roman"/>
              </a:rPr>
              <a:t>.</a:t>
            </a:r>
            <a:r>
              <a:rPr lang="en" sz="1400">
                <a:solidFill>
                  <a:srgbClr val="333333"/>
                </a:solidFill>
                <a:highlight>
                  <a:srgbClr val="FFFFFF"/>
                </a:highlight>
                <a:latin typeface="Times New Roman"/>
                <a:ea typeface="Times New Roman"/>
                <a:cs typeface="Times New Roman"/>
                <a:sym typeface="Times New Roman"/>
              </a:rPr>
              <a:t> The business could be boosted  by analysing their existing customer dataset to determine customer trends and behaviour. </a:t>
            </a:r>
            <a:endParaRPr sz="1400">
              <a:solidFill>
                <a:srgbClr val="333333"/>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333333"/>
                </a:solidFill>
                <a:highlight>
                  <a:srgbClr val="FFFFFF"/>
                </a:highlight>
                <a:latin typeface="Times New Roman"/>
                <a:ea typeface="Times New Roman"/>
                <a:cs typeface="Times New Roman"/>
                <a:sym typeface="Times New Roman"/>
              </a:rPr>
              <a:t>. </a:t>
            </a:r>
            <a:r>
              <a:rPr lang="en" sz="1400">
                <a:solidFill>
                  <a:srgbClr val="333333"/>
                </a:solidFill>
                <a:highlight>
                  <a:srgbClr val="FFFFFF"/>
                </a:highlight>
                <a:latin typeface="Times New Roman"/>
                <a:ea typeface="Times New Roman"/>
                <a:cs typeface="Times New Roman"/>
                <a:sym typeface="Times New Roman"/>
              </a:rPr>
              <a:t>Here The </a:t>
            </a:r>
            <a:r>
              <a:rPr b="1" lang="en" sz="1400">
                <a:solidFill>
                  <a:srgbClr val="333333"/>
                </a:solidFill>
                <a:highlight>
                  <a:srgbClr val="FFFFFF"/>
                </a:highlight>
                <a:latin typeface="Times New Roman"/>
                <a:ea typeface="Times New Roman"/>
                <a:cs typeface="Times New Roman"/>
                <a:sym typeface="Times New Roman"/>
              </a:rPr>
              <a:t>Customer Analysis</a:t>
            </a:r>
            <a:r>
              <a:rPr lang="en" sz="1400">
                <a:solidFill>
                  <a:srgbClr val="333333"/>
                </a:solidFill>
                <a:highlight>
                  <a:srgbClr val="FFFFFF"/>
                </a:highlight>
                <a:latin typeface="Times New Roman"/>
                <a:ea typeface="Times New Roman"/>
                <a:cs typeface="Times New Roman"/>
                <a:sym typeface="Times New Roman"/>
              </a:rPr>
              <a:t> will include understanding the data distributions, feature engineering, data transformations, modelling, results interpretation and reporting.</a:t>
            </a:r>
            <a:endParaRPr sz="1400">
              <a:solidFill>
                <a:srgbClr val="333333"/>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333333"/>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333333"/>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rPr lang="en" sz="1200">
                <a:solidFill>
                  <a:srgbClr val="333333"/>
                </a:solidFill>
                <a:highlight>
                  <a:srgbClr val="FFFFFF"/>
                </a:highlight>
                <a:latin typeface="Times New Roman"/>
                <a:ea typeface="Times New Roman"/>
                <a:cs typeface="Times New Roman"/>
                <a:sym typeface="Times New Roman"/>
              </a:rPr>
              <a:t>. </a:t>
            </a:r>
            <a:endParaRPr sz="12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Analysis</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rPr b="1" lang="en"/>
              <a:t>. Profit  distribution w.r.t each Customer</a:t>
            </a:r>
            <a:endParaRPr b="1"/>
          </a:p>
          <a:p>
            <a:pPr indent="0" lvl="0" marL="0" rtl="0" algn="l">
              <a:spcBef>
                <a:spcPts val="1600"/>
              </a:spcBef>
              <a:spcAft>
                <a:spcPts val="0"/>
              </a:spcAft>
              <a:buNone/>
            </a:pPr>
            <a:r>
              <a:rPr b="1" lang="en"/>
              <a:t>. Past 3 years Bike sale w.r.t  each Customer</a:t>
            </a:r>
            <a:endParaRPr b="1"/>
          </a:p>
          <a:p>
            <a:pPr indent="0" lvl="0" marL="0" rtl="0" algn="l">
              <a:spcBef>
                <a:spcPts val="1600"/>
              </a:spcBef>
              <a:spcAft>
                <a:spcPts val="0"/>
              </a:spcAft>
              <a:buNone/>
            </a:pPr>
            <a:r>
              <a:rPr b="1" lang="en"/>
              <a:t>. Brand wise analysis Customer’s Job Industry</a:t>
            </a:r>
            <a:endParaRPr b="1"/>
          </a:p>
          <a:p>
            <a:pPr indent="0" lvl="0" marL="0" rtl="0" algn="l">
              <a:spcBef>
                <a:spcPts val="1600"/>
              </a:spcBef>
              <a:spcAft>
                <a:spcPts val="0"/>
              </a:spcAft>
              <a:buNone/>
            </a:pPr>
            <a:r>
              <a:rPr b="1" lang="en"/>
              <a:t>. Profit distribution w.r.t Customer’s Age</a:t>
            </a:r>
            <a:endParaRPr b="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solidFill>
                <a:srgbClr val="222222"/>
              </a:solidFill>
              <a:highlight>
                <a:srgbClr val="FFFFFF"/>
              </a:highlight>
            </a:endParaRPr>
          </a:p>
          <a:p>
            <a:pPr indent="0" lvl="0" marL="0" rtl="0" algn="l">
              <a:spcBef>
                <a:spcPts val="1600"/>
              </a:spcBef>
              <a:spcAft>
                <a:spcPts val="0"/>
              </a:spcAft>
              <a:buNone/>
            </a:pPr>
            <a:r>
              <a:t/>
            </a:r>
            <a:endParaRPr b="1" sz="1200">
              <a:solidFill>
                <a:srgbClr val="222222"/>
              </a:solidFill>
              <a:highlight>
                <a:srgbClr val="FFFFFF"/>
              </a:highlight>
            </a:endParaRPr>
          </a:p>
          <a:p>
            <a:pPr indent="0" lvl="0" marL="0" rtl="0" algn="l">
              <a:spcBef>
                <a:spcPts val="1600"/>
              </a:spcBef>
              <a:spcAft>
                <a:spcPts val="0"/>
              </a:spcAft>
              <a:buNone/>
            </a:pPr>
            <a:r>
              <a:t/>
            </a:r>
            <a:endParaRPr b="1" sz="1200">
              <a:solidFill>
                <a:srgbClr val="222222"/>
              </a:solidFill>
              <a:highlight>
                <a:srgbClr val="FFFFFF"/>
              </a:highlight>
            </a:endParaRPr>
          </a:p>
          <a:p>
            <a:pPr indent="0" lvl="0" marL="0" rtl="0" algn="l">
              <a:spcBef>
                <a:spcPts val="1600"/>
              </a:spcBef>
              <a:spcAft>
                <a:spcPts val="1600"/>
              </a:spcAft>
              <a:buNone/>
            </a:pPr>
            <a:r>
              <a:rPr b="1" lang="en" sz="1200">
                <a:solidFill>
                  <a:srgbClr val="222222"/>
                </a:solidFill>
                <a:highlight>
                  <a:srgbClr val="FFFFFF"/>
                </a:highlight>
              </a:rPr>
              <a:t>Data exploration</a:t>
            </a:r>
            <a:r>
              <a:rPr lang="en" sz="1200">
                <a:solidFill>
                  <a:srgbClr val="222222"/>
                </a:solidFill>
                <a:highlight>
                  <a:srgbClr val="FFFFFF"/>
                </a:highlight>
              </a:rPr>
              <a:t> refers to the initial step in data analysis in which data analysts use data visualization and statistical techniques to describe dataset characterizations, such as size, quantity, and accuracy, in order to better understand the nature of the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Data Exploration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Profit w.r.t Customer’s Age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6" name="Google Shape;96;p18"/>
          <p:cNvPicPr preferRelativeResize="0"/>
          <p:nvPr/>
        </p:nvPicPr>
        <p:blipFill>
          <a:blip r:embed="rId3">
            <a:alphaModFix/>
          </a:blip>
          <a:stretch>
            <a:fillRect/>
          </a:stretch>
        </p:blipFill>
        <p:spPr>
          <a:xfrm>
            <a:off x="4354500" y="540875"/>
            <a:ext cx="4654124" cy="4412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Development</a:t>
            </a:r>
            <a:endParaRPr/>
          </a:p>
        </p:txBody>
      </p:sp>
      <p:sp>
        <p:nvSpPr>
          <p:cNvPr id="102" name="Google Shape;102;p1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1600"/>
              </a:spcAft>
              <a:buNone/>
            </a:pPr>
            <a:r>
              <a:rPr b="1" lang="en"/>
              <a:t>Model Development</a:t>
            </a:r>
            <a:r>
              <a:rPr lang="en"/>
              <a:t> is the process of using business logic to aggregate over event level data to produce ‘modeled’ data that is simpler for querying.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Model Development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Past 3 years bike sale w.r.t Customer’s Age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108" name="Google Shape;108;p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9" name="Google Shape;109;p20"/>
          <p:cNvPicPr preferRelativeResize="0"/>
          <p:nvPr/>
        </p:nvPicPr>
        <p:blipFill>
          <a:blip r:embed="rId3">
            <a:alphaModFix/>
          </a:blip>
          <a:stretch>
            <a:fillRect/>
          </a:stretch>
        </p:blipFill>
        <p:spPr>
          <a:xfrm>
            <a:off x="3575475" y="589250"/>
            <a:ext cx="5568524" cy="4464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Interpretation</a:t>
            </a:r>
            <a:endParaRPr/>
          </a:p>
        </p:txBody>
      </p:sp>
      <p:sp>
        <p:nvSpPr>
          <p:cNvPr id="115" name="Google Shape;115;p2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solidFill>
                <a:srgbClr val="222222"/>
              </a:solidFill>
              <a:highlight>
                <a:srgbClr val="FFFFFF"/>
              </a:highlight>
            </a:endParaRPr>
          </a:p>
          <a:p>
            <a:pPr indent="0" lvl="0" marL="0" rtl="0" algn="l">
              <a:spcBef>
                <a:spcPts val="1600"/>
              </a:spcBef>
              <a:spcAft>
                <a:spcPts val="0"/>
              </a:spcAft>
              <a:buNone/>
            </a:pPr>
            <a:r>
              <a:t/>
            </a:r>
            <a:endParaRPr b="1" sz="1200">
              <a:solidFill>
                <a:srgbClr val="222222"/>
              </a:solidFill>
              <a:highlight>
                <a:srgbClr val="FFFFFF"/>
              </a:highlight>
            </a:endParaRPr>
          </a:p>
          <a:p>
            <a:pPr indent="0" lvl="0" marL="0" rtl="0" algn="l">
              <a:spcBef>
                <a:spcPts val="1600"/>
              </a:spcBef>
              <a:spcAft>
                <a:spcPts val="1600"/>
              </a:spcAft>
              <a:buNone/>
            </a:pPr>
            <a:r>
              <a:rPr b="1" lang="en" sz="1200">
                <a:solidFill>
                  <a:srgbClr val="222222"/>
                </a:solidFill>
                <a:highlight>
                  <a:srgbClr val="FFFFFF"/>
                </a:highlight>
              </a:rPr>
              <a:t>Data interpretation</a:t>
            </a:r>
            <a:r>
              <a:rPr lang="en" sz="1200">
                <a:solidFill>
                  <a:srgbClr val="222222"/>
                </a:solidFill>
                <a:highlight>
                  <a:srgbClr val="FFFFFF"/>
                </a:highlight>
              </a:rPr>
              <a:t> is the process of reviewing data through some predefined processes which will help assign some meaning to the data and arrive at a relevant conclusion. It involves taking the result of data analysis, making inferences on the relations studied, and using them to conclude.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