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
      <p:font typeface="Montserrat"/>
      <p:regular r:id="rId19"/>
      <p:bold r:id="rId20"/>
      <p:italic r:id="rId21"/>
      <p:boldItalic r:id="rId22"/>
    </p:embeddedFont>
    <p:embeddedFont>
      <p:font typeface="Lato"/>
      <p:regular r:id="rId23"/>
      <p:bold r:id="rId24"/>
      <p:italic r:id="rId25"/>
      <p:boldItalic r:id="rId26"/>
    </p:embeddedFont>
    <p:embeddedFont>
      <p:font typeface="Oswald"/>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28" Type="http://schemas.openxmlformats.org/officeDocument/2006/relationships/font" Target="fonts/Oswald-bold.fntdata"/><Relationship Id="rId27"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19" Type="http://schemas.openxmlformats.org/officeDocument/2006/relationships/font" Target="fonts/Montserrat-regular.fntdata"/><Relationship Id="rId18" Type="http://schemas.openxmlformats.org/officeDocument/2006/relationships/font" Target="fonts/Robot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56cd369021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56cd369021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56cd369021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56cd369021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56cd369021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56cd369021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56cd369021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56cd369021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56cd369021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56cd369021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56cd369021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56cd369021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56cd369021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56cd369021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56cd369021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56cd369021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2964150" y="541500"/>
            <a:ext cx="5690100" cy="2973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CSE: 431</a:t>
            </a:r>
            <a:endParaRPr/>
          </a:p>
          <a:p>
            <a:pPr indent="0" lvl="0" marL="0" rtl="0" algn="l">
              <a:spcBef>
                <a:spcPts val="0"/>
              </a:spcBef>
              <a:spcAft>
                <a:spcPts val="0"/>
              </a:spcAft>
              <a:buNone/>
            </a:pPr>
            <a:r>
              <a:t/>
            </a:r>
            <a:endParaRPr b="1" sz="2644"/>
          </a:p>
          <a:p>
            <a:pPr indent="0" lvl="0" marL="0" rtl="0" algn="l">
              <a:spcBef>
                <a:spcPts val="0"/>
              </a:spcBef>
              <a:spcAft>
                <a:spcPts val="0"/>
              </a:spcAft>
              <a:buNone/>
            </a:pPr>
            <a:r>
              <a:rPr b="1" lang="en" sz="2644"/>
              <a:t>Explainable Detection of Online Sexism using Transformers.</a:t>
            </a:r>
            <a:endParaRPr b="1" sz="2644"/>
          </a:p>
          <a:p>
            <a:pPr indent="0" lvl="0" marL="0" rtl="0" algn="l">
              <a:spcBef>
                <a:spcPts val="0"/>
              </a:spcBef>
              <a:spcAft>
                <a:spcPts val="0"/>
              </a:spcAft>
              <a:buNone/>
            </a:pPr>
            <a:r>
              <a:t/>
            </a:r>
            <a:endParaRPr b="1" sz="2644"/>
          </a:p>
          <a:p>
            <a:pPr indent="0" lvl="0" marL="0" rtl="0" algn="l">
              <a:spcBef>
                <a:spcPts val="0"/>
              </a:spcBef>
              <a:spcAft>
                <a:spcPts val="0"/>
              </a:spcAft>
              <a:buNone/>
            </a:pPr>
            <a:r>
              <a:rPr lang="en" sz="1761"/>
              <a:t>Name: Shantanu Das                       ID: </a:t>
            </a:r>
            <a:r>
              <a:rPr lang="en" sz="1700">
                <a:latin typeface="Times New Roman"/>
                <a:ea typeface="Times New Roman"/>
                <a:cs typeface="Times New Roman"/>
                <a:sym typeface="Times New Roman"/>
              </a:rPr>
              <a:t>23341068</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0" lvl="0" marL="0" rtl="0" algn="l">
              <a:spcBef>
                <a:spcPts val="0"/>
              </a:spcBef>
              <a:spcAft>
                <a:spcPts val="0"/>
              </a:spcAft>
              <a:buNone/>
            </a:pPr>
            <a:r>
              <a:rPr lang="en" sz="2033">
                <a:latin typeface="Times New Roman"/>
                <a:ea typeface="Times New Roman"/>
                <a:cs typeface="Times New Roman"/>
                <a:sym typeface="Times New Roman"/>
              </a:rPr>
              <a:t>Team: 09</a:t>
            </a:r>
            <a:endParaRPr sz="2033">
              <a:latin typeface="Times New Roman"/>
              <a:ea typeface="Times New Roman"/>
              <a:cs typeface="Times New Roman"/>
              <a:sym typeface="Times New Roman"/>
            </a:endParaRPr>
          </a:p>
        </p:txBody>
      </p:sp>
      <p:sp>
        <p:nvSpPr>
          <p:cNvPr id="135" name="Google Shape;135;p13"/>
          <p:cNvSpPr txBox="1"/>
          <p:nvPr>
            <p:ph idx="1" type="subTitle"/>
          </p:nvPr>
        </p:nvSpPr>
        <p:spPr>
          <a:xfrm>
            <a:off x="2964150" y="3679125"/>
            <a:ext cx="5567400" cy="1036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latin typeface="Times New Roman"/>
                <a:ea typeface="Times New Roman"/>
                <a:cs typeface="Times New Roman"/>
                <a:sym typeface="Times New Roman"/>
              </a:rPr>
              <a:t>Student Tutor (ST) : Ehsanur Rahman Rhythm</a:t>
            </a:r>
            <a:endParaRPr sz="1600">
              <a:latin typeface="Times New Roman"/>
              <a:ea typeface="Times New Roman"/>
              <a:cs typeface="Times New Roman"/>
              <a:sym typeface="Times New Roman"/>
            </a:endParaRPr>
          </a:p>
          <a:p>
            <a:pPr indent="0" lvl="0" marL="0" rtl="0" algn="l">
              <a:spcBef>
                <a:spcPts val="0"/>
              </a:spcBef>
              <a:spcAft>
                <a:spcPts val="0"/>
              </a:spcAft>
              <a:buNone/>
            </a:pPr>
            <a:r>
              <a:rPr lang="en" sz="1600">
                <a:latin typeface="Times New Roman"/>
                <a:ea typeface="Times New Roman"/>
                <a:cs typeface="Times New Roman"/>
                <a:sym typeface="Times New Roman"/>
              </a:rPr>
              <a:t>Research Assistants (RA) : Humaion Kabir Mehedi and Sania Azhmee Bhuiyan </a:t>
            </a:r>
            <a:endParaRPr/>
          </a:p>
        </p:txBody>
      </p:sp>
      <p:sp>
        <p:nvSpPr>
          <p:cNvPr id="136" name="Google Shape;136;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latin typeface="Arial"/>
                <a:ea typeface="Arial"/>
                <a:cs typeface="Arial"/>
                <a:sym typeface="Arial"/>
              </a:rPr>
              <a:t>Introduction</a:t>
            </a:r>
            <a:endParaRPr b="1">
              <a:latin typeface="Arial"/>
              <a:ea typeface="Arial"/>
              <a:cs typeface="Arial"/>
              <a:sym typeface="Arial"/>
            </a:endParaRPr>
          </a:p>
        </p:txBody>
      </p:sp>
      <p:sp>
        <p:nvSpPr>
          <p:cNvPr id="142" name="Google Shape;142;p14"/>
          <p:cNvSpPr txBox="1"/>
          <p:nvPr>
            <p:ph idx="1" type="body"/>
          </p:nvPr>
        </p:nvSpPr>
        <p:spPr>
          <a:xfrm>
            <a:off x="1242925" y="1963200"/>
            <a:ext cx="7038900" cy="2152500"/>
          </a:xfrm>
          <a:prstGeom prst="rect">
            <a:avLst/>
          </a:prstGeom>
        </p:spPr>
        <p:txBody>
          <a:bodyPr anchorCtr="0" anchor="t" bIns="91425" lIns="91425" spcFirstLastPara="1" rIns="91425" wrap="square" tIns="91425">
            <a:noAutofit/>
          </a:bodyPr>
          <a:lstStyle/>
          <a:p>
            <a:pPr indent="0" lvl="0" marL="0" rtl="0" algn="ctr">
              <a:lnSpc>
                <a:spcPct val="95000"/>
              </a:lnSpc>
              <a:spcBef>
                <a:spcPts val="0"/>
              </a:spcBef>
              <a:spcAft>
                <a:spcPts val="0"/>
              </a:spcAft>
              <a:buSzPts val="1018"/>
              <a:buNone/>
            </a:pPr>
            <a:r>
              <a:rPr lang="en" sz="1672">
                <a:latin typeface="Roboto"/>
                <a:ea typeface="Roboto"/>
                <a:cs typeface="Roboto"/>
                <a:sym typeface="Roboto"/>
              </a:rPr>
              <a:t>Sexism is a significant NLP task with several social repercussions. For women, social media has provided a platform for bringing visibility, empowering, and educating people on women’s issues. Which has also led  to a growing interest and needs to detect and identify online content as sexist and explain why that content is sexist. And thus, to detect sexist texts process that I will be stating is Transformers.</a:t>
            </a:r>
            <a:endParaRPr sz="1672">
              <a:latin typeface="Roboto"/>
              <a:ea typeface="Roboto"/>
              <a:cs typeface="Roboto"/>
              <a:sym typeface="Roboto"/>
            </a:endParaRPr>
          </a:p>
          <a:p>
            <a:pPr indent="0" lvl="0" marL="0" rtl="0" algn="ctr">
              <a:lnSpc>
                <a:spcPct val="95000"/>
              </a:lnSpc>
              <a:spcBef>
                <a:spcPts val="1200"/>
              </a:spcBef>
              <a:spcAft>
                <a:spcPts val="0"/>
              </a:spcAft>
              <a:buSzPts val="1018"/>
              <a:buNone/>
            </a:pPr>
            <a:r>
              <a:t/>
            </a:r>
            <a:endParaRPr sz="1672">
              <a:latin typeface="Roboto"/>
              <a:ea typeface="Roboto"/>
              <a:cs typeface="Roboto"/>
              <a:sym typeface="Roboto"/>
            </a:endParaRPr>
          </a:p>
          <a:p>
            <a:pPr indent="0" lvl="0" marL="0" rtl="0" algn="ctr">
              <a:lnSpc>
                <a:spcPct val="95000"/>
              </a:lnSpc>
              <a:spcBef>
                <a:spcPts val="1200"/>
              </a:spcBef>
              <a:spcAft>
                <a:spcPts val="1200"/>
              </a:spcAft>
              <a:buSzPts val="1018"/>
              <a:buNone/>
            </a:pPr>
            <a:r>
              <a:t/>
            </a:r>
            <a:endParaRPr sz="1572">
              <a:latin typeface="Oswald"/>
              <a:ea typeface="Oswald"/>
              <a:cs typeface="Oswald"/>
              <a:sym typeface="Oswald"/>
            </a:endParaRPr>
          </a:p>
        </p:txBody>
      </p:sp>
      <p:sp>
        <p:nvSpPr>
          <p:cNvPr id="143" name="Google Shape;14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latin typeface="Arial"/>
                <a:ea typeface="Arial"/>
                <a:cs typeface="Arial"/>
                <a:sym typeface="Arial"/>
              </a:rPr>
              <a:t>Why is detecting online sexism important?</a:t>
            </a:r>
            <a:endParaRPr b="1">
              <a:latin typeface="Arial"/>
              <a:ea typeface="Arial"/>
              <a:cs typeface="Arial"/>
              <a:sym typeface="Arial"/>
            </a:endParaRPr>
          </a:p>
        </p:txBody>
      </p:sp>
      <p:sp>
        <p:nvSpPr>
          <p:cNvPr id="149" name="Google Shape;149;p15"/>
          <p:cNvSpPr txBox="1"/>
          <p:nvPr>
            <p:ph idx="1" type="body"/>
          </p:nvPr>
        </p:nvSpPr>
        <p:spPr>
          <a:xfrm>
            <a:off x="1065000" y="1810000"/>
            <a:ext cx="7503900" cy="22920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1600">
                <a:latin typeface="Roboto"/>
                <a:ea typeface="Roboto"/>
                <a:cs typeface="Roboto"/>
                <a:sym typeface="Roboto"/>
              </a:rPr>
              <a:t>Online sexism can have a devastating impact on individuals, causing emotional distress, anxiety, and even depression. The constant barrage of sexist comments and harassment can make it difficult for victims to feel safe and confident online. By using transformers to detect and flag sexist comments, we can take a proactive approach to addressing this issue and promoting respect and equality online.</a:t>
            </a:r>
            <a:endParaRPr sz="1600">
              <a:latin typeface="Roboto"/>
              <a:ea typeface="Roboto"/>
              <a:cs typeface="Roboto"/>
              <a:sym typeface="Roboto"/>
            </a:endParaRPr>
          </a:p>
        </p:txBody>
      </p:sp>
      <p:sp>
        <p:nvSpPr>
          <p:cNvPr id="150" name="Google Shape;15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latin typeface="Arial"/>
                <a:ea typeface="Arial"/>
                <a:cs typeface="Arial"/>
                <a:sym typeface="Arial"/>
              </a:rPr>
              <a:t>Transformers</a:t>
            </a:r>
            <a:endParaRPr b="1">
              <a:latin typeface="Arial"/>
              <a:ea typeface="Arial"/>
              <a:cs typeface="Arial"/>
              <a:sym typeface="Arial"/>
            </a:endParaRPr>
          </a:p>
        </p:txBody>
      </p:sp>
      <p:sp>
        <p:nvSpPr>
          <p:cNvPr id="156" name="Google Shape;156;p16"/>
          <p:cNvSpPr txBox="1"/>
          <p:nvPr>
            <p:ph idx="1" type="body"/>
          </p:nvPr>
        </p:nvSpPr>
        <p:spPr>
          <a:xfrm>
            <a:off x="1297500" y="1894975"/>
            <a:ext cx="7271400" cy="1688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1600">
                <a:latin typeface="Roboto"/>
                <a:ea typeface="Roboto"/>
                <a:cs typeface="Roboto"/>
                <a:sym typeface="Roboto"/>
              </a:rPr>
              <a:t> Transformers use self-attention mechanisms to process input sequences. This allows them to capture long-range dependencies and contextual information, which is especially important for detecting online sexism.</a:t>
            </a:r>
            <a:endParaRPr sz="1600">
              <a:latin typeface="Roboto"/>
              <a:ea typeface="Roboto"/>
              <a:cs typeface="Roboto"/>
              <a:sym typeface="Roboto"/>
            </a:endParaRPr>
          </a:p>
        </p:txBody>
      </p:sp>
      <p:sp>
        <p:nvSpPr>
          <p:cNvPr id="157" name="Google Shape;157;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2500">
                <a:latin typeface="Arial"/>
                <a:ea typeface="Arial"/>
                <a:cs typeface="Arial"/>
                <a:sym typeface="Arial"/>
              </a:rPr>
              <a:t>How can transformers be used to detect online sexism?</a:t>
            </a:r>
            <a:endParaRPr b="1" sz="2722">
              <a:latin typeface="Arial"/>
              <a:ea typeface="Arial"/>
              <a:cs typeface="Arial"/>
              <a:sym typeface="Arial"/>
            </a:endParaRPr>
          </a:p>
        </p:txBody>
      </p:sp>
      <p:sp>
        <p:nvSpPr>
          <p:cNvPr id="163" name="Google Shape;163;p17"/>
          <p:cNvSpPr txBox="1"/>
          <p:nvPr>
            <p:ph idx="1" type="body"/>
          </p:nvPr>
        </p:nvSpPr>
        <p:spPr>
          <a:xfrm>
            <a:off x="1297500" y="1895000"/>
            <a:ext cx="7038900" cy="20025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1600">
                <a:latin typeface="Roboto"/>
                <a:ea typeface="Roboto"/>
                <a:cs typeface="Roboto"/>
                <a:sym typeface="Roboto"/>
              </a:rPr>
              <a:t>Transformers are a type of deep learning model that can be used to detect online sexism. These models use natural language processing techniques to analyze the text and identify patterns and features that are indicative of sexist language.</a:t>
            </a:r>
            <a:endParaRPr sz="1600">
              <a:latin typeface="Roboto"/>
              <a:ea typeface="Roboto"/>
              <a:cs typeface="Roboto"/>
              <a:sym typeface="Roboto"/>
            </a:endParaRPr>
          </a:p>
        </p:txBody>
      </p:sp>
      <p:sp>
        <p:nvSpPr>
          <p:cNvPr id="164" name="Google Shape;164;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Types of Transformer(Binary, Multi-Label)</a:t>
            </a:r>
            <a:endParaRPr b="1"/>
          </a:p>
        </p:txBody>
      </p:sp>
      <p:sp>
        <p:nvSpPr>
          <p:cNvPr id="170" name="Google Shape;170;p18"/>
          <p:cNvSpPr txBox="1"/>
          <p:nvPr>
            <p:ph idx="1" type="body"/>
          </p:nvPr>
        </p:nvSpPr>
        <p:spPr>
          <a:xfrm>
            <a:off x="1297500" y="2140550"/>
            <a:ext cx="7038900" cy="291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1600">
                <a:latin typeface="Roboto"/>
                <a:ea typeface="Roboto"/>
                <a:cs typeface="Roboto"/>
                <a:sym typeface="Roboto"/>
              </a:rPr>
              <a:t>Binary classifiers predict whether a given text contains sexist language or not, while multi-label classifiers can identify multiple forms of sexism such as racism, homophobia, and transphobia in addition to sexism.</a:t>
            </a:r>
            <a:endParaRPr sz="1600">
              <a:latin typeface="Roboto"/>
              <a:ea typeface="Roboto"/>
              <a:cs typeface="Roboto"/>
              <a:sym typeface="Roboto"/>
            </a:endParaRPr>
          </a:p>
        </p:txBody>
      </p:sp>
      <p:sp>
        <p:nvSpPr>
          <p:cNvPr id="171" name="Google Shape;171;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latin typeface="Arial"/>
                <a:ea typeface="Arial"/>
                <a:cs typeface="Arial"/>
                <a:sym typeface="Arial"/>
              </a:rPr>
              <a:t>Binary Classification</a:t>
            </a:r>
            <a:endParaRPr b="1">
              <a:latin typeface="Arial"/>
              <a:ea typeface="Arial"/>
              <a:cs typeface="Arial"/>
              <a:sym typeface="Arial"/>
            </a:endParaRPr>
          </a:p>
        </p:txBody>
      </p:sp>
      <p:sp>
        <p:nvSpPr>
          <p:cNvPr id="177" name="Google Shape;177;p19"/>
          <p:cNvSpPr txBox="1"/>
          <p:nvPr>
            <p:ph idx="1" type="body"/>
          </p:nvPr>
        </p:nvSpPr>
        <p:spPr>
          <a:xfrm>
            <a:off x="1297500" y="1976850"/>
            <a:ext cx="7038900" cy="291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1900">
                <a:latin typeface="Roboto"/>
                <a:ea typeface="Roboto"/>
                <a:cs typeface="Roboto"/>
                <a:sym typeface="Roboto"/>
              </a:rPr>
              <a:t>This type of transformer is particularly useful for detecting explicit forms of online sexism, such as hate speech and harassment.</a:t>
            </a:r>
            <a:endParaRPr sz="1900">
              <a:latin typeface="Roboto"/>
              <a:ea typeface="Roboto"/>
              <a:cs typeface="Roboto"/>
              <a:sym typeface="Roboto"/>
            </a:endParaRPr>
          </a:p>
        </p:txBody>
      </p:sp>
      <p:sp>
        <p:nvSpPr>
          <p:cNvPr id="178" name="Google Shape;178;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latin typeface="Arial"/>
                <a:ea typeface="Arial"/>
                <a:cs typeface="Arial"/>
                <a:sym typeface="Arial"/>
              </a:rPr>
              <a:t>Multi-Label Classification</a:t>
            </a:r>
            <a:endParaRPr b="1">
              <a:latin typeface="Arial"/>
              <a:ea typeface="Arial"/>
              <a:cs typeface="Arial"/>
              <a:sym typeface="Arial"/>
            </a:endParaRPr>
          </a:p>
        </p:txBody>
      </p:sp>
      <p:sp>
        <p:nvSpPr>
          <p:cNvPr id="184" name="Google Shape;184;p20"/>
          <p:cNvSpPr txBox="1"/>
          <p:nvPr>
            <p:ph idx="1" type="body"/>
          </p:nvPr>
        </p:nvSpPr>
        <p:spPr>
          <a:xfrm>
            <a:off x="1215625" y="1949550"/>
            <a:ext cx="7038900" cy="291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1600">
                <a:latin typeface="Roboto"/>
                <a:ea typeface="Roboto"/>
                <a:cs typeface="Roboto"/>
                <a:sym typeface="Roboto"/>
              </a:rPr>
              <a:t>The model learns to identify patterns in the text that correspond to each label, allowing it to accurately classify texts with multiple labels. It can detect different types of sexism in a text, such as misogyny, objectification, and harassment, all at once.</a:t>
            </a:r>
            <a:endParaRPr sz="1600">
              <a:latin typeface="Roboto"/>
              <a:ea typeface="Roboto"/>
              <a:cs typeface="Roboto"/>
              <a:sym typeface="Roboto"/>
            </a:endParaRPr>
          </a:p>
        </p:txBody>
      </p:sp>
      <p:sp>
        <p:nvSpPr>
          <p:cNvPr id="185" name="Google Shape;185;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1"/>
          <p:cNvSpPr txBox="1"/>
          <p:nvPr>
            <p:ph type="title"/>
          </p:nvPr>
        </p:nvSpPr>
        <p:spPr>
          <a:xfrm>
            <a:off x="105255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latin typeface="Arial"/>
                <a:ea typeface="Arial"/>
                <a:cs typeface="Arial"/>
                <a:sym typeface="Arial"/>
              </a:rPr>
              <a:t>Conclusion</a:t>
            </a:r>
            <a:endParaRPr b="1">
              <a:latin typeface="Arial"/>
              <a:ea typeface="Arial"/>
              <a:cs typeface="Arial"/>
              <a:sym typeface="Arial"/>
            </a:endParaRPr>
          </a:p>
        </p:txBody>
      </p:sp>
      <p:sp>
        <p:nvSpPr>
          <p:cNvPr id="191" name="Google Shape;191;p21"/>
          <p:cNvSpPr txBox="1"/>
          <p:nvPr>
            <p:ph idx="1" type="body"/>
          </p:nvPr>
        </p:nvSpPr>
        <p:spPr>
          <a:xfrm>
            <a:off x="1297500" y="1879025"/>
            <a:ext cx="7038900" cy="2277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1600">
                <a:latin typeface="Roboto"/>
                <a:ea typeface="Roboto"/>
                <a:cs typeface="Roboto"/>
                <a:sym typeface="Roboto"/>
              </a:rPr>
              <a:t>Detecting online sexism using transformers is crucial in creating a safer and more inclusive digital space. The negative impact of online sexism on individuals and society as a whole cannot be ignored. By utilizing the power of transformers, we can identify and combat harmful behavior that perpetuates gender-based discrimination and harassment.</a:t>
            </a:r>
            <a:endParaRPr sz="1600">
              <a:latin typeface="Roboto"/>
              <a:ea typeface="Roboto"/>
              <a:cs typeface="Roboto"/>
              <a:sym typeface="Roboto"/>
            </a:endParaRPr>
          </a:p>
        </p:txBody>
      </p:sp>
      <p:sp>
        <p:nvSpPr>
          <p:cNvPr id="192" name="Google Shape;192;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