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85C28-3466-4F0F-B102-DCEA5DF0024B}" type="datetimeFigureOut">
              <a:rPr lang="en-US" smtClean="0"/>
              <a:t>21-Sep-25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Department of Computer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593E2-4D96-465F-B089-DDA65139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772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995AB-355A-4CBB-8F8A-5BA951A5E867}" type="datetimeFigureOut">
              <a:rPr lang="en-US" smtClean="0"/>
              <a:t>21-Sep-25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Department of Computer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09C1A-C719-4C0F-B502-789DCCE86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1780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09C1A-C719-4C0F-B502-789DCCE86683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66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3F2E8-38F3-4A74-8860-A563EAFE7AEC}" type="datetime1">
              <a:rPr lang="en-US" smtClean="0"/>
              <a:t>21-Sep-25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98D9-3F8A-42F1-929C-540C6970B19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81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E286-487F-476D-A62E-90F451F2CCF2}" type="datetime1">
              <a:rPr lang="en-US" smtClean="0"/>
              <a:t>21-Sep-25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98D9-3F8A-42F1-929C-540C6970B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8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D0FD-3066-4EC8-BCD4-2FAFB76F8379}" type="datetime1">
              <a:rPr lang="en-US" smtClean="0"/>
              <a:t>21-Sep-25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98D9-3F8A-42F1-929C-540C6970B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98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6C568-0B7A-4C9F-B3CF-812FA5E365CD}" type="datetime1">
              <a:rPr lang="en-US" smtClean="0"/>
              <a:t>21-Sep-25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98D9-3F8A-42F1-929C-540C6970B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94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04798-A758-4A8C-8444-E5DFA69F8F78}" type="datetime1">
              <a:rPr lang="en-US" smtClean="0"/>
              <a:t>21-Sep-25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98D9-3F8A-42F1-929C-540C6970B19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910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4234-9425-4AE3-B5F0-BF35B1F482F7}" type="datetime1">
              <a:rPr lang="en-US" smtClean="0"/>
              <a:t>21-Sep-25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98D9-3F8A-42F1-929C-540C6970B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45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D4BF-C4F7-49FA-A999-7D4338A72906}" type="datetime1">
              <a:rPr lang="en-US" smtClean="0"/>
              <a:t>21-Sep-25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Engineering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98D9-3F8A-42F1-929C-540C6970B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5F07-2511-42ED-9DF7-77088C8A0400}" type="datetime1">
              <a:rPr lang="en-US" smtClean="0"/>
              <a:t>21-Sep-25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98D9-3F8A-42F1-929C-540C6970B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23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A90DA-9003-49FA-B77A-ADEA3183910F}" type="datetime1">
              <a:rPr lang="en-US" smtClean="0"/>
              <a:t>21-Sep-25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Department of Computer Engineering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98D9-3F8A-42F1-929C-540C6970B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23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3660964-5467-4A1A-B69C-4A95297323F0}" type="datetime1">
              <a:rPr lang="en-US" smtClean="0"/>
              <a:t>21-Sep-25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Department of Computer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5498D9-3F8A-42F1-929C-540C6970B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00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8DEF1-EBCF-4492-8527-4F6C42B0296B}" type="datetime1">
              <a:rPr lang="en-US" smtClean="0"/>
              <a:t>21-Sep-25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98D9-3F8A-42F1-929C-540C6970B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57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7593B76-81AB-4C82-99F5-A3FFDDA1E055}" type="datetime1">
              <a:rPr lang="en-US" smtClean="0"/>
              <a:t>21-Sep-25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Department of Computer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5498D9-3F8A-42F1-929C-540C6970B19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978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sa.gov/artificial-intelligence/" TargetMode="External"/><Relationship Id="rId2" Type="http://schemas.openxmlformats.org/officeDocument/2006/relationships/hyperlink" Target="https://www.esa.int/Enabling_Support/Preparing_for_the_Future/Discovery_and_Preparation/Artificial_intelligence_in_spac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.png" title="Image">
            <a:extLst>
              <a:ext uri="{FF2B5EF4-FFF2-40B4-BE49-F238E27FC236}">
                <a16:creationId xmlns:a16="http://schemas.microsoft.com/office/drawing/2014/main" xmlns="" id="{01983F6D-31C8-4D27-AFE8-833690CFEFED}"/>
              </a:ext>
            </a:extLst>
          </p:cNvPr>
          <p:cNvPicPr preferRelativeResize="0"/>
          <p:nvPr/>
        </p:nvPicPr>
        <p:blipFill>
          <a:blip r:embed="rId3" cstate="print"/>
          <a:stretch>
            <a:fillRect/>
          </a:stretch>
        </p:blipFill>
        <p:spPr>
          <a:xfrm>
            <a:off x="111478" y="152754"/>
            <a:ext cx="1079245" cy="1027932"/>
          </a:xfrm>
          <a:prstGeom prst="rect">
            <a:avLst/>
          </a:prstGeom>
          <a:noFill/>
        </p:spPr>
      </p:pic>
      <p:pic>
        <p:nvPicPr>
          <p:cNvPr id="5" name="image1.png" title="Image">
            <a:extLst>
              <a:ext uri="{FF2B5EF4-FFF2-40B4-BE49-F238E27FC236}">
                <a16:creationId xmlns:a16="http://schemas.microsoft.com/office/drawing/2014/main" xmlns="" id="{0608C2C7-B8D9-41BF-8731-446EE324AD32}"/>
              </a:ext>
            </a:extLst>
          </p:cNvPr>
          <p:cNvPicPr preferRelativeResize="0"/>
          <p:nvPr/>
        </p:nvPicPr>
        <p:blipFill>
          <a:blip r:embed="rId4" cstate="print"/>
          <a:stretch>
            <a:fillRect/>
          </a:stretch>
        </p:blipFill>
        <p:spPr>
          <a:xfrm>
            <a:off x="7735456" y="200732"/>
            <a:ext cx="1361979" cy="1027932"/>
          </a:xfrm>
          <a:prstGeom prst="rect">
            <a:avLst/>
          </a:prstGeom>
          <a:noFill/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xmlns="" id="{48E7FEE0-D263-4DF4-9F15-EB39B5A97667}"/>
              </a:ext>
            </a:extLst>
          </p:cNvPr>
          <p:cNvSpPr txBox="1">
            <a:spLocks/>
          </p:cNvSpPr>
          <p:nvPr/>
        </p:nvSpPr>
        <p:spPr>
          <a:xfrm>
            <a:off x="869243" y="1551262"/>
            <a:ext cx="7390293" cy="2590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91866" marR="0" lvl="0" indent="-391866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Inter" charset="0"/>
              </a:rPr>
              <a:t>Technical Seminar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Inter" charset="0"/>
              </a:rPr>
              <a:t>Review-2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Inter" charset="0"/>
            </a:endParaRPr>
          </a:p>
          <a:p>
            <a:pPr marL="391866" marR="0" lvl="0" indent="-391866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Inter" charset="0"/>
              </a:rPr>
              <a:t>On</a:t>
            </a:r>
          </a:p>
          <a:p>
            <a:pPr marL="391866" lvl="0" indent="-391866" algn="ctr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800" dirty="0"/>
              <a:t>Use of Artificial Intelligence in </a:t>
            </a:r>
            <a:r>
              <a:rPr lang="en-US" sz="2800" dirty="0" smtClean="0"/>
              <a:t>Space</a:t>
            </a:r>
          </a:p>
          <a:p>
            <a:pPr marL="391866" lvl="0" indent="-391866" algn="ctr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Inter" charset="0"/>
              </a:rPr>
              <a:t>By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Inter" charset="0"/>
            </a:endParaRPr>
          </a:p>
          <a:p>
            <a:pPr marL="391866" marR="0" lvl="0" indent="-391866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Inter" charset="0"/>
              </a:rPr>
              <a:t>TE-CO- </a:t>
            </a:r>
            <a:r>
              <a:rPr lang="en-US" sz="2000" b="1" dirty="0" smtClean="0">
                <a:latin typeface="+mj-lt"/>
                <a:ea typeface="Inter" charset="0"/>
              </a:rPr>
              <a:t>132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Inter" charset="0"/>
            </a:endParaRPr>
          </a:p>
          <a:p>
            <a:pPr marL="391866" marR="0" lvl="0" indent="-391866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Inter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6E15E5CD-0255-4D03-929A-213DF38C24C9}"/>
              </a:ext>
            </a:extLst>
          </p:cNvPr>
          <p:cNvSpPr txBox="1">
            <a:spLocks/>
          </p:cNvSpPr>
          <p:nvPr/>
        </p:nvSpPr>
        <p:spPr>
          <a:xfrm>
            <a:off x="814466" y="3657600"/>
            <a:ext cx="7515068" cy="964731"/>
          </a:xfrm>
          <a:prstGeom prst="rect">
            <a:avLst/>
          </a:prstGeom>
        </p:spPr>
        <p:txBody>
          <a:bodyPr vert="horz" lIns="104493" tIns="52247" rIns="104493" bIns="52247" rtlCol="0">
            <a:norm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1600" b="1" dirty="0">
                <a:latin typeface="+mj-lt"/>
                <a:ea typeface="Inter" charset="0"/>
              </a:rPr>
              <a:t>Guided by:-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sz="1400" dirty="0" smtClean="0">
                <a:latin typeface="+mj-lt"/>
                <a:ea typeface="Inter" charset="0"/>
              </a:rPr>
              <a:t>Prof. </a:t>
            </a:r>
            <a:r>
              <a:rPr lang="en-US" sz="1400" dirty="0" err="1" smtClean="0">
                <a:latin typeface="+mj-lt"/>
                <a:ea typeface="Inter" charset="0"/>
              </a:rPr>
              <a:t>Pradnya</a:t>
            </a:r>
            <a:r>
              <a:rPr lang="en-US" sz="1400" dirty="0" smtClean="0">
                <a:latin typeface="+mj-lt"/>
                <a:ea typeface="Inter" charset="0"/>
              </a:rPr>
              <a:t> </a:t>
            </a:r>
            <a:r>
              <a:rPr lang="en-US" sz="1400" dirty="0" err="1" smtClean="0">
                <a:latin typeface="+mj-lt"/>
                <a:ea typeface="Inter" charset="0"/>
              </a:rPr>
              <a:t>Shirsath</a:t>
            </a:r>
            <a:endParaRPr lang="en-US" sz="1400" dirty="0">
              <a:latin typeface="+mj-lt"/>
              <a:ea typeface="Inter" charset="0"/>
            </a:endParaRPr>
          </a:p>
          <a:p>
            <a:pPr algn="ctr">
              <a:spcBef>
                <a:spcPct val="20000"/>
              </a:spcBef>
              <a:defRPr/>
            </a:pPr>
            <a:endParaRPr lang="en-US" sz="1600" dirty="0">
              <a:latin typeface="+mj-lt"/>
              <a:ea typeface="Inter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31241E5-762F-48C0-BE95-E0BF929BFAB6}"/>
              </a:ext>
            </a:extLst>
          </p:cNvPr>
          <p:cNvSpPr/>
          <p:nvPr/>
        </p:nvSpPr>
        <p:spPr>
          <a:xfrm>
            <a:off x="1348769" y="247842"/>
            <a:ext cx="65447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latin typeface="+mj-lt"/>
              </a:rPr>
              <a:t>Guru Gobind Singh College of Engineering &amp; Research Centre, Nashik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E8515B2-2774-435A-BF17-8C4CFC151740}"/>
              </a:ext>
            </a:extLst>
          </p:cNvPr>
          <p:cNvSpPr/>
          <p:nvPr/>
        </p:nvSpPr>
        <p:spPr>
          <a:xfrm>
            <a:off x="2528710" y="599760"/>
            <a:ext cx="44503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latin typeface="+mj-lt"/>
              </a:rPr>
              <a:t>Department of Computer Engineering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534A7A-26DA-4E92-BA83-3C3DBC1D0369}"/>
              </a:ext>
            </a:extLst>
          </p:cNvPr>
          <p:cNvSpPr/>
          <p:nvPr/>
        </p:nvSpPr>
        <p:spPr>
          <a:xfrm>
            <a:off x="3053220" y="923967"/>
            <a:ext cx="2794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latin typeface="+mj-lt"/>
              </a:rPr>
              <a:t>Academic Year 2025-26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632" y="6312360"/>
            <a:ext cx="9188409" cy="548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411C99E-E1A2-4E97-9FC8-AEB01E1907BF}"/>
              </a:ext>
            </a:extLst>
          </p:cNvPr>
          <p:cNvSpPr/>
          <p:nvPr/>
        </p:nvSpPr>
        <p:spPr>
          <a:xfrm>
            <a:off x="127855" y="5551519"/>
            <a:ext cx="8873067" cy="382513"/>
          </a:xfrm>
          <a:prstGeom prst="rect">
            <a:avLst/>
          </a:prstGeom>
        </p:spPr>
        <p:txBody>
          <a:bodyPr wrap="square" lIns="104493" tIns="52247" rIns="104493" bIns="52247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Inter" charset="0"/>
              </a:rPr>
              <a:t>Monday,22/09/2025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Inter" charset="0"/>
            </a:endParaRPr>
          </a:p>
        </p:txBody>
      </p:sp>
      <p:sp>
        <p:nvSpPr>
          <p:cNvPr id="12" name="Footer Placeholder 15">
            <a:extLst>
              <a:ext uri="{FF2B5EF4-FFF2-40B4-BE49-F238E27FC236}">
                <a16:creationId xmlns:a16="http://schemas.microsoft.com/office/drawing/2014/main" xmlns="" id="{D749D637-A84C-411A-B3F8-AB862B264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Department of Computer Engineering</a:t>
            </a:r>
          </a:p>
        </p:txBody>
      </p:sp>
      <p:sp>
        <p:nvSpPr>
          <p:cNvPr id="13" name="Slide Number Placeholder 16">
            <a:extLst>
              <a:ext uri="{FF2B5EF4-FFF2-40B4-BE49-F238E27FC236}">
                <a16:creationId xmlns:a16="http://schemas.microsoft.com/office/drawing/2014/main" xmlns="" id="{D8723C2E-3376-4914-BD9D-E19748BD0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schemeClr val="bg1"/>
                </a:solidFill>
              </a:r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941085" y="3657600"/>
            <a:ext cx="72618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44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Future Scope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Self-repairing spacecraft</a:t>
            </a:r>
            <a:r>
              <a:rPr lang="en-US" dirty="0"/>
              <a:t> for autonomous maintenance and repair.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AI-driven </a:t>
            </a:r>
            <a:r>
              <a:rPr lang="en-US" b="1" dirty="0"/>
              <a:t>lunar and Martian colonies</a:t>
            </a:r>
            <a:r>
              <a:rPr lang="en-US" dirty="0"/>
              <a:t> for sustainable human presence.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Autonomous asteroid mining</a:t>
            </a:r>
            <a:r>
              <a:rPr lang="en-US" dirty="0"/>
              <a:t> for resource extraction.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AI-based </a:t>
            </a:r>
            <a:r>
              <a:rPr lang="en-US" b="1" dirty="0"/>
              <a:t>planetary defense systems</a:t>
            </a:r>
            <a:r>
              <a:rPr lang="en-US" dirty="0"/>
              <a:t> against asteroid impacts.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Space </a:t>
            </a:r>
            <a:r>
              <a:rPr lang="en-US" b="1" dirty="0"/>
              <a:t>traffic management</a:t>
            </a:r>
            <a:r>
              <a:rPr lang="en-US" dirty="0"/>
              <a:t> for mega-constellations and debris control.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Fully </a:t>
            </a:r>
            <a:r>
              <a:rPr lang="en-US" b="1" dirty="0"/>
              <a:t>autonomous interplanetary missions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98D9-3F8A-42F1-929C-540C6970B19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2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98D9-3F8A-42F1-929C-540C6970B192}" type="slidenum">
              <a:rPr lang="en-US" smtClean="0"/>
              <a:t>11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dirty="0"/>
              <a:t>Conclusion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>
            <a:normAutofit fontScale="92500" lnSpcReduction="10000"/>
          </a:bodyPr>
          <a:lstStyle/>
          <a:p>
            <a:pPr algn="just">
              <a:buSzPct val="121000"/>
              <a:buFont typeface="Arial" panose="020B0604020202020204" pitchFamily="34" charset="0"/>
              <a:buChar char="•"/>
            </a:pPr>
            <a:r>
              <a:rPr lang="en-US" sz="2200" b="1" dirty="0" smtClean="0"/>
              <a:t>AI </a:t>
            </a:r>
            <a:r>
              <a:rPr lang="en-US" sz="2200" b="1" dirty="0"/>
              <a:t>has become a crucial technology for space exploration.</a:t>
            </a:r>
          </a:p>
          <a:p>
            <a:pPr algn="just">
              <a:buSzPct val="121000"/>
              <a:buFont typeface="Arial" panose="020B0604020202020204" pitchFamily="34" charset="0"/>
              <a:buChar char="•"/>
            </a:pPr>
            <a:r>
              <a:rPr lang="en-US" sz="2200" b="1" dirty="0"/>
              <a:t>Major Benefits</a:t>
            </a:r>
            <a:r>
              <a:rPr lang="en-US" sz="2200" dirty="0"/>
              <a:t>:</a:t>
            </a:r>
          </a:p>
          <a:p>
            <a:pPr marL="544068" lvl="1" indent="-342900" algn="just">
              <a:buSzPct val="100000"/>
              <a:buFont typeface="+mj-lt"/>
              <a:buAutoNum type="arabicPeriod"/>
            </a:pPr>
            <a:r>
              <a:rPr lang="en-US" sz="1900" dirty="0"/>
              <a:t>Manages large amounts of data well.</a:t>
            </a:r>
          </a:p>
          <a:p>
            <a:pPr marL="544068" lvl="1" indent="-342900" algn="just">
              <a:buSzPct val="100000"/>
              <a:buFont typeface="+mj-lt"/>
              <a:buAutoNum type="arabicPeriod"/>
            </a:pPr>
            <a:r>
              <a:rPr lang="en-US" sz="1900" dirty="0"/>
              <a:t>Helps spacecraft navigate on their own in new places.</a:t>
            </a:r>
          </a:p>
          <a:p>
            <a:pPr marL="544068" lvl="1" indent="-342900" algn="just">
              <a:buSzPct val="100000"/>
              <a:buFont typeface="+mj-lt"/>
              <a:buAutoNum type="arabicPeriod"/>
            </a:pPr>
            <a:r>
              <a:rPr lang="en-US" sz="1900" dirty="0"/>
              <a:t>Predicts when equipment might fail and finds problems early.</a:t>
            </a:r>
          </a:p>
          <a:p>
            <a:pPr marL="544068" lvl="1" indent="-342900" algn="just">
              <a:buSzPct val="100000"/>
              <a:buFont typeface="+mj-lt"/>
              <a:buAutoNum type="arabicPeriod"/>
            </a:pPr>
            <a:r>
              <a:rPr lang="en-US" sz="1900" dirty="0"/>
              <a:t>Helps keep astronauts healthy and safe.</a:t>
            </a:r>
          </a:p>
          <a:p>
            <a:pPr algn="just">
              <a:buSzPct val="121000"/>
              <a:buFont typeface="Arial" panose="020B0604020202020204" pitchFamily="34" charset="0"/>
              <a:buChar char="•"/>
            </a:pPr>
            <a:r>
              <a:rPr lang="en-US" sz="2200" b="1" dirty="0"/>
              <a:t>Future Directions</a:t>
            </a:r>
            <a:r>
              <a:rPr lang="en-US" sz="2200" dirty="0"/>
              <a:t>:</a:t>
            </a:r>
          </a:p>
          <a:p>
            <a:pPr marL="544068" lvl="1" indent="-342900" algn="just">
              <a:buSzPct val="100000"/>
              <a:buFont typeface="+mj-lt"/>
              <a:buAutoNum type="arabicPeriod"/>
            </a:pPr>
            <a:r>
              <a:rPr lang="en-US" sz="1900" dirty="0"/>
              <a:t>Spacecraft that can fix themselves with AI.</a:t>
            </a:r>
          </a:p>
          <a:p>
            <a:pPr marL="544068" lvl="1" indent="-342900" algn="just">
              <a:buSzPct val="100000"/>
              <a:buFont typeface="+mj-lt"/>
              <a:buAutoNum type="arabicPeriod"/>
            </a:pPr>
            <a:r>
              <a:rPr lang="en-US" sz="1900" dirty="0"/>
              <a:t>AI to help with building colonies on the Moon, Mars, and beyond.</a:t>
            </a:r>
          </a:p>
          <a:p>
            <a:pPr marL="544068" lvl="1" indent="-342900" algn="just">
              <a:buSzPct val="100000"/>
              <a:buFont typeface="+mj-lt"/>
              <a:buAutoNum type="arabicPeriod"/>
            </a:pPr>
            <a:r>
              <a:rPr lang="en-US" sz="1900" dirty="0"/>
              <a:t>Using large groups of small AI satellites to monitor the entire planet.</a:t>
            </a:r>
          </a:p>
          <a:p>
            <a:pPr marL="544068" lvl="1" indent="-342900" algn="just">
              <a:buSzPct val="100000"/>
              <a:buFont typeface="+mj-lt"/>
              <a:buAutoNum type="arabicPeriod"/>
            </a:pPr>
            <a:r>
              <a:rPr lang="en-US" sz="1900" dirty="0"/>
              <a:t>AI to help protect against asteroids and with mining operations.</a:t>
            </a:r>
          </a:p>
          <a:p>
            <a:pPr algn="just">
              <a:buSzPct val="121000"/>
              <a:buFont typeface="Arial" panose="020B0604020202020204" pitchFamily="34" charset="0"/>
              <a:buChar char="•"/>
            </a:pPr>
            <a:r>
              <a:rPr lang="en-US" sz="2200" b="1" dirty="0" smtClean="0"/>
              <a:t>AI </a:t>
            </a:r>
            <a:r>
              <a:rPr lang="en-US" sz="2200" b="1" dirty="0"/>
              <a:t>will be a partner for humanity as we journey into space.</a:t>
            </a:r>
          </a:p>
        </p:txBody>
      </p:sp>
    </p:spTree>
    <p:extLst>
      <p:ext uri="{BB962C8B-B14F-4D97-AF65-F5344CB8AC3E}">
        <p14:creationId xmlns:p14="http://schemas.microsoft.com/office/powerpoint/2010/main" val="420172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98D9-3F8A-42F1-929C-540C6970B192}" type="slidenum">
              <a:rPr lang="en-US" smtClean="0"/>
              <a:t>12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dirty="0"/>
              <a:t>References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>
            <a:normAutofit/>
          </a:bodyPr>
          <a:lstStyle/>
          <a:p>
            <a:pPr algn="just">
              <a:buSzPct val="121000"/>
              <a:buFont typeface="Arial" panose="020B0604020202020204" pitchFamily="34" charset="0"/>
              <a:buChar char="•"/>
            </a:pPr>
            <a:r>
              <a:rPr lang="en-US" b="1" dirty="0" smtClean="0"/>
              <a:t>Research </a:t>
            </a:r>
            <a:r>
              <a:rPr lang="en-US" b="1" dirty="0"/>
              <a:t>Papers / Journal </a:t>
            </a:r>
            <a:r>
              <a:rPr lang="en-US" b="1" dirty="0" smtClean="0"/>
              <a:t>Articles</a:t>
            </a:r>
            <a:endParaRPr lang="en-US" dirty="0"/>
          </a:p>
          <a:p>
            <a:pPr marL="544068" lvl="1" indent="-342900" algn="just">
              <a:buSzPct val="100000"/>
              <a:buFont typeface="+mj-lt"/>
              <a:buAutoNum type="arabicPeriod"/>
            </a:pPr>
            <a:r>
              <a:rPr lang="en-US" b="1" dirty="0" smtClean="0"/>
              <a:t>[</a:t>
            </a:r>
            <a:r>
              <a:rPr lang="en-US" b="1" dirty="0"/>
              <a:t>George Anthony Gal] (2025) “</a:t>
            </a:r>
            <a:r>
              <a:rPr lang="en-US" b="1" i="1" dirty="0"/>
              <a:t>Artificial Intelligence in Space</a:t>
            </a:r>
            <a:r>
              <a:rPr lang="en-US" b="1" dirty="0"/>
              <a:t>”</a:t>
            </a:r>
          </a:p>
          <a:p>
            <a:pPr marL="544068" lvl="1" indent="-342900" algn="just">
              <a:buSzPct val="100000"/>
              <a:buFont typeface="+mj-lt"/>
              <a:buAutoNum type="arabicPeriod"/>
            </a:pPr>
            <a:r>
              <a:rPr lang="en-US" dirty="0" smtClean="0"/>
              <a:t>[Downer</a:t>
            </a:r>
            <a:r>
              <a:rPr lang="en-US" dirty="0"/>
              <a:t>, </a:t>
            </a:r>
            <a:r>
              <a:rPr lang="en-US" dirty="0" smtClean="0"/>
              <a:t>B</a:t>
            </a:r>
            <a:r>
              <a:rPr lang="en-US" dirty="0"/>
              <a:t>]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smtClean="0"/>
              <a:t>2018) “</a:t>
            </a:r>
            <a:r>
              <a:rPr lang="en-US" i="1" dirty="0" smtClean="0"/>
              <a:t>The </a:t>
            </a:r>
            <a:r>
              <a:rPr lang="en-US" i="1" dirty="0"/>
              <a:t>Role of AI in Space </a:t>
            </a:r>
            <a:r>
              <a:rPr lang="en-US" i="1" dirty="0" smtClean="0"/>
              <a:t>Exploration</a:t>
            </a:r>
            <a:r>
              <a:rPr lang="en-US" dirty="0" smtClean="0"/>
              <a:t>”</a:t>
            </a:r>
            <a:endParaRPr lang="en-US" dirty="0"/>
          </a:p>
          <a:p>
            <a:pPr marL="544068" lvl="1" indent="-342900" algn="just">
              <a:buSzPct val="100000"/>
              <a:buFont typeface="+mj-lt"/>
              <a:buAutoNum type="arabicPeriod"/>
            </a:pPr>
            <a:r>
              <a:rPr lang="en-US" dirty="0" smtClean="0"/>
              <a:t>[</a:t>
            </a:r>
            <a:r>
              <a:rPr lang="en-US" dirty="0" err="1" smtClean="0"/>
              <a:t>Soille</a:t>
            </a:r>
            <a:r>
              <a:rPr lang="en-US" dirty="0"/>
              <a:t>, </a:t>
            </a:r>
            <a:r>
              <a:rPr lang="en-US" dirty="0" smtClean="0"/>
              <a:t>P</a:t>
            </a:r>
            <a:r>
              <a:rPr lang="en-US" dirty="0"/>
              <a:t>]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smtClean="0"/>
              <a:t>2019)  “</a:t>
            </a:r>
            <a:r>
              <a:rPr lang="en-US" i="1" dirty="0" smtClean="0"/>
              <a:t>Big </a:t>
            </a:r>
            <a:r>
              <a:rPr lang="en-US" i="1" dirty="0"/>
              <a:t>Data from Space (BiDS’2019</a:t>
            </a:r>
            <a:r>
              <a:rPr lang="en-US" i="1" dirty="0" smtClean="0"/>
              <a:t>)</a:t>
            </a:r>
            <a:r>
              <a:rPr lang="en-US" dirty="0" smtClean="0"/>
              <a:t>”</a:t>
            </a:r>
            <a:endParaRPr lang="en-US" dirty="0"/>
          </a:p>
          <a:p>
            <a:pPr marL="544068" lvl="1" indent="-342900" algn="just">
              <a:buSzPct val="100000"/>
              <a:buFont typeface="+mj-lt"/>
              <a:buAutoNum type="arabicPeriod"/>
            </a:pPr>
            <a:r>
              <a:rPr lang="en-US" dirty="0" smtClean="0"/>
              <a:t>[DeepMind] </a:t>
            </a:r>
            <a:r>
              <a:rPr lang="en-US" dirty="0"/>
              <a:t>(2021</a:t>
            </a:r>
            <a:r>
              <a:rPr lang="en-US" dirty="0" smtClean="0"/>
              <a:t>)  “</a:t>
            </a:r>
            <a:r>
              <a:rPr lang="en-US" i="1" dirty="0" smtClean="0"/>
              <a:t>AI </a:t>
            </a:r>
            <a:r>
              <a:rPr lang="en-US" i="1" dirty="0"/>
              <a:t>in Astronomy </a:t>
            </a:r>
            <a:r>
              <a:rPr lang="en-US" i="1" dirty="0" smtClean="0"/>
              <a:t>Research</a:t>
            </a:r>
            <a:r>
              <a:rPr lang="en-US" dirty="0" smtClean="0"/>
              <a:t>”</a:t>
            </a:r>
            <a:endParaRPr lang="en-US" dirty="0"/>
          </a:p>
          <a:p>
            <a:pPr marL="544068" lvl="1" indent="-342900" algn="just">
              <a:buSzPct val="100000"/>
              <a:buFont typeface="+mj-lt"/>
              <a:buAutoNum type="arabicPeriod"/>
            </a:pPr>
            <a:r>
              <a:rPr lang="en-US" dirty="0" smtClean="0"/>
              <a:t>[JAXA] </a:t>
            </a:r>
            <a:r>
              <a:rPr lang="en-US" dirty="0"/>
              <a:t>(2022</a:t>
            </a:r>
            <a:r>
              <a:rPr lang="en-US" dirty="0" smtClean="0"/>
              <a:t>)  “</a:t>
            </a:r>
            <a:r>
              <a:rPr lang="en-US" i="1" dirty="0" smtClean="0"/>
              <a:t>Astronaut </a:t>
            </a:r>
            <a:r>
              <a:rPr lang="en-US" i="1" dirty="0"/>
              <a:t>Health and Safety AI </a:t>
            </a:r>
            <a:r>
              <a:rPr lang="en-US" i="1" dirty="0" smtClean="0"/>
              <a:t>Applications</a:t>
            </a:r>
            <a:r>
              <a:rPr lang="en-US" dirty="0" smtClean="0"/>
              <a:t>”</a:t>
            </a:r>
            <a:endParaRPr lang="en-US" dirty="0"/>
          </a:p>
          <a:p>
            <a:pPr algn="just">
              <a:buSzPct val="121000"/>
              <a:buFont typeface="Arial" panose="020B0604020202020204" pitchFamily="34" charset="0"/>
              <a:buChar char="•"/>
            </a:pPr>
            <a:r>
              <a:rPr lang="en-US" b="1" dirty="0"/>
              <a:t>Websites / Online Reports</a:t>
            </a:r>
            <a:endParaRPr lang="en-US" dirty="0"/>
          </a:p>
          <a:p>
            <a:pPr lvl="1" algn="just">
              <a:buSzPct val="100000"/>
              <a:buFont typeface="Courier New" panose="02070309020205020404" pitchFamily="49" charset="0"/>
              <a:buChar char="o"/>
            </a:pPr>
            <a:r>
              <a:rPr lang="en-US" dirty="0"/>
              <a:t>European Space Agency (2019). </a:t>
            </a:r>
            <a:r>
              <a:rPr lang="en-US" i="1" dirty="0"/>
              <a:t>What is Space 4.0</a:t>
            </a:r>
            <a:r>
              <a:rPr lang="en-US" i="1" dirty="0" smtClean="0"/>
              <a:t>?</a:t>
            </a:r>
            <a:r>
              <a:rPr lang="en-US" dirty="0" smtClean="0"/>
              <a:t> </a:t>
            </a:r>
            <a:r>
              <a:rPr lang="en-US" dirty="0"/>
              <a:t>Available at: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www.esa.int/Enabling_Support/Preparing_for_the_Future/Discovery_and_Preparation/Artificial_intelligence_in_space</a:t>
            </a:r>
            <a:endParaRPr lang="en-US" dirty="0" smtClean="0"/>
          </a:p>
          <a:p>
            <a:pPr lvl="1" algn="just">
              <a:buSzPct val="100000"/>
              <a:buFont typeface="Courier New" panose="02070309020205020404" pitchFamily="49" charset="0"/>
              <a:buChar char="o"/>
            </a:pPr>
            <a:r>
              <a:rPr lang="en-US" dirty="0" smtClean="0"/>
              <a:t>NASA </a:t>
            </a:r>
            <a:r>
              <a:rPr lang="en-US" dirty="0"/>
              <a:t>(2020). </a:t>
            </a:r>
            <a:r>
              <a:rPr lang="en-US" i="1" dirty="0"/>
              <a:t>AI Applications in Space Exploration</a:t>
            </a:r>
            <a:r>
              <a:rPr lang="en-US" dirty="0" smtClean="0"/>
              <a:t>. </a:t>
            </a:r>
            <a:r>
              <a:rPr lang="en-US" dirty="0"/>
              <a:t>Available at: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www.nasa.gov/artificial-intelligence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00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632" y="6312360"/>
            <a:ext cx="9188409" cy="548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Department of Computer Engineering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98D9-3F8A-42F1-929C-540C6970B192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23EC7F7E-2A77-430B-AFE6-DE135E673518}"/>
              </a:ext>
            </a:extLst>
          </p:cNvPr>
          <p:cNvSpPr txBox="1">
            <a:spLocks/>
          </p:cNvSpPr>
          <p:nvPr/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1" i="0" u="none" strike="noStrike" kern="1200" cap="none" spc="-5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Content</a:t>
            </a:r>
            <a:endParaRPr kumimoji="0" lang="en-IN" sz="4800" b="1" i="0" u="none" strike="noStrike" kern="1200" cap="none" spc="-5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A41DB071-F4FD-4842-AD86-70E75FCD029A}"/>
              </a:ext>
            </a:extLst>
          </p:cNvPr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lvl="0" indent="-514350">
              <a:buClr>
                <a:srgbClr val="E48312"/>
              </a:buClr>
              <a:buFont typeface="+mj-lt"/>
              <a:buAutoNum type="arabicPeriod"/>
            </a:pP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Inter" charset="0"/>
                <a:ea typeface="Inter" charset="0"/>
              </a:rPr>
              <a:t>Introduction of the topic</a:t>
            </a:r>
          </a:p>
          <a:p>
            <a:pPr marL="514350" lvl="0" indent="-514350">
              <a:buClr>
                <a:srgbClr val="E48312"/>
              </a:buClr>
              <a:buFont typeface="+mj-lt"/>
              <a:buAutoNum type="arabicPeriod"/>
            </a:pPr>
            <a:r>
              <a:rPr lang="en-US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Inter" charset="0"/>
                <a:ea typeface="Inter" charset="0"/>
              </a:rPr>
              <a:t>Objective</a:t>
            </a:r>
            <a:endParaRPr lang="en-US" dirty="0">
              <a:solidFill>
                <a:srgbClr val="000000">
                  <a:lumMod val="75000"/>
                  <a:lumOff val="25000"/>
                </a:srgbClr>
              </a:solidFill>
              <a:latin typeface="Inter" charset="0"/>
              <a:ea typeface="Inter" charset="0"/>
            </a:endParaRPr>
          </a:p>
          <a:p>
            <a:pPr marL="514350" lvl="0" indent="-514350">
              <a:buClr>
                <a:srgbClr val="E48312"/>
              </a:buClr>
              <a:buFont typeface="+mj-lt"/>
              <a:buAutoNum type="arabicPeriod"/>
            </a:pPr>
            <a:r>
              <a:rPr lang="en-US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Inter" charset="0"/>
                <a:ea typeface="Inter" charset="0"/>
              </a:rPr>
              <a:t>Literature </a:t>
            </a: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Inter" charset="0"/>
                <a:ea typeface="Inter" charset="0"/>
              </a:rPr>
              <a:t>Review</a:t>
            </a:r>
          </a:p>
          <a:p>
            <a:pPr marL="514350" lvl="0" indent="-514350">
              <a:buClr>
                <a:srgbClr val="E48312"/>
              </a:buClr>
              <a:buFont typeface="+mj-lt"/>
              <a:buAutoNum type="arabicPeriod"/>
            </a:pPr>
            <a:r>
              <a:rPr lang="en-US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Inter" charset="0"/>
                <a:ea typeface="Inter" charset="0"/>
              </a:rPr>
              <a:t>Methodology </a:t>
            </a: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Inter" charset="0"/>
                <a:ea typeface="Inter" charset="0"/>
              </a:rPr>
              <a:t>/ Working </a:t>
            </a:r>
            <a:r>
              <a:rPr lang="en-US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Inter" charset="0"/>
                <a:ea typeface="Inter" charset="0"/>
              </a:rPr>
              <a:t>Principle</a:t>
            </a:r>
          </a:p>
          <a:p>
            <a:pPr marL="514350" lvl="0" indent="-514350">
              <a:buClr>
                <a:srgbClr val="E48312"/>
              </a:buClr>
              <a:buFont typeface="+mj-lt"/>
              <a:buAutoNum type="arabicPeriod"/>
            </a:pPr>
            <a:r>
              <a:rPr lang="en-US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Inter" charset="0"/>
                <a:ea typeface="Inter" charset="0"/>
              </a:rPr>
              <a:t>Applications</a:t>
            </a:r>
            <a:endParaRPr lang="en-US" dirty="0">
              <a:solidFill>
                <a:srgbClr val="000000">
                  <a:lumMod val="75000"/>
                  <a:lumOff val="25000"/>
                </a:srgbClr>
              </a:solidFill>
              <a:latin typeface="Inter" charset="0"/>
              <a:ea typeface="Inter" charset="0"/>
            </a:endParaRPr>
          </a:p>
          <a:p>
            <a:pPr marL="514350" lvl="0" indent="-514350">
              <a:buClr>
                <a:srgbClr val="E48312"/>
              </a:buClr>
              <a:buFont typeface="+mj-lt"/>
              <a:buAutoNum type="arabicPeriod"/>
            </a:pPr>
            <a:r>
              <a:rPr lang="en-US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Inter" charset="0"/>
                <a:ea typeface="Inter" charset="0"/>
              </a:rPr>
              <a:t>Advantages </a:t>
            </a: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Inter" charset="0"/>
                <a:ea typeface="Inter" charset="0"/>
              </a:rPr>
              <a:t>&amp; </a:t>
            </a:r>
            <a:r>
              <a:rPr lang="en-US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Inter" charset="0"/>
                <a:ea typeface="Inter" charset="0"/>
              </a:rPr>
              <a:t>Limitations</a:t>
            </a:r>
          </a:p>
          <a:p>
            <a:pPr marL="514350" lvl="0" indent="-514350">
              <a:buClr>
                <a:srgbClr val="E48312"/>
              </a:buClr>
              <a:buFont typeface="+mj-lt"/>
              <a:buAutoNum type="arabicPeriod"/>
            </a:pPr>
            <a:r>
              <a:rPr lang="en-US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Inter" charset="0"/>
                <a:ea typeface="Inter" charset="0"/>
              </a:rPr>
              <a:t>Future </a:t>
            </a:r>
            <a:r>
              <a:rPr 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Inter" charset="0"/>
                <a:ea typeface="Inter" charset="0"/>
              </a:rPr>
              <a:t>Scope</a:t>
            </a:r>
          </a:p>
          <a:p>
            <a:pPr marL="514350" lvl="0" indent="-514350">
              <a:buClr>
                <a:srgbClr val="E48312"/>
              </a:buClr>
              <a:buFont typeface="+mj-lt"/>
              <a:buAutoNum type="arabicPeriod"/>
            </a:pPr>
            <a:r>
              <a:rPr lang="en-US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Inter" charset="0"/>
                <a:ea typeface="Inter" charset="0"/>
              </a:rPr>
              <a:t>Conclusion</a:t>
            </a:r>
            <a:endParaRPr lang="en-US" dirty="0">
              <a:solidFill>
                <a:srgbClr val="000000">
                  <a:lumMod val="75000"/>
                  <a:lumOff val="25000"/>
                </a:srgbClr>
              </a:solidFill>
              <a:latin typeface="Inter" charset="0"/>
              <a:ea typeface="Inter" charset="0"/>
            </a:endParaRPr>
          </a:p>
          <a:p>
            <a:pPr marL="514350" lvl="0" indent="-514350">
              <a:buClr>
                <a:srgbClr val="E48312"/>
              </a:buClr>
              <a:buFont typeface="+mj-lt"/>
              <a:buAutoNum type="arabicPeriod"/>
            </a:pPr>
            <a:r>
              <a:rPr lang="en-US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Inter" charset="0"/>
                <a:ea typeface="Inter" charset="0"/>
              </a:rPr>
              <a:t>References</a:t>
            </a:r>
            <a:endParaRPr lang="en-US" dirty="0">
              <a:solidFill>
                <a:srgbClr val="000000">
                  <a:lumMod val="75000"/>
                  <a:lumOff val="25000"/>
                </a:srgbClr>
              </a:solidFill>
              <a:latin typeface="Inter" charset="0"/>
              <a:ea typeface="In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14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973666"/>
          </a:xfrm>
        </p:spPr>
        <p:txBody>
          <a:bodyPr/>
          <a:lstStyle/>
          <a:p>
            <a:pPr algn="just"/>
            <a:r>
              <a:rPr lang="en-US" dirty="0"/>
              <a:t>Artificial Intelligence (AI) is transforming space exploration by enabling </a:t>
            </a:r>
            <a:r>
              <a:rPr lang="en-US" b="1" dirty="0"/>
              <a:t>autonomous systems</a:t>
            </a:r>
            <a:r>
              <a:rPr lang="en-US" dirty="0"/>
              <a:t> that can make decisions, process data, and operate efficiently without constant human guidance.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98D9-3F8A-42F1-929C-540C6970B192}" type="slidenum">
              <a:rPr lang="en-US" smtClean="0"/>
              <a:t>3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b="1" dirty="0"/>
              <a:t>Introduction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3352800"/>
            <a:ext cx="7543801" cy="9736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/>
              <a:t>Artificial Intelligence (AI) is transforming space exploration by enabling </a:t>
            </a:r>
            <a:r>
              <a:rPr lang="en-US" b="1" dirty="0" smtClean="0"/>
              <a:t>autonomous systems</a:t>
            </a:r>
            <a:r>
              <a:rPr lang="en-US" dirty="0" smtClean="0"/>
              <a:t> that can make decisions, process data, and operate efficiently without constant human guidance.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199" y="2971800"/>
            <a:ext cx="7543801" cy="9736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200" b="1" spc="-50" dirty="0">
                <a:solidFill>
                  <a:schemeClr val="accent2"/>
                </a:solidFill>
                <a:latin typeface="Calibri Light" panose="020F0302020204030204"/>
                <a:ea typeface="+mj-ea"/>
                <a:cs typeface="+mj-cs"/>
              </a:rPr>
              <a:t>Problem Statement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201" y="4893734"/>
            <a:ext cx="7543801" cy="17356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AI improves </a:t>
            </a:r>
            <a:r>
              <a:rPr lang="en-US" b="1" dirty="0"/>
              <a:t>mission safety</a:t>
            </a:r>
            <a:r>
              <a:rPr lang="en-US" dirty="0"/>
              <a:t>, reduces costs, and accelerates </a:t>
            </a:r>
            <a:r>
              <a:rPr lang="en-US" b="1" dirty="0"/>
              <a:t>scientific discoveries</a:t>
            </a:r>
            <a:r>
              <a:rPr lang="en-US" dirty="0"/>
              <a:t> through automation. It also supports astronaut health monitoring and fuels innovation in the growing </a:t>
            </a:r>
            <a:r>
              <a:rPr lang="en-US" b="1" dirty="0"/>
              <a:t>New Space Economy</a:t>
            </a:r>
            <a:r>
              <a:rPr lang="en-US" dirty="0"/>
              <a:t>, making space exploration smarter and more sustainable.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4512734"/>
            <a:ext cx="7543801" cy="9736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200" b="1" spc="-50" dirty="0">
                <a:solidFill>
                  <a:schemeClr val="accent2"/>
                </a:solidFill>
                <a:latin typeface="Calibri Light" panose="020F0302020204030204"/>
                <a:ea typeface="+mj-ea"/>
                <a:cs typeface="+mj-cs"/>
              </a:rPr>
              <a:t>Motivation</a:t>
            </a:r>
            <a:endParaRPr lang="en-US" sz="3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43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98D9-3F8A-42F1-929C-540C6970B192}" type="slidenum">
              <a:rPr lang="en-US" smtClean="0"/>
              <a:t>4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b="1" dirty="0" smtClean="0"/>
              <a:t>Space Rover’s</a:t>
            </a:r>
            <a:endParaRPr b="1" dirty="0"/>
          </a:p>
        </p:txBody>
      </p:sp>
      <p:sp>
        <p:nvSpPr>
          <p:cNvPr id="7" name="TextBox 6"/>
          <p:cNvSpPr txBox="1"/>
          <p:nvPr/>
        </p:nvSpPr>
        <p:spPr>
          <a:xfrm>
            <a:off x="612775" y="5455743"/>
            <a:ext cx="80188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b="1" dirty="0" smtClean="0"/>
              <a:t>Scientific </a:t>
            </a:r>
            <a:r>
              <a:rPr lang="en-US" sz="2000" b="1" dirty="0"/>
              <a:t>Application</a:t>
            </a:r>
            <a:r>
              <a:rPr lang="en-US" sz="2000" dirty="0"/>
              <a:t>: AI analyzes geology, selects rock samples, and prioritizes data for real-time big data analysis.</a:t>
            </a:r>
          </a:p>
        </p:txBody>
      </p:sp>
      <p:pic>
        <p:nvPicPr>
          <p:cNvPr id="8" name="Picture 8" descr="Curiosity Marks 3rd Anniversary on Mars With Amazing Science Discoveries -  AmericaSpa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997" y="2136679"/>
            <a:ext cx="3477490" cy="195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handrayaan 3 Moon landing, ISRO Pragyan rover, Vikram lander | Autocar  In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382" y="2136679"/>
            <a:ext cx="2950513" cy="195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781207" y="4146882"/>
            <a:ext cx="3201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Fg.2 Curiosity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/>
              <a:t>Perseverance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63884" y="4146882"/>
            <a:ext cx="2001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Fg.1 </a:t>
            </a:r>
            <a:r>
              <a:rPr lang="en-US" b="1" dirty="0" err="1" smtClean="0"/>
              <a:t>Pragyan</a:t>
            </a:r>
            <a:r>
              <a:rPr lang="en-US" dirty="0" smtClean="0"/>
              <a:t> </a:t>
            </a:r>
            <a:r>
              <a:rPr lang="en-US" b="1" dirty="0"/>
              <a:t>Rover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1810" y="4814595"/>
            <a:ext cx="80188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b="1" dirty="0"/>
              <a:t>AI Functions</a:t>
            </a:r>
            <a:r>
              <a:rPr lang="en-US" sz="2000" dirty="0"/>
              <a:t>: AI enables autonomous navigation, helping rovers plan routes and handle tough terrain without human input.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2300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98D9-3F8A-42F1-929C-540C6970B192}" type="slidenum">
              <a:rPr lang="en-US" smtClean="0"/>
              <a:t>5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22960" y="1020920"/>
            <a:ext cx="8071658" cy="702302"/>
          </a:xfrm>
        </p:spPr>
        <p:txBody>
          <a:bodyPr>
            <a:normAutofit fontScale="90000"/>
          </a:bodyPr>
          <a:lstStyle/>
          <a:p>
            <a:r>
              <a:rPr b="1" dirty="0" smtClean="0"/>
              <a:t>Literature</a:t>
            </a:r>
            <a:r>
              <a:rPr lang="en-US" b="1" dirty="0" smtClean="0"/>
              <a:t> </a:t>
            </a:r>
            <a:r>
              <a:rPr b="1" dirty="0" smtClean="0"/>
              <a:t>Review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_____________________________</a:t>
            </a:r>
            <a:endParaRPr dirty="0"/>
          </a:p>
        </p:txBody>
      </p:sp>
      <p:graphicFrame>
        <p:nvGraphicFramePr>
          <p:cNvPr id="7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9610371"/>
              </p:ext>
            </p:extLst>
          </p:nvPr>
        </p:nvGraphicFramePr>
        <p:xfrm>
          <a:off x="822959" y="1730953"/>
          <a:ext cx="7794567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8189"/>
                <a:gridCol w="2598189"/>
                <a:gridCol w="2598189"/>
              </a:tblGrid>
              <a:tr h="512889">
                <a:tc>
                  <a:txBody>
                    <a:bodyPr/>
                    <a:lstStyle/>
                    <a:p>
                      <a:r>
                        <a:rPr lang="en-US" b="1" dirty="0"/>
                        <a:t>Author/Year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Approach / Technology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Limitations of Current Systems</a:t>
                      </a:r>
                      <a:endParaRPr lang="en-US" dirty="0"/>
                    </a:p>
                  </a:txBody>
                  <a:tcPr/>
                </a:tc>
              </a:tr>
              <a:tr h="1188720">
                <a:tc>
                  <a:txBody>
                    <a:bodyPr/>
                    <a:lstStyle/>
                    <a:p>
                      <a:r>
                        <a:rPr lang="en-US" dirty="0" smtClean="0"/>
                        <a:t>Downer, B. (2018)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dirty="0" smtClean="0"/>
                        <a:t>AI in Mars </a:t>
                      </a:r>
                      <a:r>
                        <a:rPr lang="fr-FR" dirty="0" err="1" smtClean="0"/>
                        <a:t>Rovers</a:t>
                      </a:r>
                      <a:r>
                        <a:rPr lang="fr-FR" dirty="0" smtClean="0"/>
                        <a:t> for </a:t>
                      </a:r>
                      <a:r>
                        <a:rPr lang="fr-FR" dirty="0" err="1" smtClean="0"/>
                        <a:t>autonomous</a:t>
                      </a:r>
                      <a:r>
                        <a:rPr lang="fr-FR" dirty="0" smtClean="0"/>
                        <a:t> navigation &amp; obstacle </a:t>
                      </a:r>
                      <a:r>
                        <a:rPr lang="fr-FR" dirty="0" err="1" smtClean="0"/>
                        <a:t>avoidance</a:t>
                      </a:r>
                      <a:r>
                        <a:rPr lang="fr-FR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Still dependent on Earth-based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control for complex decisions; not fully autonomous.</a:t>
                      </a:r>
                      <a:endParaRPr lang="en-US" dirty="0"/>
                    </a:p>
                  </a:txBody>
                  <a:tcPr/>
                </a:tc>
              </a:tr>
              <a:tr h="1188720">
                <a:tc>
                  <a:txBody>
                    <a:bodyPr/>
                    <a:lstStyle/>
                    <a:p>
                      <a:r>
                        <a:rPr lang="en-US" dirty="0" smtClean="0"/>
                        <a:t>ESA (2019)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Space 4.0 → AI integrated with </a:t>
                      </a:r>
                      <a:r>
                        <a:rPr lang="en-US" dirty="0" err="1" smtClean="0"/>
                        <a:t>IoT</a:t>
                      </a:r>
                      <a:r>
                        <a:rPr lang="en-US" dirty="0" smtClean="0"/>
                        <a:t> &amp; Big Data for satellite data processing.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Limited on-board processing power; relies heavily on ground stations.</a:t>
                      </a:r>
                      <a:endParaRPr lang="en-US" dirty="0"/>
                    </a:p>
                  </a:txBody>
                  <a:tcPr/>
                </a:tc>
              </a:tr>
              <a:tr h="1188720">
                <a:tc>
                  <a:txBody>
                    <a:bodyPr/>
                    <a:lstStyle/>
                    <a:p>
                      <a:r>
                        <a:rPr lang="en-US" dirty="0" smtClean="0"/>
                        <a:t>Long, G.A. (2018)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Legal studies on AI-controlled spacecraft and autonomy in space law.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No global legal framework; accountability in AI failures unresolved.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124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98D9-3F8A-42F1-929C-540C6970B192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1914861"/>
              </p:ext>
            </p:extLst>
          </p:nvPr>
        </p:nvGraphicFramePr>
        <p:xfrm>
          <a:off x="822960" y="152400"/>
          <a:ext cx="7543800" cy="612841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</a:tblGrid>
              <a:tr h="12256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Soille</a:t>
                      </a:r>
                      <a:r>
                        <a:rPr lang="en-US" dirty="0" smtClean="0"/>
                        <a:t> et al. (2019)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AI in geospatial analytics for Earth observation &amp; climate monitoring.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Concerns about data privacy, uneven access, and bias in AI models.</a:t>
                      </a:r>
                      <a:endParaRPr lang="en-US" dirty="0"/>
                    </a:p>
                  </a:txBody>
                  <a:tcPr/>
                </a:tc>
              </a:tr>
              <a:tr h="1225682">
                <a:tc>
                  <a:txBody>
                    <a:bodyPr/>
                    <a:lstStyle/>
                    <a:p>
                      <a:r>
                        <a:rPr lang="en-US" dirty="0" smtClean="0"/>
                        <a:t>NASA (2020)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AI in spacecraft fault detection, anomaly diagnosis &amp; predictive maintenance.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Requires large high-quality datasets; unexpected failures may still occur.</a:t>
                      </a:r>
                      <a:endParaRPr lang="en-US" dirty="0"/>
                    </a:p>
                  </a:txBody>
                  <a:tcPr/>
                </a:tc>
              </a:tr>
              <a:tr h="1225682">
                <a:tc>
                  <a:txBody>
                    <a:bodyPr/>
                    <a:lstStyle/>
                    <a:p>
                      <a:r>
                        <a:rPr lang="en-US" dirty="0" smtClean="0"/>
                        <a:t>OECD (2020)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Governance studies for responsible AI in critical domains including space.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Lack of universal AI policy for outer space; possible misuse by military/private actors.</a:t>
                      </a:r>
                      <a:endParaRPr lang="en-US" dirty="0"/>
                    </a:p>
                  </a:txBody>
                  <a:tcPr/>
                </a:tc>
              </a:tr>
              <a:tr h="1225682">
                <a:tc>
                  <a:txBody>
                    <a:bodyPr/>
                    <a:lstStyle/>
                    <a:p>
                      <a:r>
                        <a:rPr lang="en-US" dirty="0" smtClean="0"/>
                        <a:t>JAXA (2022)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AI-based astronaut physiological &amp; psychological health </a:t>
                      </a:r>
                      <a:r>
                        <a:rPr lang="en-US" dirty="0" err="1" smtClean="0"/>
                        <a:t>monitorin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Experimental stage; less accurate under radiation and isolation stress.</a:t>
                      </a:r>
                      <a:endParaRPr lang="en-US" dirty="0"/>
                    </a:p>
                  </a:txBody>
                  <a:tcPr/>
                </a:tc>
              </a:tr>
              <a:tr h="1225682">
                <a:tc>
                  <a:txBody>
                    <a:bodyPr/>
                    <a:lstStyle/>
                    <a:p>
                      <a:r>
                        <a:rPr lang="en-US" dirty="0" smtClean="0"/>
                        <a:t>ECSS (2023)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On-board AI for satellite autonomy (collision avoidance, orbit adjustment).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Limited energy/resources on satellites; high risk if AI malfunctions.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234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 / Working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b="1" dirty="0"/>
              <a:t>Data </a:t>
            </a:r>
            <a:r>
              <a:rPr lang="en-US" b="1" dirty="0" smtClean="0"/>
              <a:t>Collection</a:t>
            </a:r>
            <a:endParaRPr lang="en-US" dirty="0" smtClean="0"/>
          </a:p>
          <a:p>
            <a:pPr marL="749808" lvl="1" indent="-457200" algn="just">
              <a:buFont typeface="Arial" panose="020B0604020202020204" pitchFamily="34" charset="0"/>
              <a:buChar char="•"/>
            </a:pPr>
            <a:r>
              <a:rPr lang="en-US" dirty="0" smtClean="0"/>
              <a:t>Rovers</a:t>
            </a:r>
            <a:r>
              <a:rPr lang="en-US" dirty="0"/>
              <a:t>, satellites, and sensors collect raw data from space missions.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/>
              <a:t>AI Integration</a:t>
            </a:r>
            <a:endParaRPr lang="en-US" dirty="0"/>
          </a:p>
          <a:p>
            <a:pPr marL="749808" lvl="1" indent="-457200" algn="just">
              <a:buFont typeface="Arial" panose="020B0604020202020204" pitchFamily="34" charset="0"/>
              <a:buChar char="•"/>
            </a:pPr>
            <a:r>
              <a:rPr lang="en-US" dirty="0"/>
              <a:t>Machine Learning &amp; Computer Vision process data in real time.</a:t>
            </a:r>
          </a:p>
          <a:p>
            <a:pPr marL="749808" lvl="1" indent="-457200" algn="just">
              <a:buFont typeface="Arial" panose="020B0604020202020204" pitchFamily="34" charset="0"/>
              <a:buChar char="•"/>
            </a:pPr>
            <a:r>
              <a:rPr lang="en-US" dirty="0"/>
              <a:t>Predictive models detect potential spacecraft issues in advance.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/>
              <a:t>Autonomous Operations</a:t>
            </a:r>
            <a:endParaRPr lang="en-US" dirty="0"/>
          </a:p>
          <a:p>
            <a:pPr marL="749808" lvl="1" indent="-457200" algn="just">
              <a:buFont typeface="Arial" panose="020B0604020202020204" pitchFamily="34" charset="0"/>
              <a:buChar char="•"/>
            </a:pPr>
            <a:r>
              <a:rPr lang="en-US" dirty="0"/>
              <a:t>AI enables rovers and spacecraft to make </a:t>
            </a:r>
            <a:r>
              <a:rPr lang="en-US" b="1" dirty="0"/>
              <a:t>independent decisions</a:t>
            </a:r>
            <a:r>
              <a:rPr lang="en-US" dirty="0"/>
              <a:t> without waiting for Earth-based commands.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/>
              <a:t>Data Transmission &amp; Prioritization</a:t>
            </a:r>
            <a:endParaRPr lang="en-US" dirty="0"/>
          </a:p>
          <a:p>
            <a:pPr marL="749808" lvl="1" indent="-457200" algn="just">
              <a:buFont typeface="Arial" panose="020B0604020202020204" pitchFamily="34" charset="0"/>
              <a:buChar char="•"/>
            </a:pPr>
            <a:r>
              <a:rPr lang="en-US" dirty="0"/>
              <a:t>AI filters and </a:t>
            </a:r>
            <a:r>
              <a:rPr lang="en-US" b="1" dirty="0"/>
              <a:t>prioritizes critical data</a:t>
            </a:r>
            <a:r>
              <a:rPr lang="en-US" dirty="0"/>
              <a:t> for faster transmission back to mission control.</a:t>
            </a:r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98D9-3F8A-42F1-929C-540C6970B1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8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buSzPct val="111000"/>
              <a:buFont typeface="Arial" panose="020B0604020202020204" pitchFamily="34" charset="0"/>
              <a:buChar char="•"/>
            </a:pPr>
            <a:r>
              <a:rPr lang="en-US" b="1" dirty="0" smtClean="0"/>
              <a:t> Autonomous </a:t>
            </a:r>
            <a:r>
              <a:rPr lang="en-US" b="1" dirty="0"/>
              <a:t>Rovers:</a:t>
            </a:r>
            <a:endParaRPr lang="en-US" dirty="0"/>
          </a:p>
          <a:p>
            <a:pPr lvl="1" algn="just">
              <a:buSzPct val="111000"/>
              <a:buFont typeface="Arial" panose="020B0604020202020204" pitchFamily="34" charset="0"/>
              <a:buChar char="•"/>
            </a:pPr>
            <a:r>
              <a:rPr lang="en-US" dirty="0" smtClean="0"/>
              <a:t>Example: </a:t>
            </a:r>
            <a:r>
              <a:rPr lang="en-US" b="1" dirty="0" smtClean="0"/>
              <a:t>Curiosity</a:t>
            </a:r>
            <a:r>
              <a:rPr lang="en-US" dirty="0" smtClean="0"/>
              <a:t>, </a:t>
            </a:r>
            <a:r>
              <a:rPr lang="en-US" b="1" dirty="0" smtClean="0"/>
              <a:t>Perseverance</a:t>
            </a:r>
            <a:r>
              <a:rPr lang="en-US" dirty="0" smtClean="0"/>
              <a:t>, and </a:t>
            </a:r>
            <a:r>
              <a:rPr lang="en-US" b="1" dirty="0" err="1" smtClean="0"/>
              <a:t>Pragyan</a:t>
            </a:r>
            <a:r>
              <a:rPr lang="en-US" dirty="0" smtClean="0"/>
              <a:t> navigate and conduct experiments without direct human control.</a:t>
            </a:r>
          </a:p>
          <a:p>
            <a:pPr algn="just">
              <a:buSzPct val="111000"/>
              <a:buFont typeface="Arial" panose="020B0604020202020204" pitchFamily="34" charset="0"/>
              <a:buChar char="•"/>
            </a:pPr>
            <a:r>
              <a:rPr lang="en-US" b="1" dirty="0" smtClean="0"/>
              <a:t> Space Debris Management:</a:t>
            </a:r>
            <a:endParaRPr lang="en-US" dirty="0" smtClean="0"/>
          </a:p>
          <a:p>
            <a:pPr lvl="1" algn="just">
              <a:buSzPct val="111000"/>
              <a:buFont typeface="Arial" panose="020B0604020202020204" pitchFamily="34" charset="0"/>
              <a:buChar char="•"/>
            </a:pPr>
            <a:r>
              <a:rPr lang="en-US" dirty="0" smtClean="0"/>
              <a:t>AI predicts collisions and manages satellite orbits to avoid damage.</a:t>
            </a:r>
          </a:p>
          <a:p>
            <a:pPr algn="just">
              <a:buSzPct val="111000"/>
              <a:buFont typeface="Arial" panose="020B0604020202020204" pitchFamily="34" charset="0"/>
              <a:buChar char="•"/>
            </a:pPr>
            <a:r>
              <a:rPr lang="en-US" b="1" dirty="0" smtClean="0"/>
              <a:t> Astronaut </a:t>
            </a:r>
            <a:r>
              <a:rPr lang="en-US" b="1" dirty="0"/>
              <a:t>Health Monitoring:</a:t>
            </a:r>
            <a:endParaRPr lang="en-US" dirty="0"/>
          </a:p>
          <a:p>
            <a:pPr lvl="1" algn="just">
              <a:buSzPct val="111000"/>
              <a:buFont typeface="Arial" panose="020B0604020202020204" pitchFamily="34" charset="0"/>
              <a:buChar char="•"/>
            </a:pPr>
            <a:r>
              <a:rPr lang="en-US" dirty="0"/>
              <a:t>Continuous tracking of astronauts' health for long missions.</a:t>
            </a:r>
          </a:p>
          <a:p>
            <a:pPr algn="just">
              <a:buSzPct val="111000"/>
              <a:buFont typeface="Arial" panose="020B0604020202020204" pitchFamily="34" charset="0"/>
              <a:buChar char="•"/>
            </a:pPr>
            <a:r>
              <a:rPr lang="en-US" b="1" dirty="0" smtClean="0"/>
              <a:t> Earth </a:t>
            </a:r>
            <a:r>
              <a:rPr lang="en-US" b="1" dirty="0"/>
              <a:t>Monitoring:</a:t>
            </a:r>
            <a:endParaRPr lang="en-US" dirty="0"/>
          </a:p>
          <a:p>
            <a:pPr lvl="1" algn="just">
              <a:buSzPct val="111000"/>
              <a:buFont typeface="Arial" panose="020B0604020202020204" pitchFamily="34" charset="0"/>
              <a:buChar char="•"/>
            </a:pPr>
            <a:r>
              <a:rPr lang="en-US" dirty="0"/>
              <a:t>AI processes data for </a:t>
            </a:r>
            <a:r>
              <a:rPr lang="en-US" b="1" dirty="0"/>
              <a:t>climate studies, disaster prediction, and urban planning</a:t>
            </a:r>
            <a:r>
              <a:rPr lang="en-US" dirty="0"/>
              <a:t>.</a:t>
            </a:r>
          </a:p>
          <a:p>
            <a:pPr algn="just">
              <a:buSzPct val="111000"/>
              <a:buFont typeface="Arial" panose="020B0604020202020204" pitchFamily="34" charset="0"/>
              <a:buChar char="•"/>
            </a:pPr>
            <a:r>
              <a:rPr lang="en-US" b="1" dirty="0" smtClean="0"/>
              <a:t> Swarm </a:t>
            </a:r>
            <a:r>
              <a:rPr lang="en-US" b="1" dirty="0"/>
              <a:t>Satellites:</a:t>
            </a:r>
            <a:endParaRPr lang="en-US" dirty="0"/>
          </a:p>
          <a:p>
            <a:pPr lvl="1" algn="just">
              <a:buSzPct val="111000"/>
              <a:buFont typeface="Arial" panose="020B0604020202020204" pitchFamily="34" charset="0"/>
              <a:buChar char="•"/>
            </a:pPr>
            <a:r>
              <a:rPr lang="en-US" dirty="0"/>
              <a:t>Coordinated small satellites for </a:t>
            </a:r>
            <a:r>
              <a:rPr lang="en-US" b="1" dirty="0"/>
              <a:t>global communication and Earth observation</a:t>
            </a:r>
            <a:r>
              <a:rPr lang="en-US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98D9-3F8A-42F1-929C-540C6970B19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Advantages &amp; Limitations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6230070"/>
              </p:ext>
            </p:extLst>
          </p:nvPr>
        </p:nvGraphicFramePr>
        <p:xfrm>
          <a:off x="762000" y="1981200"/>
          <a:ext cx="7620000" cy="3886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0968"/>
                <a:gridCol w="3769032"/>
              </a:tblGrid>
              <a:tr h="724084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Advantages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Limitations</a:t>
                      </a:r>
                      <a:endParaRPr lang="en-US" sz="3600" dirty="0"/>
                    </a:p>
                  </a:txBody>
                  <a:tcPr/>
                </a:tc>
              </a:tr>
              <a:tr h="790528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Real-time </a:t>
                      </a:r>
                      <a:r>
                        <a:rPr lang="en-US" b="1" dirty="0" smtClean="0"/>
                        <a:t>decision-making</a:t>
                      </a:r>
                      <a:r>
                        <a:rPr lang="en-US" dirty="0" smtClean="0"/>
                        <a:t> without delays.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High </a:t>
                      </a:r>
                      <a:r>
                        <a:rPr lang="en-US" b="1" dirty="0" smtClean="0"/>
                        <a:t>initial development costs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790528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Increased mission </a:t>
                      </a:r>
                      <a:r>
                        <a:rPr lang="en-US" b="1" dirty="0" smtClean="0"/>
                        <a:t>safety and reliability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Vulnerability to </a:t>
                      </a:r>
                      <a:r>
                        <a:rPr lang="en-US" b="1" dirty="0" smtClean="0"/>
                        <a:t>cybersecurity threats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790528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Efficient </a:t>
                      </a:r>
                      <a:r>
                        <a:rPr lang="en-US" b="1" dirty="0" smtClean="0"/>
                        <a:t>big data analysis</a:t>
                      </a:r>
                      <a:r>
                        <a:rPr lang="en-US" dirty="0" smtClean="0"/>
                        <a:t> and prioritization.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/>
                        <a:t>Legal and ethical challenges</a:t>
                      </a:r>
                      <a:r>
                        <a:rPr lang="en-US" dirty="0" smtClean="0"/>
                        <a:t> with autonomous decision-making.</a:t>
                      </a:r>
                      <a:endParaRPr lang="en-US" dirty="0"/>
                    </a:p>
                  </a:txBody>
                  <a:tcPr/>
                </a:tc>
              </a:tr>
              <a:tr h="790528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Reduced operational costs through </a:t>
                      </a:r>
                      <a:r>
                        <a:rPr lang="en-US" b="1" dirty="0" smtClean="0"/>
                        <a:t>automation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AI </a:t>
                      </a:r>
                      <a:r>
                        <a:rPr lang="en-US" b="1" dirty="0" smtClean="0"/>
                        <a:t>system failures</a:t>
                      </a:r>
                      <a:r>
                        <a:rPr lang="en-US" dirty="0" smtClean="0"/>
                        <a:t> can jeopardize missions.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98D9-3F8A-42F1-929C-540C6970B19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47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132_AI_in_space</Template>
  <TotalTime>64</TotalTime>
  <Words>1003</Words>
  <Application>Microsoft Office PowerPoint</Application>
  <PresentationFormat>On-screen Show (4:3)</PresentationFormat>
  <Paragraphs>148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Retrospect</vt:lpstr>
      <vt:lpstr>PowerPoint Presentation</vt:lpstr>
      <vt:lpstr>PowerPoint Presentation</vt:lpstr>
      <vt:lpstr>Introduction</vt:lpstr>
      <vt:lpstr>Space Rover’s</vt:lpstr>
      <vt:lpstr>Literature Review _____________________________</vt:lpstr>
      <vt:lpstr>PowerPoint Presentation</vt:lpstr>
      <vt:lpstr>Methodology / Working Principle</vt:lpstr>
      <vt:lpstr>Applications</vt:lpstr>
      <vt:lpstr>Advantages &amp; Limitations</vt:lpstr>
      <vt:lpstr>Future Scope</vt:lpstr>
      <vt:lpstr>Conclusion</vt:lpstr>
      <vt:lpstr>References</vt:lpstr>
    </vt:vector>
  </TitlesOfParts>
  <Company>MyCompany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Customer</dc:creator>
  <cp:lastModifiedBy>Customer</cp:lastModifiedBy>
  <cp:revision>7</cp:revision>
  <dcterms:created xsi:type="dcterms:W3CDTF">2025-09-21T04:38:16Z</dcterms:created>
  <dcterms:modified xsi:type="dcterms:W3CDTF">2025-09-21T05:43:12Z</dcterms:modified>
</cp:coreProperties>
</file>