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3"/>
  </p:notesMasterIdLst>
  <p:sldIdLst>
    <p:sldId id="256" r:id="rId2"/>
    <p:sldId id="267" r:id="rId3"/>
    <p:sldId id="257" r:id="rId4"/>
    <p:sldId id="270" r:id="rId5"/>
    <p:sldId id="268" r:id="rId6"/>
    <p:sldId id="258" r:id="rId7"/>
    <p:sldId id="259" r:id="rId8"/>
    <p:sldId id="260" r:id="rId9"/>
    <p:sldId id="269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B8635-F805-4F2A-BD95-EAE12970B4A9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83819-4DE8-4BE4-B759-0072AA233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40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9E836-1665-4188-BDF5-06B9DF25D3DC}" type="datetime1">
              <a:rPr lang="en-US" smtClean="0"/>
              <a:t>02-Sep-25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81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9387-14E6-4386-9DBA-61A7E09536F7}" type="datetime1">
              <a:rPr lang="en-US" smtClean="0"/>
              <a:t>02-Sep-25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8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C0B67-07F8-45F6-985E-D774FC47F677}" type="datetime1">
              <a:rPr lang="en-US" smtClean="0"/>
              <a:t>02-Sep-25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9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F48D-9F07-43F5-9266-ECCA08651137}" type="datetime1">
              <a:rPr lang="en-US" smtClean="0"/>
              <a:t>02-Sep-25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9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2C34-2CEA-4E3B-AC8D-EAC9C6F47D24}" type="datetime1">
              <a:rPr lang="en-US" smtClean="0"/>
              <a:t>02-Sep-25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91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7D16-B414-4DB0-97EA-10F39FC38585}" type="datetime1">
              <a:rPr lang="en-US" smtClean="0"/>
              <a:t>02-Sep-25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4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B1449-1AF2-4B9D-89EE-B27B3B6D1067}" type="datetime1">
              <a:rPr lang="en-US" smtClean="0"/>
              <a:t>02-Sep-25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37BC-F3A6-4FBF-9BC7-AE847592BFB2}" type="datetime1">
              <a:rPr lang="en-US" smtClean="0"/>
              <a:t>02-Sep-25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2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6A0C-7ABF-40CF-85D0-866B3AFB2976}" type="datetime1">
              <a:rPr lang="en-US" smtClean="0"/>
              <a:t>02-Sep-25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Department of Computer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2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9760A7B-F8BD-4150-9571-FC5123A69AF1}" type="datetime1">
              <a:rPr lang="en-US" smtClean="0"/>
              <a:t>02-Sep-25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Department of Computer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0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155C-9409-4AD7-A89A-6EAD09E06C34}" type="datetime1">
              <a:rPr lang="en-US" smtClean="0"/>
              <a:t>02-Sep-25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5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1B161E-51A6-466E-AA39-0D7681768E05}" type="datetime1">
              <a:rPr lang="en-US" smtClean="0"/>
              <a:t>02-Sep-25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Department of Computer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97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sa.gov/artificial-intelligence/" TargetMode="External"/><Relationship Id="rId2" Type="http://schemas.openxmlformats.org/officeDocument/2006/relationships/hyperlink" Target="https://www.esa.int/Enabling_Support/Preparing_for_the_Future/Discovery_and_Preparation/Artificial_intelligence_in_spac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png" title="Image">
            <a:extLst>
              <a:ext uri="{FF2B5EF4-FFF2-40B4-BE49-F238E27FC236}">
                <a16:creationId xmlns="" xmlns:a16="http://schemas.microsoft.com/office/drawing/2014/main" id="{01983F6D-31C8-4D27-AFE8-833690CFEFED}"/>
              </a:ext>
            </a:extLst>
          </p:cNvPr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111478" y="152754"/>
            <a:ext cx="1079245" cy="1027932"/>
          </a:xfrm>
          <a:prstGeom prst="rect">
            <a:avLst/>
          </a:prstGeom>
          <a:noFill/>
        </p:spPr>
      </p:pic>
      <p:pic>
        <p:nvPicPr>
          <p:cNvPr id="5" name="image1.png" title="Image">
            <a:extLst>
              <a:ext uri="{FF2B5EF4-FFF2-40B4-BE49-F238E27FC236}">
                <a16:creationId xmlns="" xmlns:a16="http://schemas.microsoft.com/office/drawing/2014/main" id="{0608C2C7-B8D9-41BF-8731-446EE324AD32}"/>
              </a:ext>
            </a:extLst>
          </p:cNvPr>
          <p:cNvPicPr preferRelativeResize="0"/>
          <p:nvPr/>
        </p:nvPicPr>
        <p:blipFill>
          <a:blip r:embed="rId3" cstate="print"/>
          <a:stretch>
            <a:fillRect/>
          </a:stretch>
        </p:blipFill>
        <p:spPr>
          <a:xfrm>
            <a:off x="7735456" y="200732"/>
            <a:ext cx="1361979" cy="1027932"/>
          </a:xfrm>
          <a:prstGeom prst="rect">
            <a:avLst/>
          </a:prstGeom>
          <a:noFill/>
        </p:spPr>
      </p:pic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48E7FEE0-D263-4DF4-9F15-EB39B5A97667}"/>
              </a:ext>
            </a:extLst>
          </p:cNvPr>
          <p:cNvSpPr txBox="1">
            <a:spLocks/>
          </p:cNvSpPr>
          <p:nvPr/>
        </p:nvSpPr>
        <p:spPr>
          <a:xfrm>
            <a:off x="869243" y="1551262"/>
            <a:ext cx="7390293" cy="2590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91866" marR="0" lvl="0" indent="-391866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Inter" charset="0"/>
              </a:rPr>
              <a:t>Technical Seminar Review-1</a:t>
            </a:r>
          </a:p>
          <a:p>
            <a:pPr marL="391866" marR="0" lvl="0" indent="-391866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Inter" charset="0"/>
              </a:rPr>
              <a:t>On</a:t>
            </a:r>
          </a:p>
          <a:p>
            <a:pPr marL="391866" lvl="0" indent="-391866" algn="ctr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800" dirty="0"/>
              <a:t>Use of Artificial Intelligence in </a:t>
            </a:r>
            <a:r>
              <a:rPr lang="en-US" sz="2800" dirty="0" smtClean="0"/>
              <a:t>Space</a:t>
            </a:r>
          </a:p>
          <a:p>
            <a:pPr marL="391866" lvl="0" indent="-391866" algn="ctr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Inter" charset="0"/>
              </a:rPr>
              <a:t>By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Inter" charset="0"/>
            </a:endParaRPr>
          </a:p>
          <a:p>
            <a:pPr marL="391866" marR="0" lvl="0" indent="-391866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Inter" charset="0"/>
              </a:rPr>
              <a:t>TE-CO- </a:t>
            </a:r>
            <a:r>
              <a:rPr lang="en-US" sz="2000" b="1" dirty="0" smtClean="0">
                <a:latin typeface="+mj-lt"/>
                <a:ea typeface="Inter" charset="0"/>
              </a:rPr>
              <a:t>132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Inter" charset="0"/>
            </a:endParaRPr>
          </a:p>
          <a:p>
            <a:pPr marL="391866" marR="0" lvl="0" indent="-391866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Inter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6E15E5CD-0255-4D03-929A-213DF38C24C9}"/>
              </a:ext>
            </a:extLst>
          </p:cNvPr>
          <p:cNvSpPr txBox="1">
            <a:spLocks/>
          </p:cNvSpPr>
          <p:nvPr/>
        </p:nvSpPr>
        <p:spPr>
          <a:xfrm>
            <a:off x="1095533" y="3618557"/>
            <a:ext cx="6952934" cy="659931"/>
          </a:xfrm>
          <a:prstGeom prst="rect">
            <a:avLst/>
          </a:prstGeom>
        </p:spPr>
        <p:txBody>
          <a:bodyPr vert="horz" lIns="104493" tIns="52247" rIns="104493" bIns="52247" rtlCol="0">
            <a:norm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1600" b="1" dirty="0">
                <a:latin typeface="+mj-lt"/>
                <a:ea typeface="Inter" charset="0"/>
              </a:rPr>
              <a:t>Guided by:-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1400" dirty="0" smtClean="0">
                <a:latin typeface="+mj-lt"/>
                <a:ea typeface="Inter" charset="0"/>
              </a:rPr>
              <a:t>Prof. </a:t>
            </a:r>
            <a:r>
              <a:rPr lang="en-US" sz="1400" dirty="0" err="1" smtClean="0">
                <a:latin typeface="+mj-lt"/>
                <a:ea typeface="Inter" charset="0"/>
              </a:rPr>
              <a:t>Pradnya</a:t>
            </a:r>
            <a:r>
              <a:rPr lang="en-US" sz="1400" dirty="0" smtClean="0">
                <a:latin typeface="+mj-lt"/>
                <a:ea typeface="Inter" charset="0"/>
              </a:rPr>
              <a:t> </a:t>
            </a:r>
            <a:r>
              <a:rPr lang="en-US" sz="1400" dirty="0" err="1" smtClean="0">
                <a:latin typeface="+mj-lt"/>
                <a:ea typeface="Inter" charset="0"/>
              </a:rPr>
              <a:t>Shirsath</a:t>
            </a:r>
            <a:endParaRPr lang="en-US" sz="1400" dirty="0">
              <a:latin typeface="+mj-lt"/>
              <a:ea typeface="Inter" charset="0"/>
            </a:endParaRPr>
          </a:p>
          <a:p>
            <a:pPr algn="ctr">
              <a:spcBef>
                <a:spcPct val="20000"/>
              </a:spcBef>
              <a:defRPr/>
            </a:pPr>
            <a:endParaRPr lang="en-US" sz="1600" dirty="0">
              <a:latin typeface="+mj-lt"/>
              <a:ea typeface="Inter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31241E5-762F-48C0-BE95-E0BF929BFAB6}"/>
              </a:ext>
            </a:extLst>
          </p:cNvPr>
          <p:cNvSpPr/>
          <p:nvPr/>
        </p:nvSpPr>
        <p:spPr>
          <a:xfrm>
            <a:off x="1348769" y="247842"/>
            <a:ext cx="6544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+mj-lt"/>
              </a:rPr>
              <a:t>Guru Gobind Singh College of Engineering &amp; Research Centre, Nashik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E8515B2-2774-435A-BF17-8C4CFC151740}"/>
              </a:ext>
            </a:extLst>
          </p:cNvPr>
          <p:cNvSpPr/>
          <p:nvPr/>
        </p:nvSpPr>
        <p:spPr>
          <a:xfrm>
            <a:off x="2528710" y="599760"/>
            <a:ext cx="4450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+mj-lt"/>
              </a:rPr>
              <a:t>Department of Computer Engineering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8534A7A-26DA-4E92-BA83-3C3DBC1D0369}"/>
              </a:ext>
            </a:extLst>
          </p:cNvPr>
          <p:cNvSpPr/>
          <p:nvPr/>
        </p:nvSpPr>
        <p:spPr>
          <a:xfrm>
            <a:off x="3053220" y="923967"/>
            <a:ext cx="2794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+mj-lt"/>
              </a:rPr>
              <a:t>Academic Year 2025-26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411C99E-E1A2-4E97-9FC8-AEB01E1907BF}"/>
              </a:ext>
            </a:extLst>
          </p:cNvPr>
          <p:cNvSpPr/>
          <p:nvPr/>
        </p:nvSpPr>
        <p:spPr>
          <a:xfrm>
            <a:off x="127855" y="5551519"/>
            <a:ext cx="8873067" cy="382513"/>
          </a:xfrm>
          <a:prstGeom prst="rect">
            <a:avLst/>
          </a:prstGeom>
        </p:spPr>
        <p:txBody>
          <a:bodyPr wrap="square" lIns="104493" tIns="52247" rIns="104493" bIns="52247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Inter" charset="0"/>
              </a:rPr>
              <a:t>Monday,03/09/2025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Inter" charset="0"/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="" xmlns:a16="http://schemas.microsoft.com/office/drawing/2014/main" id="{D749D637-A84C-411A-B3F8-AB862B26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="" xmlns:a16="http://schemas.microsoft.com/office/drawing/2014/main" id="{D8723C2E-3376-4914-BD9D-E19748BD0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SzPct val="121000"/>
              <a:buFont typeface="Arial" panose="020B0604020202020204" pitchFamily="34" charset="0"/>
              <a:buChar char="•"/>
            </a:pPr>
            <a:r>
              <a:rPr lang="en-US" b="1" dirty="0" smtClean="0"/>
              <a:t>AI </a:t>
            </a:r>
            <a:r>
              <a:rPr lang="en-US" b="1" dirty="0"/>
              <a:t>has become a crucial technology for space exploration.</a:t>
            </a:r>
          </a:p>
          <a:p>
            <a:pPr algn="just">
              <a:buSzPct val="121000"/>
              <a:buFont typeface="Arial" panose="020B0604020202020204" pitchFamily="34" charset="0"/>
              <a:buChar char="•"/>
            </a:pPr>
            <a:r>
              <a:rPr lang="en-US" b="1" dirty="0"/>
              <a:t>Major Benefits</a:t>
            </a:r>
            <a:r>
              <a:rPr lang="en-US" dirty="0"/>
              <a:t>:</a:t>
            </a:r>
          </a:p>
          <a:p>
            <a:pPr marL="544068" lvl="1" indent="-342900" algn="just">
              <a:buSzPct val="100000"/>
              <a:buFont typeface="+mj-lt"/>
              <a:buAutoNum type="arabicPeriod"/>
            </a:pPr>
            <a:r>
              <a:rPr lang="en-US" dirty="0"/>
              <a:t>Manages large amounts of data well.</a:t>
            </a:r>
          </a:p>
          <a:p>
            <a:pPr marL="544068" lvl="1" indent="-342900" algn="just">
              <a:buSzPct val="100000"/>
              <a:buFont typeface="+mj-lt"/>
              <a:buAutoNum type="arabicPeriod"/>
            </a:pPr>
            <a:r>
              <a:rPr lang="en-US" dirty="0"/>
              <a:t>Helps spacecraft navigate on their own in new places.</a:t>
            </a:r>
          </a:p>
          <a:p>
            <a:pPr marL="544068" lvl="1" indent="-342900" algn="just">
              <a:buSzPct val="100000"/>
              <a:buFont typeface="+mj-lt"/>
              <a:buAutoNum type="arabicPeriod"/>
            </a:pPr>
            <a:r>
              <a:rPr lang="en-US" dirty="0"/>
              <a:t>Predicts when equipment might fail and finds problems early.</a:t>
            </a:r>
          </a:p>
          <a:p>
            <a:pPr marL="544068" lvl="1" indent="-342900" algn="just">
              <a:buSzPct val="100000"/>
              <a:buFont typeface="+mj-lt"/>
              <a:buAutoNum type="arabicPeriod"/>
            </a:pPr>
            <a:r>
              <a:rPr lang="en-US" dirty="0"/>
              <a:t>Helps keep astronauts healthy and safe.</a:t>
            </a:r>
          </a:p>
          <a:p>
            <a:pPr algn="just">
              <a:buSzPct val="121000"/>
              <a:buFont typeface="Arial" panose="020B0604020202020204" pitchFamily="34" charset="0"/>
              <a:buChar char="•"/>
            </a:pPr>
            <a:r>
              <a:rPr lang="en-US" b="1" dirty="0"/>
              <a:t>Future Directions</a:t>
            </a:r>
            <a:r>
              <a:rPr lang="en-US" dirty="0"/>
              <a:t>:</a:t>
            </a:r>
          </a:p>
          <a:p>
            <a:pPr marL="544068" lvl="1" indent="-342900" algn="just">
              <a:buSzPct val="100000"/>
              <a:buFont typeface="+mj-lt"/>
              <a:buAutoNum type="arabicPeriod"/>
            </a:pPr>
            <a:r>
              <a:rPr lang="en-US" dirty="0"/>
              <a:t>Spacecraft that can fix themselves with AI.</a:t>
            </a:r>
          </a:p>
          <a:p>
            <a:pPr marL="544068" lvl="1" indent="-342900" algn="just">
              <a:buSzPct val="100000"/>
              <a:buFont typeface="+mj-lt"/>
              <a:buAutoNum type="arabicPeriod"/>
            </a:pPr>
            <a:r>
              <a:rPr lang="en-US" dirty="0"/>
              <a:t>AI to help with building colonies on the Moon, Mars, and beyond.</a:t>
            </a:r>
          </a:p>
          <a:p>
            <a:pPr marL="544068" lvl="1" indent="-342900" algn="just">
              <a:buSzPct val="100000"/>
              <a:buFont typeface="+mj-lt"/>
              <a:buAutoNum type="arabicPeriod"/>
            </a:pPr>
            <a:r>
              <a:rPr lang="en-US" dirty="0"/>
              <a:t>Using large groups of small AI satellites to monitor the entire planet.</a:t>
            </a:r>
          </a:p>
          <a:p>
            <a:pPr marL="544068" lvl="1" indent="-342900" algn="just">
              <a:buSzPct val="100000"/>
              <a:buFont typeface="+mj-lt"/>
              <a:buAutoNum type="arabicPeriod"/>
            </a:pPr>
            <a:r>
              <a:rPr lang="en-US" dirty="0"/>
              <a:t>AI to help protect against asteroids and with mining operations.</a:t>
            </a:r>
          </a:p>
          <a:p>
            <a:pPr algn="just">
              <a:buSzPct val="121000"/>
              <a:buFont typeface="Arial" panose="020B0604020202020204" pitchFamily="34" charset="0"/>
              <a:buChar char="•"/>
            </a:pPr>
            <a:r>
              <a:rPr lang="en-US" b="1" dirty="0" smtClean="0"/>
              <a:t>AI </a:t>
            </a:r>
            <a:r>
              <a:rPr lang="en-US" b="1" dirty="0"/>
              <a:t>will be a partner for humanity as we journey into space.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53B3AED-7F96-4884-885F-01F51DF49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8DE5E2B-6559-45E9-89FC-D11DF8F6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SzPct val="121000"/>
              <a:buFont typeface="Arial" panose="020B0604020202020204" pitchFamily="34" charset="0"/>
              <a:buChar char="•"/>
            </a:pPr>
            <a:r>
              <a:rPr lang="en-US" b="1" dirty="0" smtClean="0"/>
              <a:t>Research </a:t>
            </a:r>
            <a:r>
              <a:rPr lang="en-US" b="1" dirty="0"/>
              <a:t>Papers / Journal </a:t>
            </a:r>
            <a:r>
              <a:rPr lang="en-US" b="1" dirty="0" smtClean="0"/>
              <a:t>Articles</a:t>
            </a:r>
            <a:endParaRPr lang="en-US" dirty="0"/>
          </a:p>
          <a:p>
            <a:pPr marL="544068" lvl="1" indent="-342900" algn="just">
              <a:buSzPct val="100000"/>
              <a:buFont typeface="+mj-lt"/>
              <a:buAutoNum type="arabicPeriod"/>
            </a:pPr>
            <a:r>
              <a:rPr lang="en-US" b="1" dirty="0" smtClean="0"/>
              <a:t>[</a:t>
            </a:r>
            <a:r>
              <a:rPr lang="en-US" b="1" dirty="0"/>
              <a:t>George Anthony Gal] (2025) “</a:t>
            </a:r>
            <a:r>
              <a:rPr lang="en-US" b="1" i="1" dirty="0"/>
              <a:t>Artificial Intelligence in Space</a:t>
            </a:r>
            <a:r>
              <a:rPr lang="en-US" b="1" dirty="0"/>
              <a:t>”</a:t>
            </a:r>
          </a:p>
          <a:p>
            <a:pPr marL="544068" lvl="1" indent="-342900" algn="just">
              <a:buSzPct val="100000"/>
              <a:buFont typeface="+mj-lt"/>
              <a:buAutoNum type="arabicPeriod"/>
            </a:pPr>
            <a:r>
              <a:rPr lang="en-US" dirty="0" smtClean="0"/>
              <a:t>[Downer</a:t>
            </a:r>
            <a:r>
              <a:rPr lang="en-US" dirty="0"/>
              <a:t>, </a:t>
            </a:r>
            <a:r>
              <a:rPr lang="en-US" dirty="0" smtClean="0"/>
              <a:t>B</a:t>
            </a:r>
            <a:r>
              <a:rPr lang="en-US" dirty="0"/>
              <a:t>]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2018) “</a:t>
            </a:r>
            <a:r>
              <a:rPr lang="en-US" i="1" dirty="0" smtClean="0"/>
              <a:t>The </a:t>
            </a:r>
            <a:r>
              <a:rPr lang="en-US" i="1" dirty="0"/>
              <a:t>Role of AI in Space </a:t>
            </a:r>
            <a:r>
              <a:rPr lang="en-US" i="1" dirty="0" smtClean="0"/>
              <a:t>Exploration</a:t>
            </a:r>
            <a:r>
              <a:rPr lang="en-US" dirty="0" smtClean="0"/>
              <a:t>”</a:t>
            </a:r>
            <a:endParaRPr lang="en-US" dirty="0"/>
          </a:p>
          <a:p>
            <a:pPr marL="544068" lvl="1" indent="-342900" algn="just">
              <a:buSzPct val="100000"/>
              <a:buFont typeface="+mj-lt"/>
              <a:buAutoNum type="arabicPeriod"/>
            </a:pPr>
            <a:r>
              <a:rPr lang="en-US" dirty="0" smtClean="0"/>
              <a:t>[</a:t>
            </a:r>
            <a:r>
              <a:rPr lang="en-US" dirty="0" err="1" smtClean="0"/>
              <a:t>Soille</a:t>
            </a:r>
            <a:r>
              <a:rPr lang="en-US" dirty="0"/>
              <a:t>, </a:t>
            </a:r>
            <a:r>
              <a:rPr lang="en-US" dirty="0" smtClean="0"/>
              <a:t>P</a:t>
            </a:r>
            <a:r>
              <a:rPr lang="en-US" dirty="0"/>
              <a:t>]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2019)  “</a:t>
            </a:r>
            <a:r>
              <a:rPr lang="en-US" i="1" dirty="0" smtClean="0"/>
              <a:t>Big </a:t>
            </a:r>
            <a:r>
              <a:rPr lang="en-US" i="1" dirty="0"/>
              <a:t>Data from Space (BiDS’2019</a:t>
            </a:r>
            <a:r>
              <a:rPr lang="en-US" i="1" dirty="0" smtClean="0"/>
              <a:t>)</a:t>
            </a:r>
            <a:r>
              <a:rPr lang="en-US" dirty="0" smtClean="0"/>
              <a:t>”</a:t>
            </a:r>
            <a:endParaRPr lang="en-US" dirty="0"/>
          </a:p>
          <a:p>
            <a:pPr marL="544068" lvl="1" indent="-342900" algn="just">
              <a:buSzPct val="100000"/>
              <a:buFont typeface="+mj-lt"/>
              <a:buAutoNum type="arabicPeriod"/>
            </a:pPr>
            <a:r>
              <a:rPr lang="en-US" dirty="0" smtClean="0"/>
              <a:t>[DeepMind] </a:t>
            </a:r>
            <a:r>
              <a:rPr lang="en-US" dirty="0"/>
              <a:t>(2021</a:t>
            </a:r>
            <a:r>
              <a:rPr lang="en-US" dirty="0" smtClean="0"/>
              <a:t>)  “</a:t>
            </a:r>
            <a:r>
              <a:rPr lang="en-US" i="1" dirty="0" smtClean="0"/>
              <a:t>AI </a:t>
            </a:r>
            <a:r>
              <a:rPr lang="en-US" i="1" dirty="0"/>
              <a:t>in Astronomy </a:t>
            </a:r>
            <a:r>
              <a:rPr lang="en-US" i="1" dirty="0" smtClean="0"/>
              <a:t>Research</a:t>
            </a:r>
            <a:r>
              <a:rPr lang="en-US" dirty="0" smtClean="0"/>
              <a:t>”</a:t>
            </a:r>
            <a:endParaRPr lang="en-US" dirty="0"/>
          </a:p>
          <a:p>
            <a:pPr marL="544068" lvl="1" indent="-342900" algn="just">
              <a:buSzPct val="100000"/>
              <a:buFont typeface="+mj-lt"/>
              <a:buAutoNum type="arabicPeriod"/>
            </a:pPr>
            <a:r>
              <a:rPr lang="en-US" dirty="0" smtClean="0"/>
              <a:t>[JAXA] </a:t>
            </a:r>
            <a:r>
              <a:rPr lang="en-US" dirty="0"/>
              <a:t>(2022</a:t>
            </a:r>
            <a:r>
              <a:rPr lang="en-US" dirty="0" smtClean="0"/>
              <a:t>)  “</a:t>
            </a:r>
            <a:r>
              <a:rPr lang="en-US" i="1" dirty="0" smtClean="0"/>
              <a:t>Astronaut </a:t>
            </a:r>
            <a:r>
              <a:rPr lang="en-US" i="1" dirty="0"/>
              <a:t>Health and Safety AI </a:t>
            </a:r>
            <a:r>
              <a:rPr lang="en-US" i="1" dirty="0" smtClean="0"/>
              <a:t>Applications</a:t>
            </a:r>
            <a:r>
              <a:rPr lang="en-US" dirty="0" smtClean="0"/>
              <a:t>”</a:t>
            </a:r>
            <a:endParaRPr lang="en-US" dirty="0"/>
          </a:p>
          <a:p>
            <a:pPr algn="just">
              <a:buSzPct val="121000"/>
              <a:buFont typeface="Arial" panose="020B0604020202020204" pitchFamily="34" charset="0"/>
              <a:buChar char="•"/>
            </a:pPr>
            <a:r>
              <a:rPr lang="en-US" b="1" dirty="0"/>
              <a:t>Websites / Online Reports</a:t>
            </a:r>
            <a:endParaRPr lang="en-US" dirty="0"/>
          </a:p>
          <a:p>
            <a:pPr lvl="1" algn="just">
              <a:buSzPct val="100000"/>
              <a:buFont typeface="Courier New" panose="02070309020205020404" pitchFamily="49" charset="0"/>
              <a:buChar char="o"/>
            </a:pPr>
            <a:r>
              <a:rPr lang="en-US" dirty="0"/>
              <a:t>European Space Agency (2019). </a:t>
            </a:r>
            <a:r>
              <a:rPr lang="en-US" i="1" dirty="0"/>
              <a:t>What is Space 4.0</a:t>
            </a:r>
            <a:r>
              <a:rPr lang="en-US" i="1" dirty="0" smtClean="0"/>
              <a:t>?</a:t>
            </a:r>
            <a:r>
              <a:rPr lang="en-US" dirty="0" smtClean="0"/>
              <a:t> </a:t>
            </a:r>
            <a:r>
              <a:rPr lang="en-US" dirty="0"/>
              <a:t>Available at: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www.esa.int/Enabling_Support/Preparing_for_the_Future/Discovery_and_Preparation/Artificial_intelligence_in_space</a:t>
            </a:r>
            <a:endParaRPr lang="en-US" dirty="0" smtClean="0"/>
          </a:p>
          <a:p>
            <a:pPr lvl="1" algn="just">
              <a:buSzPct val="100000"/>
              <a:buFont typeface="Courier New" panose="02070309020205020404" pitchFamily="49" charset="0"/>
              <a:buChar char="o"/>
            </a:pPr>
            <a:r>
              <a:rPr lang="en-US" dirty="0" smtClean="0"/>
              <a:t>NASA </a:t>
            </a:r>
            <a:r>
              <a:rPr lang="en-US" dirty="0"/>
              <a:t>(2020). </a:t>
            </a:r>
            <a:r>
              <a:rPr lang="en-US" i="1" dirty="0"/>
              <a:t>AI Applications in Space Exploration</a:t>
            </a:r>
            <a:r>
              <a:rPr lang="en-US" dirty="0" smtClean="0"/>
              <a:t>. </a:t>
            </a:r>
            <a:r>
              <a:rPr lang="en-US" dirty="0"/>
              <a:t>Available at: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www.nasa.gov/artificial-intelligence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846E28C-DA76-492B-87F4-6EB0290B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68ECB82-C8E0-4B8B-9809-20453A603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EC7F7E-2A77-430B-AFE6-DE135E67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1DB071-F4FD-4842-AD86-70E75FCD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Inter" charset="0"/>
                <a:ea typeface="Inter" charset="0"/>
              </a:rPr>
              <a:t>Introduction of topic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Inter" charset="0"/>
                <a:ea typeface="Inter" charset="0"/>
              </a:rPr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Inter" charset="0"/>
                <a:ea typeface="Inter" charset="0"/>
              </a:rPr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Inter" charset="0"/>
                <a:ea typeface="Inter" charset="0"/>
              </a:rPr>
              <a:t>Literature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kern="0" spc="-89" dirty="0">
                <a:solidFill>
                  <a:schemeClr val="tx1">
                    <a:lumMod val="85000"/>
                    <a:lumOff val="15000"/>
                  </a:schemeClr>
                </a:solidFill>
                <a:latin typeface="Inter" charset="0"/>
                <a:ea typeface="Inter" charset="0"/>
                <a:cs typeface="Source Serif Pro" pitchFamily="34" charset="-120"/>
              </a:rPr>
              <a:t>Conclusion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kern="0" spc="-89" dirty="0">
                <a:solidFill>
                  <a:schemeClr val="tx1">
                    <a:lumMod val="85000"/>
                    <a:lumOff val="15000"/>
                  </a:schemeClr>
                </a:solidFill>
                <a:latin typeface="Inter" charset="0"/>
                <a:ea typeface="Inter" charset="0"/>
                <a:cs typeface="Source Serif Pro" pitchFamily="34" charset="-120"/>
              </a:rPr>
              <a:t>References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5CBE9B0-E6AB-4067-839E-CF9F0F6D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AECD6E5-5538-40B8-9CD8-75CBD5C84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6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SzPct val="121000"/>
              <a:buFont typeface="Arial" panose="020B0604020202020204" pitchFamily="34" charset="0"/>
              <a:buChar char="•"/>
            </a:pPr>
            <a:r>
              <a:rPr lang="en-US" b="1" dirty="0" smtClean="0"/>
              <a:t>Background </a:t>
            </a:r>
            <a:r>
              <a:rPr lang="en-US" b="1" dirty="0"/>
              <a:t>of the topic</a:t>
            </a:r>
            <a:r>
              <a:rPr lang="en-US" dirty="0"/>
              <a:t>: </a:t>
            </a:r>
            <a:r>
              <a:rPr lang="en-US" dirty="0"/>
              <a:t>AI and ML are driving automation in space missions and satellite </a:t>
            </a:r>
            <a:r>
              <a:rPr lang="en-US" dirty="0" smtClean="0"/>
              <a:t>systems. </a:t>
            </a:r>
          </a:p>
          <a:p>
            <a:pPr algn="just">
              <a:buSzPct val="121000"/>
              <a:buFont typeface="Arial" panose="020B0604020202020204" pitchFamily="34" charset="0"/>
              <a:buChar char="•"/>
            </a:pPr>
            <a:r>
              <a:rPr lang="en-US" b="1" dirty="0" smtClean="0"/>
              <a:t>Why </a:t>
            </a:r>
            <a:r>
              <a:rPr lang="en-US" b="1" dirty="0"/>
              <a:t>this seminar is chosen?</a:t>
            </a:r>
            <a:r>
              <a:rPr lang="en-US" dirty="0"/>
              <a:t>: </a:t>
            </a:r>
            <a:r>
              <a:rPr lang="en-US" dirty="0" smtClean="0"/>
              <a:t>The nature of the space and satellite industry is a quintessential use-case for AI, with applications in virtually all space activities.</a:t>
            </a:r>
            <a:endParaRPr lang="en-US" dirty="0"/>
          </a:p>
          <a:p>
            <a:pPr algn="just">
              <a:buSzPct val="121000"/>
              <a:buFont typeface="Arial" panose="020B0604020202020204" pitchFamily="34" charset="0"/>
              <a:buChar char="•"/>
            </a:pPr>
            <a:r>
              <a:rPr lang="en-US" b="1" dirty="0"/>
              <a:t>Relevance to computer engineering / industry</a:t>
            </a:r>
            <a:r>
              <a:rPr lang="en-US" dirty="0"/>
              <a:t>: </a:t>
            </a:r>
            <a:r>
              <a:rPr lang="en-US" dirty="0"/>
              <a:t>Links to computer engineering via </a:t>
            </a:r>
            <a:r>
              <a:rPr lang="en-US" b="1" dirty="0"/>
              <a:t>robotics</a:t>
            </a:r>
            <a:r>
              <a:rPr lang="en-US" dirty="0"/>
              <a:t>, </a:t>
            </a:r>
            <a:r>
              <a:rPr lang="en-US" b="1" dirty="0"/>
              <a:t>big data</a:t>
            </a:r>
            <a:r>
              <a:rPr lang="en-US" dirty="0"/>
              <a:t>, and </a:t>
            </a:r>
            <a:r>
              <a:rPr lang="en-US" b="1" dirty="0"/>
              <a:t>intelligent systems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1D0C085-C70E-4641-8058-B1705398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440A4A9-8CC3-4718-8CD5-255A125A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</a:t>
            </a:r>
            <a:r>
              <a:rPr lang="en-US" dirty="0" smtClean="0"/>
              <a:t> Rover’s</a:t>
            </a: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1D0C085-C70E-4641-8058-B1705398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440A4A9-8CC3-4718-8CD5-255A125A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2775" y="5455743"/>
            <a:ext cx="8018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 smtClean="0"/>
              <a:t>Scientific </a:t>
            </a:r>
            <a:r>
              <a:rPr lang="en-US" b="1" dirty="0"/>
              <a:t>Application</a:t>
            </a:r>
            <a:r>
              <a:rPr lang="en-US" dirty="0"/>
              <a:t>: </a:t>
            </a:r>
            <a:r>
              <a:rPr lang="en-US" dirty="0"/>
              <a:t>AI analyzes geology, selects rock samples, and prioritizes data for real-time big data analysis.</a:t>
            </a:r>
            <a:endParaRPr lang="en-US" dirty="0"/>
          </a:p>
        </p:txBody>
      </p:sp>
      <p:sp>
        <p:nvSpPr>
          <p:cNvPr id="7" name="AutoShape 2" descr="Video: A look at Mars rover Perseverance vs. Curios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Video: A look at Mars rover Perseverance vs. Curiosit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Video: A look at Mars rover Perseverance vs. Curiosity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Curiosity Marks 3rd Anniversary on Mars With Amazing Science Discoveries -  America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997" y="2136679"/>
            <a:ext cx="3477490" cy="195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handrayaan 3 Moon landing, ISRO Pragyan rover, Vikram lander | Autocar  In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382" y="2136679"/>
            <a:ext cx="2950513" cy="195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781207" y="4146882"/>
            <a:ext cx="3201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Fg.2 Curiosity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/>
              <a:t>Perseverance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63884" y="4146882"/>
            <a:ext cx="200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Fg.1 </a:t>
            </a:r>
            <a:r>
              <a:rPr lang="en-US" b="1" dirty="0" err="1" smtClean="0"/>
              <a:t>Pragyan</a:t>
            </a:r>
            <a:r>
              <a:rPr lang="en-US" dirty="0" smtClean="0"/>
              <a:t> </a:t>
            </a:r>
            <a:r>
              <a:rPr lang="en-US" b="1" dirty="0"/>
              <a:t>Rover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1810" y="4814595"/>
            <a:ext cx="8018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/>
              <a:t>AI Functions</a:t>
            </a:r>
            <a:r>
              <a:rPr lang="en-US" dirty="0"/>
              <a:t>: AI enables autonomous navigation, helping rovers plan routes and handle tough terrain without human input.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5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950B7F-DF0D-49BA-8760-764F88F5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02302"/>
          </a:xfrm>
        </p:spPr>
        <p:txBody>
          <a:bodyPr>
            <a:normAutofit fontScale="90000"/>
          </a:bodyPr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0D9C7B-D775-4A51-AB23-4DE6B4E75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SzPct val="121000"/>
              <a:buFont typeface="Arial" panose="020B0604020202020204" pitchFamily="34" charset="0"/>
              <a:buChar char="•"/>
            </a:pPr>
            <a:r>
              <a:rPr lang="en-US" b="1" dirty="0"/>
              <a:t>Growing complexity</a:t>
            </a:r>
            <a:r>
              <a:rPr lang="en-US" dirty="0"/>
              <a:t> of space missions → traditional ground-based control is insufficient.</a:t>
            </a:r>
          </a:p>
          <a:p>
            <a:pPr algn="just">
              <a:buSzPct val="121000"/>
              <a:buFont typeface="Arial" panose="020B0604020202020204" pitchFamily="34" charset="0"/>
              <a:buChar char="•"/>
            </a:pPr>
            <a:r>
              <a:rPr lang="en-US" b="1" dirty="0"/>
              <a:t>Communication delays</a:t>
            </a:r>
            <a:r>
              <a:rPr lang="en-US" dirty="0"/>
              <a:t> with deep space (e.g., Mars-Earth: up to 24 minutes one way).</a:t>
            </a:r>
          </a:p>
          <a:p>
            <a:pPr algn="just">
              <a:buSzPct val="121000"/>
              <a:buFont typeface="Arial" panose="020B0604020202020204" pitchFamily="34" charset="0"/>
              <a:buChar char="•"/>
            </a:pPr>
            <a:r>
              <a:rPr lang="en-US" b="1" dirty="0"/>
              <a:t>Massive data</a:t>
            </a:r>
            <a:r>
              <a:rPr lang="en-US" dirty="0"/>
              <a:t> from satellites, telescopes, and sensors require intelligent processing.</a:t>
            </a:r>
          </a:p>
          <a:p>
            <a:pPr algn="just">
              <a:buSzPct val="121000"/>
              <a:buFont typeface="Arial" panose="020B0604020202020204" pitchFamily="34" charset="0"/>
              <a:buChar char="•"/>
            </a:pPr>
            <a:r>
              <a:rPr lang="en-US" b="1" dirty="0"/>
              <a:t>Emergence of New Space Economy</a:t>
            </a:r>
            <a:r>
              <a:rPr lang="en-US" dirty="0"/>
              <a:t>: privatization, small satellites, mega-constellations.</a:t>
            </a:r>
          </a:p>
          <a:p>
            <a:pPr algn="just">
              <a:buSzPct val="121000"/>
              <a:buFont typeface="Arial" panose="020B0604020202020204" pitchFamily="34" charset="0"/>
              <a:buChar char="•"/>
            </a:pPr>
            <a:r>
              <a:rPr lang="en-US" b="1" dirty="0"/>
              <a:t>AI promises</a:t>
            </a:r>
            <a:r>
              <a:rPr lang="en-US" dirty="0"/>
              <a:t>:</a:t>
            </a:r>
          </a:p>
          <a:p>
            <a:pPr marL="749808" lvl="1" indent="-457200" algn="just">
              <a:buFont typeface="+mj-lt"/>
              <a:buAutoNum type="arabicPeriod"/>
            </a:pPr>
            <a:r>
              <a:rPr lang="en-US" dirty="0"/>
              <a:t>Cost reduction.</a:t>
            </a:r>
          </a:p>
          <a:p>
            <a:pPr marL="749808" lvl="1" indent="-457200" algn="just">
              <a:buFont typeface="+mj-lt"/>
              <a:buAutoNum type="arabicPeriod"/>
            </a:pPr>
            <a:r>
              <a:rPr lang="en-US" dirty="0"/>
              <a:t>Safer autonomous operations.</a:t>
            </a:r>
          </a:p>
          <a:p>
            <a:pPr marL="749808" lvl="1" indent="-457200" algn="just">
              <a:buFont typeface="+mj-lt"/>
              <a:buAutoNum type="arabicPeriod"/>
            </a:pPr>
            <a:r>
              <a:rPr lang="en-US" dirty="0"/>
              <a:t>Faster scientific discoveries.</a:t>
            </a:r>
          </a:p>
          <a:p>
            <a:pPr marL="749808" lvl="1" indent="-457200" algn="just">
              <a:buFont typeface="+mj-lt"/>
              <a:buAutoNum type="arabicPeriod"/>
            </a:pPr>
            <a:r>
              <a:rPr lang="en-US" dirty="0"/>
              <a:t>Strengthening space-based services for Earth (climate monitoring, smart cities, disaster management).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FC7056C-06A4-40A9-A864-0BA0471C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E6F169A-EC18-4592-BFB6-F16C62F9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1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SzPct val="121000"/>
              <a:buNone/>
            </a:pPr>
            <a:r>
              <a:rPr lang="en-US" dirty="0"/>
              <a:t>Human-led decision-making in space operations is </a:t>
            </a:r>
            <a:r>
              <a:rPr lang="en-US" b="1" dirty="0"/>
              <a:t>often slow, error-prone, and </a:t>
            </a:r>
            <a:r>
              <a:rPr lang="en-US" b="1" dirty="0" smtClean="0"/>
              <a:t>resource-intensive</a:t>
            </a:r>
            <a:r>
              <a:rPr lang="en-US" dirty="0" smtClean="0"/>
              <a:t>.</a:t>
            </a:r>
          </a:p>
          <a:p>
            <a:pPr marL="0" indent="0" algn="just">
              <a:buSzPct val="121000"/>
              <a:buNone/>
            </a:pPr>
            <a:r>
              <a:rPr lang="en-US" dirty="0" smtClean="0"/>
              <a:t>Key </a:t>
            </a:r>
            <a:r>
              <a:rPr lang="en-US" dirty="0"/>
              <a:t>challenges include </a:t>
            </a:r>
            <a:r>
              <a:rPr lang="en-US" b="1" dirty="0"/>
              <a:t>real-time anomaly detection </a:t>
            </a:r>
            <a:r>
              <a:rPr lang="en-US" dirty="0"/>
              <a:t>in spacecraft systems, </a:t>
            </a:r>
            <a:r>
              <a:rPr lang="en-US" b="1" dirty="0"/>
              <a:t>autonomous navigation </a:t>
            </a:r>
            <a:r>
              <a:rPr lang="en-US" dirty="0"/>
              <a:t>in harsh </a:t>
            </a:r>
            <a:r>
              <a:rPr lang="en-US" b="1" dirty="0"/>
              <a:t>planetary terrains</a:t>
            </a:r>
            <a:r>
              <a:rPr lang="en-US" dirty="0"/>
              <a:t>, and </a:t>
            </a:r>
            <a:r>
              <a:rPr lang="en-US" b="1" dirty="0"/>
              <a:t>collision avoidance </a:t>
            </a:r>
            <a:r>
              <a:rPr lang="en-US" dirty="0"/>
              <a:t>with space debris or </a:t>
            </a:r>
            <a:r>
              <a:rPr lang="en-US" b="1" dirty="0"/>
              <a:t>natural threats </a:t>
            </a:r>
            <a:r>
              <a:rPr lang="en-US" dirty="0"/>
              <a:t>like asteroids and </a:t>
            </a:r>
            <a:r>
              <a:rPr lang="en-US" dirty="0" smtClean="0"/>
              <a:t>dust.</a:t>
            </a:r>
          </a:p>
          <a:p>
            <a:pPr marL="0" indent="0" algn="just">
              <a:buSzPct val="121000"/>
              <a:buNone/>
            </a:pPr>
            <a:r>
              <a:rPr lang="en-US" dirty="0" smtClean="0"/>
              <a:t>Space </a:t>
            </a:r>
            <a:r>
              <a:rPr lang="en-US" dirty="0"/>
              <a:t>missions also face </a:t>
            </a:r>
            <a:r>
              <a:rPr lang="en-US" b="1" dirty="0"/>
              <a:t>data overload </a:t>
            </a:r>
            <a:r>
              <a:rPr lang="en-US" dirty="0"/>
              <a:t>from high-resolution satellites and </a:t>
            </a:r>
            <a:r>
              <a:rPr lang="en-US" dirty="0" err="1"/>
              <a:t>IoT</a:t>
            </a:r>
            <a:r>
              <a:rPr lang="en-US" dirty="0"/>
              <a:t> devices, alongside legal and ethical issues such as </a:t>
            </a:r>
            <a:r>
              <a:rPr lang="en-US" b="1" dirty="0"/>
              <a:t>privacy concerns</a:t>
            </a:r>
            <a:r>
              <a:rPr lang="en-US" dirty="0"/>
              <a:t> in Earth observation and liability for AI-driven satellites. These challenges highlight the core problem: the urgent need for </a:t>
            </a:r>
            <a:r>
              <a:rPr lang="en-US" b="1" dirty="0"/>
              <a:t>trustworthy AI systems</a:t>
            </a:r>
            <a:r>
              <a:rPr lang="en-US" dirty="0"/>
              <a:t> that can operate autonomously and reliably in outer space.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5A508A9-CEB7-469E-AA8B-05D9E0B4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0378883-98A1-4B98-819E-E557DE42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To develop AI systems for autonomous navigation and spacecraft control.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To apply AI for real-time satellite data analysis in weather, Earth monitoring, and astronomy.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To use AI for health monitoring of astronauts during long missions.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To implement AI for predictive maintenance of spacecraft systems.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To integrate AI into space mission pipelines to improve efficiency and safety.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067439F-E61C-4CE5-8399-F0783D93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BE0C96B-F9EE-42A1-A197-ABE1611E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020920"/>
            <a:ext cx="8071658" cy="702302"/>
          </a:xfrm>
        </p:spPr>
        <p:txBody>
          <a:bodyPr>
            <a:normAutofit fontScale="90000"/>
          </a:bodyPr>
          <a:lstStyle/>
          <a:p>
            <a:r>
              <a:rPr dirty="0"/>
              <a:t>Literature </a:t>
            </a:r>
            <a:r>
              <a:rPr dirty="0" smtClean="0"/>
              <a:t>Review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_____________________________</a:t>
            </a:r>
            <a:endParaRPr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855593"/>
              </p:ext>
            </p:extLst>
          </p:nvPr>
        </p:nvGraphicFramePr>
        <p:xfrm>
          <a:off x="822959" y="1730953"/>
          <a:ext cx="7794567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189"/>
                <a:gridCol w="2598189"/>
                <a:gridCol w="2598189"/>
              </a:tblGrid>
              <a:tr h="512889">
                <a:tc>
                  <a:txBody>
                    <a:bodyPr/>
                    <a:lstStyle/>
                    <a:p>
                      <a:r>
                        <a:rPr lang="en-US" b="1" dirty="0"/>
                        <a:t>Author/Year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Approach / 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Limitations of Current Systems</a:t>
                      </a:r>
                      <a:endParaRPr lang="en-US" dirty="0"/>
                    </a:p>
                  </a:txBody>
                  <a:tcPr/>
                </a:tc>
              </a:tr>
              <a:tr h="1188720">
                <a:tc>
                  <a:txBody>
                    <a:bodyPr/>
                    <a:lstStyle/>
                    <a:p>
                      <a:r>
                        <a:rPr lang="en-US" dirty="0" smtClean="0"/>
                        <a:t>Downer, B. (2018)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dirty="0" smtClean="0"/>
                        <a:t>AI in Mars </a:t>
                      </a:r>
                      <a:r>
                        <a:rPr lang="fr-FR" dirty="0" err="1" smtClean="0"/>
                        <a:t>Rovers</a:t>
                      </a:r>
                      <a:r>
                        <a:rPr lang="fr-FR" dirty="0" smtClean="0"/>
                        <a:t> for </a:t>
                      </a:r>
                      <a:r>
                        <a:rPr lang="fr-FR" dirty="0" err="1" smtClean="0"/>
                        <a:t>autonomous</a:t>
                      </a:r>
                      <a:r>
                        <a:rPr lang="fr-FR" dirty="0" smtClean="0"/>
                        <a:t> navigation &amp; obstacle </a:t>
                      </a:r>
                      <a:r>
                        <a:rPr lang="fr-FR" dirty="0" err="1" smtClean="0"/>
                        <a:t>avoidance</a:t>
                      </a:r>
                      <a:r>
                        <a:rPr lang="fr-FR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Still dependent on Earth-based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control for complex decisions; not fully autonomous.</a:t>
                      </a:r>
                      <a:endParaRPr lang="en-US" dirty="0"/>
                    </a:p>
                  </a:txBody>
                  <a:tcPr/>
                </a:tc>
              </a:tr>
              <a:tr h="1188720">
                <a:tc>
                  <a:txBody>
                    <a:bodyPr/>
                    <a:lstStyle/>
                    <a:p>
                      <a:r>
                        <a:rPr lang="en-US" dirty="0" smtClean="0"/>
                        <a:t>ESA (2019)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Space 4.0 → AI integrated with </a:t>
                      </a:r>
                      <a:r>
                        <a:rPr lang="en-US" dirty="0" err="1" smtClean="0"/>
                        <a:t>IoT</a:t>
                      </a:r>
                      <a:r>
                        <a:rPr lang="en-US" dirty="0" smtClean="0"/>
                        <a:t> &amp; Big Data for satellite data processing.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Limited on-board processing power; relies heavily on ground stations.</a:t>
                      </a:r>
                      <a:endParaRPr lang="en-US" dirty="0"/>
                    </a:p>
                  </a:txBody>
                  <a:tcPr/>
                </a:tc>
              </a:tr>
              <a:tr h="1188720">
                <a:tc>
                  <a:txBody>
                    <a:bodyPr/>
                    <a:lstStyle/>
                    <a:p>
                      <a:r>
                        <a:rPr lang="en-US" dirty="0" smtClean="0"/>
                        <a:t>Long, G.A. (2018)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Legal studies on AI-controlled spacecraft and autonomy in space law.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No global legal framework; accountability in AI failures unresolved.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C73188A-E3D9-422E-B490-A9C179B7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5E5C1B2-D8B5-4C89-BD26-2B9B66B6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617149"/>
              </p:ext>
            </p:extLst>
          </p:nvPr>
        </p:nvGraphicFramePr>
        <p:xfrm>
          <a:off x="822960" y="152400"/>
          <a:ext cx="7543800" cy="61284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</a:tblGrid>
              <a:tr h="12256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Soille</a:t>
                      </a:r>
                      <a:r>
                        <a:rPr lang="en-US" dirty="0" smtClean="0"/>
                        <a:t> et al. (2019)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AI in geospatial analytics for Earth observation &amp; climate monitoring.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Concerns about data privacy, uneven access, and bias in AI models.</a:t>
                      </a:r>
                      <a:endParaRPr lang="en-US" dirty="0"/>
                    </a:p>
                  </a:txBody>
                  <a:tcPr/>
                </a:tc>
              </a:tr>
              <a:tr h="1225682">
                <a:tc>
                  <a:txBody>
                    <a:bodyPr/>
                    <a:lstStyle/>
                    <a:p>
                      <a:r>
                        <a:rPr lang="en-US" dirty="0" smtClean="0"/>
                        <a:t>NASA (2020)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AI in spacecraft fault detection, anomaly diagnosis &amp; predictive maintenance.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Requires large high-quality datasets; unexpected failures may still occur.</a:t>
                      </a:r>
                      <a:endParaRPr lang="en-US" dirty="0"/>
                    </a:p>
                  </a:txBody>
                  <a:tcPr/>
                </a:tc>
              </a:tr>
              <a:tr h="1225682">
                <a:tc>
                  <a:txBody>
                    <a:bodyPr/>
                    <a:lstStyle/>
                    <a:p>
                      <a:r>
                        <a:rPr lang="en-US" dirty="0" smtClean="0"/>
                        <a:t>OECD (2020)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Governance studies for responsible AI in critical domains including space.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Lack of universal AI policy for outer space; possible misuse by military/private actors.</a:t>
                      </a:r>
                      <a:endParaRPr lang="en-US" dirty="0"/>
                    </a:p>
                  </a:txBody>
                  <a:tcPr/>
                </a:tc>
              </a:tr>
              <a:tr h="1225682">
                <a:tc>
                  <a:txBody>
                    <a:bodyPr/>
                    <a:lstStyle/>
                    <a:p>
                      <a:r>
                        <a:rPr lang="en-US" dirty="0" smtClean="0"/>
                        <a:t>JAXA (2022)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AI-based astronaut physiological &amp; psychological health </a:t>
                      </a:r>
                      <a:r>
                        <a:rPr lang="en-US" dirty="0" err="1" smtClean="0"/>
                        <a:t>monitorin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Experimental stage; less accurate under radiation and isolation stress.</a:t>
                      </a:r>
                      <a:endParaRPr lang="en-US" dirty="0"/>
                    </a:p>
                  </a:txBody>
                  <a:tcPr/>
                </a:tc>
              </a:tr>
              <a:tr h="1225682">
                <a:tc>
                  <a:txBody>
                    <a:bodyPr/>
                    <a:lstStyle/>
                    <a:p>
                      <a:r>
                        <a:rPr lang="en-US" dirty="0" smtClean="0"/>
                        <a:t>ECSS (2023)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On-board AI for satellite autonomy (collision avoidance, orbit adjustment).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Limited energy/resources on satellites; high risk if AI malfunctions.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C73188A-E3D9-422E-B490-A9C179B7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5E5C1B2-D8B5-4C89-BD26-2B9B66B6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2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187</TotalTime>
  <Words>939</Words>
  <Application>Microsoft Office PowerPoint</Application>
  <PresentationFormat>On-screen Show (4:3)</PresentationFormat>
  <Paragraphs>120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Retrospect</vt:lpstr>
      <vt:lpstr>PowerPoint Presentation</vt:lpstr>
      <vt:lpstr>Content</vt:lpstr>
      <vt:lpstr>Introduction</vt:lpstr>
      <vt:lpstr>Space Rover’s</vt:lpstr>
      <vt:lpstr>Motivation</vt:lpstr>
      <vt:lpstr>Problem Statement</vt:lpstr>
      <vt:lpstr>Objectives</vt:lpstr>
      <vt:lpstr>Literature Review _____________________________</vt:lpstr>
      <vt:lpstr>PowerPoint Presentation</vt:lpstr>
      <vt:lpstr>Conclusion</vt:lpstr>
      <vt:lpstr>References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First Review  Presentation on [your topic name]</dc:title>
  <dc:creator>Administrator</dc:creator>
  <dc:description>generated using python-pptx</dc:description>
  <cp:lastModifiedBy>Customer</cp:lastModifiedBy>
  <cp:revision>20</cp:revision>
  <dcterms:created xsi:type="dcterms:W3CDTF">2013-01-27T09:14:16Z</dcterms:created>
  <dcterms:modified xsi:type="dcterms:W3CDTF">2025-09-02T12:29:17Z</dcterms:modified>
</cp:coreProperties>
</file>