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2"/>
  </p:notesMasterIdLst>
  <p:sldIdLst>
    <p:sldId id="256" r:id="rId2"/>
    <p:sldId id="267" r:id="rId3"/>
    <p:sldId id="257" r:id="rId4"/>
    <p:sldId id="268" r:id="rId5"/>
    <p:sldId id="258" r:id="rId6"/>
    <p:sldId id="259" r:id="rId7"/>
    <p:sldId id="260" r:id="rId8"/>
    <p:sldId id="269"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B8635-F805-4F2A-BD95-EAE12970B4A9}" type="datetimeFigureOut">
              <a:rPr lang="en-IN" smtClean="0"/>
              <a:t>31-08-2025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83819-4DE8-4BE4-B759-0072AA233ED7}" type="slidenum">
              <a:rPr lang="en-IN" smtClean="0"/>
              <a:t>‹#›</a:t>
            </a:fld>
            <a:endParaRPr lang="en-IN"/>
          </a:p>
        </p:txBody>
      </p:sp>
    </p:spTree>
    <p:extLst>
      <p:ext uri="{BB962C8B-B14F-4D97-AF65-F5344CB8AC3E}">
        <p14:creationId xmlns:p14="http://schemas.microsoft.com/office/powerpoint/2010/main" val="263240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9E836-1665-4188-BDF5-06B9DF25D3DC}"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81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909387-14E6-4386-9DBA-61A7E09536F7}"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64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C0B67-07F8-45F6-985E-D774FC47F677}"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389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ACF48D-9F07-43F5-9266-ECCA08651137}"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119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AC2C34-2CEA-4E3B-AC8D-EAC9C6F47D24}"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91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8D7D16-B414-4DB0-97EA-10F39FC38585}" type="datetime1">
              <a:rPr lang="en-US" smtClean="0"/>
              <a:t>31-Aug-25</a:t>
            </a:fld>
            <a:endParaRPr lang="en-US"/>
          </a:p>
        </p:txBody>
      </p:sp>
      <p:sp>
        <p:nvSpPr>
          <p:cNvPr id="6" name="Footer Placeholder 5"/>
          <p:cNvSpPr>
            <a:spLocks noGrp="1"/>
          </p:cNvSpPr>
          <p:nvPr>
            <p:ph type="ftr" sz="quarter" idx="11"/>
          </p:nvPr>
        </p:nvSpPr>
        <p:spPr/>
        <p:txBody>
          <a:bodyPr/>
          <a:lstStyle/>
          <a:p>
            <a:r>
              <a:rPr lang="en-US"/>
              <a:t>Department of Computer Engineering</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764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BB1449-1AF2-4B9D-89EE-B27B3B6D1067}" type="datetime1">
              <a:rPr lang="en-US" smtClean="0"/>
              <a:t>31-Aug-25</a:t>
            </a:fld>
            <a:endParaRPr lang="en-US"/>
          </a:p>
        </p:txBody>
      </p:sp>
      <p:sp>
        <p:nvSpPr>
          <p:cNvPr id="8" name="Footer Placeholder 7"/>
          <p:cNvSpPr>
            <a:spLocks noGrp="1"/>
          </p:cNvSpPr>
          <p:nvPr>
            <p:ph type="ftr" sz="quarter" idx="11"/>
          </p:nvPr>
        </p:nvSpPr>
        <p:spPr/>
        <p:txBody>
          <a:bodyPr/>
          <a:lstStyle/>
          <a:p>
            <a:r>
              <a:rPr lang="en-US"/>
              <a:t>Department of Computer Engineering</a:t>
            </a:r>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88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B237BC-F3A6-4FBF-9BC7-AE847592BFB2}" type="datetime1">
              <a:rPr lang="en-US" smtClean="0"/>
              <a:t>31-Aug-25</a:t>
            </a:fld>
            <a:endParaRPr lang="en-US"/>
          </a:p>
        </p:txBody>
      </p:sp>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022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A26A0C-7ABF-40CF-85D0-866B3AFB2976}" type="datetime1">
              <a:rPr lang="en-US" smtClean="0"/>
              <a:t>31-Aug-25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Engineering</a:t>
            </a:r>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872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9760A7B-F8BD-4150-9571-FC5123A69AF1}" type="datetime1">
              <a:rPr lang="en-US" smtClean="0"/>
              <a:t>31-Aug-25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Department of Computer Engineering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6100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96155C-9409-4AD7-A89A-6EAD09E06C34}" type="datetime1">
              <a:rPr lang="en-US" smtClean="0"/>
              <a:t>31-Aug-25</a:t>
            </a:fld>
            <a:endParaRPr lang="en-US"/>
          </a:p>
        </p:txBody>
      </p:sp>
      <p:sp>
        <p:nvSpPr>
          <p:cNvPr id="6" name="Footer Placeholder 5"/>
          <p:cNvSpPr>
            <a:spLocks noGrp="1"/>
          </p:cNvSpPr>
          <p:nvPr>
            <p:ph type="ftr" sz="quarter" idx="11"/>
          </p:nvPr>
        </p:nvSpPr>
        <p:spPr/>
        <p:txBody>
          <a:bodyPr/>
          <a:lstStyle/>
          <a:p>
            <a:r>
              <a:rPr lang="en-US"/>
              <a:t>Department of Computer Engineering</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35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41B161E-51A6-466E-AA39-0D7681768E05}" type="datetime1">
              <a:rPr lang="en-US" smtClean="0"/>
              <a:t>31-Aug-25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Engineering</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97895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sa.gov/artificial-intelligence/" TargetMode="External"/><Relationship Id="rId2" Type="http://schemas.openxmlformats.org/officeDocument/2006/relationships/hyperlink" Target="https://www.esa.int/Enabling_Support/Preparing_for_the_Future/Discovery_and_Preparation/Artificial_intelligence_in_spa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title="Image">
            <a:extLst>
              <a:ext uri="{FF2B5EF4-FFF2-40B4-BE49-F238E27FC236}">
                <a16:creationId xmlns:a16="http://schemas.microsoft.com/office/drawing/2014/main" xmlns="" id="{01983F6D-31C8-4D27-AFE8-833690CFEFED}"/>
              </a:ext>
            </a:extLst>
          </p:cNvPr>
          <p:cNvPicPr preferRelativeResize="0"/>
          <p:nvPr/>
        </p:nvPicPr>
        <p:blipFill>
          <a:blip r:embed="rId2" cstate="print"/>
          <a:stretch>
            <a:fillRect/>
          </a:stretch>
        </p:blipFill>
        <p:spPr>
          <a:xfrm>
            <a:off x="111478" y="152754"/>
            <a:ext cx="1079245" cy="1027932"/>
          </a:xfrm>
          <a:prstGeom prst="rect">
            <a:avLst/>
          </a:prstGeom>
          <a:noFill/>
        </p:spPr>
      </p:pic>
      <p:pic>
        <p:nvPicPr>
          <p:cNvPr id="5" name="image1.png" title="Image">
            <a:extLst>
              <a:ext uri="{FF2B5EF4-FFF2-40B4-BE49-F238E27FC236}">
                <a16:creationId xmlns:a16="http://schemas.microsoft.com/office/drawing/2014/main" xmlns="" id="{0608C2C7-B8D9-41BF-8731-446EE324AD32}"/>
              </a:ext>
            </a:extLst>
          </p:cNvPr>
          <p:cNvPicPr preferRelativeResize="0"/>
          <p:nvPr/>
        </p:nvPicPr>
        <p:blipFill>
          <a:blip r:embed="rId3" cstate="print"/>
          <a:stretch>
            <a:fillRect/>
          </a:stretch>
        </p:blipFill>
        <p:spPr>
          <a:xfrm>
            <a:off x="7735456" y="200732"/>
            <a:ext cx="1361979" cy="1027932"/>
          </a:xfrm>
          <a:prstGeom prst="rect">
            <a:avLst/>
          </a:prstGeom>
          <a:noFill/>
        </p:spPr>
      </p:pic>
      <p:sp>
        <p:nvSpPr>
          <p:cNvPr id="10" name="Subtitle 2">
            <a:extLst>
              <a:ext uri="{FF2B5EF4-FFF2-40B4-BE49-F238E27FC236}">
                <a16:creationId xmlns:a16="http://schemas.microsoft.com/office/drawing/2014/main" xmlns="" id="{48E7FEE0-D263-4DF4-9F15-EB39B5A97667}"/>
              </a:ext>
            </a:extLst>
          </p:cNvPr>
          <p:cNvSpPr txBox="1">
            <a:spLocks/>
          </p:cNvSpPr>
          <p:nvPr/>
        </p:nvSpPr>
        <p:spPr>
          <a:xfrm>
            <a:off x="869243" y="1551262"/>
            <a:ext cx="7390293" cy="2590800"/>
          </a:xfrm>
          <a:prstGeom prst="rect">
            <a:avLst/>
          </a:prstGeom>
        </p:spPr>
        <p:txBody>
          <a:bodyPr>
            <a:normAutofit/>
          </a:bodyPr>
          <a:lstStyle/>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2800" b="0" i="0" u="none" strike="noStrike" kern="1200" cap="none" spc="0" normalizeH="0" baseline="0" noProof="0" dirty="0" smtClean="0">
                <a:ln>
                  <a:noFill/>
                </a:ln>
                <a:effectLst/>
                <a:uLnTx/>
                <a:uFillTx/>
                <a:latin typeface="+mj-lt"/>
                <a:ea typeface="Inter" charset="0"/>
              </a:rPr>
              <a:t>Technical Seminar Review-1</a:t>
            </a:r>
          </a:p>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1600" b="1" i="0" u="none" strike="noStrike" kern="1200" cap="none" spc="0" normalizeH="0" baseline="0" noProof="0" dirty="0" smtClean="0">
                <a:ln>
                  <a:noFill/>
                </a:ln>
                <a:effectLst/>
                <a:uLnTx/>
                <a:uFillTx/>
                <a:latin typeface="+mj-lt"/>
                <a:ea typeface="Inter" charset="0"/>
              </a:rPr>
              <a:t>On</a:t>
            </a:r>
          </a:p>
          <a:p>
            <a:pPr marL="391866" lvl="0" indent="-391866" algn="ctr">
              <a:spcBef>
                <a:spcPct val="20000"/>
              </a:spcBef>
              <a:buClr>
                <a:schemeClr val="accent3"/>
              </a:buClr>
              <a:buSzPct val="95000"/>
            </a:pPr>
            <a:r>
              <a:rPr lang="en-US" sz="2800" dirty="0"/>
              <a:t>Use of Artificial Intelligence in </a:t>
            </a:r>
            <a:r>
              <a:rPr lang="en-US" sz="2800" dirty="0" smtClean="0"/>
              <a:t>Space</a:t>
            </a:r>
          </a:p>
          <a:p>
            <a:pPr marL="391866" lvl="0" indent="-391866" algn="ctr">
              <a:spcBef>
                <a:spcPct val="20000"/>
              </a:spcBef>
              <a:buClr>
                <a:schemeClr val="accent3"/>
              </a:buClr>
              <a:buSzPct val="95000"/>
            </a:pPr>
            <a:r>
              <a:rPr kumimoji="0" lang="en-US" sz="1600" b="1" i="0" u="none" strike="noStrike" kern="1200" cap="none" spc="0" normalizeH="0" baseline="0" noProof="0" dirty="0" smtClean="0">
                <a:ln>
                  <a:noFill/>
                </a:ln>
                <a:effectLst/>
                <a:uLnTx/>
                <a:uFillTx/>
                <a:latin typeface="+mj-lt"/>
                <a:ea typeface="Inter" charset="0"/>
              </a:rPr>
              <a:t>By</a:t>
            </a:r>
            <a:endParaRPr kumimoji="0" lang="en-US" sz="1600" b="1" i="0" u="none" strike="noStrike" kern="1200" cap="none" spc="0" normalizeH="0" baseline="0" noProof="0" dirty="0">
              <a:ln>
                <a:noFill/>
              </a:ln>
              <a:effectLst/>
              <a:uLnTx/>
              <a:uFillTx/>
              <a:latin typeface="+mj-lt"/>
              <a:ea typeface="Inter" charset="0"/>
            </a:endParaRPr>
          </a:p>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2000" b="1" i="0" u="none" strike="noStrike" kern="1200" cap="none" spc="0" normalizeH="0" baseline="0" noProof="0" dirty="0">
                <a:ln>
                  <a:noFill/>
                </a:ln>
                <a:effectLst/>
                <a:uLnTx/>
                <a:uFillTx/>
                <a:latin typeface="+mj-lt"/>
                <a:ea typeface="Inter" charset="0"/>
              </a:rPr>
              <a:t>TE-CO- </a:t>
            </a:r>
            <a:r>
              <a:rPr lang="en-US" sz="2000" b="1" dirty="0" smtClean="0">
                <a:latin typeface="+mj-lt"/>
                <a:ea typeface="Inter" charset="0"/>
              </a:rPr>
              <a:t>132</a:t>
            </a:r>
            <a:endParaRPr kumimoji="0" lang="en-US" sz="2000" b="1" i="0" u="none" strike="noStrike" kern="1200" cap="none" spc="0" normalizeH="0" baseline="0" noProof="0" dirty="0">
              <a:ln>
                <a:noFill/>
              </a:ln>
              <a:effectLst/>
              <a:uLnTx/>
              <a:uFillTx/>
              <a:latin typeface="+mj-lt"/>
              <a:ea typeface="Inter" charset="0"/>
            </a:endParaRPr>
          </a:p>
          <a:p>
            <a:pPr marL="391866" marR="0" lvl="0" indent="-391866" algn="ctr"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1400" b="0" i="0" u="none" strike="noStrike" kern="1200" cap="none" spc="0" normalizeH="0" baseline="0" noProof="0" dirty="0">
              <a:ln>
                <a:noFill/>
              </a:ln>
              <a:solidFill>
                <a:schemeClr val="tx1"/>
              </a:solidFill>
              <a:effectLst/>
              <a:uLnTx/>
              <a:uFillTx/>
              <a:latin typeface="+mj-lt"/>
              <a:ea typeface="Inter" charset="0"/>
            </a:endParaRPr>
          </a:p>
        </p:txBody>
      </p:sp>
      <p:sp>
        <p:nvSpPr>
          <p:cNvPr id="11" name="Subtitle 2">
            <a:extLst>
              <a:ext uri="{FF2B5EF4-FFF2-40B4-BE49-F238E27FC236}">
                <a16:creationId xmlns:a16="http://schemas.microsoft.com/office/drawing/2014/main" xmlns="" id="{6E15E5CD-0255-4D03-929A-213DF38C24C9}"/>
              </a:ext>
            </a:extLst>
          </p:cNvPr>
          <p:cNvSpPr txBox="1">
            <a:spLocks/>
          </p:cNvSpPr>
          <p:nvPr/>
        </p:nvSpPr>
        <p:spPr>
          <a:xfrm>
            <a:off x="1095533" y="3618557"/>
            <a:ext cx="6952934" cy="659931"/>
          </a:xfrm>
          <a:prstGeom prst="rect">
            <a:avLst/>
          </a:prstGeom>
        </p:spPr>
        <p:txBody>
          <a:bodyPr vert="horz" lIns="104493" tIns="52247" rIns="104493" bIns="52247" rtlCol="0">
            <a:normAutofit/>
          </a:bodyPr>
          <a:lstStyle/>
          <a:p>
            <a:pPr algn="ctr">
              <a:spcBef>
                <a:spcPct val="20000"/>
              </a:spcBef>
              <a:defRPr/>
            </a:pPr>
            <a:r>
              <a:rPr lang="en-US" sz="1600" b="1" dirty="0">
                <a:latin typeface="+mj-lt"/>
                <a:ea typeface="Inter" charset="0"/>
              </a:rPr>
              <a:t>Guided by:-</a:t>
            </a:r>
          </a:p>
          <a:p>
            <a:pPr algn="ctr">
              <a:spcBef>
                <a:spcPct val="20000"/>
              </a:spcBef>
              <a:defRPr/>
            </a:pPr>
            <a:r>
              <a:rPr lang="en-US" sz="1400" dirty="0" smtClean="0">
                <a:latin typeface="+mj-lt"/>
                <a:ea typeface="Inter" charset="0"/>
              </a:rPr>
              <a:t>Prof. </a:t>
            </a:r>
            <a:r>
              <a:rPr lang="en-US" sz="1400" dirty="0" err="1" smtClean="0">
                <a:latin typeface="+mj-lt"/>
                <a:ea typeface="Inter" charset="0"/>
              </a:rPr>
              <a:t>Pradnay</a:t>
            </a:r>
            <a:r>
              <a:rPr lang="en-US" sz="1400" dirty="0" smtClean="0">
                <a:latin typeface="+mj-lt"/>
                <a:ea typeface="Inter" charset="0"/>
              </a:rPr>
              <a:t> </a:t>
            </a:r>
            <a:r>
              <a:rPr lang="en-US" sz="1400" dirty="0" err="1" smtClean="0">
                <a:latin typeface="+mj-lt"/>
                <a:ea typeface="Inter" charset="0"/>
              </a:rPr>
              <a:t>Shirsath</a:t>
            </a:r>
            <a:endParaRPr lang="en-US" sz="1400" dirty="0">
              <a:latin typeface="+mj-lt"/>
              <a:ea typeface="Inter" charset="0"/>
            </a:endParaRPr>
          </a:p>
          <a:p>
            <a:pPr algn="ctr">
              <a:spcBef>
                <a:spcPct val="20000"/>
              </a:spcBef>
              <a:defRPr/>
            </a:pPr>
            <a:endParaRPr lang="en-US" sz="1600" dirty="0">
              <a:latin typeface="+mj-lt"/>
              <a:ea typeface="Inter" charset="0"/>
            </a:endParaRPr>
          </a:p>
        </p:txBody>
      </p:sp>
      <p:sp>
        <p:nvSpPr>
          <p:cNvPr id="12" name="Rectangle 11">
            <a:extLst>
              <a:ext uri="{FF2B5EF4-FFF2-40B4-BE49-F238E27FC236}">
                <a16:creationId xmlns:a16="http://schemas.microsoft.com/office/drawing/2014/main" xmlns="" id="{C31241E5-762F-48C0-BE95-E0BF929BFAB6}"/>
              </a:ext>
            </a:extLst>
          </p:cNvPr>
          <p:cNvSpPr/>
          <p:nvPr/>
        </p:nvSpPr>
        <p:spPr>
          <a:xfrm>
            <a:off x="1348769" y="247842"/>
            <a:ext cx="6544733" cy="369332"/>
          </a:xfrm>
          <a:prstGeom prst="rect">
            <a:avLst/>
          </a:prstGeom>
        </p:spPr>
        <p:txBody>
          <a:bodyPr wrap="square">
            <a:spAutoFit/>
          </a:bodyPr>
          <a:lstStyle/>
          <a:p>
            <a:r>
              <a:rPr lang="en-IN" b="1" dirty="0">
                <a:latin typeface="+mj-lt"/>
              </a:rPr>
              <a:t>Guru Gobind Singh College of Engineering &amp; Research Centre, Nashik</a:t>
            </a:r>
          </a:p>
        </p:txBody>
      </p:sp>
      <p:sp>
        <p:nvSpPr>
          <p:cNvPr id="13" name="Rectangle 12">
            <a:extLst>
              <a:ext uri="{FF2B5EF4-FFF2-40B4-BE49-F238E27FC236}">
                <a16:creationId xmlns:a16="http://schemas.microsoft.com/office/drawing/2014/main" xmlns="" id="{4E8515B2-2774-435A-BF17-8C4CFC151740}"/>
              </a:ext>
            </a:extLst>
          </p:cNvPr>
          <p:cNvSpPr/>
          <p:nvPr/>
        </p:nvSpPr>
        <p:spPr>
          <a:xfrm>
            <a:off x="2528710" y="599760"/>
            <a:ext cx="4450393" cy="369332"/>
          </a:xfrm>
          <a:prstGeom prst="rect">
            <a:avLst/>
          </a:prstGeom>
        </p:spPr>
        <p:txBody>
          <a:bodyPr wrap="square">
            <a:spAutoFit/>
          </a:bodyPr>
          <a:lstStyle/>
          <a:p>
            <a:r>
              <a:rPr lang="en-IN" b="1" dirty="0">
                <a:latin typeface="+mj-lt"/>
              </a:rPr>
              <a:t>Department of Computer Engineering</a:t>
            </a:r>
          </a:p>
        </p:txBody>
      </p:sp>
      <p:sp>
        <p:nvSpPr>
          <p:cNvPr id="14" name="Rectangle 13">
            <a:extLst>
              <a:ext uri="{FF2B5EF4-FFF2-40B4-BE49-F238E27FC236}">
                <a16:creationId xmlns:a16="http://schemas.microsoft.com/office/drawing/2014/main" xmlns="" id="{68534A7A-26DA-4E92-BA83-3C3DBC1D0369}"/>
              </a:ext>
            </a:extLst>
          </p:cNvPr>
          <p:cNvSpPr/>
          <p:nvPr/>
        </p:nvSpPr>
        <p:spPr>
          <a:xfrm>
            <a:off x="3053220" y="923967"/>
            <a:ext cx="2794424" cy="369332"/>
          </a:xfrm>
          <a:prstGeom prst="rect">
            <a:avLst/>
          </a:prstGeom>
        </p:spPr>
        <p:txBody>
          <a:bodyPr wrap="square">
            <a:spAutoFit/>
          </a:bodyPr>
          <a:lstStyle/>
          <a:p>
            <a:r>
              <a:rPr lang="en-IN" b="1" dirty="0">
                <a:latin typeface="+mj-lt"/>
              </a:rPr>
              <a:t>Academic Year 2025-26</a:t>
            </a:r>
          </a:p>
        </p:txBody>
      </p:sp>
      <p:sp>
        <p:nvSpPr>
          <p:cNvPr id="15" name="Rectangle 14">
            <a:extLst>
              <a:ext uri="{FF2B5EF4-FFF2-40B4-BE49-F238E27FC236}">
                <a16:creationId xmlns:a16="http://schemas.microsoft.com/office/drawing/2014/main" xmlns="" id="{A411C99E-E1A2-4E97-9FC8-AEB01E1907BF}"/>
              </a:ext>
            </a:extLst>
          </p:cNvPr>
          <p:cNvSpPr/>
          <p:nvPr/>
        </p:nvSpPr>
        <p:spPr>
          <a:xfrm>
            <a:off x="127855" y="5551519"/>
            <a:ext cx="8873067" cy="382513"/>
          </a:xfrm>
          <a:prstGeom prst="rect">
            <a:avLst/>
          </a:prstGeom>
        </p:spPr>
        <p:txBody>
          <a:bodyPr wrap="square" lIns="104493" tIns="52247" rIns="104493" bIns="52247">
            <a:spAutoFit/>
          </a:bodyPr>
          <a:lstStyle/>
          <a:p>
            <a:pPr algn="ctr"/>
            <a:r>
              <a:rPr lang="en-US" dirty="0" smtClean="0">
                <a:solidFill>
                  <a:schemeClr val="tx1">
                    <a:lumMod val="95000"/>
                    <a:lumOff val="5000"/>
                  </a:schemeClr>
                </a:solidFill>
                <a:latin typeface="+mj-lt"/>
                <a:ea typeface="Inter" charset="0"/>
              </a:rPr>
              <a:t>Monday</a:t>
            </a:r>
            <a:r>
              <a:rPr lang="en-US" dirty="0" smtClean="0">
                <a:solidFill>
                  <a:schemeClr val="tx1">
                    <a:lumMod val="95000"/>
                    <a:lumOff val="5000"/>
                  </a:schemeClr>
                </a:solidFill>
                <a:latin typeface="+mj-lt"/>
                <a:ea typeface="Inter" charset="0"/>
              </a:rPr>
              <a:t>,01/09/2025</a:t>
            </a:r>
            <a:endParaRPr lang="en-US" dirty="0">
              <a:solidFill>
                <a:schemeClr val="tx1">
                  <a:lumMod val="95000"/>
                  <a:lumOff val="5000"/>
                </a:schemeClr>
              </a:solidFill>
              <a:latin typeface="+mj-lt"/>
              <a:ea typeface="Inter" charset="0"/>
            </a:endParaRPr>
          </a:p>
        </p:txBody>
      </p:sp>
      <p:sp>
        <p:nvSpPr>
          <p:cNvPr id="16" name="Footer Placeholder 15">
            <a:extLst>
              <a:ext uri="{FF2B5EF4-FFF2-40B4-BE49-F238E27FC236}">
                <a16:creationId xmlns:a16="http://schemas.microsoft.com/office/drawing/2014/main" xmlns="" id="{D749D637-A84C-411A-B3F8-AB862B26444C}"/>
              </a:ext>
            </a:extLst>
          </p:cNvPr>
          <p:cNvSpPr>
            <a:spLocks noGrp="1"/>
          </p:cNvSpPr>
          <p:nvPr>
            <p:ph type="ftr" sz="quarter" idx="11"/>
          </p:nvPr>
        </p:nvSpPr>
        <p:spPr/>
        <p:txBody>
          <a:bodyPr/>
          <a:lstStyle/>
          <a:p>
            <a:r>
              <a:rPr lang="en-US"/>
              <a:t>Department of Computer Engineering</a:t>
            </a:r>
          </a:p>
        </p:txBody>
      </p:sp>
      <p:sp>
        <p:nvSpPr>
          <p:cNvPr id="17" name="Slide Number Placeholder 16">
            <a:extLst>
              <a:ext uri="{FF2B5EF4-FFF2-40B4-BE49-F238E27FC236}">
                <a16:creationId xmlns:a16="http://schemas.microsoft.com/office/drawing/2014/main" xmlns="" id="{D8723C2E-3376-4914-BD9D-E19748BD06B4}"/>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normAutofit lnSpcReduction="10000"/>
          </a:bodyPr>
          <a:lstStyle/>
          <a:p>
            <a:pPr algn="just">
              <a:buSzPct val="121000"/>
              <a:buFont typeface="Arial" panose="020B0604020202020204" pitchFamily="34" charset="0"/>
              <a:buChar char="•"/>
            </a:pPr>
            <a:r>
              <a:rPr lang="en-US" b="1" dirty="0"/>
              <a:t>Books</a:t>
            </a:r>
            <a:endParaRPr lang="en-US" dirty="0"/>
          </a:p>
          <a:p>
            <a:pPr lvl="1" algn="just">
              <a:buSzPct val="100000"/>
              <a:buFont typeface="Courier New" panose="02070309020205020404" pitchFamily="49" charset="0"/>
              <a:buChar char="o"/>
            </a:pPr>
            <a:r>
              <a:rPr lang="en-US" dirty="0"/>
              <a:t>George Anthony Gal et al., </a:t>
            </a:r>
            <a:r>
              <a:rPr lang="en-US" i="1" dirty="0"/>
              <a:t>Artificial Intelligence in Space</a:t>
            </a:r>
            <a:r>
              <a:rPr lang="en-US" dirty="0"/>
              <a:t>, 2025.</a:t>
            </a:r>
          </a:p>
          <a:p>
            <a:pPr algn="just">
              <a:buSzPct val="121000"/>
              <a:buFont typeface="Arial" panose="020B0604020202020204" pitchFamily="34" charset="0"/>
              <a:buChar char="•"/>
            </a:pPr>
            <a:r>
              <a:rPr lang="en-US" b="1" dirty="0"/>
              <a:t>Research Papers / Journal Articles</a:t>
            </a:r>
            <a:endParaRPr lang="en-US" dirty="0"/>
          </a:p>
          <a:p>
            <a:pPr marL="544068" lvl="1" indent="-342900" algn="just">
              <a:buSzPct val="100000"/>
              <a:buFont typeface="+mj-lt"/>
              <a:buAutoNum type="arabicPeriod"/>
            </a:pPr>
            <a:r>
              <a:rPr lang="en-US" dirty="0"/>
              <a:t>Downer, B. (2018). </a:t>
            </a:r>
            <a:r>
              <a:rPr lang="en-US" i="1" dirty="0"/>
              <a:t>The Role of AI in Space Exploration</a:t>
            </a:r>
            <a:r>
              <a:rPr lang="en-US" dirty="0"/>
              <a:t>.</a:t>
            </a:r>
          </a:p>
          <a:p>
            <a:pPr marL="544068" lvl="1" indent="-342900" algn="just">
              <a:buSzPct val="100000"/>
              <a:buFont typeface="+mj-lt"/>
              <a:buAutoNum type="arabicPeriod"/>
            </a:pPr>
            <a:r>
              <a:rPr lang="en-US" dirty="0" err="1"/>
              <a:t>Soille</a:t>
            </a:r>
            <a:r>
              <a:rPr lang="en-US" dirty="0"/>
              <a:t>, P</a:t>
            </a:r>
            <a:r>
              <a:rPr lang="en-US" dirty="0" smtClean="0"/>
              <a:t>. </a:t>
            </a:r>
            <a:r>
              <a:rPr lang="en-US" dirty="0"/>
              <a:t>(2019). </a:t>
            </a:r>
            <a:r>
              <a:rPr lang="en-US" i="1" dirty="0"/>
              <a:t>Big Data from Space (BiDS’2019)</a:t>
            </a:r>
            <a:r>
              <a:rPr lang="en-US" dirty="0"/>
              <a:t>.</a:t>
            </a:r>
          </a:p>
          <a:p>
            <a:pPr marL="544068" lvl="1" indent="-342900" algn="just">
              <a:buSzPct val="100000"/>
              <a:buFont typeface="+mj-lt"/>
              <a:buAutoNum type="arabicPeriod"/>
            </a:pPr>
            <a:r>
              <a:rPr lang="en-US" dirty="0"/>
              <a:t>DeepMind (2021). </a:t>
            </a:r>
            <a:r>
              <a:rPr lang="en-US" i="1" dirty="0"/>
              <a:t>AI in Astronomy Research</a:t>
            </a:r>
            <a:r>
              <a:rPr lang="en-US" dirty="0"/>
              <a:t>.</a:t>
            </a:r>
          </a:p>
          <a:p>
            <a:pPr marL="544068" lvl="1" indent="-342900" algn="just">
              <a:buSzPct val="100000"/>
              <a:buFont typeface="+mj-lt"/>
              <a:buAutoNum type="arabicPeriod"/>
            </a:pPr>
            <a:r>
              <a:rPr lang="en-US" dirty="0"/>
              <a:t>JAXA (2022). </a:t>
            </a:r>
            <a:r>
              <a:rPr lang="en-US" i="1" dirty="0"/>
              <a:t>Astronaut Health and Safety AI Applications</a:t>
            </a:r>
            <a:r>
              <a:rPr lang="en-US" dirty="0"/>
              <a:t>.</a:t>
            </a:r>
          </a:p>
          <a:p>
            <a:pPr algn="just">
              <a:buSzPct val="121000"/>
              <a:buFont typeface="Arial" panose="020B0604020202020204" pitchFamily="34" charset="0"/>
              <a:buChar char="•"/>
            </a:pPr>
            <a:r>
              <a:rPr lang="en-US" b="1" dirty="0"/>
              <a:t>Websites / Online Reports</a:t>
            </a:r>
            <a:endParaRPr lang="en-US" dirty="0"/>
          </a:p>
          <a:p>
            <a:pPr lvl="1" algn="just">
              <a:buSzPct val="100000"/>
              <a:buFont typeface="Courier New" panose="02070309020205020404" pitchFamily="49" charset="0"/>
              <a:buChar char="o"/>
            </a:pPr>
            <a:r>
              <a:rPr lang="en-US" dirty="0"/>
              <a:t>European Space Agency (2019). </a:t>
            </a:r>
            <a:r>
              <a:rPr lang="en-US" i="1" dirty="0"/>
              <a:t>What is Space 4.0</a:t>
            </a:r>
            <a:r>
              <a:rPr lang="en-US" i="1" dirty="0" smtClean="0"/>
              <a:t>?</a:t>
            </a:r>
            <a:r>
              <a:rPr lang="en-US" dirty="0" smtClean="0"/>
              <a:t> </a:t>
            </a:r>
            <a:r>
              <a:rPr lang="en-US" dirty="0"/>
              <a:t>Available at: </a:t>
            </a:r>
            <a:r>
              <a:rPr lang="en-US" dirty="0">
                <a:hlinkClick r:id="rId2"/>
              </a:rPr>
              <a:t>https://</a:t>
            </a:r>
            <a:r>
              <a:rPr lang="en-US" dirty="0" smtClean="0">
                <a:hlinkClick r:id="rId2"/>
              </a:rPr>
              <a:t>www.esa.int/Enabling_Support/Preparing_for_the_Future/Discovery_and_Preparation/Artificial_intelligence_in_space</a:t>
            </a:r>
            <a:endParaRPr lang="en-US" dirty="0" smtClean="0"/>
          </a:p>
          <a:p>
            <a:pPr lvl="1" algn="just">
              <a:buSzPct val="100000"/>
              <a:buFont typeface="Courier New" panose="02070309020205020404" pitchFamily="49" charset="0"/>
              <a:buChar char="o"/>
            </a:pPr>
            <a:r>
              <a:rPr lang="en-US" dirty="0" smtClean="0"/>
              <a:t>NASA </a:t>
            </a:r>
            <a:r>
              <a:rPr lang="en-US" dirty="0"/>
              <a:t>(2020). </a:t>
            </a:r>
            <a:r>
              <a:rPr lang="en-US" i="1" dirty="0"/>
              <a:t>AI Applications in Space Exploration</a:t>
            </a:r>
            <a:r>
              <a:rPr lang="en-US" dirty="0" smtClean="0"/>
              <a:t>. </a:t>
            </a:r>
            <a:r>
              <a:rPr lang="en-US" dirty="0"/>
              <a:t>Available at: </a:t>
            </a:r>
            <a:r>
              <a:rPr lang="en-US" dirty="0">
                <a:hlinkClick r:id="rId3"/>
              </a:rPr>
              <a:t>https://</a:t>
            </a:r>
            <a:r>
              <a:rPr lang="en-US" dirty="0" smtClean="0">
                <a:hlinkClick r:id="rId3"/>
              </a:rPr>
              <a:t>www.nasa.gov/artificial-intelligence</a:t>
            </a:r>
            <a:endParaRPr lang="en-US" dirty="0"/>
          </a:p>
        </p:txBody>
      </p:sp>
      <p:sp>
        <p:nvSpPr>
          <p:cNvPr id="4" name="Footer Placeholder 3">
            <a:extLst>
              <a:ext uri="{FF2B5EF4-FFF2-40B4-BE49-F238E27FC236}">
                <a16:creationId xmlns:a16="http://schemas.microsoft.com/office/drawing/2014/main" xmlns="" id="{A846E28C-DA76-492B-87F4-6EB0290B0671}"/>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668ECB82-C8E0-4B8B-9809-20453A603447}"/>
              </a:ext>
            </a:extLst>
          </p:cNvPr>
          <p:cNvSpPr>
            <a:spLocks noGrp="1"/>
          </p:cNvSpPr>
          <p:nvPr>
            <p:ph type="sldNum" sz="quarter" idx="12"/>
          </p:nvPr>
        </p:nvSpPr>
        <p:spPr/>
        <p:txBody>
          <a:bodyPr/>
          <a:lstStyle/>
          <a:p>
            <a:fld id="{C1FF6DA9-008F-8B48-92A6-B652298478BF}" type="slidenum">
              <a:rPr lang="en-US" smtClean="0"/>
              <a:t>10</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EC7F7E-2A77-430B-AFE6-DE135E673518}"/>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xmlns="" id="{A41DB071-F4FD-4842-AD86-70E75FCD029A}"/>
              </a:ext>
            </a:extLst>
          </p:cNvPr>
          <p:cNvSpPr>
            <a:spLocks noGrp="1"/>
          </p:cNvSpPr>
          <p:nvPr>
            <p:ph idx="1"/>
          </p:nvPr>
        </p:nvSpPr>
        <p:spPr/>
        <p:txBody>
          <a:bodyPr/>
          <a:lstStyle/>
          <a:p>
            <a:pPr marL="514350" indent="-514350">
              <a:buFont typeface="+mj-lt"/>
              <a:buAutoNum type="arabicPeriod"/>
            </a:pPr>
            <a:r>
              <a:rPr lang="en-GB" dirty="0">
                <a:latin typeface="Inter" charset="0"/>
                <a:ea typeface="Inter" charset="0"/>
              </a:rPr>
              <a:t>Introduction of topic</a:t>
            </a:r>
          </a:p>
          <a:p>
            <a:pPr marL="514350" indent="-514350">
              <a:buFont typeface="+mj-lt"/>
              <a:buAutoNum type="arabicPeriod"/>
            </a:pPr>
            <a:r>
              <a:rPr lang="en-GB" dirty="0">
                <a:latin typeface="Inter" charset="0"/>
                <a:ea typeface="Inter" charset="0"/>
              </a:rPr>
              <a:t>Motivation</a:t>
            </a:r>
          </a:p>
          <a:p>
            <a:pPr marL="514350" indent="-514350">
              <a:buFont typeface="+mj-lt"/>
              <a:buAutoNum type="arabicPeriod"/>
            </a:pPr>
            <a:r>
              <a:rPr lang="en-GB" dirty="0">
                <a:latin typeface="Inter" charset="0"/>
                <a:ea typeface="Inter" charset="0"/>
              </a:rPr>
              <a:t>Problem Statement</a:t>
            </a:r>
          </a:p>
          <a:p>
            <a:pPr marL="514350" indent="-514350">
              <a:buFont typeface="+mj-lt"/>
              <a:buAutoNum type="arabicPeriod"/>
            </a:pPr>
            <a:r>
              <a:rPr lang="en-GB" dirty="0">
                <a:latin typeface="Inter" charset="0"/>
                <a:ea typeface="Inter" charset="0"/>
              </a:rPr>
              <a:t>Literature Review</a:t>
            </a:r>
          </a:p>
          <a:p>
            <a:pPr marL="514350" indent="-514350">
              <a:buFont typeface="+mj-lt"/>
              <a:buAutoNum type="arabicPeriod"/>
            </a:pPr>
            <a:r>
              <a:rPr lang="en-US" kern="0" spc="-89" dirty="0">
                <a:solidFill>
                  <a:schemeClr val="tx1">
                    <a:lumMod val="85000"/>
                    <a:lumOff val="15000"/>
                  </a:schemeClr>
                </a:solidFill>
                <a:latin typeface="Inter" charset="0"/>
                <a:ea typeface="Inter" charset="0"/>
                <a:cs typeface="Source Serif Pro" pitchFamily="34" charset="-120"/>
              </a:rPr>
              <a:t>Conclusion</a:t>
            </a:r>
          </a:p>
          <a:p>
            <a:pPr marL="514350" indent="-514350">
              <a:buFont typeface="+mj-lt"/>
              <a:buAutoNum type="arabicPeriod"/>
            </a:pPr>
            <a:r>
              <a:rPr lang="en-US" kern="0" spc="-89" dirty="0">
                <a:solidFill>
                  <a:schemeClr val="tx1">
                    <a:lumMod val="85000"/>
                    <a:lumOff val="15000"/>
                  </a:schemeClr>
                </a:solidFill>
                <a:latin typeface="Inter" charset="0"/>
                <a:ea typeface="Inter" charset="0"/>
                <a:cs typeface="Source Serif Pro" pitchFamily="34" charset="-120"/>
              </a:rPr>
              <a:t>References</a:t>
            </a:r>
            <a:endParaRPr lang="en-IN" dirty="0">
              <a:solidFill>
                <a:schemeClr val="tx1">
                  <a:lumMod val="85000"/>
                  <a:lumOff val="15000"/>
                </a:schemeClr>
              </a:solidFill>
            </a:endParaRPr>
          </a:p>
        </p:txBody>
      </p:sp>
      <p:sp>
        <p:nvSpPr>
          <p:cNvPr id="4" name="Footer Placeholder 3">
            <a:extLst>
              <a:ext uri="{FF2B5EF4-FFF2-40B4-BE49-F238E27FC236}">
                <a16:creationId xmlns:a16="http://schemas.microsoft.com/office/drawing/2014/main" xmlns="" id="{55CBE9B0-E6AB-4067-839E-CF9F0F6DF990}"/>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2AECD6E5-5538-40B8-9CD8-75CBD5C846F1}"/>
              </a:ext>
            </a:extLst>
          </p:cNvPr>
          <p:cNvSpPr>
            <a:spLocks noGrp="1"/>
          </p:cNvSpPr>
          <p:nvPr>
            <p:ph type="sldNum" sz="quarter" idx="12"/>
          </p:nvPr>
        </p:nvSpPr>
        <p:spPr/>
        <p:txBody>
          <a:bodyPr/>
          <a:lstStyle/>
          <a:p>
            <a:fld id="{C1FF6DA9-008F-8B48-92A6-B652298478BF}" type="slidenum">
              <a:rPr lang="en-US" smtClean="0"/>
              <a:t>2</a:t>
            </a:fld>
            <a:endParaRPr lang="en-US"/>
          </a:p>
        </p:txBody>
      </p:sp>
    </p:spTree>
    <p:extLst>
      <p:ext uri="{BB962C8B-B14F-4D97-AF65-F5344CB8AC3E}">
        <p14:creationId xmlns:p14="http://schemas.microsoft.com/office/powerpoint/2010/main" val="3991666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algn="just">
              <a:buSzPct val="121000"/>
              <a:buFont typeface="Arial" panose="020B0604020202020204" pitchFamily="34" charset="0"/>
              <a:buChar char="•"/>
            </a:pPr>
            <a:r>
              <a:rPr lang="en-US" b="1" dirty="0" smtClean="0"/>
              <a:t>Background </a:t>
            </a:r>
            <a:r>
              <a:rPr lang="en-US" b="1" dirty="0"/>
              <a:t>of the topic</a:t>
            </a:r>
            <a:r>
              <a:rPr lang="en-US" dirty="0"/>
              <a:t>: The governance of space activities is progressively transforming with the integration of AI and machine learning (ML). This seminar will examine the fundamental legal challenges associated with using AI in the space domain.</a:t>
            </a:r>
          </a:p>
          <a:p>
            <a:pPr algn="just">
              <a:buSzPct val="121000"/>
              <a:buFont typeface="Arial" panose="020B0604020202020204" pitchFamily="34" charset="0"/>
              <a:buChar char="•"/>
            </a:pPr>
            <a:r>
              <a:rPr lang="en-US" b="1" dirty="0"/>
              <a:t>Why this seminar is chosen?</a:t>
            </a:r>
            <a:r>
              <a:rPr lang="en-US" dirty="0"/>
              <a:t>: The nature of the space and satellite industry is a quintessential use-case for AI, with applications in virtually all space activities.</a:t>
            </a:r>
          </a:p>
          <a:p>
            <a:pPr algn="just">
              <a:buSzPct val="121000"/>
              <a:buFont typeface="Arial" panose="020B0604020202020204" pitchFamily="34" charset="0"/>
              <a:buChar char="•"/>
            </a:pPr>
            <a:r>
              <a:rPr lang="en-US" b="1" dirty="0"/>
              <a:t>Relevance to computer engineering / industry</a:t>
            </a:r>
            <a:r>
              <a:rPr lang="en-US" dirty="0"/>
              <a:t>: AI applications include autonomous robots like spacecraft and satellite constellations, and the analysis of big data for tasks such as debris monitoring and predictive analytics.</a:t>
            </a:r>
          </a:p>
        </p:txBody>
      </p:sp>
      <p:sp>
        <p:nvSpPr>
          <p:cNvPr id="4" name="Footer Placeholder 3">
            <a:extLst>
              <a:ext uri="{FF2B5EF4-FFF2-40B4-BE49-F238E27FC236}">
                <a16:creationId xmlns:a16="http://schemas.microsoft.com/office/drawing/2014/main" xmlns="" id="{41D0C085-C70E-4641-8058-B1705398892E}"/>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C440A4A9-8CC3-4718-8CD5-255A125AF33B}"/>
              </a:ext>
            </a:extLst>
          </p:cNvPr>
          <p:cNvSpPr>
            <a:spLocks noGrp="1"/>
          </p:cNvSpPr>
          <p:nvPr>
            <p:ph type="sldNum" sz="quarter" idx="12"/>
          </p:nvPr>
        </p:nvSpPr>
        <p:spPr/>
        <p:txBody>
          <a:bodyPr/>
          <a:lstStyle/>
          <a:p>
            <a:fld id="{C1FF6DA9-008F-8B48-92A6-B652298478BF}" type="slidenum">
              <a:rPr lang="en-US" smtClean="0"/>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950B7F-DF0D-49BA-8760-764F88F5082A}"/>
              </a:ext>
            </a:extLst>
          </p:cNvPr>
          <p:cNvSpPr>
            <a:spLocks noGrp="1"/>
          </p:cNvSpPr>
          <p:nvPr>
            <p:ph type="title"/>
          </p:nvPr>
        </p:nvSpPr>
        <p:spPr>
          <a:xfrm>
            <a:off x="822960" y="286605"/>
            <a:ext cx="7543800" cy="702302"/>
          </a:xfrm>
        </p:spPr>
        <p:txBody>
          <a:bodyPr>
            <a:normAutofit fontScale="90000"/>
          </a:bodyPr>
          <a:lstStyle/>
          <a:p>
            <a:r>
              <a:rPr lang="en-IN" dirty="0"/>
              <a:t>Motivation</a:t>
            </a:r>
          </a:p>
        </p:txBody>
      </p:sp>
      <p:sp>
        <p:nvSpPr>
          <p:cNvPr id="3" name="Content Placeholder 2">
            <a:extLst>
              <a:ext uri="{FF2B5EF4-FFF2-40B4-BE49-F238E27FC236}">
                <a16:creationId xmlns:a16="http://schemas.microsoft.com/office/drawing/2014/main" xmlns="" id="{730D9C7B-D775-4A51-AB23-4DE6B4E75396}"/>
              </a:ext>
            </a:extLst>
          </p:cNvPr>
          <p:cNvSpPr>
            <a:spLocks noGrp="1"/>
          </p:cNvSpPr>
          <p:nvPr>
            <p:ph idx="1"/>
          </p:nvPr>
        </p:nvSpPr>
        <p:spPr/>
        <p:txBody>
          <a:bodyPr>
            <a:normAutofit fontScale="92500" lnSpcReduction="20000"/>
          </a:bodyPr>
          <a:lstStyle/>
          <a:p>
            <a:pPr algn="just">
              <a:buSzPct val="121000"/>
              <a:buFont typeface="Arial" panose="020B0604020202020204" pitchFamily="34" charset="0"/>
              <a:buChar char="•"/>
            </a:pPr>
            <a:r>
              <a:rPr lang="en-US" b="1" dirty="0"/>
              <a:t>Growing complexity</a:t>
            </a:r>
            <a:r>
              <a:rPr lang="en-US" dirty="0"/>
              <a:t> of space missions → traditional ground-based control is insufficient.</a:t>
            </a:r>
          </a:p>
          <a:p>
            <a:pPr algn="just">
              <a:buSzPct val="121000"/>
              <a:buFont typeface="Arial" panose="020B0604020202020204" pitchFamily="34" charset="0"/>
              <a:buChar char="•"/>
            </a:pPr>
            <a:r>
              <a:rPr lang="en-US" b="1" dirty="0"/>
              <a:t>Communication delays</a:t>
            </a:r>
            <a:r>
              <a:rPr lang="en-US" dirty="0"/>
              <a:t> with deep space (e.g., Mars-Earth: up to 24 minutes one way).</a:t>
            </a:r>
          </a:p>
          <a:p>
            <a:pPr algn="just">
              <a:buSzPct val="121000"/>
              <a:buFont typeface="Arial" panose="020B0604020202020204" pitchFamily="34" charset="0"/>
              <a:buChar char="•"/>
            </a:pPr>
            <a:r>
              <a:rPr lang="en-US" b="1" dirty="0"/>
              <a:t>Massive data</a:t>
            </a:r>
            <a:r>
              <a:rPr lang="en-US" dirty="0"/>
              <a:t> from satellites, telescopes, and sensors require intelligent processing.</a:t>
            </a:r>
          </a:p>
          <a:p>
            <a:pPr algn="just">
              <a:buSzPct val="121000"/>
              <a:buFont typeface="Arial" panose="020B0604020202020204" pitchFamily="34" charset="0"/>
              <a:buChar char="•"/>
            </a:pPr>
            <a:r>
              <a:rPr lang="en-US" b="1" dirty="0"/>
              <a:t>Emergence of New Space Economy</a:t>
            </a:r>
            <a:r>
              <a:rPr lang="en-US" dirty="0"/>
              <a:t>: privatization, small satellites, mega-constellations.</a:t>
            </a:r>
          </a:p>
          <a:p>
            <a:pPr algn="just">
              <a:buSzPct val="121000"/>
              <a:buFont typeface="Arial" panose="020B0604020202020204" pitchFamily="34" charset="0"/>
              <a:buChar char="•"/>
            </a:pPr>
            <a:r>
              <a:rPr lang="en-US" b="1" dirty="0"/>
              <a:t>AI promises</a:t>
            </a:r>
            <a:r>
              <a:rPr lang="en-US" dirty="0"/>
              <a:t>:</a:t>
            </a:r>
          </a:p>
          <a:p>
            <a:pPr marL="749808" lvl="1" indent="-457200" algn="just">
              <a:buFont typeface="+mj-lt"/>
              <a:buAutoNum type="arabicPeriod"/>
            </a:pPr>
            <a:r>
              <a:rPr lang="en-US" dirty="0"/>
              <a:t>Cost reduction.</a:t>
            </a:r>
          </a:p>
          <a:p>
            <a:pPr marL="749808" lvl="1" indent="-457200" algn="just">
              <a:buFont typeface="+mj-lt"/>
              <a:buAutoNum type="arabicPeriod"/>
            </a:pPr>
            <a:r>
              <a:rPr lang="en-US" dirty="0"/>
              <a:t>Safer autonomous operations.</a:t>
            </a:r>
          </a:p>
          <a:p>
            <a:pPr marL="749808" lvl="1" indent="-457200" algn="just">
              <a:buFont typeface="+mj-lt"/>
              <a:buAutoNum type="arabicPeriod"/>
            </a:pPr>
            <a:r>
              <a:rPr lang="en-US" dirty="0"/>
              <a:t>Faster scientific discoveries.</a:t>
            </a:r>
          </a:p>
          <a:p>
            <a:pPr marL="749808" lvl="1" indent="-457200" algn="just">
              <a:buFont typeface="+mj-lt"/>
              <a:buAutoNum type="arabicPeriod"/>
            </a:pPr>
            <a:r>
              <a:rPr lang="en-US" dirty="0"/>
              <a:t>Strengthening space-based services for Earth (climate monitoring, smart cities, disaster management).</a:t>
            </a:r>
          </a:p>
        </p:txBody>
      </p:sp>
      <p:sp>
        <p:nvSpPr>
          <p:cNvPr id="4" name="Footer Placeholder 3">
            <a:extLst>
              <a:ext uri="{FF2B5EF4-FFF2-40B4-BE49-F238E27FC236}">
                <a16:creationId xmlns:a16="http://schemas.microsoft.com/office/drawing/2014/main" xmlns="" id="{FFC7056C-06A4-40A9-A864-0BA0471C00A9}"/>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6E6F169A-EC18-4592-BFB6-F16C62F99296}"/>
              </a:ext>
            </a:extLst>
          </p:cNvPr>
          <p:cNvSpPr>
            <a:spLocks noGrp="1"/>
          </p:cNvSpPr>
          <p:nvPr>
            <p:ph type="sldNum" sz="quarter" idx="12"/>
          </p:nvPr>
        </p:nvSpPr>
        <p:spPr/>
        <p:txBody>
          <a:bodyPr/>
          <a:lstStyle/>
          <a:p>
            <a:fld id="{C1FF6DA9-008F-8B48-92A6-B652298478BF}" type="slidenum">
              <a:rPr lang="en-US" smtClean="0"/>
              <a:t>4</a:t>
            </a:fld>
            <a:endParaRPr lang="en-US"/>
          </a:p>
        </p:txBody>
      </p:sp>
    </p:spTree>
    <p:extLst>
      <p:ext uri="{BB962C8B-B14F-4D97-AF65-F5344CB8AC3E}">
        <p14:creationId xmlns:p14="http://schemas.microsoft.com/office/powerpoint/2010/main" val="2408718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normAutofit/>
          </a:bodyPr>
          <a:lstStyle/>
          <a:p>
            <a:pPr algn="just">
              <a:buSzPct val="121000"/>
              <a:buFont typeface="Arial" panose="020B0604020202020204" pitchFamily="34" charset="0"/>
              <a:buChar char="•"/>
            </a:pPr>
            <a:r>
              <a:rPr lang="en-US" dirty="0"/>
              <a:t>Human-led decision making is </a:t>
            </a:r>
            <a:r>
              <a:rPr lang="en-US" b="1" dirty="0"/>
              <a:t>slow, error-prone, and resource-heavy</a:t>
            </a:r>
            <a:r>
              <a:rPr lang="en-US" dirty="0"/>
              <a:t> for space operations.</a:t>
            </a:r>
          </a:p>
          <a:p>
            <a:pPr algn="just">
              <a:buSzPct val="121000"/>
              <a:buFont typeface="Arial" panose="020B0604020202020204" pitchFamily="34" charset="0"/>
              <a:buChar char="•"/>
            </a:pPr>
            <a:r>
              <a:rPr lang="en-US" dirty="0"/>
              <a:t>Challenges:</a:t>
            </a:r>
          </a:p>
          <a:p>
            <a:pPr marL="544068" lvl="1" indent="-342900" algn="just">
              <a:buFont typeface="+mj-lt"/>
              <a:buAutoNum type="arabicPeriod"/>
            </a:pPr>
            <a:r>
              <a:rPr lang="en-US" b="1" dirty="0"/>
              <a:t>Real-time anomaly detection</a:t>
            </a:r>
            <a:r>
              <a:rPr lang="en-US" dirty="0"/>
              <a:t> in spacecraft systems.</a:t>
            </a:r>
          </a:p>
          <a:p>
            <a:pPr marL="544068" lvl="1" indent="-342900" algn="just">
              <a:buFont typeface="+mj-lt"/>
              <a:buAutoNum type="arabicPeriod"/>
            </a:pPr>
            <a:r>
              <a:rPr lang="en-US" b="1" dirty="0"/>
              <a:t>Autonomous navigation</a:t>
            </a:r>
            <a:r>
              <a:rPr lang="en-US" dirty="0"/>
              <a:t> in harsh and unknown planetary terrains.</a:t>
            </a:r>
          </a:p>
          <a:p>
            <a:pPr marL="544068" lvl="1" indent="-342900" algn="just">
              <a:buFont typeface="+mj-lt"/>
              <a:buAutoNum type="arabicPeriod"/>
            </a:pPr>
            <a:r>
              <a:rPr lang="en-US" b="1" dirty="0"/>
              <a:t>Collision avoidance</a:t>
            </a:r>
            <a:r>
              <a:rPr lang="en-US" dirty="0"/>
              <a:t> with space debris and natural threats (asteroids, dust).</a:t>
            </a:r>
          </a:p>
          <a:p>
            <a:pPr marL="544068" lvl="1" indent="-342900" algn="just">
              <a:buFont typeface="+mj-lt"/>
              <a:buAutoNum type="arabicPeriod"/>
            </a:pPr>
            <a:r>
              <a:rPr lang="en-US" b="1" dirty="0"/>
              <a:t>Data overload</a:t>
            </a:r>
            <a:r>
              <a:rPr lang="en-US" dirty="0"/>
              <a:t> from high-resolution satellites and </a:t>
            </a:r>
            <a:r>
              <a:rPr lang="en-US" dirty="0" err="1"/>
              <a:t>IoT</a:t>
            </a:r>
            <a:r>
              <a:rPr lang="en-US" dirty="0"/>
              <a:t> in space.</a:t>
            </a:r>
          </a:p>
          <a:p>
            <a:pPr marL="544068" lvl="1" indent="-342900" algn="just">
              <a:buFont typeface="+mj-lt"/>
              <a:buAutoNum type="arabicPeriod"/>
            </a:pPr>
            <a:r>
              <a:rPr lang="en-US" b="1" dirty="0"/>
              <a:t>Legal and ethical challenges</a:t>
            </a:r>
            <a:r>
              <a:rPr lang="en-US" dirty="0"/>
              <a:t>: privacy issues in Earth Observation, liability for AI-driven satellites.</a:t>
            </a:r>
          </a:p>
          <a:p>
            <a:pPr algn="just">
              <a:buSzPct val="121000"/>
              <a:buFont typeface="Arial" panose="020B0604020202020204" pitchFamily="34" charset="0"/>
              <a:buChar char="•"/>
            </a:pPr>
            <a:r>
              <a:rPr lang="en-US" dirty="0"/>
              <a:t>Core problem: Need for </a:t>
            </a:r>
            <a:r>
              <a:rPr lang="en-US" b="1" dirty="0"/>
              <a:t>trustworthy AI systems</a:t>
            </a:r>
            <a:r>
              <a:rPr lang="en-US" dirty="0"/>
              <a:t> that can operate </a:t>
            </a:r>
            <a:r>
              <a:rPr lang="en-US" b="1" dirty="0"/>
              <a:t>autonomously and reliably in outer space</a:t>
            </a:r>
            <a:r>
              <a:rPr lang="en-US" dirty="0"/>
              <a:t>.</a:t>
            </a:r>
          </a:p>
        </p:txBody>
      </p:sp>
      <p:sp>
        <p:nvSpPr>
          <p:cNvPr id="4" name="Footer Placeholder 3">
            <a:extLst>
              <a:ext uri="{FF2B5EF4-FFF2-40B4-BE49-F238E27FC236}">
                <a16:creationId xmlns:a16="http://schemas.microsoft.com/office/drawing/2014/main" xmlns="" id="{35A508A9-CEB7-469E-AA8B-05D9E0B4F901}"/>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70378883-98A1-4B98-819E-E557DE42CADE}"/>
              </a:ext>
            </a:extLst>
          </p:cNvPr>
          <p:cNvSpPr>
            <a:spLocks noGrp="1"/>
          </p:cNvSpPr>
          <p:nvPr>
            <p:ph type="sldNum" sz="quarter" idx="12"/>
          </p:nvPr>
        </p:nvSpPr>
        <p:spPr/>
        <p:txBody>
          <a:bodyPr/>
          <a:lstStyle/>
          <a:p>
            <a:fld id="{C1FF6DA9-008F-8B48-92A6-B652298478BF}" type="slidenum">
              <a:rPr lang="en-US" smtClean="0"/>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Objectives</a:t>
            </a:r>
          </a:p>
        </p:txBody>
      </p:sp>
      <p:sp>
        <p:nvSpPr>
          <p:cNvPr id="3" name="Content Placeholder 2"/>
          <p:cNvSpPr>
            <a:spLocks noGrp="1"/>
          </p:cNvSpPr>
          <p:nvPr>
            <p:ph idx="1"/>
          </p:nvPr>
        </p:nvSpPr>
        <p:spPr/>
        <p:txBody>
          <a:bodyPr/>
          <a:lstStyle/>
          <a:p>
            <a:pPr algn="just">
              <a:buSzPct val="121000"/>
              <a:buFont typeface="Arial" panose="020B0604020202020204" pitchFamily="34" charset="0"/>
              <a:buChar char="•"/>
            </a:pPr>
            <a:r>
              <a:rPr lang="en-US" dirty="0" smtClean="0"/>
              <a:t> Develop </a:t>
            </a:r>
            <a:r>
              <a:rPr lang="en-US" dirty="0"/>
              <a:t>AI systems for:</a:t>
            </a:r>
          </a:p>
          <a:p>
            <a:pPr marL="544068" lvl="1" indent="-342900" algn="just">
              <a:buSzPct val="100000"/>
              <a:buFont typeface="+mj-lt"/>
              <a:buAutoNum type="arabicPeriod"/>
            </a:pPr>
            <a:r>
              <a:rPr lang="en-US" b="1" dirty="0"/>
              <a:t>Autonomous navigation &amp; control</a:t>
            </a:r>
            <a:r>
              <a:rPr lang="en-US" dirty="0"/>
              <a:t> of spacecraft.</a:t>
            </a:r>
          </a:p>
          <a:p>
            <a:pPr marL="544068" lvl="1" indent="-342900" algn="just">
              <a:buSzPct val="100000"/>
              <a:buFont typeface="+mj-lt"/>
              <a:buAutoNum type="arabicPeriod"/>
            </a:pPr>
            <a:r>
              <a:rPr lang="en-US" b="1" dirty="0"/>
              <a:t>Real-time satellite data analysis</a:t>
            </a:r>
            <a:r>
              <a:rPr lang="en-US" dirty="0"/>
              <a:t> for weather, Earth monitoring, and astronomy.</a:t>
            </a:r>
          </a:p>
          <a:p>
            <a:pPr marL="544068" lvl="1" indent="-342900" algn="just">
              <a:buSzPct val="100000"/>
              <a:buFont typeface="+mj-lt"/>
              <a:buAutoNum type="arabicPeriod"/>
            </a:pPr>
            <a:r>
              <a:rPr lang="en-US" b="1" dirty="0"/>
              <a:t>Health monitoring of astronauts</a:t>
            </a:r>
            <a:r>
              <a:rPr lang="en-US" dirty="0"/>
              <a:t> during long missions.</a:t>
            </a:r>
          </a:p>
          <a:p>
            <a:pPr marL="544068" lvl="1" indent="-342900" algn="just">
              <a:buSzPct val="100000"/>
              <a:buFont typeface="+mj-lt"/>
              <a:buAutoNum type="arabicPeriod"/>
            </a:pPr>
            <a:r>
              <a:rPr lang="en-US" b="1" dirty="0"/>
              <a:t>Predictive maintenance</a:t>
            </a:r>
            <a:r>
              <a:rPr lang="en-US" dirty="0"/>
              <a:t> of spacecraft systems.</a:t>
            </a:r>
          </a:p>
          <a:p>
            <a:pPr algn="just">
              <a:buSzPct val="121000"/>
              <a:buFont typeface="Arial" panose="020B0604020202020204" pitchFamily="34" charset="0"/>
              <a:buChar char="•"/>
            </a:pPr>
            <a:r>
              <a:rPr lang="en-US" dirty="0" smtClean="0"/>
              <a:t> Integrate </a:t>
            </a:r>
            <a:r>
              <a:rPr lang="en-US" dirty="0"/>
              <a:t>AI with existing space mission pipelines to increase efficiency and safety.</a:t>
            </a:r>
          </a:p>
        </p:txBody>
      </p:sp>
      <p:sp>
        <p:nvSpPr>
          <p:cNvPr id="4" name="Footer Placeholder 3">
            <a:extLst>
              <a:ext uri="{FF2B5EF4-FFF2-40B4-BE49-F238E27FC236}">
                <a16:creationId xmlns:a16="http://schemas.microsoft.com/office/drawing/2014/main" xmlns="" id="{0067439F-E61C-4CE5-8399-F0783D936F57}"/>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4BE0C96B-F9EE-42A1-A197-ABE1611E8818}"/>
              </a:ext>
            </a:extLst>
          </p:cNvPr>
          <p:cNvSpPr>
            <a:spLocks noGrp="1"/>
          </p:cNvSpPr>
          <p:nvPr>
            <p:ph type="sldNum" sz="quarter" idx="12"/>
          </p:nvPr>
        </p:nvSpPr>
        <p:spPr/>
        <p:txBody>
          <a:bodyPr/>
          <a:lstStyle/>
          <a:p>
            <a:fld id="{C1FF6DA9-008F-8B48-92A6-B652298478BF}"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020920"/>
            <a:ext cx="8071658" cy="702302"/>
          </a:xfrm>
        </p:spPr>
        <p:txBody>
          <a:bodyPr>
            <a:normAutofit fontScale="90000"/>
          </a:bodyPr>
          <a:lstStyle/>
          <a:p>
            <a:r>
              <a:rPr dirty="0"/>
              <a:t>Literature </a:t>
            </a:r>
            <a:r>
              <a:rPr dirty="0" smtClean="0"/>
              <a:t>Review</a:t>
            </a:r>
            <a:r>
              <a:rPr lang="en-US" dirty="0" smtClean="0"/>
              <a:t/>
            </a:r>
            <a:br>
              <a:rPr lang="en-US" dirty="0" smtClean="0"/>
            </a:br>
            <a:r>
              <a:rPr lang="en-US" dirty="0" smtClean="0"/>
              <a:t>_____________________________</a:t>
            </a:r>
            <a:endParaRP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5921500"/>
              </p:ext>
            </p:extLst>
          </p:nvPr>
        </p:nvGraphicFramePr>
        <p:xfrm>
          <a:off x="822959" y="1730953"/>
          <a:ext cx="7794567" cy="4206240"/>
        </p:xfrm>
        <a:graphic>
          <a:graphicData uri="http://schemas.openxmlformats.org/drawingml/2006/table">
            <a:tbl>
              <a:tblPr firstRow="1" bandRow="1">
                <a:tableStyleId>{5C22544A-7EE6-4342-B048-85BDC9FD1C3A}</a:tableStyleId>
              </a:tblPr>
              <a:tblGrid>
                <a:gridCol w="2598189"/>
                <a:gridCol w="2598189"/>
                <a:gridCol w="2598189"/>
              </a:tblGrid>
              <a:tr h="512889">
                <a:tc>
                  <a:txBody>
                    <a:bodyPr/>
                    <a:lstStyle/>
                    <a:p>
                      <a:r>
                        <a:rPr lang="en-US" b="1" dirty="0"/>
                        <a:t>Author/Year</a:t>
                      </a:r>
                      <a:endParaRPr lang="en-US" dirty="0"/>
                    </a:p>
                  </a:txBody>
                  <a:tcPr anchor="ctr"/>
                </a:tc>
                <a:tc>
                  <a:txBody>
                    <a:bodyPr/>
                    <a:lstStyle/>
                    <a:p>
                      <a:r>
                        <a:rPr lang="en-US" dirty="0" smtClean="0"/>
                        <a:t>Approach / Technology</a:t>
                      </a:r>
                      <a:endParaRPr lang="en-US" dirty="0"/>
                    </a:p>
                  </a:txBody>
                  <a:tcPr/>
                </a:tc>
                <a:tc>
                  <a:txBody>
                    <a:bodyPr/>
                    <a:lstStyle/>
                    <a:p>
                      <a:r>
                        <a:rPr lang="en-US" dirty="0" smtClean="0"/>
                        <a:t>Limitations of Current Systems</a:t>
                      </a:r>
                      <a:endParaRPr lang="en-US" dirty="0"/>
                    </a:p>
                  </a:txBody>
                  <a:tcPr/>
                </a:tc>
              </a:tr>
              <a:tr h="1188720">
                <a:tc>
                  <a:txBody>
                    <a:bodyPr/>
                    <a:lstStyle/>
                    <a:p>
                      <a:r>
                        <a:rPr lang="en-US" dirty="0" smtClean="0"/>
                        <a:t>Downer, B. (2018)</a:t>
                      </a:r>
                      <a:endParaRPr lang="en-US" dirty="0"/>
                    </a:p>
                  </a:txBody>
                  <a:tcPr/>
                </a:tc>
                <a:tc>
                  <a:txBody>
                    <a:bodyPr/>
                    <a:lstStyle/>
                    <a:p>
                      <a:r>
                        <a:rPr lang="fr-FR" dirty="0" smtClean="0"/>
                        <a:t>AI in Mars </a:t>
                      </a:r>
                      <a:r>
                        <a:rPr lang="fr-FR" dirty="0" err="1" smtClean="0"/>
                        <a:t>Rovers</a:t>
                      </a:r>
                      <a:r>
                        <a:rPr lang="fr-FR" dirty="0" smtClean="0"/>
                        <a:t> for </a:t>
                      </a:r>
                      <a:r>
                        <a:rPr lang="fr-FR" dirty="0" err="1" smtClean="0"/>
                        <a:t>autonomous</a:t>
                      </a:r>
                      <a:r>
                        <a:rPr lang="fr-FR" dirty="0" smtClean="0"/>
                        <a:t> navigation &amp; obstacle </a:t>
                      </a:r>
                      <a:r>
                        <a:rPr lang="fr-FR" dirty="0" err="1" smtClean="0"/>
                        <a:t>avoidance</a:t>
                      </a:r>
                      <a:r>
                        <a:rPr lang="fr-FR" dirty="0" smtClean="0"/>
                        <a:t>.</a:t>
                      </a:r>
                      <a:endParaRPr lang="en-US" dirty="0"/>
                    </a:p>
                  </a:txBody>
                  <a:tcPr/>
                </a:tc>
                <a:tc>
                  <a:txBody>
                    <a:bodyPr/>
                    <a:lstStyle/>
                    <a:p>
                      <a:r>
                        <a:rPr lang="en-US" dirty="0" smtClean="0"/>
                        <a:t>Still dependent on Earth-based control for complex decisions; not fully autonomous.</a:t>
                      </a:r>
                      <a:endParaRPr lang="en-US" dirty="0"/>
                    </a:p>
                  </a:txBody>
                  <a:tcPr/>
                </a:tc>
              </a:tr>
              <a:tr h="1188720">
                <a:tc>
                  <a:txBody>
                    <a:bodyPr/>
                    <a:lstStyle/>
                    <a:p>
                      <a:r>
                        <a:rPr lang="en-US" dirty="0" smtClean="0"/>
                        <a:t>ESA (2019)</a:t>
                      </a:r>
                      <a:endParaRPr lang="en-US" dirty="0"/>
                    </a:p>
                  </a:txBody>
                  <a:tcPr/>
                </a:tc>
                <a:tc>
                  <a:txBody>
                    <a:bodyPr/>
                    <a:lstStyle/>
                    <a:p>
                      <a:r>
                        <a:rPr lang="en-US" dirty="0" smtClean="0"/>
                        <a:t>Space 4.0 → AI integrated with </a:t>
                      </a:r>
                      <a:r>
                        <a:rPr lang="en-US" dirty="0" err="1" smtClean="0"/>
                        <a:t>IoT</a:t>
                      </a:r>
                      <a:r>
                        <a:rPr lang="en-US" dirty="0" smtClean="0"/>
                        <a:t> &amp; Big Data for satellite data processing.</a:t>
                      </a:r>
                      <a:endParaRPr lang="en-US" dirty="0"/>
                    </a:p>
                  </a:txBody>
                  <a:tcPr/>
                </a:tc>
                <a:tc>
                  <a:txBody>
                    <a:bodyPr/>
                    <a:lstStyle/>
                    <a:p>
                      <a:r>
                        <a:rPr lang="en-US" dirty="0" smtClean="0"/>
                        <a:t>Limited on-board processing power; relies heavily on ground stations.</a:t>
                      </a:r>
                      <a:endParaRPr lang="en-US" dirty="0"/>
                    </a:p>
                  </a:txBody>
                  <a:tcPr/>
                </a:tc>
              </a:tr>
              <a:tr h="1188720">
                <a:tc>
                  <a:txBody>
                    <a:bodyPr/>
                    <a:lstStyle/>
                    <a:p>
                      <a:r>
                        <a:rPr lang="en-US" dirty="0" smtClean="0"/>
                        <a:t>Long, G.A. (2018)</a:t>
                      </a:r>
                      <a:endParaRPr lang="en-US" dirty="0"/>
                    </a:p>
                  </a:txBody>
                  <a:tcPr/>
                </a:tc>
                <a:tc>
                  <a:txBody>
                    <a:bodyPr/>
                    <a:lstStyle/>
                    <a:p>
                      <a:r>
                        <a:rPr lang="en-US" dirty="0" smtClean="0"/>
                        <a:t>Legal studies on AI-controlled spacecraft and autonomy in space law.</a:t>
                      </a:r>
                      <a:endParaRPr lang="en-US" dirty="0"/>
                    </a:p>
                  </a:txBody>
                  <a:tcPr/>
                </a:tc>
                <a:tc>
                  <a:txBody>
                    <a:bodyPr/>
                    <a:lstStyle/>
                    <a:p>
                      <a:r>
                        <a:rPr lang="en-US" dirty="0" smtClean="0"/>
                        <a:t>No global legal framework; accountability in AI failures unresolved.</a:t>
                      </a:r>
                      <a:endParaRPr lang="en-US" dirty="0"/>
                    </a:p>
                  </a:txBody>
                  <a:tcPr/>
                </a:tc>
              </a:tr>
            </a:tbl>
          </a:graphicData>
        </a:graphic>
      </p:graphicFrame>
      <p:sp>
        <p:nvSpPr>
          <p:cNvPr id="4" name="Footer Placeholder 3">
            <a:extLst>
              <a:ext uri="{FF2B5EF4-FFF2-40B4-BE49-F238E27FC236}">
                <a16:creationId xmlns:a16="http://schemas.microsoft.com/office/drawing/2014/main" xmlns="" id="{3C73188A-E3D9-422E-B490-A9C179B7DB5C}"/>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65E5C1B2-D8B5-4C89-BD26-2B9B66B646D2}"/>
              </a:ext>
            </a:extLst>
          </p:cNvPr>
          <p:cNvSpPr>
            <a:spLocks noGrp="1"/>
          </p:cNvSpPr>
          <p:nvPr>
            <p:ph type="sldNum" sz="quarter" idx="12"/>
          </p:nvPr>
        </p:nvSpPr>
        <p:spPr/>
        <p:txBody>
          <a:bodyPr/>
          <a:lstStyle/>
          <a:p>
            <a:fld id="{C1FF6DA9-008F-8B48-92A6-B652298478BF}"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409536444"/>
              </p:ext>
            </p:extLst>
          </p:nvPr>
        </p:nvGraphicFramePr>
        <p:xfrm>
          <a:off x="822960" y="152400"/>
          <a:ext cx="7543800" cy="6128410"/>
        </p:xfrm>
        <a:graphic>
          <a:graphicData uri="http://schemas.openxmlformats.org/drawingml/2006/table">
            <a:tbl>
              <a:tblPr bandRow="1">
                <a:tableStyleId>{5C22544A-7EE6-4342-B048-85BDC9FD1C3A}</a:tableStyleId>
              </a:tblPr>
              <a:tblGrid>
                <a:gridCol w="2514600"/>
                <a:gridCol w="2514600"/>
                <a:gridCol w="2514600"/>
              </a:tblGrid>
              <a:tr h="1225682">
                <a:tc>
                  <a:txBody>
                    <a:bodyPr/>
                    <a:lstStyle/>
                    <a:p>
                      <a:r>
                        <a:rPr lang="en-US" dirty="0" err="1" smtClean="0"/>
                        <a:t>Soille</a:t>
                      </a:r>
                      <a:r>
                        <a:rPr lang="en-US" dirty="0" smtClean="0"/>
                        <a:t> et al. (2019)</a:t>
                      </a:r>
                      <a:endParaRPr lang="en-US" dirty="0"/>
                    </a:p>
                  </a:txBody>
                  <a:tcPr anchor="ctr"/>
                </a:tc>
                <a:tc>
                  <a:txBody>
                    <a:bodyPr/>
                    <a:lstStyle/>
                    <a:p>
                      <a:r>
                        <a:rPr lang="en-US" dirty="0" smtClean="0"/>
                        <a:t>AI in geospatial analytics for Earth observation &amp; climate monitoring.</a:t>
                      </a:r>
                      <a:endParaRPr lang="en-US" dirty="0"/>
                    </a:p>
                  </a:txBody>
                  <a:tcPr anchor="ctr"/>
                </a:tc>
                <a:tc>
                  <a:txBody>
                    <a:bodyPr/>
                    <a:lstStyle/>
                    <a:p>
                      <a:r>
                        <a:rPr lang="en-US" dirty="0" smtClean="0"/>
                        <a:t>Concerns about data privacy, uneven access, and bias in AI models.</a:t>
                      </a:r>
                      <a:endParaRPr lang="en-US" dirty="0"/>
                    </a:p>
                  </a:txBody>
                  <a:tcPr/>
                </a:tc>
              </a:tr>
              <a:tr h="1225682">
                <a:tc>
                  <a:txBody>
                    <a:bodyPr/>
                    <a:lstStyle/>
                    <a:p>
                      <a:r>
                        <a:rPr lang="en-US" dirty="0" smtClean="0"/>
                        <a:t>NASA (2020)</a:t>
                      </a:r>
                      <a:endParaRPr lang="en-US" dirty="0"/>
                    </a:p>
                  </a:txBody>
                  <a:tcPr/>
                </a:tc>
                <a:tc>
                  <a:txBody>
                    <a:bodyPr/>
                    <a:lstStyle/>
                    <a:p>
                      <a:r>
                        <a:rPr lang="en-US" dirty="0" smtClean="0"/>
                        <a:t>AI in spacecraft fault detection, anomaly diagnosis &amp; predictive maintenance.</a:t>
                      </a:r>
                      <a:endParaRPr lang="en-US" dirty="0"/>
                    </a:p>
                  </a:txBody>
                  <a:tcPr anchor="ctr"/>
                </a:tc>
                <a:tc>
                  <a:txBody>
                    <a:bodyPr/>
                    <a:lstStyle/>
                    <a:p>
                      <a:r>
                        <a:rPr lang="en-US" dirty="0" smtClean="0"/>
                        <a:t>Requires large high-quality datasets; unexpected failures may still occur.</a:t>
                      </a:r>
                      <a:endParaRPr lang="en-US" dirty="0"/>
                    </a:p>
                  </a:txBody>
                  <a:tcPr/>
                </a:tc>
              </a:tr>
              <a:tr h="1225682">
                <a:tc>
                  <a:txBody>
                    <a:bodyPr/>
                    <a:lstStyle/>
                    <a:p>
                      <a:r>
                        <a:rPr lang="en-US" dirty="0" smtClean="0"/>
                        <a:t>OECD (2020)</a:t>
                      </a:r>
                      <a:endParaRPr lang="en-US" dirty="0"/>
                    </a:p>
                  </a:txBody>
                  <a:tcPr/>
                </a:tc>
                <a:tc>
                  <a:txBody>
                    <a:bodyPr/>
                    <a:lstStyle/>
                    <a:p>
                      <a:r>
                        <a:rPr lang="en-US" dirty="0" smtClean="0"/>
                        <a:t>Governance studies for responsible AI in critical domains including space.</a:t>
                      </a:r>
                      <a:endParaRPr lang="en-US" dirty="0"/>
                    </a:p>
                  </a:txBody>
                  <a:tcPr anchor="ctr"/>
                </a:tc>
                <a:tc>
                  <a:txBody>
                    <a:bodyPr/>
                    <a:lstStyle/>
                    <a:p>
                      <a:r>
                        <a:rPr lang="en-US" dirty="0" smtClean="0"/>
                        <a:t>Lack of universal AI policy for outer space; possible misuse by military/private actors.</a:t>
                      </a:r>
                      <a:endParaRPr lang="en-US" dirty="0"/>
                    </a:p>
                  </a:txBody>
                  <a:tcPr/>
                </a:tc>
              </a:tr>
              <a:tr h="1225682">
                <a:tc>
                  <a:txBody>
                    <a:bodyPr/>
                    <a:lstStyle/>
                    <a:p>
                      <a:r>
                        <a:rPr lang="en-US" dirty="0" smtClean="0"/>
                        <a:t>JAXA (2022)</a:t>
                      </a:r>
                      <a:endParaRPr lang="en-US" dirty="0"/>
                    </a:p>
                  </a:txBody>
                  <a:tcPr/>
                </a:tc>
                <a:tc>
                  <a:txBody>
                    <a:bodyPr/>
                    <a:lstStyle/>
                    <a:p>
                      <a:r>
                        <a:rPr lang="en-US" dirty="0" smtClean="0"/>
                        <a:t>AI-based astronaut physiological &amp; psychological health </a:t>
                      </a:r>
                      <a:r>
                        <a:rPr lang="en-US" dirty="0" err="1" smtClean="0"/>
                        <a:t>monitorin</a:t>
                      </a:r>
                      <a:endParaRPr lang="en-US" dirty="0"/>
                    </a:p>
                  </a:txBody>
                  <a:tcPr/>
                </a:tc>
                <a:tc>
                  <a:txBody>
                    <a:bodyPr/>
                    <a:lstStyle/>
                    <a:p>
                      <a:r>
                        <a:rPr lang="en-US" dirty="0" smtClean="0"/>
                        <a:t>Experimental stage; less accurate under radiation and isolation stress.</a:t>
                      </a:r>
                      <a:endParaRPr lang="en-US" dirty="0"/>
                    </a:p>
                  </a:txBody>
                  <a:tcPr/>
                </a:tc>
              </a:tr>
              <a:tr h="1225682">
                <a:tc>
                  <a:txBody>
                    <a:bodyPr/>
                    <a:lstStyle/>
                    <a:p>
                      <a:r>
                        <a:rPr lang="en-US" dirty="0" smtClean="0"/>
                        <a:t>ECSS (2023)</a:t>
                      </a:r>
                      <a:endParaRPr lang="en-US" dirty="0"/>
                    </a:p>
                  </a:txBody>
                  <a:tcPr/>
                </a:tc>
                <a:tc>
                  <a:txBody>
                    <a:bodyPr/>
                    <a:lstStyle/>
                    <a:p>
                      <a:r>
                        <a:rPr lang="en-US" dirty="0" smtClean="0"/>
                        <a:t>On-board AI for satellite autonomy (collision avoidance, orbit adjustment).</a:t>
                      </a:r>
                      <a:endParaRPr lang="en-US" dirty="0"/>
                    </a:p>
                  </a:txBody>
                  <a:tcPr/>
                </a:tc>
                <a:tc>
                  <a:txBody>
                    <a:bodyPr/>
                    <a:lstStyle/>
                    <a:p>
                      <a:r>
                        <a:rPr lang="en-US" dirty="0" smtClean="0"/>
                        <a:t>Limited energy/resources on satellites; high risk if AI malfunctions.</a:t>
                      </a:r>
                      <a:endParaRPr lang="en-US" dirty="0"/>
                    </a:p>
                  </a:txBody>
                  <a:tcPr/>
                </a:tc>
              </a:tr>
            </a:tbl>
          </a:graphicData>
        </a:graphic>
      </p:graphicFrame>
      <p:sp>
        <p:nvSpPr>
          <p:cNvPr id="4" name="Footer Placeholder 3">
            <a:extLst>
              <a:ext uri="{FF2B5EF4-FFF2-40B4-BE49-F238E27FC236}">
                <a16:creationId xmlns:a16="http://schemas.microsoft.com/office/drawing/2014/main" xmlns="" id="{3C73188A-E3D9-422E-B490-A9C179B7DB5C}"/>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65E5C1B2-D8B5-4C89-BD26-2B9B66B646D2}"/>
              </a:ext>
            </a:extLst>
          </p:cNvPr>
          <p:cNvSpPr>
            <a:spLocks noGrp="1"/>
          </p:cNvSpPr>
          <p:nvPr>
            <p:ph type="sldNum" sz="quarter" idx="12"/>
          </p:nvPr>
        </p:nvSpPr>
        <p:spPr/>
        <p:txBody>
          <a:bodyPr/>
          <a:lstStyle/>
          <a:p>
            <a:fld id="{C1FF6DA9-008F-8B48-92A6-B652298478BF}" type="slidenum">
              <a:rPr lang="en-US" smtClean="0"/>
              <a:t>8</a:t>
            </a:fld>
            <a:endParaRPr lang="en-US"/>
          </a:p>
        </p:txBody>
      </p:sp>
    </p:spTree>
    <p:extLst>
      <p:ext uri="{BB962C8B-B14F-4D97-AF65-F5344CB8AC3E}">
        <p14:creationId xmlns:p14="http://schemas.microsoft.com/office/powerpoint/2010/main" val="2244328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fontScale="92500" lnSpcReduction="10000"/>
          </a:bodyPr>
          <a:lstStyle/>
          <a:p>
            <a:pPr algn="just">
              <a:buSzPct val="121000"/>
              <a:buFont typeface="Arial" panose="020B0604020202020204" pitchFamily="34" charset="0"/>
              <a:buChar char="•"/>
            </a:pPr>
            <a:r>
              <a:rPr lang="en-US" b="1" dirty="0" smtClean="0"/>
              <a:t>AI </a:t>
            </a:r>
            <a:r>
              <a:rPr lang="en-US" b="1" dirty="0"/>
              <a:t>has become a crucial technology for space exploration.</a:t>
            </a:r>
          </a:p>
          <a:p>
            <a:pPr algn="just">
              <a:buSzPct val="121000"/>
              <a:buFont typeface="Arial" panose="020B0604020202020204" pitchFamily="34" charset="0"/>
              <a:buChar char="•"/>
            </a:pPr>
            <a:r>
              <a:rPr lang="en-US" b="1" dirty="0"/>
              <a:t>Major Benefits</a:t>
            </a:r>
            <a:r>
              <a:rPr lang="en-US" dirty="0"/>
              <a:t>:</a:t>
            </a:r>
          </a:p>
          <a:p>
            <a:pPr marL="544068" lvl="1" indent="-342900" algn="just">
              <a:buSzPct val="100000"/>
              <a:buFont typeface="+mj-lt"/>
              <a:buAutoNum type="arabicPeriod"/>
            </a:pPr>
            <a:r>
              <a:rPr lang="en-US" dirty="0"/>
              <a:t>Manages large amounts of data well.</a:t>
            </a:r>
          </a:p>
          <a:p>
            <a:pPr marL="544068" lvl="1" indent="-342900" algn="just">
              <a:buSzPct val="100000"/>
              <a:buFont typeface="+mj-lt"/>
              <a:buAutoNum type="arabicPeriod"/>
            </a:pPr>
            <a:r>
              <a:rPr lang="en-US" dirty="0"/>
              <a:t>Helps spacecraft navigate on their own in new places.</a:t>
            </a:r>
          </a:p>
          <a:p>
            <a:pPr marL="544068" lvl="1" indent="-342900" algn="just">
              <a:buSzPct val="100000"/>
              <a:buFont typeface="+mj-lt"/>
              <a:buAutoNum type="arabicPeriod"/>
            </a:pPr>
            <a:r>
              <a:rPr lang="en-US" dirty="0"/>
              <a:t>Predicts when equipment might fail and finds problems early.</a:t>
            </a:r>
          </a:p>
          <a:p>
            <a:pPr marL="544068" lvl="1" indent="-342900" algn="just">
              <a:buSzPct val="100000"/>
              <a:buFont typeface="+mj-lt"/>
              <a:buAutoNum type="arabicPeriod"/>
            </a:pPr>
            <a:r>
              <a:rPr lang="en-US" dirty="0"/>
              <a:t>Helps keep astronauts healthy and safe.</a:t>
            </a:r>
          </a:p>
          <a:p>
            <a:pPr algn="just">
              <a:buSzPct val="121000"/>
              <a:buFont typeface="Arial" panose="020B0604020202020204" pitchFamily="34" charset="0"/>
              <a:buChar char="•"/>
            </a:pPr>
            <a:r>
              <a:rPr lang="en-US" b="1" dirty="0"/>
              <a:t>Future Directions</a:t>
            </a:r>
            <a:r>
              <a:rPr lang="en-US" dirty="0"/>
              <a:t>:</a:t>
            </a:r>
          </a:p>
          <a:p>
            <a:pPr marL="544068" lvl="1" indent="-342900" algn="just">
              <a:buSzPct val="100000"/>
              <a:buFont typeface="+mj-lt"/>
              <a:buAutoNum type="arabicPeriod"/>
            </a:pPr>
            <a:r>
              <a:rPr lang="en-US" dirty="0"/>
              <a:t>Spacecraft that can fix themselves with AI.</a:t>
            </a:r>
          </a:p>
          <a:p>
            <a:pPr marL="544068" lvl="1" indent="-342900" algn="just">
              <a:buSzPct val="100000"/>
              <a:buFont typeface="+mj-lt"/>
              <a:buAutoNum type="arabicPeriod"/>
            </a:pPr>
            <a:r>
              <a:rPr lang="en-US" dirty="0"/>
              <a:t>AI to help with building colonies on the Moon, Mars, and beyond.</a:t>
            </a:r>
          </a:p>
          <a:p>
            <a:pPr marL="544068" lvl="1" indent="-342900" algn="just">
              <a:buSzPct val="100000"/>
              <a:buFont typeface="+mj-lt"/>
              <a:buAutoNum type="arabicPeriod"/>
            </a:pPr>
            <a:r>
              <a:rPr lang="en-US" dirty="0"/>
              <a:t>Using large groups of small AI satellites to monitor the entire planet.</a:t>
            </a:r>
          </a:p>
          <a:p>
            <a:pPr marL="544068" lvl="1" indent="-342900" algn="just">
              <a:buSzPct val="100000"/>
              <a:buFont typeface="+mj-lt"/>
              <a:buAutoNum type="arabicPeriod"/>
            </a:pPr>
            <a:r>
              <a:rPr lang="en-US" dirty="0"/>
              <a:t>AI to help protect against asteroids and with mining operations.</a:t>
            </a:r>
          </a:p>
          <a:p>
            <a:pPr algn="just">
              <a:buSzPct val="121000"/>
              <a:buFont typeface="Arial" panose="020B0604020202020204" pitchFamily="34" charset="0"/>
              <a:buChar char="•"/>
            </a:pPr>
            <a:r>
              <a:rPr lang="en-US" b="1" dirty="0" smtClean="0"/>
              <a:t>AI </a:t>
            </a:r>
            <a:r>
              <a:rPr lang="en-US" b="1" dirty="0"/>
              <a:t>will be a partner for humanity as we journey into space.</a:t>
            </a:r>
          </a:p>
        </p:txBody>
      </p:sp>
      <p:sp>
        <p:nvSpPr>
          <p:cNvPr id="4" name="Footer Placeholder 3">
            <a:extLst>
              <a:ext uri="{FF2B5EF4-FFF2-40B4-BE49-F238E27FC236}">
                <a16:creationId xmlns:a16="http://schemas.microsoft.com/office/drawing/2014/main" xmlns="" id="{253B3AED-7F96-4884-885F-01F51DF49B50}"/>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18DE5E2B-6559-45E9-89FC-D11DF8F6FF82}"/>
              </a:ext>
            </a:extLst>
          </p:cNvPr>
          <p:cNvSpPr>
            <a:spLocks noGrp="1"/>
          </p:cNvSpPr>
          <p:nvPr>
            <p:ph type="sldNum" sz="quarter" idx="12"/>
          </p:nvPr>
        </p:nvSpPr>
        <p:spPr/>
        <p:txBody>
          <a:bodyPr/>
          <a:lstStyle/>
          <a:p>
            <a:fld id="{C1FF6DA9-008F-8B48-92A6-B652298478BF}" type="slidenum">
              <a:rPr lang="en-US" smtClean="0"/>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104</TotalTime>
  <Words>891</Words>
  <Application>Microsoft Office PowerPoint</Application>
  <PresentationFormat>On-screen Show (4:3)</PresentationFormat>
  <Paragraphs>120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Retrospect</vt:lpstr>
      <vt:lpstr>PowerPoint Presentation</vt:lpstr>
      <vt:lpstr>Content</vt:lpstr>
      <vt:lpstr>Introduction</vt:lpstr>
      <vt:lpstr>Motivation</vt:lpstr>
      <vt:lpstr>Problem Statement</vt:lpstr>
      <vt:lpstr>Objectives</vt:lpstr>
      <vt:lpstr>Literature Review _____________________________</vt:lpstr>
      <vt:lpstr>PowerPoint Presentation</vt:lpstr>
      <vt:lpstr>Conclusion</vt:lpstr>
      <vt:lpstr>References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First Review  Presentation on [your topic name]</dc:title>
  <dc:creator>Administrator</dc:creator>
  <dc:description>generated using python-pptx</dc:description>
  <cp:lastModifiedBy>Customer</cp:lastModifiedBy>
  <cp:revision>11</cp:revision>
  <dcterms:created xsi:type="dcterms:W3CDTF">2013-01-27T09:14:16Z</dcterms:created>
  <dcterms:modified xsi:type="dcterms:W3CDTF">2025-08-31T13:45:55Z</dcterms:modified>
</cp:coreProperties>
</file>