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handoutMasterIdLst>
    <p:handoutMasterId r:id="rId17"/>
  </p:handoutMasterIdLst>
  <p:sldIdLst>
    <p:sldId id="256" r:id="rId2"/>
    <p:sldId id="257" r:id="rId3"/>
    <p:sldId id="258" r:id="rId4"/>
    <p:sldId id="259" r:id="rId5"/>
    <p:sldId id="260" r:id="rId6"/>
    <p:sldId id="261" r:id="rId7"/>
    <p:sldId id="262" r:id="rId8"/>
    <p:sldId id="269" r:id="rId9"/>
    <p:sldId id="270" r:id="rId10"/>
    <p:sldId id="263" r:id="rId11"/>
    <p:sldId id="264" r:id="rId12"/>
    <p:sldId id="265" r:id="rId13"/>
    <p:sldId id="266" r:id="rId14"/>
    <p:sldId id="267"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presProps" Target="presProps.xml" /><Relationship Id="rId3" Type="http://schemas.openxmlformats.org/officeDocument/2006/relationships/slide" Target="slides/slide2.xml" /><Relationship Id="rId21"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handoutMaster" Target="handoutMasters/handoutMaster1.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viewProps" Target="view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B85C28-3466-4F0F-B102-DCEA5DF0024B}" type="datetimeFigureOut">
              <a:rPr lang="en-US" smtClean="0"/>
              <a:t>9/22/2025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Computer Engineering</a:t>
            </a: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85593E2-4D96-465F-B089-DDA65139B0C9}" type="slidenum">
              <a:rPr lang="en-US" smtClean="0"/>
              <a:t>‹#›</a:t>
            </a:fld>
            <a:endParaRPr lang="en-US"/>
          </a:p>
        </p:txBody>
      </p:sp>
    </p:spTree>
    <p:extLst>
      <p:ext uri="{BB962C8B-B14F-4D97-AF65-F5344CB8AC3E}">
        <p14:creationId xmlns:p14="http://schemas.microsoft.com/office/powerpoint/2010/main" val="70877722"/>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2C995AB-355A-4CBB-8F8A-5BA951A5E867}" type="datetimeFigureOut">
              <a:rPr lang="en-US" smtClean="0"/>
              <a:t>9/22/2025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r>
              <a:rPr lang="en-US"/>
              <a:t>Department of Computer Engineering</a:t>
            </a: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0109C1A-C719-4C0F-B502-789DCCE86683}" type="slidenum">
              <a:rPr lang="en-US" smtClean="0"/>
              <a:t>‹#›</a:t>
            </a:fld>
            <a:endParaRPr lang="en-US"/>
          </a:p>
        </p:txBody>
      </p:sp>
    </p:spTree>
    <p:extLst>
      <p:ext uri="{BB962C8B-B14F-4D97-AF65-F5344CB8AC3E}">
        <p14:creationId xmlns:p14="http://schemas.microsoft.com/office/powerpoint/2010/main" val="1395217808"/>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0109C1A-C719-4C0F-B502-789DCCE86683}" type="slidenum">
              <a:rPr lang="en-US" smtClean="0"/>
              <a:t>1</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Tree>
    <p:extLst>
      <p:ext uri="{BB962C8B-B14F-4D97-AF65-F5344CB8AC3E}">
        <p14:creationId xmlns:p14="http://schemas.microsoft.com/office/powerpoint/2010/main" val="1426266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14B3F2E8-38F3-4A74-8860-A563EAFE7AEC}"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68163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742E286-487F-476D-A62E-90F451F2CCF2}"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6664879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D9D0FD-3066-4EC8-BCD4-2FAFB76F8379}"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1863898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66C568-0B7A-4C9F-B3CF-812FA5E365CD}"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14411942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F04798-A758-4A8C-8444-E5DFA69F8F78}" type="datetime1">
              <a:rPr lang="en-US" smtClean="0"/>
              <a:t>9/22/2025</a:t>
            </a:fld>
            <a:endParaRPr lang="en-US"/>
          </a:p>
        </p:txBody>
      </p:sp>
      <p:sp>
        <p:nvSpPr>
          <p:cNvPr id="5" name="Footer Placeholder 4"/>
          <p:cNvSpPr>
            <a:spLocks noGrp="1"/>
          </p:cNvSpPr>
          <p:nvPr>
            <p:ph type="ftr" sz="quarter" idx="11"/>
          </p:nvPr>
        </p:nvSpPr>
        <p:spPr/>
        <p:txBody>
          <a:bodyPr/>
          <a:lstStyle/>
          <a:p>
            <a:r>
              <a:rPr lang="en-US"/>
              <a:t>Department of Computer Engineering</a:t>
            </a:r>
          </a:p>
        </p:txBody>
      </p:sp>
      <p:sp>
        <p:nvSpPr>
          <p:cNvPr id="6" name="Slide Number Placeholder 5"/>
          <p:cNvSpPr>
            <a:spLocks noGrp="1"/>
          </p:cNvSpPr>
          <p:nvPr>
            <p:ph type="sldNum" sz="quarter" idx="12"/>
          </p:nvPr>
        </p:nvSpPr>
        <p:spPr/>
        <p:txBody>
          <a:bodyPr/>
          <a:lstStyle/>
          <a:p>
            <a:fld id="{6D5498D9-3F8A-42F1-929C-540C6970B192}"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910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C1F4234-9425-4AE3-B5F0-BF35B1F482F7}" type="datetime1">
              <a:rPr lang="en-US" smtClean="0"/>
              <a:t>9/22/2025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1247645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62D4BF-C4F7-49FA-A999-7D4338A72906}" type="datetime1">
              <a:rPr lang="en-US" smtClean="0"/>
              <a:t>9/22/2025</a:t>
            </a:fld>
            <a:endParaRPr lang="en-US"/>
          </a:p>
        </p:txBody>
      </p:sp>
      <p:sp>
        <p:nvSpPr>
          <p:cNvPr id="8" name="Footer Placeholder 7"/>
          <p:cNvSpPr>
            <a:spLocks noGrp="1"/>
          </p:cNvSpPr>
          <p:nvPr>
            <p:ph type="ftr" sz="quarter" idx="11"/>
          </p:nvPr>
        </p:nvSpPr>
        <p:spPr/>
        <p:txBody>
          <a:bodyPr/>
          <a:lstStyle/>
          <a:p>
            <a:r>
              <a:rPr lang="en-US"/>
              <a:t>Department of Computer Engineering</a:t>
            </a:r>
          </a:p>
        </p:txBody>
      </p:sp>
      <p:sp>
        <p:nvSpPr>
          <p:cNvPr id="9" name="Slide Number Placeholder 8"/>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338834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0405F07-2511-42ED-9DF7-77088C8A0400}" type="datetime1">
              <a:rPr lang="en-US" smtClean="0"/>
              <a:t>9/22/2025</a:t>
            </a:fld>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10022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20A90DA-9003-49FA-B77A-ADEA3183910F}" type="datetime1">
              <a:rPr lang="en-US" smtClean="0"/>
              <a:t>9/22/2025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Department of Computer Engineering</a:t>
            </a:r>
          </a:p>
        </p:txBody>
      </p:sp>
      <p:sp>
        <p:nvSpPr>
          <p:cNvPr id="9" name="Slide Number Placeholder 8"/>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538723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33660964-5467-4A1A-B69C-4A95297323F0}" type="datetime1">
              <a:rPr lang="en-US" smtClean="0"/>
              <a:t>9/22/2025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r>
              <a:rPr lang="en-US"/>
              <a:t>Department of Computer Engineering</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6D5498D9-3F8A-42F1-929C-540C6970B192}" type="slidenum">
              <a:rPr lang="en-US" smtClean="0"/>
              <a:t>‹#›</a:t>
            </a:fld>
            <a:endParaRPr lang="en-US"/>
          </a:p>
        </p:txBody>
      </p:sp>
    </p:spTree>
    <p:extLst>
      <p:ext uri="{BB962C8B-B14F-4D97-AF65-F5344CB8AC3E}">
        <p14:creationId xmlns:p14="http://schemas.microsoft.com/office/powerpoint/2010/main" val="3561002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958DEF1-EBCF-4492-8527-4F6C42B0296B}" type="datetime1">
              <a:rPr lang="en-US" smtClean="0"/>
              <a:t>9/22/2025</a:t>
            </a:fld>
            <a:endParaRPr lang="en-US"/>
          </a:p>
        </p:txBody>
      </p:sp>
      <p:sp>
        <p:nvSpPr>
          <p:cNvPr id="6" name="Footer Placeholder 5"/>
          <p:cNvSpPr>
            <a:spLocks noGrp="1"/>
          </p:cNvSpPr>
          <p:nvPr>
            <p:ph type="ftr" sz="quarter" idx="11"/>
          </p:nvPr>
        </p:nvSpPr>
        <p:spPr/>
        <p:txBody>
          <a:bodyPr/>
          <a:lstStyle/>
          <a:p>
            <a:r>
              <a:rPr lang="en-US"/>
              <a:t>Department of Computer Engineering</a:t>
            </a:r>
          </a:p>
        </p:txBody>
      </p:sp>
      <p:sp>
        <p:nvSpPr>
          <p:cNvPr id="7" name="Slide Number Placeholder 6"/>
          <p:cNvSpPr>
            <a:spLocks noGrp="1"/>
          </p:cNvSpPr>
          <p:nvPr>
            <p:ph type="sldNum" sz="quarter" idx="12"/>
          </p:nvPr>
        </p:nvSpPr>
        <p:spPr/>
        <p:txBody>
          <a:bodyPr/>
          <a:lstStyle/>
          <a:p>
            <a:fld id="{6D5498D9-3F8A-42F1-929C-540C6970B192}" type="slidenum">
              <a:rPr lang="en-US" smtClean="0"/>
              <a:t>‹#›</a:t>
            </a:fld>
            <a:endParaRPr lang="en-US"/>
          </a:p>
        </p:txBody>
      </p:sp>
    </p:spTree>
    <p:extLst>
      <p:ext uri="{BB962C8B-B14F-4D97-AF65-F5344CB8AC3E}">
        <p14:creationId xmlns:p14="http://schemas.microsoft.com/office/powerpoint/2010/main" val="38893577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7593B76-81AB-4C82-99F5-A3FFDDA1E055}" type="datetime1">
              <a:rPr lang="en-US" smtClean="0"/>
              <a:t>9/22/2025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Department of Computer Engineering</a:t>
            </a:r>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6D5498D9-3F8A-42F1-929C-540C6970B192}"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397895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7.xml" /><Relationship Id="rId5" Type="http://schemas.openxmlformats.org/officeDocument/2006/relationships/image" Target="../media/image4.png" /><Relationship Id="rId4" Type="http://schemas.openxmlformats.org/officeDocument/2006/relationships/image" Target="../media/image3.pn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3" Type="http://schemas.openxmlformats.org/officeDocument/2006/relationships/hyperlink" Target="https://www.nasa.gov/artificial-intelligence/" TargetMode="External" /><Relationship Id="rId2" Type="http://schemas.openxmlformats.org/officeDocument/2006/relationships/hyperlink" Target="https://www.esa.int/Enabling_Support/Preparing_for_the_Future/Discovery_and_Preparation/Artificial_intelligence_in_space" TargetMode="Externa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6.jpeg" /><Relationship Id="rId2" Type="http://schemas.openxmlformats.org/officeDocument/2006/relationships/image" Target="../media/image5.jpe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2.png" title="Image">
            <a:extLst>
              <a:ext uri="{FF2B5EF4-FFF2-40B4-BE49-F238E27FC236}">
                <a16:creationId xmlns:a16="http://schemas.microsoft.com/office/drawing/2014/main" id="{01983F6D-31C8-4D27-AFE8-833690CFEFED}"/>
              </a:ext>
            </a:extLst>
          </p:cNvPr>
          <p:cNvPicPr preferRelativeResize="0"/>
          <p:nvPr/>
        </p:nvPicPr>
        <p:blipFill>
          <a:blip r:embed="rId3" cstate="print"/>
          <a:stretch>
            <a:fillRect/>
          </a:stretch>
        </p:blipFill>
        <p:spPr>
          <a:xfrm>
            <a:off x="111478" y="152754"/>
            <a:ext cx="1079245" cy="1027932"/>
          </a:xfrm>
          <a:prstGeom prst="rect">
            <a:avLst/>
          </a:prstGeom>
          <a:noFill/>
        </p:spPr>
      </p:pic>
      <p:pic>
        <p:nvPicPr>
          <p:cNvPr id="5" name="image1.png" title="Image">
            <a:extLst>
              <a:ext uri="{FF2B5EF4-FFF2-40B4-BE49-F238E27FC236}">
                <a16:creationId xmlns:a16="http://schemas.microsoft.com/office/drawing/2014/main" id="{0608C2C7-B8D9-41BF-8731-446EE324AD32}"/>
              </a:ext>
            </a:extLst>
          </p:cNvPr>
          <p:cNvPicPr preferRelativeResize="0"/>
          <p:nvPr/>
        </p:nvPicPr>
        <p:blipFill>
          <a:blip r:embed="rId4" cstate="print"/>
          <a:stretch>
            <a:fillRect/>
          </a:stretch>
        </p:blipFill>
        <p:spPr>
          <a:xfrm>
            <a:off x="7735456" y="200732"/>
            <a:ext cx="1361979" cy="1027932"/>
          </a:xfrm>
          <a:prstGeom prst="rect">
            <a:avLst/>
          </a:prstGeom>
          <a:noFill/>
        </p:spPr>
      </p:pic>
      <p:sp>
        <p:nvSpPr>
          <p:cNvPr id="6" name="Subtitle 2">
            <a:extLst>
              <a:ext uri="{FF2B5EF4-FFF2-40B4-BE49-F238E27FC236}">
                <a16:creationId xmlns:a16="http://schemas.microsoft.com/office/drawing/2014/main" id="{48E7FEE0-D263-4DF4-9F15-EB39B5A97667}"/>
              </a:ext>
            </a:extLst>
          </p:cNvPr>
          <p:cNvSpPr txBox="1">
            <a:spLocks/>
          </p:cNvSpPr>
          <p:nvPr/>
        </p:nvSpPr>
        <p:spPr>
          <a:xfrm>
            <a:off x="869243" y="1551262"/>
            <a:ext cx="7390293" cy="2590800"/>
          </a:xfrm>
          <a:prstGeom prst="rect">
            <a:avLst/>
          </a:prstGeom>
        </p:spPr>
        <p:txBody>
          <a:bodyPr>
            <a:normAutofit/>
          </a:bodyPr>
          <a:lstStyle/>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800" b="0" i="0" u="none" strike="noStrike" kern="1200" cap="none" spc="0" normalizeH="0" baseline="0" noProof="0">
                <a:ln>
                  <a:noFill/>
                </a:ln>
                <a:effectLst/>
                <a:uLnTx/>
                <a:uFillTx/>
                <a:latin typeface="+mj-lt"/>
                <a:ea typeface="Inter" charset="0"/>
              </a:rPr>
              <a:t>Technical Seminar Review-2</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1600" b="1" i="0" u="none" strike="noStrike" kern="1200" cap="none" spc="0" normalizeH="0" baseline="0" noProof="0">
                <a:ln>
                  <a:noFill/>
                </a:ln>
                <a:effectLst/>
                <a:uLnTx/>
                <a:uFillTx/>
                <a:latin typeface="+mj-lt"/>
                <a:ea typeface="Inter" charset="0"/>
              </a:rPr>
              <a:t>On</a:t>
            </a:r>
          </a:p>
          <a:p>
            <a:pPr marL="391866" lvl="0" indent="-391866" algn="ctr">
              <a:spcBef>
                <a:spcPct val="20000"/>
              </a:spcBef>
              <a:buClr>
                <a:schemeClr val="accent3"/>
              </a:buClr>
              <a:buSzPct val="95000"/>
            </a:pPr>
            <a:r>
              <a:rPr lang="en-US" sz="2800"/>
              <a:t>Use of Artificial Intelligence in Space</a:t>
            </a:r>
          </a:p>
          <a:p>
            <a:pPr marL="391866" lvl="0" indent="-391866" algn="ctr">
              <a:spcBef>
                <a:spcPct val="20000"/>
              </a:spcBef>
              <a:buClr>
                <a:schemeClr val="accent3"/>
              </a:buClr>
              <a:buSzPct val="95000"/>
            </a:pPr>
            <a:r>
              <a:rPr kumimoji="0" lang="en-US" sz="1600" b="1" i="0" u="none" strike="noStrike" kern="1200" cap="none" spc="0" normalizeH="0" baseline="0" noProof="0">
                <a:ln>
                  <a:noFill/>
                </a:ln>
                <a:effectLst/>
                <a:uLnTx/>
                <a:uFillTx/>
                <a:latin typeface="+mj-lt"/>
                <a:ea typeface="Inter" charset="0"/>
              </a:rPr>
              <a:t>By</a:t>
            </a:r>
          </a:p>
          <a:p>
            <a:pPr marL="391866" marR="0" lvl="0" indent="-391866" algn="ctr" defTabSz="914400" rtl="0" eaLnBrk="1" fontAlgn="auto" latinLnBrk="0" hangingPunct="1">
              <a:lnSpc>
                <a:spcPct val="100000"/>
              </a:lnSpc>
              <a:spcBef>
                <a:spcPct val="20000"/>
              </a:spcBef>
              <a:spcAft>
                <a:spcPts val="0"/>
              </a:spcAft>
              <a:buClr>
                <a:schemeClr val="accent3"/>
              </a:buClr>
              <a:buSzPct val="95000"/>
              <a:tabLst/>
              <a:defRPr/>
            </a:pPr>
            <a:r>
              <a:rPr kumimoji="0" lang="en-US" sz="2000" b="1" i="0" u="none" strike="noStrike" kern="1200" cap="none" spc="0" normalizeH="0" baseline="0" noProof="0">
                <a:ln>
                  <a:noFill/>
                </a:ln>
                <a:effectLst/>
                <a:uLnTx/>
                <a:uFillTx/>
                <a:latin typeface="+mj-lt"/>
                <a:ea typeface="Inter" charset="0"/>
              </a:rPr>
              <a:t>TE-CO- </a:t>
            </a:r>
            <a:r>
              <a:rPr lang="en-US" sz="2000" b="1">
                <a:latin typeface="+mj-lt"/>
                <a:ea typeface="Inter" charset="0"/>
              </a:rPr>
              <a:t>132</a:t>
            </a:r>
            <a:endParaRPr kumimoji="0" lang="en-US" sz="2000" b="1" i="0" u="none" strike="noStrike" kern="1200" cap="none" spc="0" normalizeH="0" baseline="0" noProof="0">
              <a:ln>
                <a:noFill/>
              </a:ln>
              <a:effectLst/>
              <a:uLnTx/>
              <a:uFillTx/>
              <a:latin typeface="+mj-lt"/>
              <a:ea typeface="Inter" charset="0"/>
            </a:endParaRPr>
          </a:p>
          <a:p>
            <a:pPr marL="391866" marR="0" lvl="0" indent="-391866" algn="ctr"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1400" b="0" i="0" u="none" strike="noStrike" kern="1200" cap="none" spc="0" normalizeH="0" baseline="0" noProof="0">
              <a:ln>
                <a:noFill/>
              </a:ln>
              <a:solidFill>
                <a:schemeClr val="tx1"/>
              </a:solidFill>
              <a:effectLst/>
              <a:uLnTx/>
              <a:uFillTx/>
              <a:latin typeface="+mj-lt"/>
              <a:ea typeface="Inter" charset="0"/>
            </a:endParaRPr>
          </a:p>
        </p:txBody>
      </p:sp>
      <p:sp>
        <p:nvSpPr>
          <p:cNvPr id="7" name="Subtitle 2">
            <a:extLst>
              <a:ext uri="{FF2B5EF4-FFF2-40B4-BE49-F238E27FC236}">
                <a16:creationId xmlns:a16="http://schemas.microsoft.com/office/drawing/2014/main" id="{6E15E5CD-0255-4D03-929A-213DF38C24C9}"/>
              </a:ext>
            </a:extLst>
          </p:cNvPr>
          <p:cNvSpPr txBox="1">
            <a:spLocks/>
          </p:cNvSpPr>
          <p:nvPr/>
        </p:nvSpPr>
        <p:spPr>
          <a:xfrm>
            <a:off x="814466" y="3657600"/>
            <a:ext cx="7515068" cy="964731"/>
          </a:xfrm>
          <a:prstGeom prst="rect">
            <a:avLst/>
          </a:prstGeom>
        </p:spPr>
        <p:txBody>
          <a:bodyPr vert="horz" lIns="104493" tIns="52247" rIns="104493" bIns="52247" rtlCol="0">
            <a:normAutofit/>
          </a:bodyPr>
          <a:lstStyle/>
          <a:p>
            <a:pPr algn="ctr">
              <a:spcBef>
                <a:spcPct val="20000"/>
              </a:spcBef>
              <a:defRPr/>
            </a:pPr>
            <a:r>
              <a:rPr lang="en-US" sz="1600" b="1">
                <a:latin typeface="+mj-lt"/>
                <a:ea typeface="Inter" charset="0"/>
              </a:rPr>
              <a:t>Guided by:-</a:t>
            </a:r>
          </a:p>
          <a:p>
            <a:pPr algn="ctr">
              <a:spcBef>
                <a:spcPct val="20000"/>
              </a:spcBef>
              <a:defRPr/>
            </a:pPr>
            <a:r>
              <a:rPr lang="en-US" sz="1400">
                <a:latin typeface="+mj-lt"/>
                <a:ea typeface="Inter" charset="0"/>
              </a:rPr>
              <a:t>Prof. </a:t>
            </a:r>
            <a:r>
              <a:rPr lang="en-US" sz="1400" err="1">
                <a:latin typeface="+mj-lt"/>
                <a:ea typeface="Inter" charset="0"/>
              </a:rPr>
              <a:t>Pradnya</a:t>
            </a:r>
            <a:r>
              <a:rPr lang="en-US" sz="1400">
                <a:latin typeface="+mj-lt"/>
                <a:ea typeface="Inter" charset="0"/>
              </a:rPr>
              <a:t> </a:t>
            </a:r>
            <a:r>
              <a:rPr lang="en-US" sz="1400" err="1">
                <a:latin typeface="+mj-lt"/>
                <a:ea typeface="Inter" charset="0"/>
              </a:rPr>
              <a:t>Shirsath</a:t>
            </a:r>
            <a:endParaRPr lang="en-US" sz="1400">
              <a:latin typeface="+mj-lt"/>
              <a:ea typeface="Inter" charset="0"/>
            </a:endParaRPr>
          </a:p>
          <a:p>
            <a:pPr algn="ctr">
              <a:spcBef>
                <a:spcPct val="20000"/>
              </a:spcBef>
              <a:defRPr/>
            </a:pPr>
            <a:endParaRPr lang="en-US" sz="1600">
              <a:latin typeface="+mj-lt"/>
              <a:ea typeface="Inter" charset="0"/>
            </a:endParaRPr>
          </a:p>
        </p:txBody>
      </p:sp>
      <p:sp>
        <p:nvSpPr>
          <p:cNvPr id="8" name="Rectangle 7">
            <a:extLst>
              <a:ext uri="{FF2B5EF4-FFF2-40B4-BE49-F238E27FC236}">
                <a16:creationId xmlns:a16="http://schemas.microsoft.com/office/drawing/2014/main" id="{C31241E5-762F-48C0-BE95-E0BF929BFAB6}"/>
              </a:ext>
            </a:extLst>
          </p:cNvPr>
          <p:cNvSpPr/>
          <p:nvPr/>
        </p:nvSpPr>
        <p:spPr>
          <a:xfrm>
            <a:off x="1348769" y="247842"/>
            <a:ext cx="6544733" cy="369332"/>
          </a:xfrm>
          <a:prstGeom prst="rect">
            <a:avLst/>
          </a:prstGeom>
        </p:spPr>
        <p:txBody>
          <a:bodyPr wrap="square">
            <a:spAutoFit/>
          </a:bodyPr>
          <a:lstStyle/>
          <a:p>
            <a:r>
              <a:rPr lang="en-IN" b="1">
                <a:latin typeface="+mj-lt"/>
              </a:rPr>
              <a:t>Guru Gobind Singh College of Engineering &amp; Research Centre, Nashik</a:t>
            </a:r>
          </a:p>
        </p:txBody>
      </p:sp>
      <p:sp>
        <p:nvSpPr>
          <p:cNvPr id="9" name="Rectangle 8">
            <a:extLst>
              <a:ext uri="{FF2B5EF4-FFF2-40B4-BE49-F238E27FC236}">
                <a16:creationId xmlns:a16="http://schemas.microsoft.com/office/drawing/2014/main" id="{4E8515B2-2774-435A-BF17-8C4CFC151740}"/>
              </a:ext>
            </a:extLst>
          </p:cNvPr>
          <p:cNvSpPr/>
          <p:nvPr/>
        </p:nvSpPr>
        <p:spPr>
          <a:xfrm>
            <a:off x="2528710" y="599760"/>
            <a:ext cx="4450393" cy="369332"/>
          </a:xfrm>
          <a:prstGeom prst="rect">
            <a:avLst/>
          </a:prstGeom>
        </p:spPr>
        <p:txBody>
          <a:bodyPr wrap="square">
            <a:spAutoFit/>
          </a:bodyPr>
          <a:lstStyle/>
          <a:p>
            <a:r>
              <a:rPr lang="en-IN" b="1">
                <a:latin typeface="+mj-lt"/>
              </a:rPr>
              <a:t>Department of Computer Engineering</a:t>
            </a:r>
          </a:p>
        </p:txBody>
      </p:sp>
      <p:sp>
        <p:nvSpPr>
          <p:cNvPr id="10" name="Rectangle 9">
            <a:extLst>
              <a:ext uri="{FF2B5EF4-FFF2-40B4-BE49-F238E27FC236}">
                <a16:creationId xmlns:a16="http://schemas.microsoft.com/office/drawing/2014/main" id="{68534A7A-26DA-4E92-BA83-3C3DBC1D0369}"/>
              </a:ext>
            </a:extLst>
          </p:cNvPr>
          <p:cNvSpPr/>
          <p:nvPr/>
        </p:nvSpPr>
        <p:spPr>
          <a:xfrm>
            <a:off x="3053220" y="923967"/>
            <a:ext cx="2794424" cy="369332"/>
          </a:xfrm>
          <a:prstGeom prst="rect">
            <a:avLst/>
          </a:prstGeom>
        </p:spPr>
        <p:txBody>
          <a:bodyPr wrap="square">
            <a:spAutoFit/>
          </a:bodyPr>
          <a:lstStyle/>
          <a:p>
            <a:r>
              <a:rPr lang="en-IN" b="1">
                <a:latin typeface="+mj-lt"/>
              </a:rPr>
              <a:t>Academic Year 2025-26</a:t>
            </a:r>
          </a:p>
        </p:txBody>
      </p:sp>
      <p:pic>
        <p:nvPicPr>
          <p:cNvPr id="1026"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632" y="6312360"/>
            <a:ext cx="9188409" cy="54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10">
            <a:extLst>
              <a:ext uri="{FF2B5EF4-FFF2-40B4-BE49-F238E27FC236}">
                <a16:creationId xmlns:a16="http://schemas.microsoft.com/office/drawing/2014/main" id="{A411C99E-E1A2-4E97-9FC8-AEB01E1907BF}"/>
              </a:ext>
            </a:extLst>
          </p:cNvPr>
          <p:cNvSpPr/>
          <p:nvPr/>
        </p:nvSpPr>
        <p:spPr>
          <a:xfrm>
            <a:off x="127855" y="5551519"/>
            <a:ext cx="8873067" cy="382513"/>
          </a:xfrm>
          <a:prstGeom prst="rect">
            <a:avLst/>
          </a:prstGeom>
        </p:spPr>
        <p:txBody>
          <a:bodyPr wrap="square" lIns="104493" tIns="52247" rIns="104493" bIns="52247">
            <a:spAutoFit/>
          </a:bodyPr>
          <a:lstStyle/>
          <a:p>
            <a:pPr algn="ctr"/>
            <a:r>
              <a:rPr lang="en-US">
                <a:solidFill>
                  <a:schemeClr val="tx1">
                    <a:lumMod val="95000"/>
                    <a:lumOff val="5000"/>
                  </a:schemeClr>
                </a:solidFill>
                <a:latin typeface="+mj-lt"/>
                <a:ea typeface="Inter" charset="0"/>
              </a:rPr>
              <a:t>Monday,22/09/2025</a:t>
            </a:r>
          </a:p>
        </p:txBody>
      </p:sp>
      <p:sp>
        <p:nvSpPr>
          <p:cNvPr id="12" name="Footer Placeholder 15">
            <a:extLst>
              <a:ext uri="{FF2B5EF4-FFF2-40B4-BE49-F238E27FC236}">
                <a16:creationId xmlns:a16="http://schemas.microsoft.com/office/drawing/2014/main" id="{D749D637-A84C-411A-B3F8-AB862B26444C}"/>
              </a:ext>
            </a:extLst>
          </p:cNvPr>
          <p:cNvSpPr>
            <a:spLocks noGrp="1"/>
          </p:cNvSpPr>
          <p:nvPr>
            <p:ph type="ftr" sz="quarter" idx="11"/>
          </p:nvPr>
        </p:nvSpPr>
        <p:spPr/>
        <p:txBody>
          <a:bodyPr/>
          <a:lstStyle/>
          <a:p>
            <a:r>
              <a:rPr lang="en-US">
                <a:solidFill>
                  <a:schemeClr val="bg1"/>
                </a:solidFill>
              </a:rPr>
              <a:t>Department of Computer Engineering</a:t>
            </a:r>
          </a:p>
        </p:txBody>
      </p:sp>
      <p:sp>
        <p:nvSpPr>
          <p:cNvPr id="13" name="Slide Number Placeholder 16">
            <a:extLst>
              <a:ext uri="{FF2B5EF4-FFF2-40B4-BE49-F238E27FC236}">
                <a16:creationId xmlns:a16="http://schemas.microsoft.com/office/drawing/2014/main" id="{D8723C2E-3376-4914-BD9D-E19748BD06B4}"/>
              </a:ext>
            </a:extLst>
          </p:cNvPr>
          <p:cNvSpPr>
            <a:spLocks noGrp="1"/>
          </p:cNvSpPr>
          <p:nvPr>
            <p:ph type="sldNum" sz="quarter" idx="12"/>
          </p:nvPr>
        </p:nvSpPr>
        <p:spPr/>
        <p:txBody>
          <a:bodyPr/>
          <a:lstStyle/>
          <a:p>
            <a:fld id="{C1FF6DA9-008F-8B48-92A6-B652298478BF}" type="slidenum">
              <a:rPr lang="en-US" smtClean="0">
                <a:solidFill>
                  <a:schemeClr val="bg1"/>
                </a:solidFill>
              </a:rPr>
              <a:t>1</a:t>
            </a:fld>
            <a:endParaRPr lang="en-US">
              <a:solidFill>
                <a:schemeClr val="bg1"/>
              </a:solidFill>
            </a:endParaRPr>
          </a:p>
        </p:txBody>
      </p:sp>
      <p:cxnSp>
        <p:nvCxnSpPr>
          <p:cNvPr id="19" name="Straight Connector 18"/>
          <p:cNvCxnSpPr/>
          <p:nvPr/>
        </p:nvCxnSpPr>
        <p:spPr>
          <a:xfrm>
            <a:off x="941085" y="3657600"/>
            <a:ext cx="7261831"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884483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Applications</a:t>
            </a:r>
          </a:p>
        </p:txBody>
      </p:sp>
      <p:sp>
        <p:nvSpPr>
          <p:cNvPr id="3" name="Content Placeholder 2"/>
          <p:cNvSpPr>
            <a:spLocks noGrp="1"/>
          </p:cNvSpPr>
          <p:nvPr>
            <p:ph idx="1"/>
          </p:nvPr>
        </p:nvSpPr>
        <p:spPr/>
        <p:txBody>
          <a:bodyPr>
            <a:normAutofit fontScale="92500"/>
          </a:bodyPr>
          <a:lstStyle/>
          <a:p>
            <a:pPr algn="just">
              <a:buSzPct val="111000"/>
              <a:buFont typeface="Arial" panose="020B0604020202020204" pitchFamily="34" charset="0"/>
              <a:buChar char="•"/>
            </a:pPr>
            <a:r>
              <a:rPr lang="en-US" b="1"/>
              <a:t> Autonomous Rovers:</a:t>
            </a:r>
            <a:endParaRPr lang="en-US"/>
          </a:p>
          <a:p>
            <a:pPr lvl="1" algn="just">
              <a:buSzPct val="111000"/>
              <a:buFont typeface="Arial" panose="020B0604020202020204" pitchFamily="34" charset="0"/>
              <a:buChar char="•"/>
            </a:pPr>
            <a:r>
              <a:rPr lang="en-US"/>
              <a:t>Example: </a:t>
            </a:r>
            <a:r>
              <a:rPr lang="en-US" b="1"/>
              <a:t>Curiosity</a:t>
            </a:r>
            <a:r>
              <a:rPr lang="en-US"/>
              <a:t>, </a:t>
            </a:r>
            <a:r>
              <a:rPr lang="en-US" b="1"/>
              <a:t>Perseverance</a:t>
            </a:r>
            <a:r>
              <a:rPr lang="en-US"/>
              <a:t>, and </a:t>
            </a:r>
            <a:r>
              <a:rPr lang="en-US" b="1" err="1"/>
              <a:t>Pragyan</a:t>
            </a:r>
            <a:r>
              <a:rPr lang="en-US"/>
              <a:t> navigate and conduct experiments without direct human control.</a:t>
            </a:r>
          </a:p>
          <a:p>
            <a:pPr algn="just">
              <a:buSzPct val="111000"/>
              <a:buFont typeface="Arial" panose="020B0604020202020204" pitchFamily="34" charset="0"/>
              <a:buChar char="•"/>
            </a:pPr>
            <a:r>
              <a:rPr lang="en-US" b="1"/>
              <a:t> Space Debris Management:</a:t>
            </a:r>
            <a:endParaRPr lang="en-US"/>
          </a:p>
          <a:p>
            <a:pPr lvl="1" algn="just">
              <a:buSzPct val="111000"/>
              <a:buFont typeface="Arial" panose="020B0604020202020204" pitchFamily="34" charset="0"/>
              <a:buChar char="•"/>
            </a:pPr>
            <a:r>
              <a:rPr lang="en-US"/>
              <a:t>AI predicts collisions and manages satellite orbits to avoid damage.</a:t>
            </a:r>
          </a:p>
          <a:p>
            <a:pPr algn="just">
              <a:buSzPct val="111000"/>
              <a:buFont typeface="Arial" panose="020B0604020202020204" pitchFamily="34" charset="0"/>
              <a:buChar char="•"/>
            </a:pPr>
            <a:r>
              <a:rPr lang="en-US" b="1"/>
              <a:t> Astronaut Health Monitoring:</a:t>
            </a:r>
            <a:endParaRPr lang="en-US"/>
          </a:p>
          <a:p>
            <a:pPr lvl="1" algn="just">
              <a:buSzPct val="111000"/>
              <a:buFont typeface="Arial" panose="020B0604020202020204" pitchFamily="34" charset="0"/>
              <a:buChar char="•"/>
            </a:pPr>
            <a:r>
              <a:rPr lang="en-US"/>
              <a:t>Continuous tracking of astronauts' health for long missions.</a:t>
            </a:r>
          </a:p>
          <a:p>
            <a:pPr algn="just">
              <a:buSzPct val="111000"/>
              <a:buFont typeface="Arial" panose="020B0604020202020204" pitchFamily="34" charset="0"/>
              <a:buChar char="•"/>
            </a:pPr>
            <a:r>
              <a:rPr lang="en-US" b="1"/>
              <a:t> Earth Monitoring:</a:t>
            </a:r>
            <a:endParaRPr lang="en-US"/>
          </a:p>
          <a:p>
            <a:pPr lvl="1" algn="just">
              <a:buSzPct val="111000"/>
              <a:buFont typeface="Arial" panose="020B0604020202020204" pitchFamily="34" charset="0"/>
              <a:buChar char="•"/>
            </a:pPr>
            <a:r>
              <a:rPr lang="en-US"/>
              <a:t>AI processes data for </a:t>
            </a:r>
            <a:r>
              <a:rPr lang="en-US" b="1"/>
              <a:t>climate studies, disaster prediction, and urban planning</a:t>
            </a:r>
            <a:r>
              <a:rPr lang="en-US"/>
              <a:t>.</a:t>
            </a:r>
          </a:p>
          <a:p>
            <a:pPr algn="just">
              <a:buSzPct val="111000"/>
              <a:buFont typeface="Arial" panose="020B0604020202020204" pitchFamily="34" charset="0"/>
              <a:buChar char="•"/>
            </a:pPr>
            <a:r>
              <a:rPr lang="en-US" b="1"/>
              <a:t> Swarm Satellites:</a:t>
            </a:r>
            <a:endParaRPr lang="en-US"/>
          </a:p>
          <a:p>
            <a:pPr lvl="1" algn="just">
              <a:buSzPct val="111000"/>
              <a:buFont typeface="Arial" panose="020B0604020202020204" pitchFamily="34" charset="0"/>
              <a:buChar char="•"/>
            </a:pPr>
            <a:r>
              <a:rPr lang="en-US"/>
              <a:t>Coordinated small satellites for </a:t>
            </a:r>
            <a:r>
              <a:rPr lang="en-US" b="1"/>
              <a:t>global communication and Earth observation</a:t>
            </a:r>
            <a:r>
              <a:rPr lang="en-US"/>
              <a:t>.</a:t>
            </a:r>
          </a:p>
          <a:p>
            <a:pPr algn="just">
              <a:buFont typeface="Arial" panose="020B0604020202020204" pitchFamily="34" charset="0"/>
              <a:buChar char="•"/>
            </a:pPr>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10</a:t>
            </a:fld>
            <a:endParaRPr lang="en-US"/>
          </a:p>
        </p:txBody>
      </p:sp>
    </p:spTree>
    <p:extLst>
      <p:ext uri="{BB962C8B-B14F-4D97-AF65-F5344CB8AC3E}">
        <p14:creationId xmlns:p14="http://schemas.microsoft.com/office/powerpoint/2010/main" val="2797274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Advantages &amp; Limitations</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526230070"/>
              </p:ext>
            </p:extLst>
          </p:nvPr>
        </p:nvGraphicFramePr>
        <p:xfrm>
          <a:off x="762000" y="1981200"/>
          <a:ext cx="7620000" cy="3886196"/>
        </p:xfrm>
        <a:graphic>
          <a:graphicData uri="http://schemas.openxmlformats.org/drawingml/2006/table">
            <a:tbl>
              <a:tblPr firstRow="1" bandRow="1">
                <a:tableStyleId>{5C22544A-7EE6-4342-B048-85BDC9FD1C3A}</a:tableStyleId>
              </a:tblPr>
              <a:tblGrid>
                <a:gridCol w="3850968">
                  <a:extLst>
                    <a:ext uri="{9D8B030D-6E8A-4147-A177-3AD203B41FA5}">
                      <a16:colId xmlns:a16="http://schemas.microsoft.com/office/drawing/2014/main" val="20000"/>
                    </a:ext>
                  </a:extLst>
                </a:gridCol>
                <a:gridCol w="3769032">
                  <a:extLst>
                    <a:ext uri="{9D8B030D-6E8A-4147-A177-3AD203B41FA5}">
                      <a16:colId xmlns:a16="http://schemas.microsoft.com/office/drawing/2014/main" val="20001"/>
                    </a:ext>
                  </a:extLst>
                </a:gridCol>
              </a:tblGrid>
              <a:tr h="724084">
                <a:tc>
                  <a:txBody>
                    <a:bodyPr/>
                    <a:lstStyle/>
                    <a:p>
                      <a:pPr algn="ctr"/>
                      <a:r>
                        <a:rPr lang="en-US" sz="3600" b="1"/>
                        <a:t>Advantages</a:t>
                      </a:r>
                      <a:endParaRPr lang="en-US" sz="3600"/>
                    </a:p>
                  </a:txBody>
                  <a:tcPr/>
                </a:tc>
                <a:tc>
                  <a:txBody>
                    <a:bodyPr/>
                    <a:lstStyle/>
                    <a:p>
                      <a:pPr algn="ctr"/>
                      <a:r>
                        <a:rPr lang="en-US" sz="3600" b="1"/>
                        <a:t>Limitations</a:t>
                      </a:r>
                      <a:endParaRPr lang="en-US" sz="3600"/>
                    </a:p>
                  </a:txBody>
                  <a:tcPr/>
                </a:tc>
                <a:extLst>
                  <a:ext uri="{0D108BD9-81ED-4DB2-BD59-A6C34878D82A}">
                    <a16:rowId xmlns:a16="http://schemas.microsoft.com/office/drawing/2014/main" val="10000"/>
                  </a:ext>
                </a:extLst>
              </a:tr>
              <a:tr h="790528">
                <a:tc>
                  <a:txBody>
                    <a:bodyPr/>
                    <a:lstStyle/>
                    <a:p>
                      <a:pPr algn="just"/>
                      <a:r>
                        <a:rPr lang="en-US"/>
                        <a:t>Real-time </a:t>
                      </a:r>
                      <a:r>
                        <a:rPr lang="en-US" b="1"/>
                        <a:t>decision-making</a:t>
                      </a:r>
                      <a:r>
                        <a:rPr lang="en-US"/>
                        <a:t> without delays.</a:t>
                      </a:r>
                    </a:p>
                  </a:txBody>
                  <a:tcPr/>
                </a:tc>
                <a:tc>
                  <a:txBody>
                    <a:bodyPr/>
                    <a:lstStyle/>
                    <a:p>
                      <a:pPr algn="just"/>
                      <a:r>
                        <a:rPr lang="en-US"/>
                        <a:t>High </a:t>
                      </a:r>
                      <a:r>
                        <a:rPr lang="en-US" b="1"/>
                        <a:t>initial development costs</a:t>
                      </a:r>
                      <a:r>
                        <a:rPr lang="en-US"/>
                        <a:t>.</a:t>
                      </a:r>
                    </a:p>
                  </a:txBody>
                  <a:tcPr/>
                </a:tc>
                <a:extLst>
                  <a:ext uri="{0D108BD9-81ED-4DB2-BD59-A6C34878D82A}">
                    <a16:rowId xmlns:a16="http://schemas.microsoft.com/office/drawing/2014/main" val="10001"/>
                  </a:ext>
                </a:extLst>
              </a:tr>
              <a:tr h="790528">
                <a:tc>
                  <a:txBody>
                    <a:bodyPr/>
                    <a:lstStyle/>
                    <a:p>
                      <a:pPr algn="just"/>
                      <a:r>
                        <a:rPr lang="en-US"/>
                        <a:t>Increased mission </a:t>
                      </a:r>
                      <a:r>
                        <a:rPr lang="en-US" b="1"/>
                        <a:t>safety and reliability</a:t>
                      </a:r>
                      <a:r>
                        <a:rPr lang="en-US"/>
                        <a:t>.</a:t>
                      </a:r>
                    </a:p>
                  </a:txBody>
                  <a:tcPr/>
                </a:tc>
                <a:tc>
                  <a:txBody>
                    <a:bodyPr/>
                    <a:lstStyle/>
                    <a:p>
                      <a:pPr algn="just"/>
                      <a:r>
                        <a:rPr lang="en-US"/>
                        <a:t>Vulnerability to </a:t>
                      </a:r>
                      <a:r>
                        <a:rPr lang="en-US" b="1"/>
                        <a:t>cybersecurity threats</a:t>
                      </a:r>
                      <a:r>
                        <a:rPr lang="en-US"/>
                        <a:t>.</a:t>
                      </a:r>
                    </a:p>
                  </a:txBody>
                  <a:tcPr/>
                </a:tc>
                <a:extLst>
                  <a:ext uri="{0D108BD9-81ED-4DB2-BD59-A6C34878D82A}">
                    <a16:rowId xmlns:a16="http://schemas.microsoft.com/office/drawing/2014/main" val="10002"/>
                  </a:ext>
                </a:extLst>
              </a:tr>
              <a:tr h="790528">
                <a:tc>
                  <a:txBody>
                    <a:bodyPr/>
                    <a:lstStyle/>
                    <a:p>
                      <a:pPr algn="just"/>
                      <a:r>
                        <a:rPr lang="en-US"/>
                        <a:t>Efficient </a:t>
                      </a:r>
                      <a:r>
                        <a:rPr lang="en-US" b="1"/>
                        <a:t>big data analysis</a:t>
                      </a:r>
                      <a:r>
                        <a:rPr lang="en-US"/>
                        <a:t> and prioritization.</a:t>
                      </a:r>
                    </a:p>
                  </a:txBody>
                  <a:tcPr/>
                </a:tc>
                <a:tc>
                  <a:txBody>
                    <a:bodyPr/>
                    <a:lstStyle/>
                    <a:p>
                      <a:pPr algn="just"/>
                      <a:r>
                        <a:rPr lang="en-US" b="1"/>
                        <a:t>Legal and ethical challenges</a:t>
                      </a:r>
                      <a:r>
                        <a:rPr lang="en-US"/>
                        <a:t> with autonomous decision-making.</a:t>
                      </a:r>
                    </a:p>
                  </a:txBody>
                  <a:tcPr/>
                </a:tc>
                <a:extLst>
                  <a:ext uri="{0D108BD9-81ED-4DB2-BD59-A6C34878D82A}">
                    <a16:rowId xmlns:a16="http://schemas.microsoft.com/office/drawing/2014/main" val="10003"/>
                  </a:ext>
                </a:extLst>
              </a:tr>
              <a:tr h="790528">
                <a:tc>
                  <a:txBody>
                    <a:bodyPr/>
                    <a:lstStyle/>
                    <a:p>
                      <a:pPr algn="just"/>
                      <a:r>
                        <a:rPr lang="en-US"/>
                        <a:t>Reduced operational costs through </a:t>
                      </a:r>
                      <a:r>
                        <a:rPr lang="en-US" b="1"/>
                        <a:t>automation</a:t>
                      </a:r>
                      <a:r>
                        <a:rPr lang="en-US"/>
                        <a:t>.</a:t>
                      </a:r>
                    </a:p>
                  </a:txBody>
                  <a:tcPr/>
                </a:tc>
                <a:tc>
                  <a:txBody>
                    <a:bodyPr/>
                    <a:lstStyle/>
                    <a:p>
                      <a:pPr algn="just"/>
                      <a:r>
                        <a:rPr lang="en-US"/>
                        <a:t>AI </a:t>
                      </a:r>
                      <a:r>
                        <a:rPr lang="en-US" b="1"/>
                        <a:t>system failures</a:t>
                      </a:r>
                      <a:r>
                        <a:rPr lang="en-US"/>
                        <a:t> can jeopardize missions.</a:t>
                      </a:r>
                    </a:p>
                  </a:txBody>
                  <a:tcPr/>
                </a:tc>
                <a:extLst>
                  <a:ext uri="{0D108BD9-81ED-4DB2-BD59-A6C34878D82A}">
                    <a16:rowId xmlns:a16="http://schemas.microsoft.com/office/drawing/2014/main" val="10004"/>
                  </a:ext>
                </a:extLst>
              </a:tr>
            </a:tbl>
          </a:graphicData>
        </a:graphic>
      </p:graphicFrame>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11</a:t>
            </a:fld>
            <a:endParaRPr lang="en-US"/>
          </a:p>
        </p:txBody>
      </p:sp>
    </p:spTree>
    <p:extLst>
      <p:ext uri="{BB962C8B-B14F-4D97-AF65-F5344CB8AC3E}">
        <p14:creationId xmlns:p14="http://schemas.microsoft.com/office/powerpoint/2010/main" val="1065247682"/>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Future Scope</a:t>
            </a:r>
          </a:p>
        </p:txBody>
      </p:sp>
      <p:sp>
        <p:nvSpPr>
          <p:cNvPr id="3" name="Content Placeholder 2"/>
          <p:cNvSpPr>
            <a:spLocks noGrp="1"/>
          </p:cNvSpPr>
          <p:nvPr>
            <p:ph idx="1"/>
          </p:nvPr>
        </p:nvSpPr>
        <p:spPr/>
        <p:txBody>
          <a:bodyPr/>
          <a:lstStyle/>
          <a:p>
            <a:pPr algn="just">
              <a:buFont typeface="Arial" panose="020B0604020202020204" pitchFamily="34" charset="0"/>
              <a:buChar char="•"/>
            </a:pPr>
            <a:r>
              <a:rPr lang="en-US" b="1"/>
              <a:t>Self-repairing spacecraft</a:t>
            </a:r>
            <a:r>
              <a:rPr lang="en-US"/>
              <a:t> for autonomous maintenance and repair.</a:t>
            </a:r>
          </a:p>
          <a:p>
            <a:pPr algn="just">
              <a:buFont typeface="Arial" panose="020B0604020202020204" pitchFamily="34" charset="0"/>
              <a:buChar char="•"/>
            </a:pPr>
            <a:r>
              <a:rPr lang="en-US"/>
              <a:t>AI-driven </a:t>
            </a:r>
            <a:r>
              <a:rPr lang="en-US" b="1"/>
              <a:t>lunar and Martian colonies</a:t>
            </a:r>
            <a:r>
              <a:rPr lang="en-US"/>
              <a:t> for sustainable human presence.</a:t>
            </a:r>
          </a:p>
          <a:p>
            <a:pPr algn="just">
              <a:buFont typeface="Arial" panose="020B0604020202020204" pitchFamily="34" charset="0"/>
              <a:buChar char="•"/>
            </a:pPr>
            <a:r>
              <a:rPr lang="en-US" b="1"/>
              <a:t>Autonomous asteroid mining</a:t>
            </a:r>
            <a:r>
              <a:rPr lang="en-US"/>
              <a:t> for resource extraction.</a:t>
            </a:r>
          </a:p>
          <a:p>
            <a:pPr algn="just">
              <a:buFont typeface="Arial" panose="020B0604020202020204" pitchFamily="34" charset="0"/>
              <a:buChar char="•"/>
            </a:pPr>
            <a:r>
              <a:rPr lang="en-US"/>
              <a:t>AI-based </a:t>
            </a:r>
            <a:r>
              <a:rPr lang="en-US" b="1"/>
              <a:t>planetary defense systems</a:t>
            </a:r>
            <a:r>
              <a:rPr lang="en-US"/>
              <a:t> against asteroid impacts.</a:t>
            </a:r>
          </a:p>
          <a:p>
            <a:pPr algn="just">
              <a:buFont typeface="Arial" panose="020B0604020202020204" pitchFamily="34" charset="0"/>
              <a:buChar char="•"/>
            </a:pPr>
            <a:r>
              <a:rPr lang="en-US"/>
              <a:t>Space </a:t>
            </a:r>
            <a:r>
              <a:rPr lang="en-US" b="1"/>
              <a:t>traffic management</a:t>
            </a:r>
            <a:r>
              <a:rPr lang="en-US"/>
              <a:t> for mega-constellations and debris control.</a:t>
            </a:r>
          </a:p>
          <a:p>
            <a:pPr algn="just">
              <a:buFont typeface="Arial" panose="020B0604020202020204" pitchFamily="34" charset="0"/>
              <a:buChar char="•"/>
            </a:pPr>
            <a:r>
              <a:rPr lang="en-US"/>
              <a:t>Fully </a:t>
            </a:r>
            <a:r>
              <a:rPr lang="en-US" b="1"/>
              <a:t>autonomous interplanetary missions</a:t>
            </a:r>
            <a:r>
              <a:rPr lang="en-US"/>
              <a:t>.</a:t>
            </a:r>
          </a:p>
          <a:p>
            <a:pPr algn="just"/>
            <a:endParaRPr lang="en-US"/>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12</a:t>
            </a:fld>
            <a:endParaRPr lang="en-US"/>
          </a:p>
        </p:txBody>
      </p:sp>
    </p:spTree>
    <p:extLst>
      <p:ext uri="{BB962C8B-B14F-4D97-AF65-F5344CB8AC3E}">
        <p14:creationId xmlns:p14="http://schemas.microsoft.com/office/powerpoint/2010/main" val="1485028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13</a:t>
            </a:fld>
            <a:endParaRPr lang="en-US"/>
          </a:p>
        </p:txBody>
      </p:sp>
      <p:sp>
        <p:nvSpPr>
          <p:cNvPr id="6" name="Title 1"/>
          <p:cNvSpPr>
            <a:spLocks noGrp="1"/>
          </p:cNvSpPr>
          <p:nvPr>
            <p:ph type="title"/>
          </p:nvPr>
        </p:nvSpPr>
        <p:spPr>
          <a:xfrm>
            <a:off x="822960" y="286604"/>
            <a:ext cx="7543800" cy="1450757"/>
          </a:xfrm>
        </p:spPr>
        <p:txBody>
          <a:bodyPr/>
          <a:lstStyle/>
          <a:p>
            <a:r>
              <a:rPr b="1"/>
              <a:t>Conclusion</a:t>
            </a:r>
          </a:p>
        </p:txBody>
      </p:sp>
      <p:sp>
        <p:nvSpPr>
          <p:cNvPr id="7" name="Content Placeholder 2"/>
          <p:cNvSpPr>
            <a:spLocks noGrp="1"/>
          </p:cNvSpPr>
          <p:nvPr>
            <p:ph idx="1"/>
          </p:nvPr>
        </p:nvSpPr>
        <p:spPr>
          <a:xfrm>
            <a:off x="822959" y="1845734"/>
            <a:ext cx="7543801" cy="4023360"/>
          </a:xfrm>
        </p:spPr>
        <p:txBody>
          <a:bodyPr vert="horz" lIns="0" tIns="45720" rIns="0" bIns="45720" rtlCol="0" anchor="t">
            <a:normAutofit/>
          </a:bodyPr>
          <a:lstStyle/>
          <a:p>
            <a:pPr marL="0" indent="0" algn="just">
              <a:buSzPct val="121000"/>
              <a:buNone/>
            </a:pPr>
            <a:r>
              <a:rPr lang="en-US" sz="2200">
                <a:ea typeface="+mn-lt"/>
                <a:cs typeface="+mn-lt"/>
              </a:rPr>
              <a:t>AI has become a vital technology in space exploration, offering numerous benefits such as efficiently managing vast amounts of data, enabling spacecraft to navigate independently in unknown environments, predicting equipment failures, and ensuring the health and safety of astronauts. Looking ahead, AI has the potential to revolutionize space missions by creating self-repairing spacecraft, assisting in building colonies on the Moon, Mars, and beyond, deploying swarms of small satellites for global monitoring, and supporting asteroid defense as well as space mining operations. As humanity continues its journey into space, AI will serve as a powerful partner, driving innovation and expanding our reach into the cosmos.</a:t>
            </a:r>
            <a:endParaRPr lang="en-US">
              <a:ea typeface="+mn-lt"/>
              <a:cs typeface="+mn-lt"/>
            </a:endParaRPr>
          </a:p>
        </p:txBody>
      </p:sp>
    </p:spTree>
    <p:extLst>
      <p:ext uri="{BB962C8B-B14F-4D97-AF65-F5344CB8AC3E}">
        <p14:creationId xmlns:p14="http://schemas.microsoft.com/office/powerpoint/2010/main" val="4201721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14</a:t>
            </a:fld>
            <a:endParaRPr lang="en-US"/>
          </a:p>
        </p:txBody>
      </p:sp>
      <p:sp>
        <p:nvSpPr>
          <p:cNvPr id="6" name="Title 1"/>
          <p:cNvSpPr>
            <a:spLocks noGrp="1"/>
          </p:cNvSpPr>
          <p:nvPr>
            <p:ph type="title"/>
          </p:nvPr>
        </p:nvSpPr>
        <p:spPr>
          <a:xfrm>
            <a:off x="822960" y="286604"/>
            <a:ext cx="7543800" cy="1450757"/>
          </a:xfrm>
        </p:spPr>
        <p:txBody>
          <a:bodyPr/>
          <a:lstStyle/>
          <a:p>
            <a:r>
              <a:t>References</a:t>
            </a:r>
          </a:p>
        </p:txBody>
      </p:sp>
      <p:sp>
        <p:nvSpPr>
          <p:cNvPr id="7" name="Content Placeholder 2"/>
          <p:cNvSpPr>
            <a:spLocks noGrp="1"/>
          </p:cNvSpPr>
          <p:nvPr>
            <p:ph idx="1"/>
          </p:nvPr>
        </p:nvSpPr>
        <p:spPr>
          <a:xfrm>
            <a:off x="822959" y="1845734"/>
            <a:ext cx="7543801" cy="4023360"/>
          </a:xfrm>
        </p:spPr>
        <p:txBody>
          <a:bodyPr vert="horz" lIns="0" tIns="45720" rIns="0" bIns="45720" rtlCol="0" anchor="t">
            <a:normAutofit/>
          </a:bodyPr>
          <a:lstStyle/>
          <a:p>
            <a:pPr algn="just">
              <a:buSzPct val="121000"/>
              <a:buFont typeface="Arial" panose="020B0604020202020204" pitchFamily="34" charset="0"/>
              <a:buChar char="•"/>
            </a:pPr>
            <a:r>
              <a:rPr lang="en-US" b="1"/>
              <a:t>Research Papers / Journal Articles</a:t>
            </a:r>
            <a:endParaRPr lang="en-US"/>
          </a:p>
          <a:p>
            <a:pPr marL="200660" lvl="1" indent="0" algn="just">
              <a:buSzPct val="100000"/>
              <a:buNone/>
            </a:pPr>
            <a:r>
              <a:rPr lang="en-US" b="1"/>
              <a:t>[1] George Anthony Gal (2025) “</a:t>
            </a:r>
            <a:r>
              <a:rPr lang="en-US" b="1" i="1"/>
              <a:t>Artificial Intelligence in Space</a:t>
            </a:r>
            <a:r>
              <a:rPr lang="en-US" b="1"/>
              <a:t>”</a:t>
            </a:r>
            <a:endParaRPr lang="en-US" b="1">
              <a:ea typeface="Calibri" panose="020F0502020204030204"/>
              <a:cs typeface="Calibri" panose="020F0502020204030204"/>
            </a:endParaRPr>
          </a:p>
          <a:p>
            <a:pPr marL="200660" lvl="1" indent="0" algn="just">
              <a:buSzPct val="100000"/>
              <a:buNone/>
            </a:pPr>
            <a:r>
              <a:rPr lang="en-US"/>
              <a:t>[2] Downer, B (2018) “</a:t>
            </a:r>
            <a:r>
              <a:rPr lang="en-US" i="1"/>
              <a:t>The Role of AI in Space Exploration</a:t>
            </a:r>
            <a:r>
              <a:rPr lang="en-US"/>
              <a:t>”</a:t>
            </a:r>
            <a:endParaRPr lang="en-US">
              <a:ea typeface="Calibri" panose="020F0502020204030204"/>
              <a:cs typeface="Calibri" panose="020F0502020204030204"/>
            </a:endParaRPr>
          </a:p>
          <a:p>
            <a:pPr marL="200660" lvl="1" indent="0" algn="just">
              <a:buSzPct val="100000"/>
              <a:buNone/>
            </a:pPr>
            <a:r>
              <a:rPr lang="en-US"/>
              <a:t>[3] </a:t>
            </a:r>
            <a:r>
              <a:rPr lang="en-US" err="1"/>
              <a:t>Soille</a:t>
            </a:r>
            <a:r>
              <a:rPr lang="en-US"/>
              <a:t>, P (2019)  “</a:t>
            </a:r>
            <a:r>
              <a:rPr lang="en-US" i="1"/>
              <a:t>Big Data from Space (BiDS’2019)</a:t>
            </a:r>
            <a:r>
              <a:rPr lang="en-US"/>
              <a:t>”</a:t>
            </a:r>
            <a:endParaRPr lang="en-US">
              <a:ea typeface="Calibri" panose="020F0502020204030204"/>
              <a:cs typeface="Calibri" panose="020F0502020204030204"/>
            </a:endParaRPr>
          </a:p>
          <a:p>
            <a:pPr marL="200660" lvl="1" indent="0" algn="just">
              <a:buSzPct val="100000"/>
              <a:buNone/>
            </a:pPr>
            <a:r>
              <a:rPr lang="en-US"/>
              <a:t>[4] DeepMind (2021)  “</a:t>
            </a:r>
            <a:r>
              <a:rPr lang="en-US" i="1"/>
              <a:t>AI in Astronomy Research</a:t>
            </a:r>
            <a:r>
              <a:rPr lang="en-US"/>
              <a:t>”</a:t>
            </a:r>
            <a:endParaRPr lang="en-US">
              <a:ea typeface="Calibri" panose="020F0502020204030204"/>
              <a:cs typeface="Calibri" panose="020F0502020204030204"/>
            </a:endParaRPr>
          </a:p>
          <a:p>
            <a:pPr marL="200660" lvl="1" indent="0" algn="just">
              <a:buSzPct val="100000"/>
              <a:buNone/>
            </a:pPr>
            <a:r>
              <a:rPr lang="en-US"/>
              <a:t>[5] JAXA (2022)  “</a:t>
            </a:r>
            <a:r>
              <a:rPr lang="en-US" i="1"/>
              <a:t>Astronaut Health and Safety AI Applications</a:t>
            </a:r>
            <a:r>
              <a:rPr lang="en-US"/>
              <a:t>”</a:t>
            </a:r>
            <a:endParaRPr lang="en-US">
              <a:ea typeface="Calibri" panose="020F0502020204030204"/>
              <a:cs typeface="Calibri" panose="020F0502020204030204"/>
            </a:endParaRPr>
          </a:p>
          <a:p>
            <a:pPr algn="just">
              <a:buSzPct val="121000"/>
              <a:buFont typeface="Arial" panose="020B0604020202020204" pitchFamily="34" charset="0"/>
              <a:buChar char="•"/>
            </a:pPr>
            <a:r>
              <a:rPr lang="en-US" b="1"/>
              <a:t>Websites / Online Reports</a:t>
            </a:r>
            <a:endParaRPr lang="en-US"/>
          </a:p>
          <a:p>
            <a:pPr marL="383540" lvl="1" algn="just">
              <a:buSzPct val="100000"/>
              <a:buFont typeface="Courier New" panose="02070309020205020404" pitchFamily="49" charset="0"/>
              <a:buChar char="o"/>
            </a:pPr>
            <a:r>
              <a:rPr lang="en-US"/>
              <a:t>European Space Agency (2019). </a:t>
            </a:r>
            <a:r>
              <a:rPr lang="en-US" i="1"/>
              <a:t>What is Space 4.0?</a:t>
            </a:r>
            <a:r>
              <a:rPr lang="en-US"/>
              <a:t> Available at: </a:t>
            </a:r>
            <a:r>
              <a:rPr lang="en-US">
                <a:hlinkClick r:id="rId2"/>
              </a:rPr>
              <a:t>https://www.esa.int/Enabling_Support/Preparing_for_the_Future/Discovery_and_Preparation/Artificial_intelligence_in_space</a:t>
            </a:r>
            <a:endParaRPr lang="en-US">
              <a:ea typeface="Calibri" panose="020F0502020204030204"/>
              <a:cs typeface="Calibri" panose="020F0502020204030204"/>
            </a:endParaRPr>
          </a:p>
          <a:p>
            <a:pPr marL="383540" lvl="1" algn="just">
              <a:buSzPct val="100000"/>
              <a:buFont typeface="Courier New" panose="02070309020205020404" pitchFamily="49" charset="0"/>
              <a:buChar char="o"/>
            </a:pPr>
            <a:r>
              <a:rPr lang="en-US"/>
              <a:t>NASA (2020). </a:t>
            </a:r>
            <a:r>
              <a:rPr lang="en-US" i="1"/>
              <a:t>AI Applications in Space Exploration</a:t>
            </a:r>
            <a:r>
              <a:rPr lang="en-US"/>
              <a:t>. Available at: </a:t>
            </a:r>
            <a:r>
              <a:rPr lang="en-US">
                <a:hlinkClick r:id="rId3"/>
              </a:rPr>
              <a:t>https://www.nasa.gov/artificial-intelligence</a:t>
            </a:r>
            <a:endParaRPr lang="en-US">
              <a:ea typeface="Calibri" panose="020F0502020204030204"/>
              <a:cs typeface="Calibri" panose="020F0502020204030204"/>
            </a:endParaRPr>
          </a:p>
        </p:txBody>
      </p:sp>
    </p:spTree>
    <p:extLst>
      <p:ext uri="{BB962C8B-B14F-4D97-AF65-F5344CB8AC3E}">
        <p14:creationId xmlns:p14="http://schemas.microsoft.com/office/powerpoint/2010/main" val="4037002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32" y="6312360"/>
            <a:ext cx="9188409" cy="548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Footer Placeholder 3"/>
          <p:cNvSpPr>
            <a:spLocks noGrp="1"/>
          </p:cNvSpPr>
          <p:nvPr>
            <p:ph type="ftr" sz="quarter" idx="11"/>
          </p:nvPr>
        </p:nvSpPr>
        <p:spPr/>
        <p:txBody>
          <a:bodyPr/>
          <a:lstStyle/>
          <a:p>
            <a:r>
              <a:rPr lang="en-US">
                <a:solidFill>
                  <a:schemeClr val="bg1"/>
                </a:solidFill>
              </a:rPr>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solidFill>
                  <a:schemeClr val="bg1"/>
                </a:solidFill>
              </a:rPr>
              <a:t>2</a:t>
            </a:fld>
            <a:endParaRPr lang="en-US">
              <a:solidFill>
                <a:schemeClr val="bg1"/>
              </a:solidFill>
            </a:endParaRPr>
          </a:p>
        </p:txBody>
      </p:sp>
      <p:sp>
        <p:nvSpPr>
          <p:cNvPr id="9" name="Title 1">
            <a:extLst>
              <a:ext uri="{FF2B5EF4-FFF2-40B4-BE49-F238E27FC236}">
                <a16:creationId xmlns:a16="http://schemas.microsoft.com/office/drawing/2014/main" id="{23EC7F7E-2A77-430B-AFE6-DE135E673518}"/>
              </a:ext>
            </a:extLst>
          </p:cNvPr>
          <p:cNvSpPr txBox="1">
            <a:spLocks/>
          </p:cNvSpPr>
          <p:nvPr/>
        </p:nvSpPr>
        <p:spPr>
          <a:xfrm>
            <a:off x="822960" y="286604"/>
            <a:ext cx="75438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0" marR="0" lvl="0" indent="0" algn="l" defTabSz="914400" rtl="0" eaLnBrk="1" fontAlgn="auto" latinLnBrk="0" hangingPunct="1">
              <a:lnSpc>
                <a:spcPct val="85000"/>
              </a:lnSpc>
              <a:spcBef>
                <a:spcPct val="0"/>
              </a:spcBef>
              <a:spcAft>
                <a:spcPts val="0"/>
              </a:spcAft>
              <a:buClrTx/>
              <a:buSzTx/>
              <a:buFontTx/>
              <a:buNone/>
              <a:tabLst/>
              <a:defRPr/>
            </a:pPr>
            <a:r>
              <a:rPr kumimoji="0" lang="en-IN" sz="4800" b="1" i="0" u="none" strike="noStrike" kern="1200" cap="none" spc="-50" normalizeH="0" baseline="0" noProof="0">
                <a:ln>
                  <a:noFill/>
                </a:ln>
                <a:solidFill>
                  <a:srgbClr val="000000">
                    <a:lumMod val="75000"/>
                    <a:lumOff val="25000"/>
                  </a:srgbClr>
                </a:solidFill>
                <a:effectLst/>
                <a:uLnTx/>
                <a:uFillTx/>
                <a:latin typeface="Calibri Light" panose="020F0302020204030204"/>
                <a:ea typeface="+mj-ea"/>
                <a:cs typeface="+mj-cs"/>
              </a:rPr>
              <a:t>Content</a:t>
            </a:r>
          </a:p>
        </p:txBody>
      </p:sp>
      <p:sp>
        <p:nvSpPr>
          <p:cNvPr id="10" name="Content Placeholder 2">
            <a:extLst>
              <a:ext uri="{FF2B5EF4-FFF2-40B4-BE49-F238E27FC236}">
                <a16:creationId xmlns:a16="http://schemas.microsoft.com/office/drawing/2014/main" id="{A41DB071-F4FD-4842-AD86-70E75FCD029A}"/>
              </a:ext>
            </a:extLst>
          </p:cNvPr>
          <p:cNvSpPr txBox="1">
            <a:spLocks/>
          </p:cNvSpPr>
          <p:nvPr/>
        </p:nvSpPr>
        <p:spPr>
          <a:xfrm>
            <a:off x="822959" y="1845734"/>
            <a:ext cx="7543801"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Introduction of the topic</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Objective</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Literature Review</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Methodology / Working Principle</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Applications</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Advantages &amp; Limitations</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Future Scope</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Conclusion</a:t>
            </a:r>
          </a:p>
          <a:p>
            <a:pPr marL="514350" lvl="0" indent="-514350">
              <a:buClr>
                <a:srgbClr val="E48312"/>
              </a:buClr>
              <a:buFont typeface="+mj-lt"/>
              <a:buAutoNum type="arabicPeriod"/>
            </a:pPr>
            <a:r>
              <a:rPr lang="en-US">
                <a:solidFill>
                  <a:srgbClr val="000000">
                    <a:lumMod val="75000"/>
                    <a:lumOff val="25000"/>
                  </a:srgbClr>
                </a:solidFill>
                <a:latin typeface="Inter" charset="0"/>
                <a:ea typeface="Inter" charset="0"/>
              </a:rPr>
              <a:t>References</a:t>
            </a:r>
          </a:p>
        </p:txBody>
      </p:sp>
    </p:spTree>
    <p:extLst>
      <p:ext uri="{BB962C8B-B14F-4D97-AF65-F5344CB8AC3E}">
        <p14:creationId xmlns:p14="http://schemas.microsoft.com/office/powerpoint/2010/main" val="1838149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22959" y="1845734"/>
            <a:ext cx="7543801" cy="973666"/>
          </a:xfrm>
        </p:spPr>
        <p:txBody>
          <a:bodyPr/>
          <a:lstStyle/>
          <a:p>
            <a:pPr algn="just"/>
            <a:r>
              <a:rPr lang="en-US"/>
              <a:t>Artificial Intelligence (AI) is transforming space exploration by enabling </a:t>
            </a:r>
            <a:r>
              <a:rPr lang="en-US" b="1"/>
              <a:t>autonomous systems</a:t>
            </a:r>
            <a:r>
              <a:rPr lang="en-US"/>
              <a:t> that can make decisions, process data, and operate efficiently without constant human guidance.</a:t>
            </a:r>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3</a:t>
            </a:fld>
            <a:endParaRPr lang="en-US"/>
          </a:p>
        </p:txBody>
      </p:sp>
      <p:sp>
        <p:nvSpPr>
          <p:cNvPr id="7" name="Title 1"/>
          <p:cNvSpPr>
            <a:spLocks noGrp="1"/>
          </p:cNvSpPr>
          <p:nvPr>
            <p:ph type="title"/>
          </p:nvPr>
        </p:nvSpPr>
        <p:spPr>
          <a:xfrm>
            <a:off x="822960" y="286604"/>
            <a:ext cx="7543800" cy="1450757"/>
          </a:xfrm>
        </p:spPr>
        <p:txBody>
          <a:bodyPr/>
          <a:lstStyle/>
          <a:p>
            <a:r>
              <a:rPr b="1"/>
              <a:t>Introduction</a:t>
            </a:r>
          </a:p>
        </p:txBody>
      </p:sp>
      <p:sp>
        <p:nvSpPr>
          <p:cNvPr id="8" name="Content Placeholder 2"/>
          <p:cNvSpPr txBox="1">
            <a:spLocks/>
          </p:cNvSpPr>
          <p:nvPr/>
        </p:nvSpPr>
        <p:spPr>
          <a:xfrm>
            <a:off x="838200" y="3352800"/>
            <a:ext cx="7543801" cy="973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t>Artificial Intelligence (AI) is transforming space exploration by enabling </a:t>
            </a:r>
            <a:r>
              <a:rPr lang="en-US" b="1"/>
              <a:t>autonomous systems</a:t>
            </a:r>
            <a:r>
              <a:rPr lang="en-US"/>
              <a:t> that can make decisions, process data, and operate efficiently without constant human guidance.</a:t>
            </a:r>
          </a:p>
        </p:txBody>
      </p:sp>
      <p:sp>
        <p:nvSpPr>
          <p:cNvPr id="9" name="Content Placeholder 2"/>
          <p:cNvSpPr txBox="1">
            <a:spLocks/>
          </p:cNvSpPr>
          <p:nvPr/>
        </p:nvSpPr>
        <p:spPr>
          <a:xfrm>
            <a:off x="838199" y="2971800"/>
            <a:ext cx="7543801" cy="973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3200" b="1" spc="-50">
                <a:solidFill>
                  <a:schemeClr val="accent2"/>
                </a:solidFill>
                <a:latin typeface="Calibri Light" panose="020F0302020204030204"/>
                <a:ea typeface="+mj-ea"/>
                <a:cs typeface="+mj-cs"/>
              </a:rPr>
              <a:t>Problem Statement</a:t>
            </a:r>
            <a:endParaRPr lang="en-US" sz="3200" b="1">
              <a:solidFill>
                <a:schemeClr val="accent2"/>
              </a:solidFill>
            </a:endParaRPr>
          </a:p>
        </p:txBody>
      </p:sp>
      <p:sp>
        <p:nvSpPr>
          <p:cNvPr id="10" name="Content Placeholder 2"/>
          <p:cNvSpPr txBox="1">
            <a:spLocks/>
          </p:cNvSpPr>
          <p:nvPr/>
        </p:nvSpPr>
        <p:spPr>
          <a:xfrm>
            <a:off x="838201" y="4893734"/>
            <a:ext cx="7543801" cy="1735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a:t>AI improves </a:t>
            </a:r>
            <a:r>
              <a:rPr lang="en-US" b="1"/>
              <a:t>mission safety</a:t>
            </a:r>
            <a:r>
              <a:rPr lang="en-US"/>
              <a:t>, reduces costs, and accelerates </a:t>
            </a:r>
            <a:r>
              <a:rPr lang="en-US" b="1"/>
              <a:t>scientific discoveries</a:t>
            </a:r>
            <a:r>
              <a:rPr lang="en-US"/>
              <a:t> through automation. It also supports astronaut health monitoring and fuels innovation in the growing </a:t>
            </a:r>
            <a:r>
              <a:rPr lang="en-US" b="1"/>
              <a:t>New Space Economy</a:t>
            </a:r>
            <a:r>
              <a:rPr lang="en-US"/>
              <a:t>, making space exploration smarter and more sustainable.</a:t>
            </a:r>
          </a:p>
        </p:txBody>
      </p:sp>
      <p:sp>
        <p:nvSpPr>
          <p:cNvPr id="11" name="Content Placeholder 2"/>
          <p:cNvSpPr txBox="1">
            <a:spLocks/>
          </p:cNvSpPr>
          <p:nvPr/>
        </p:nvSpPr>
        <p:spPr>
          <a:xfrm>
            <a:off x="838200" y="4512734"/>
            <a:ext cx="7543801" cy="973666"/>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just"/>
            <a:r>
              <a:rPr lang="en-US" sz="3200" b="1" spc="-50">
                <a:solidFill>
                  <a:schemeClr val="accent2"/>
                </a:solidFill>
                <a:latin typeface="Calibri Light" panose="020F0302020204030204"/>
                <a:ea typeface="+mj-ea"/>
                <a:cs typeface="+mj-cs"/>
              </a:rPr>
              <a:t>Motivation</a:t>
            </a:r>
            <a:endParaRPr lang="en-US" sz="3200" b="1">
              <a:solidFill>
                <a:schemeClr val="accent2"/>
              </a:solidFill>
            </a:endParaRPr>
          </a:p>
        </p:txBody>
      </p:sp>
    </p:spTree>
    <p:extLst>
      <p:ext uri="{BB962C8B-B14F-4D97-AF65-F5344CB8AC3E}">
        <p14:creationId xmlns:p14="http://schemas.microsoft.com/office/powerpoint/2010/main" val="8184369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4</a:t>
            </a:fld>
            <a:endParaRPr lang="en-US"/>
          </a:p>
        </p:txBody>
      </p:sp>
      <p:sp>
        <p:nvSpPr>
          <p:cNvPr id="6" name="Title 1"/>
          <p:cNvSpPr>
            <a:spLocks noGrp="1"/>
          </p:cNvSpPr>
          <p:nvPr>
            <p:ph type="title"/>
          </p:nvPr>
        </p:nvSpPr>
        <p:spPr>
          <a:xfrm>
            <a:off x="822960" y="286604"/>
            <a:ext cx="7543800" cy="1450757"/>
          </a:xfrm>
        </p:spPr>
        <p:txBody>
          <a:bodyPr/>
          <a:lstStyle/>
          <a:p>
            <a:r>
              <a:rPr lang="en-US" b="1"/>
              <a:t>Space Rover’s</a:t>
            </a:r>
            <a:endParaRPr b="1"/>
          </a:p>
        </p:txBody>
      </p:sp>
      <p:sp>
        <p:nvSpPr>
          <p:cNvPr id="7" name="TextBox 6"/>
          <p:cNvSpPr txBox="1"/>
          <p:nvPr/>
        </p:nvSpPr>
        <p:spPr>
          <a:xfrm>
            <a:off x="612775" y="5455743"/>
            <a:ext cx="8018839" cy="707886"/>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sz="2000" b="1"/>
              <a:t>Scientific Application</a:t>
            </a:r>
            <a:r>
              <a:rPr lang="en-US" sz="2000"/>
              <a:t>: AI analyzes geology, selects rock samples, and prioritizes data for real-time big data analysis.</a:t>
            </a:r>
          </a:p>
        </p:txBody>
      </p:sp>
      <p:pic>
        <p:nvPicPr>
          <p:cNvPr id="8" name="Picture 8" descr="Curiosity Marks 3rd Anniversary on Mars With Amazing Science Discoveries -  AmericaSpac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2997" y="2136679"/>
            <a:ext cx="3477490" cy="195471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Chandrayaan 3 Moon landing, ISRO Pragyan rover, Vikram lander | Autocar  In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89382" y="2136679"/>
            <a:ext cx="2950513" cy="195471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4781207" y="4146882"/>
            <a:ext cx="3201069" cy="369332"/>
          </a:xfrm>
          <a:prstGeom prst="rect">
            <a:avLst/>
          </a:prstGeom>
          <a:noFill/>
        </p:spPr>
        <p:txBody>
          <a:bodyPr wrap="none" rtlCol="0">
            <a:spAutoFit/>
          </a:bodyPr>
          <a:lstStyle/>
          <a:p>
            <a:r>
              <a:rPr lang="en-US" b="1"/>
              <a:t>Fg.2 Curiosity</a:t>
            </a:r>
            <a:r>
              <a:rPr lang="en-US"/>
              <a:t> and </a:t>
            </a:r>
            <a:r>
              <a:rPr lang="en-US" b="1"/>
              <a:t>Perseverance</a:t>
            </a:r>
            <a:endParaRPr lang="en-US"/>
          </a:p>
        </p:txBody>
      </p:sp>
      <p:sp>
        <p:nvSpPr>
          <p:cNvPr id="11" name="TextBox 10"/>
          <p:cNvSpPr txBox="1"/>
          <p:nvPr/>
        </p:nvSpPr>
        <p:spPr>
          <a:xfrm>
            <a:off x="1763884" y="4146882"/>
            <a:ext cx="2001510" cy="369332"/>
          </a:xfrm>
          <a:prstGeom prst="rect">
            <a:avLst/>
          </a:prstGeom>
          <a:noFill/>
        </p:spPr>
        <p:txBody>
          <a:bodyPr wrap="none" rtlCol="0">
            <a:spAutoFit/>
          </a:bodyPr>
          <a:lstStyle/>
          <a:p>
            <a:r>
              <a:rPr lang="en-US" b="1"/>
              <a:t>Fg.1 </a:t>
            </a:r>
            <a:r>
              <a:rPr lang="en-US" b="1" err="1"/>
              <a:t>Pragyan</a:t>
            </a:r>
            <a:r>
              <a:rPr lang="en-US"/>
              <a:t> </a:t>
            </a:r>
            <a:r>
              <a:rPr lang="en-US" b="1"/>
              <a:t>Rover</a:t>
            </a:r>
            <a:endParaRPr lang="en-US"/>
          </a:p>
        </p:txBody>
      </p:sp>
      <p:sp>
        <p:nvSpPr>
          <p:cNvPr id="12" name="TextBox 11"/>
          <p:cNvSpPr txBox="1"/>
          <p:nvPr/>
        </p:nvSpPr>
        <p:spPr>
          <a:xfrm>
            <a:off x="641810" y="4814595"/>
            <a:ext cx="8018839" cy="1015663"/>
          </a:xfrm>
          <a:prstGeom prst="rect">
            <a:avLst/>
          </a:prstGeom>
          <a:noFill/>
        </p:spPr>
        <p:txBody>
          <a:bodyPr wrap="square" rtlCol="0">
            <a:spAutoFit/>
          </a:bodyPr>
          <a:lstStyle/>
          <a:p>
            <a:pPr marL="285750" indent="-285750" algn="just">
              <a:buClr>
                <a:schemeClr val="accent2"/>
              </a:buClr>
              <a:buFont typeface="Arial" panose="020B0604020202020204" pitchFamily="34" charset="0"/>
              <a:buChar char="•"/>
            </a:pPr>
            <a:r>
              <a:rPr lang="en-US" sz="2000" b="1"/>
              <a:t>AI Functions</a:t>
            </a:r>
            <a:r>
              <a:rPr lang="en-US" sz="2000"/>
              <a:t>: AI enables autonomous navigation, helping rovers plan routes and handle tough terrain without human input.</a:t>
            </a:r>
          </a:p>
          <a:p>
            <a:endParaRPr lang="en-US" sz="2000"/>
          </a:p>
        </p:txBody>
      </p:sp>
    </p:spTree>
    <p:extLst>
      <p:ext uri="{BB962C8B-B14F-4D97-AF65-F5344CB8AC3E}">
        <p14:creationId xmlns:p14="http://schemas.microsoft.com/office/powerpoint/2010/main" val="39230089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5</a:t>
            </a:fld>
            <a:endParaRPr lang="en-US"/>
          </a:p>
        </p:txBody>
      </p:sp>
      <p:sp>
        <p:nvSpPr>
          <p:cNvPr id="6" name="Title 1"/>
          <p:cNvSpPr>
            <a:spLocks noGrp="1"/>
          </p:cNvSpPr>
          <p:nvPr>
            <p:ph type="title"/>
          </p:nvPr>
        </p:nvSpPr>
        <p:spPr>
          <a:xfrm>
            <a:off x="822960" y="1020920"/>
            <a:ext cx="8071658" cy="702302"/>
          </a:xfrm>
        </p:spPr>
        <p:txBody>
          <a:bodyPr>
            <a:normAutofit fontScale="90000"/>
          </a:bodyPr>
          <a:lstStyle/>
          <a:p>
            <a:r>
              <a:rPr b="1"/>
              <a:t>Literature</a:t>
            </a:r>
            <a:r>
              <a:rPr lang="en-US" b="1"/>
              <a:t> </a:t>
            </a:r>
            <a:r>
              <a:rPr b="1"/>
              <a:t>Review</a:t>
            </a:r>
            <a:br>
              <a:rPr lang="en-US"/>
            </a:br>
            <a:r>
              <a:rPr lang="en-US"/>
              <a:t>_____________________________</a:t>
            </a:r>
            <a:endParaRPr/>
          </a:p>
        </p:txBody>
      </p:sp>
      <p:graphicFrame>
        <p:nvGraphicFramePr>
          <p:cNvPr id="7" name="Content Placeholder 5"/>
          <p:cNvGraphicFramePr>
            <a:graphicFrameLocks noGrp="1"/>
          </p:cNvGraphicFramePr>
          <p:nvPr>
            <p:ph idx="1"/>
            <p:extLst>
              <p:ext uri="{D42A27DB-BD31-4B8C-83A1-F6EECF244321}">
                <p14:modId xmlns:p14="http://schemas.microsoft.com/office/powerpoint/2010/main" val="4139610371"/>
              </p:ext>
            </p:extLst>
          </p:nvPr>
        </p:nvGraphicFramePr>
        <p:xfrm>
          <a:off x="822959" y="1730953"/>
          <a:ext cx="7794567" cy="4206240"/>
        </p:xfrm>
        <a:graphic>
          <a:graphicData uri="http://schemas.openxmlformats.org/drawingml/2006/table">
            <a:tbl>
              <a:tblPr firstRow="1" bandRow="1">
                <a:tableStyleId>{5C22544A-7EE6-4342-B048-85BDC9FD1C3A}</a:tableStyleId>
              </a:tblPr>
              <a:tblGrid>
                <a:gridCol w="2598189">
                  <a:extLst>
                    <a:ext uri="{9D8B030D-6E8A-4147-A177-3AD203B41FA5}">
                      <a16:colId xmlns:a16="http://schemas.microsoft.com/office/drawing/2014/main" val="20000"/>
                    </a:ext>
                  </a:extLst>
                </a:gridCol>
                <a:gridCol w="2598189">
                  <a:extLst>
                    <a:ext uri="{9D8B030D-6E8A-4147-A177-3AD203B41FA5}">
                      <a16:colId xmlns:a16="http://schemas.microsoft.com/office/drawing/2014/main" val="20001"/>
                    </a:ext>
                  </a:extLst>
                </a:gridCol>
                <a:gridCol w="2598189">
                  <a:extLst>
                    <a:ext uri="{9D8B030D-6E8A-4147-A177-3AD203B41FA5}">
                      <a16:colId xmlns:a16="http://schemas.microsoft.com/office/drawing/2014/main" val="20002"/>
                    </a:ext>
                  </a:extLst>
                </a:gridCol>
              </a:tblGrid>
              <a:tr h="512889">
                <a:tc>
                  <a:txBody>
                    <a:bodyPr/>
                    <a:lstStyle/>
                    <a:p>
                      <a:r>
                        <a:rPr lang="en-US" b="1"/>
                        <a:t>Author/Year</a:t>
                      </a:r>
                      <a:endParaRPr lang="en-US"/>
                    </a:p>
                  </a:txBody>
                  <a:tcPr anchor="ctr"/>
                </a:tc>
                <a:tc>
                  <a:txBody>
                    <a:bodyPr/>
                    <a:lstStyle/>
                    <a:p>
                      <a:r>
                        <a:rPr lang="en-US"/>
                        <a:t>Approach / Technology</a:t>
                      </a:r>
                    </a:p>
                  </a:txBody>
                  <a:tcPr/>
                </a:tc>
                <a:tc>
                  <a:txBody>
                    <a:bodyPr/>
                    <a:lstStyle/>
                    <a:p>
                      <a:r>
                        <a:rPr lang="en-US"/>
                        <a:t>Limitations of Current Systems</a:t>
                      </a:r>
                    </a:p>
                  </a:txBody>
                  <a:tcPr/>
                </a:tc>
                <a:extLst>
                  <a:ext uri="{0D108BD9-81ED-4DB2-BD59-A6C34878D82A}">
                    <a16:rowId xmlns:a16="http://schemas.microsoft.com/office/drawing/2014/main" val="10000"/>
                  </a:ext>
                </a:extLst>
              </a:tr>
              <a:tr h="1188720">
                <a:tc>
                  <a:txBody>
                    <a:bodyPr/>
                    <a:lstStyle/>
                    <a:p>
                      <a:r>
                        <a:rPr lang="en-US"/>
                        <a:t>Downer, B. (2018)</a:t>
                      </a:r>
                    </a:p>
                  </a:txBody>
                  <a:tcPr/>
                </a:tc>
                <a:tc>
                  <a:txBody>
                    <a:bodyPr/>
                    <a:lstStyle/>
                    <a:p>
                      <a:pPr algn="just"/>
                      <a:r>
                        <a:rPr lang="fr-FR"/>
                        <a:t>AI in Mars </a:t>
                      </a:r>
                      <a:r>
                        <a:rPr lang="fr-FR" err="1"/>
                        <a:t>Rovers</a:t>
                      </a:r>
                      <a:r>
                        <a:rPr lang="fr-FR"/>
                        <a:t> for </a:t>
                      </a:r>
                      <a:r>
                        <a:rPr lang="fr-FR" err="1"/>
                        <a:t>autonomous</a:t>
                      </a:r>
                      <a:r>
                        <a:rPr lang="fr-FR"/>
                        <a:t> navigation &amp; obstacle </a:t>
                      </a:r>
                      <a:r>
                        <a:rPr lang="fr-FR" err="1"/>
                        <a:t>avoidance</a:t>
                      </a:r>
                      <a:r>
                        <a:rPr lang="fr-FR"/>
                        <a:t>.</a:t>
                      </a:r>
                      <a:endParaRPr lang="en-US"/>
                    </a:p>
                  </a:txBody>
                  <a:tcPr/>
                </a:tc>
                <a:tc>
                  <a:txBody>
                    <a:bodyPr/>
                    <a:lstStyle/>
                    <a:p>
                      <a:pPr algn="just"/>
                      <a:r>
                        <a:rPr lang="en-US"/>
                        <a:t>Still dependent on Earth-based</a:t>
                      </a:r>
                      <a:r>
                        <a:rPr lang="en-US" baseline="0"/>
                        <a:t> </a:t>
                      </a:r>
                      <a:r>
                        <a:rPr lang="en-US"/>
                        <a:t>control for complex decisions; not fully autonomous.</a:t>
                      </a:r>
                    </a:p>
                  </a:txBody>
                  <a:tcPr/>
                </a:tc>
                <a:extLst>
                  <a:ext uri="{0D108BD9-81ED-4DB2-BD59-A6C34878D82A}">
                    <a16:rowId xmlns:a16="http://schemas.microsoft.com/office/drawing/2014/main" val="10001"/>
                  </a:ext>
                </a:extLst>
              </a:tr>
              <a:tr h="1188720">
                <a:tc>
                  <a:txBody>
                    <a:bodyPr/>
                    <a:lstStyle/>
                    <a:p>
                      <a:r>
                        <a:rPr lang="en-US"/>
                        <a:t>ESA (2019)</a:t>
                      </a:r>
                    </a:p>
                  </a:txBody>
                  <a:tcPr/>
                </a:tc>
                <a:tc>
                  <a:txBody>
                    <a:bodyPr/>
                    <a:lstStyle/>
                    <a:p>
                      <a:pPr algn="just"/>
                      <a:r>
                        <a:rPr lang="en-US"/>
                        <a:t>Space 4.0 → AI integrated with </a:t>
                      </a:r>
                      <a:r>
                        <a:rPr lang="en-US" err="1"/>
                        <a:t>IoT</a:t>
                      </a:r>
                      <a:r>
                        <a:rPr lang="en-US"/>
                        <a:t> &amp; Big Data for satellite data processing.</a:t>
                      </a:r>
                    </a:p>
                  </a:txBody>
                  <a:tcPr/>
                </a:tc>
                <a:tc>
                  <a:txBody>
                    <a:bodyPr/>
                    <a:lstStyle/>
                    <a:p>
                      <a:pPr algn="just"/>
                      <a:r>
                        <a:rPr lang="en-US"/>
                        <a:t>Limited on-board processing power; relies heavily on ground stations.</a:t>
                      </a:r>
                    </a:p>
                  </a:txBody>
                  <a:tcPr/>
                </a:tc>
                <a:extLst>
                  <a:ext uri="{0D108BD9-81ED-4DB2-BD59-A6C34878D82A}">
                    <a16:rowId xmlns:a16="http://schemas.microsoft.com/office/drawing/2014/main" val="10002"/>
                  </a:ext>
                </a:extLst>
              </a:tr>
              <a:tr h="1188720">
                <a:tc>
                  <a:txBody>
                    <a:bodyPr/>
                    <a:lstStyle/>
                    <a:p>
                      <a:r>
                        <a:rPr lang="en-US"/>
                        <a:t>Long, G.A. (2018)</a:t>
                      </a:r>
                    </a:p>
                  </a:txBody>
                  <a:tcPr/>
                </a:tc>
                <a:tc>
                  <a:txBody>
                    <a:bodyPr/>
                    <a:lstStyle/>
                    <a:p>
                      <a:pPr algn="just"/>
                      <a:r>
                        <a:rPr lang="en-US"/>
                        <a:t>Legal studies on AI-controlled spacecraft and autonomy in space law.</a:t>
                      </a:r>
                    </a:p>
                  </a:txBody>
                  <a:tcPr/>
                </a:tc>
                <a:tc>
                  <a:txBody>
                    <a:bodyPr/>
                    <a:lstStyle/>
                    <a:p>
                      <a:pPr algn="just"/>
                      <a:r>
                        <a:rPr lang="en-US"/>
                        <a:t>No global legal framework; accountability in AI failures unresolved.</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051246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6</a:t>
            </a:fld>
            <a:endParaRPr lang="en-US"/>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941914861"/>
              </p:ext>
            </p:extLst>
          </p:nvPr>
        </p:nvGraphicFramePr>
        <p:xfrm>
          <a:off x="822960" y="152400"/>
          <a:ext cx="7543800" cy="6128410"/>
        </p:xfrm>
        <a:graphic>
          <a:graphicData uri="http://schemas.openxmlformats.org/drawingml/2006/table">
            <a:tbl>
              <a:tblPr bandRow="1">
                <a:tableStyleId>{5C22544A-7EE6-4342-B048-85BDC9FD1C3A}</a:tableStyleId>
              </a:tblPr>
              <a:tblGrid>
                <a:gridCol w="25146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2514600">
                  <a:extLst>
                    <a:ext uri="{9D8B030D-6E8A-4147-A177-3AD203B41FA5}">
                      <a16:colId xmlns:a16="http://schemas.microsoft.com/office/drawing/2014/main" val="20002"/>
                    </a:ext>
                  </a:extLst>
                </a:gridCol>
              </a:tblGrid>
              <a:tr h="1225682">
                <a:tc>
                  <a:txBody>
                    <a:bodyPr/>
                    <a:lstStyle/>
                    <a:p>
                      <a:r>
                        <a:rPr lang="en-US" err="1"/>
                        <a:t>Soille</a:t>
                      </a:r>
                      <a:r>
                        <a:rPr lang="en-US"/>
                        <a:t> et al. (2019)</a:t>
                      </a:r>
                    </a:p>
                  </a:txBody>
                  <a:tcPr anchor="ctr"/>
                </a:tc>
                <a:tc>
                  <a:txBody>
                    <a:bodyPr/>
                    <a:lstStyle/>
                    <a:p>
                      <a:pPr algn="just"/>
                      <a:r>
                        <a:rPr lang="en-US"/>
                        <a:t>AI in geospatial analytics for Earth observation &amp; climate monitoring.</a:t>
                      </a:r>
                    </a:p>
                  </a:txBody>
                  <a:tcPr anchor="ctr"/>
                </a:tc>
                <a:tc>
                  <a:txBody>
                    <a:bodyPr/>
                    <a:lstStyle/>
                    <a:p>
                      <a:pPr algn="just"/>
                      <a:r>
                        <a:rPr lang="en-US"/>
                        <a:t>Concerns about data privacy, uneven access, and bias in AI models.</a:t>
                      </a:r>
                    </a:p>
                  </a:txBody>
                  <a:tcPr/>
                </a:tc>
                <a:extLst>
                  <a:ext uri="{0D108BD9-81ED-4DB2-BD59-A6C34878D82A}">
                    <a16:rowId xmlns:a16="http://schemas.microsoft.com/office/drawing/2014/main" val="10000"/>
                  </a:ext>
                </a:extLst>
              </a:tr>
              <a:tr h="1225682">
                <a:tc>
                  <a:txBody>
                    <a:bodyPr/>
                    <a:lstStyle/>
                    <a:p>
                      <a:r>
                        <a:rPr lang="en-US"/>
                        <a:t>NASA (2020)</a:t>
                      </a:r>
                    </a:p>
                  </a:txBody>
                  <a:tcPr/>
                </a:tc>
                <a:tc>
                  <a:txBody>
                    <a:bodyPr/>
                    <a:lstStyle/>
                    <a:p>
                      <a:pPr algn="just"/>
                      <a:r>
                        <a:rPr lang="en-US"/>
                        <a:t>AI in spacecraft fault detection, anomaly diagnosis &amp; predictive maintenance.</a:t>
                      </a:r>
                    </a:p>
                  </a:txBody>
                  <a:tcPr anchor="ctr"/>
                </a:tc>
                <a:tc>
                  <a:txBody>
                    <a:bodyPr/>
                    <a:lstStyle/>
                    <a:p>
                      <a:pPr algn="just"/>
                      <a:r>
                        <a:rPr lang="en-US"/>
                        <a:t>Requires large high-quality datasets; unexpected failures may still occur.</a:t>
                      </a:r>
                    </a:p>
                  </a:txBody>
                  <a:tcPr/>
                </a:tc>
                <a:extLst>
                  <a:ext uri="{0D108BD9-81ED-4DB2-BD59-A6C34878D82A}">
                    <a16:rowId xmlns:a16="http://schemas.microsoft.com/office/drawing/2014/main" val="10001"/>
                  </a:ext>
                </a:extLst>
              </a:tr>
              <a:tr h="1225682">
                <a:tc>
                  <a:txBody>
                    <a:bodyPr/>
                    <a:lstStyle/>
                    <a:p>
                      <a:r>
                        <a:rPr lang="en-US"/>
                        <a:t>OECD (2020)</a:t>
                      </a:r>
                    </a:p>
                  </a:txBody>
                  <a:tcPr/>
                </a:tc>
                <a:tc>
                  <a:txBody>
                    <a:bodyPr/>
                    <a:lstStyle/>
                    <a:p>
                      <a:pPr algn="just"/>
                      <a:r>
                        <a:rPr lang="en-US"/>
                        <a:t>Governance studies for responsible AI in critical domains including space.</a:t>
                      </a:r>
                    </a:p>
                  </a:txBody>
                  <a:tcPr anchor="ctr"/>
                </a:tc>
                <a:tc>
                  <a:txBody>
                    <a:bodyPr/>
                    <a:lstStyle/>
                    <a:p>
                      <a:pPr algn="just"/>
                      <a:r>
                        <a:rPr lang="en-US"/>
                        <a:t>Lack of universal AI policy for outer space; possible misuse by military/private actors.</a:t>
                      </a:r>
                    </a:p>
                  </a:txBody>
                  <a:tcPr/>
                </a:tc>
                <a:extLst>
                  <a:ext uri="{0D108BD9-81ED-4DB2-BD59-A6C34878D82A}">
                    <a16:rowId xmlns:a16="http://schemas.microsoft.com/office/drawing/2014/main" val="10002"/>
                  </a:ext>
                </a:extLst>
              </a:tr>
              <a:tr h="1225682">
                <a:tc>
                  <a:txBody>
                    <a:bodyPr/>
                    <a:lstStyle/>
                    <a:p>
                      <a:r>
                        <a:rPr lang="en-US"/>
                        <a:t>JAXA (2022)</a:t>
                      </a:r>
                    </a:p>
                  </a:txBody>
                  <a:tcPr/>
                </a:tc>
                <a:tc>
                  <a:txBody>
                    <a:bodyPr/>
                    <a:lstStyle/>
                    <a:p>
                      <a:pPr algn="just"/>
                      <a:r>
                        <a:rPr lang="en-US"/>
                        <a:t>AI-based astronaut physiological &amp; psychological health </a:t>
                      </a:r>
                      <a:r>
                        <a:rPr lang="en-US" err="1"/>
                        <a:t>monitorin</a:t>
                      </a:r>
                      <a:endParaRPr lang="en-US"/>
                    </a:p>
                  </a:txBody>
                  <a:tcPr/>
                </a:tc>
                <a:tc>
                  <a:txBody>
                    <a:bodyPr/>
                    <a:lstStyle/>
                    <a:p>
                      <a:pPr algn="just"/>
                      <a:r>
                        <a:rPr lang="en-US"/>
                        <a:t>Experimental stage; less accurate under radiation and isolation stress.</a:t>
                      </a:r>
                    </a:p>
                  </a:txBody>
                  <a:tcPr/>
                </a:tc>
                <a:extLst>
                  <a:ext uri="{0D108BD9-81ED-4DB2-BD59-A6C34878D82A}">
                    <a16:rowId xmlns:a16="http://schemas.microsoft.com/office/drawing/2014/main" val="10003"/>
                  </a:ext>
                </a:extLst>
              </a:tr>
              <a:tr h="1225682">
                <a:tc>
                  <a:txBody>
                    <a:bodyPr/>
                    <a:lstStyle/>
                    <a:p>
                      <a:r>
                        <a:rPr lang="en-US"/>
                        <a:t>ECSS (2023)</a:t>
                      </a:r>
                    </a:p>
                  </a:txBody>
                  <a:tcPr/>
                </a:tc>
                <a:tc>
                  <a:txBody>
                    <a:bodyPr/>
                    <a:lstStyle/>
                    <a:p>
                      <a:pPr algn="just"/>
                      <a:r>
                        <a:rPr lang="en-US"/>
                        <a:t>On-board AI for satellite autonomy (collision avoidance, orbit adjustment).</a:t>
                      </a:r>
                    </a:p>
                  </a:txBody>
                  <a:tcPr/>
                </a:tc>
                <a:tc>
                  <a:txBody>
                    <a:bodyPr/>
                    <a:lstStyle/>
                    <a:p>
                      <a:pPr algn="just"/>
                      <a:r>
                        <a:rPr lang="en-US"/>
                        <a:t>Limited energy/resources on satellites; high risk if AI malfunctions.</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652345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Methodology / Working Principle</a:t>
            </a:r>
          </a:p>
        </p:txBody>
      </p:sp>
      <p:sp>
        <p:nvSpPr>
          <p:cNvPr id="3" name="Content Placeholder 2"/>
          <p:cNvSpPr>
            <a:spLocks noGrp="1"/>
          </p:cNvSpPr>
          <p:nvPr>
            <p:ph idx="1"/>
          </p:nvPr>
        </p:nvSpPr>
        <p:spPr>
          <a:xfrm>
            <a:off x="822959" y="1845734"/>
            <a:ext cx="7543801" cy="4065956"/>
          </a:xfrm>
        </p:spPr>
        <p:txBody>
          <a:bodyPr vert="horz" lIns="0" tIns="45720" rIns="0" bIns="45720" rtlCol="0" anchor="t">
            <a:normAutofit/>
          </a:bodyPr>
          <a:lstStyle/>
          <a:p>
            <a:pPr marL="457200" indent="-457200" algn="just">
              <a:buFont typeface="+mj-lt"/>
              <a:buAutoNum type="arabicPeriod"/>
            </a:pPr>
            <a:r>
              <a:rPr lang="en-US" b="1"/>
              <a:t>Data Collection</a:t>
            </a:r>
            <a:endParaRPr lang="en-US"/>
          </a:p>
          <a:p>
            <a:pPr marL="749300" indent="-457200" algn="just">
              <a:lnSpc>
                <a:spcPct val="70000"/>
              </a:lnSpc>
              <a:spcBef>
                <a:spcPts val="200"/>
              </a:spcBef>
              <a:spcAft>
                <a:spcPts val="400"/>
              </a:spcAft>
              <a:buSzTx/>
              <a:buFont typeface="Arial" panose="020B0604020202020204" pitchFamily="34" charset="0"/>
              <a:buChar char="•"/>
            </a:pPr>
            <a:r>
              <a:rPr lang="en-US" sz="1800">
                <a:ea typeface="+mn-lt"/>
                <a:cs typeface="+mn-lt"/>
              </a:rPr>
              <a:t>Satellites, rovers, sensors, and telescopes </a:t>
            </a:r>
            <a:r>
              <a:rPr lang="en-US" sz="1800" b="1">
                <a:ea typeface="+mn-lt"/>
                <a:cs typeface="+mn-lt"/>
              </a:rPr>
              <a:t>collect raw data</a:t>
            </a:r>
            <a:r>
              <a:rPr lang="en-US" sz="1800">
                <a:ea typeface="+mn-lt"/>
                <a:cs typeface="+mn-lt"/>
              </a:rPr>
              <a:t> like images, terrain maps, environmental readings, and system health status.</a:t>
            </a:r>
          </a:p>
          <a:p>
            <a:pPr marL="749300" lvl="1" indent="-457200" algn="just">
              <a:lnSpc>
                <a:spcPct val="70000"/>
              </a:lnSpc>
              <a:buFont typeface="Arial" panose="020B0604020202020204" pitchFamily="34" charset="0"/>
              <a:buChar char="•"/>
            </a:pPr>
            <a:r>
              <a:rPr lang="en-US">
                <a:ea typeface="+mn-lt"/>
                <a:cs typeface="+mn-lt"/>
              </a:rPr>
              <a:t>Examples:</a:t>
            </a:r>
            <a:endParaRPr lang="en-US"/>
          </a:p>
          <a:p>
            <a:pPr marL="1092200" lvl="2" indent="-342900" algn="just">
              <a:lnSpc>
                <a:spcPct val="70000"/>
              </a:lnSpc>
              <a:buFont typeface="Arial" pitchFamily="34" charset="0"/>
              <a:buChar char="•"/>
            </a:pPr>
            <a:r>
              <a:rPr lang="en-US">
                <a:ea typeface="+mn-lt"/>
                <a:cs typeface="+mn-lt"/>
              </a:rPr>
              <a:t>Planet surface images for navigation.</a:t>
            </a:r>
            <a:endParaRPr lang="en-US">
              <a:ea typeface="Calibri"/>
              <a:cs typeface="Calibri"/>
            </a:endParaRPr>
          </a:p>
          <a:p>
            <a:pPr marL="1092200" lvl="2" indent="-342900" algn="just">
              <a:lnSpc>
                <a:spcPct val="70000"/>
              </a:lnSpc>
              <a:buFont typeface="Arial" pitchFamily="34" charset="0"/>
              <a:buChar char="•"/>
            </a:pPr>
            <a:r>
              <a:rPr lang="en-US">
                <a:ea typeface="+mn-lt"/>
                <a:cs typeface="+mn-lt"/>
              </a:rPr>
              <a:t>Space weather and asteroid movement tracking.</a:t>
            </a:r>
            <a:endParaRPr lang="en-US">
              <a:ea typeface="Calibri"/>
              <a:cs typeface="Calibri"/>
            </a:endParaRPr>
          </a:p>
          <a:p>
            <a:pPr marL="1092200" lvl="2" indent="-342900" algn="just">
              <a:lnSpc>
                <a:spcPct val="70000"/>
              </a:lnSpc>
              <a:buFont typeface="Arial" pitchFamily="34" charset="0"/>
              <a:buChar char="•"/>
            </a:pPr>
            <a:r>
              <a:rPr lang="en-US">
                <a:ea typeface="+mn-lt"/>
                <a:cs typeface="+mn-lt"/>
              </a:rPr>
              <a:t>Astronaut health and life-support system monitoring.</a:t>
            </a:r>
            <a:endParaRPr lang="en-US">
              <a:ea typeface="Calibri"/>
              <a:cs typeface="Calibri"/>
            </a:endParaRPr>
          </a:p>
          <a:p>
            <a:pPr marL="0" indent="0" algn="just">
              <a:buNone/>
            </a:pPr>
            <a:endParaRPr lang="en-US">
              <a:ea typeface="Calibri"/>
              <a:cs typeface="Calibri"/>
            </a:endParaRPr>
          </a:p>
        </p:txBody>
      </p:sp>
      <p:sp>
        <p:nvSpPr>
          <p:cNvPr id="4" name="Footer Placeholder 3"/>
          <p:cNvSpPr>
            <a:spLocks noGrp="1"/>
          </p:cNvSpPr>
          <p:nvPr>
            <p:ph type="ftr" sz="quarter" idx="11"/>
          </p:nvPr>
        </p:nvSpPr>
        <p:spPr/>
        <p:txBody>
          <a:bodyPr/>
          <a:lstStyle/>
          <a:p>
            <a:r>
              <a:rPr lang="en-US"/>
              <a:t>Department of Computer Engineering</a:t>
            </a:r>
          </a:p>
        </p:txBody>
      </p:sp>
      <p:sp>
        <p:nvSpPr>
          <p:cNvPr id="5" name="Slide Number Placeholder 4"/>
          <p:cNvSpPr>
            <a:spLocks noGrp="1"/>
          </p:cNvSpPr>
          <p:nvPr>
            <p:ph type="sldNum" sz="quarter" idx="12"/>
          </p:nvPr>
        </p:nvSpPr>
        <p:spPr/>
        <p:txBody>
          <a:bodyPr/>
          <a:lstStyle/>
          <a:p>
            <a:fld id="{6D5498D9-3F8A-42F1-929C-540C6970B192}" type="slidenum">
              <a:rPr lang="en-US" smtClean="0"/>
              <a:t>7</a:t>
            </a:fld>
            <a:endParaRPr lang="en-US"/>
          </a:p>
        </p:txBody>
      </p:sp>
      <p:pic>
        <p:nvPicPr>
          <p:cNvPr id="6" name="Picture 5" descr="A satellite in space with earth in the background&#10;&#10;AI-generated content may be incorrect.">
            <a:extLst>
              <a:ext uri="{FF2B5EF4-FFF2-40B4-BE49-F238E27FC236}">
                <a16:creationId xmlns:a16="http://schemas.microsoft.com/office/drawing/2014/main" id="{89CF7D2E-F861-9EC1-B0AE-A86F2B1A91C1}"/>
              </a:ext>
            </a:extLst>
          </p:cNvPr>
          <p:cNvPicPr>
            <a:picLocks noChangeAspect="1"/>
          </p:cNvPicPr>
          <p:nvPr/>
        </p:nvPicPr>
        <p:blipFill>
          <a:blip r:embed="rId2"/>
          <a:stretch>
            <a:fillRect/>
          </a:stretch>
        </p:blipFill>
        <p:spPr>
          <a:xfrm>
            <a:off x="1997514" y="3876705"/>
            <a:ext cx="5399077" cy="2143125"/>
          </a:xfrm>
          <a:prstGeom prst="rect">
            <a:avLst/>
          </a:prstGeom>
        </p:spPr>
      </p:pic>
    </p:spTree>
    <p:extLst>
      <p:ext uri="{BB962C8B-B14F-4D97-AF65-F5344CB8AC3E}">
        <p14:creationId xmlns:p14="http://schemas.microsoft.com/office/powerpoint/2010/main" val="9488858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E02BEE2-07EE-0557-CDBC-A42EB0D608F6}"/>
              </a:ext>
            </a:extLst>
          </p:cNvPr>
          <p:cNvSpPr>
            <a:spLocks noGrp="1"/>
          </p:cNvSpPr>
          <p:nvPr>
            <p:ph type="ftr" sz="quarter" idx="11"/>
          </p:nvPr>
        </p:nvSpPr>
        <p:spPr/>
        <p:txBody>
          <a:bodyPr/>
          <a:lstStyle/>
          <a:p>
            <a:r>
              <a:rPr lang="en-US"/>
              <a:t>Department of Computer Engineering</a:t>
            </a:r>
          </a:p>
        </p:txBody>
      </p:sp>
      <p:sp>
        <p:nvSpPr>
          <p:cNvPr id="3" name="Slide Number Placeholder 2">
            <a:extLst>
              <a:ext uri="{FF2B5EF4-FFF2-40B4-BE49-F238E27FC236}">
                <a16:creationId xmlns:a16="http://schemas.microsoft.com/office/drawing/2014/main" id="{BE0E9CC4-A295-5049-B196-3B46E0B2E367}"/>
              </a:ext>
            </a:extLst>
          </p:cNvPr>
          <p:cNvSpPr>
            <a:spLocks noGrp="1"/>
          </p:cNvSpPr>
          <p:nvPr>
            <p:ph type="sldNum" sz="quarter" idx="12"/>
          </p:nvPr>
        </p:nvSpPr>
        <p:spPr/>
        <p:txBody>
          <a:bodyPr/>
          <a:lstStyle/>
          <a:p>
            <a:fld id="{6D5498D9-3F8A-42F1-929C-540C6970B192}" type="slidenum">
              <a:rPr lang="en-US" smtClean="0"/>
              <a:t>8</a:t>
            </a:fld>
            <a:endParaRPr lang="en-US"/>
          </a:p>
        </p:txBody>
      </p:sp>
      <p:sp>
        <p:nvSpPr>
          <p:cNvPr id="5" name="Title 1">
            <a:extLst>
              <a:ext uri="{FF2B5EF4-FFF2-40B4-BE49-F238E27FC236}">
                <a16:creationId xmlns:a16="http://schemas.microsoft.com/office/drawing/2014/main" id="{23D0161C-D925-F3E7-7F83-23A79E924FB7}"/>
              </a:ext>
            </a:extLst>
          </p:cNvPr>
          <p:cNvSpPr txBox="1">
            <a:spLocks/>
          </p:cNvSpPr>
          <p:nvPr/>
        </p:nvSpPr>
        <p:spPr>
          <a:xfrm>
            <a:off x="310991" y="250071"/>
            <a:ext cx="8567737" cy="1426945"/>
          </a:xfrm>
          <a:prstGeom prst="rect">
            <a:avLst/>
          </a:prstGeom>
        </p:spPr>
        <p:txBody>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t>Methodology / Working Principle</a:t>
            </a:r>
          </a:p>
        </p:txBody>
      </p:sp>
      <p:sp>
        <p:nvSpPr>
          <p:cNvPr id="7" name="Content Placeholder 2">
            <a:extLst>
              <a:ext uri="{FF2B5EF4-FFF2-40B4-BE49-F238E27FC236}">
                <a16:creationId xmlns:a16="http://schemas.microsoft.com/office/drawing/2014/main" id="{40C668EB-110F-F163-1056-435D327E59B8}"/>
              </a:ext>
            </a:extLst>
          </p:cNvPr>
          <p:cNvSpPr txBox="1">
            <a:spLocks/>
          </p:cNvSpPr>
          <p:nvPr/>
        </p:nvSpPr>
        <p:spPr>
          <a:xfrm>
            <a:off x="525303" y="1167078"/>
            <a:ext cx="7543801"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Font typeface="Calibri" panose="020F0502020204030204" pitchFamily="34" charset="0"/>
              <a:buNone/>
            </a:pPr>
            <a:r>
              <a:rPr lang="en-US" b="1">
                <a:solidFill>
                  <a:schemeClr val="accent1"/>
                </a:solidFill>
                <a:ea typeface="+mn-lt"/>
                <a:cs typeface="+mn-lt"/>
              </a:rPr>
              <a:t>2.</a:t>
            </a:r>
            <a:r>
              <a:rPr lang="en-US" b="1">
                <a:ea typeface="+mn-lt"/>
                <a:cs typeface="+mn-lt"/>
              </a:rPr>
              <a:t>    Data Processing and Analysis using AI</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The collected data is </a:t>
            </a:r>
            <a:r>
              <a:rPr lang="en-US" sz="1800" b="1">
                <a:ea typeface="+mn-lt"/>
                <a:cs typeface="+mn-lt"/>
              </a:rPr>
              <a:t>processed on-board</a:t>
            </a:r>
            <a:r>
              <a:rPr lang="en-US" sz="1800">
                <a:ea typeface="+mn-lt"/>
                <a:cs typeface="+mn-lt"/>
              </a:rPr>
              <a:t> using </a:t>
            </a:r>
            <a:r>
              <a:rPr lang="en-US" sz="1800" b="1">
                <a:ea typeface="+mn-lt"/>
                <a:cs typeface="+mn-lt"/>
              </a:rPr>
              <a:t>Machine Learning (ML)</a:t>
            </a:r>
            <a:r>
              <a:rPr lang="en-US" sz="1800">
                <a:ea typeface="+mn-lt"/>
                <a:cs typeface="+mn-lt"/>
              </a:rPr>
              <a:t> and </a:t>
            </a:r>
            <a:r>
              <a:rPr lang="en-US" sz="1800" b="1">
                <a:ea typeface="+mn-lt"/>
                <a:cs typeface="+mn-lt"/>
              </a:rPr>
              <a:t>Deep Learning (DL)</a:t>
            </a:r>
            <a:r>
              <a:rPr lang="en-US" sz="1800">
                <a:ea typeface="+mn-lt"/>
                <a:cs typeface="+mn-lt"/>
              </a:rPr>
              <a:t> algorithms.</a:t>
            </a:r>
            <a:endParaRPr lang="en-US">
              <a:ea typeface="+mn-lt"/>
              <a:cs typeface="+mn-lt"/>
            </a:endParaRPr>
          </a:p>
          <a:p>
            <a:pPr marL="342900" indent="-342900" algn="just">
              <a:buFont typeface="Arial" panose="020F0502020204030204" pitchFamily="34" charset="0"/>
              <a:buChar char="•"/>
            </a:pPr>
            <a:r>
              <a:rPr lang="en-US" b="1">
                <a:ea typeface="+mn-lt"/>
                <a:cs typeface="+mn-lt"/>
              </a:rPr>
              <a:t>Computer Vision</a:t>
            </a:r>
            <a:r>
              <a:rPr lang="en-US">
                <a:ea typeface="+mn-lt"/>
                <a:cs typeface="+mn-lt"/>
              </a:rPr>
              <a:t> helps spacecraft:</a:t>
            </a:r>
          </a:p>
          <a:p>
            <a:pPr marL="577850" lvl="1" indent="-285750" algn="just">
              <a:buFont typeface="Courier New" panose="020F0502020204030204" pitchFamily="34" charset="0"/>
              <a:buChar char="o"/>
            </a:pPr>
            <a:r>
              <a:rPr lang="en-US" sz="1600">
                <a:ea typeface="+mn-lt"/>
                <a:cs typeface="+mn-lt"/>
              </a:rPr>
              <a:t>Recognize terrain patterns and avoid obstacles.</a:t>
            </a:r>
          </a:p>
          <a:p>
            <a:pPr marL="577850" lvl="1" indent="-285750" algn="just">
              <a:buFont typeface="Courier New" panose="020F0502020204030204" pitchFamily="34" charset="0"/>
              <a:buChar char="o"/>
            </a:pPr>
            <a:r>
              <a:rPr lang="en-US" sz="1600">
                <a:ea typeface="+mn-lt"/>
                <a:cs typeface="+mn-lt"/>
              </a:rPr>
              <a:t>Identify points of scientific interest automatically.</a:t>
            </a:r>
          </a:p>
          <a:p>
            <a:pPr marL="577850" lvl="1" indent="-285750" algn="just">
              <a:buFont typeface="Courier New" panose="020F0502020204030204" pitchFamily="34" charset="0"/>
              <a:buChar char="o"/>
            </a:pPr>
            <a:r>
              <a:rPr lang="en-US" sz="1600" b="1">
                <a:ea typeface="+mn-lt"/>
                <a:cs typeface="+mn-lt"/>
              </a:rPr>
              <a:t>Predictive algorithms</a:t>
            </a:r>
            <a:r>
              <a:rPr lang="en-US" sz="1600">
                <a:ea typeface="+mn-lt"/>
                <a:cs typeface="+mn-lt"/>
              </a:rPr>
              <a:t> analyze system performance and detect potential failures </a:t>
            </a:r>
            <a:r>
              <a:rPr lang="en-US" sz="1600" b="1">
                <a:ea typeface="+mn-lt"/>
                <a:cs typeface="+mn-lt"/>
              </a:rPr>
              <a:t>before they happen</a:t>
            </a:r>
            <a:r>
              <a:rPr lang="en-US" sz="1600">
                <a:ea typeface="+mn-lt"/>
                <a:cs typeface="+mn-lt"/>
              </a:rPr>
              <a:t>.</a:t>
            </a: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Font typeface="Calibri" panose="020F0502020204030204" pitchFamily="34" charset="0"/>
              <a:buNone/>
            </a:pPr>
            <a:endParaRPr lang="en-US">
              <a:ea typeface="Calibri" panose="020F0502020204030204"/>
              <a:cs typeface="Calibri" panose="020F0502020204030204"/>
            </a:endParaRPr>
          </a:p>
        </p:txBody>
      </p:sp>
      <p:cxnSp>
        <p:nvCxnSpPr>
          <p:cNvPr id="8" name="Straight Arrow Connector 7">
            <a:extLst>
              <a:ext uri="{FF2B5EF4-FFF2-40B4-BE49-F238E27FC236}">
                <a16:creationId xmlns:a16="http://schemas.microsoft.com/office/drawing/2014/main" id="{88781FB8-B2FA-1A7E-2ACF-C7F599E2C21D}"/>
              </a:ext>
            </a:extLst>
          </p:cNvPr>
          <p:cNvCxnSpPr/>
          <p:nvPr/>
        </p:nvCxnSpPr>
        <p:spPr>
          <a:xfrm>
            <a:off x="326571" y="993912"/>
            <a:ext cx="8533453" cy="2839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695D8E4F-D992-766B-17ED-8E997DF8D9BE}"/>
              </a:ext>
            </a:extLst>
          </p:cNvPr>
          <p:cNvSpPr>
            <a:spLocks noGrp="1"/>
          </p:cNvSpPr>
          <p:nvPr/>
        </p:nvSpPr>
        <p:spPr>
          <a:xfrm>
            <a:off x="310991" y="-463490"/>
            <a:ext cx="8567737" cy="142694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t>Methodology / Working Principle</a:t>
            </a:r>
          </a:p>
        </p:txBody>
      </p:sp>
      <p:sp>
        <p:nvSpPr>
          <p:cNvPr id="10" name="Content Placeholder 2">
            <a:extLst>
              <a:ext uri="{FF2B5EF4-FFF2-40B4-BE49-F238E27FC236}">
                <a16:creationId xmlns:a16="http://schemas.microsoft.com/office/drawing/2014/main" id="{C56047FF-378C-8A9E-B712-49DD9FC12AF2}"/>
              </a:ext>
            </a:extLst>
          </p:cNvPr>
          <p:cNvSpPr>
            <a:spLocks noGrp="1"/>
          </p:cNvSpPr>
          <p:nvPr/>
        </p:nvSpPr>
        <p:spPr>
          <a:xfrm>
            <a:off x="525303" y="3703109"/>
            <a:ext cx="8317707"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b="1">
                <a:solidFill>
                  <a:schemeClr val="accent1"/>
                </a:solidFill>
                <a:ea typeface="+mn-lt"/>
                <a:cs typeface="+mn-lt"/>
              </a:rPr>
              <a:t>3.</a:t>
            </a:r>
            <a:r>
              <a:rPr lang="en-US" b="1">
                <a:ea typeface="+mn-lt"/>
                <a:cs typeface="+mn-lt"/>
              </a:rPr>
              <a:t>    Autonomous Decision-Making</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AI enables spacecraft and rovers to </a:t>
            </a:r>
            <a:r>
              <a:rPr lang="en-US" sz="1800" b="1">
                <a:ea typeface="+mn-lt"/>
                <a:cs typeface="+mn-lt"/>
              </a:rPr>
              <a:t>make independent decisions</a:t>
            </a:r>
            <a:r>
              <a:rPr lang="en-US" sz="1800">
                <a:ea typeface="+mn-lt"/>
                <a:cs typeface="+mn-lt"/>
              </a:rPr>
              <a:t> in real time without waiting for commands from Earth.</a:t>
            </a:r>
            <a:endParaRPr lang="en-US">
              <a:ea typeface="+mn-lt"/>
              <a:cs typeface="+mn-lt"/>
            </a:endParaRPr>
          </a:p>
          <a:p>
            <a:pPr marL="285750" indent="-285750" algn="just">
              <a:buFont typeface="Arial" panose="020F0502020204030204" pitchFamily="34" charset="0"/>
              <a:buChar char="•"/>
            </a:pPr>
            <a:r>
              <a:rPr lang="en-US" sz="1800">
                <a:ea typeface="+mn-lt"/>
                <a:cs typeface="+mn-lt"/>
              </a:rPr>
              <a:t>Example functions:</a:t>
            </a:r>
            <a:endParaRPr lang="en-US" sz="1800"/>
          </a:p>
          <a:p>
            <a:pPr marL="577850" lvl="1" indent="-457200" algn="just"/>
            <a:r>
              <a:rPr lang="en-US" sz="1600">
                <a:ea typeface="+mn-lt"/>
                <a:cs typeface="+mn-lt"/>
              </a:rPr>
              <a:t>Deciding the safest path for rovers.</a:t>
            </a:r>
            <a:endParaRPr lang="en-US">
              <a:ea typeface="Calibri"/>
              <a:cs typeface="Calibri"/>
            </a:endParaRPr>
          </a:p>
          <a:p>
            <a:pPr marL="577850" lvl="1" indent="-457200" algn="just"/>
            <a:r>
              <a:rPr lang="en-US" sz="1600">
                <a:ea typeface="+mn-lt"/>
                <a:cs typeface="+mn-lt"/>
              </a:rPr>
              <a:t>Changing satellite orbit to </a:t>
            </a:r>
            <a:r>
              <a:rPr lang="en-US" sz="1600" b="1">
                <a:ea typeface="+mn-lt"/>
                <a:cs typeface="+mn-lt"/>
              </a:rPr>
              <a:t>avoid space debris</a:t>
            </a:r>
            <a:r>
              <a:rPr lang="en-US" sz="1600">
                <a:ea typeface="+mn-lt"/>
                <a:cs typeface="+mn-lt"/>
              </a:rPr>
              <a:t> collisions.</a:t>
            </a:r>
            <a:endParaRPr lang="en-US" sz="1600">
              <a:ea typeface="Calibri"/>
              <a:cs typeface="Calibri"/>
            </a:endParaRPr>
          </a:p>
          <a:p>
            <a:pPr marL="577850" lvl="1" indent="-457200" algn="just"/>
            <a:r>
              <a:rPr lang="en-US" sz="1600">
                <a:ea typeface="+mn-lt"/>
                <a:cs typeface="+mn-lt"/>
              </a:rPr>
              <a:t>Adjusting scientific instruments based on findings.</a:t>
            </a:r>
            <a:endParaRPr lang="en-US" sz="1600">
              <a:ea typeface="Calibri"/>
              <a:cs typeface="Calibri"/>
            </a:endParaRPr>
          </a:p>
          <a:p>
            <a:pPr marL="120650" lvl="1" indent="0" algn="just">
              <a:buNone/>
            </a:pPr>
            <a:r>
              <a:rPr lang="en-US" sz="1600">
                <a:ea typeface="+mn-lt"/>
                <a:cs typeface="+mn-lt"/>
              </a:rPr>
              <a:t>This is critical for deep space missions where communication delays can last </a:t>
            </a:r>
            <a:r>
              <a:rPr lang="en-US" sz="1600" b="1">
                <a:ea typeface="+mn-lt"/>
                <a:cs typeface="+mn-lt"/>
              </a:rPr>
              <a:t>up to 24 minutes.</a:t>
            </a:r>
            <a:endParaRPr lang="en-US" sz="1600" b="1">
              <a:ea typeface="Calibri"/>
              <a:cs typeface="Calibri"/>
            </a:endParaRPr>
          </a:p>
          <a:p>
            <a:pPr marL="285750" indent="-285750" algn="just">
              <a:buFont typeface="Arial" panose="020F0502020204030204" pitchFamily="34" charset="0"/>
              <a:buChar char="•"/>
            </a:pPr>
            <a:endParaRPr lang="en-US" sz="1800">
              <a:ea typeface="Calibri"/>
              <a:cs typeface="Calibri"/>
            </a:endParaRP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32090700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82F67AB3-4866-C2FA-C776-0D97C27547EE}"/>
              </a:ext>
            </a:extLst>
          </p:cNvPr>
          <p:cNvSpPr>
            <a:spLocks noGrp="1"/>
          </p:cNvSpPr>
          <p:nvPr>
            <p:ph type="ftr" sz="quarter" idx="11"/>
          </p:nvPr>
        </p:nvSpPr>
        <p:spPr/>
        <p:txBody>
          <a:bodyPr/>
          <a:lstStyle/>
          <a:p>
            <a:r>
              <a:rPr lang="en-US"/>
              <a:t>Department of Computer Engineering</a:t>
            </a:r>
          </a:p>
        </p:txBody>
      </p:sp>
      <p:sp>
        <p:nvSpPr>
          <p:cNvPr id="3" name="Slide Number Placeholder 2">
            <a:extLst>
              <a:ext uri="{FF2B5EF4-FFF2-40B4-BE49-F238E27FC236}">
                <a16:creationId xmlns:a16="http://schemas.microsoft.com/office/drawing/2014/main" id="{9B0FFB86-CE63-77AB-2517-B41C8B67086A}"/>
              </a:ext>
            </a:extLst>
          </p:cNvPr>
          <p:cNvSpPr>
            <a:spLocks noGrp="1"/>
          </p:cNvSpPr>
          <p:nvPr>
            <p:ph type="sldNum" sz="quarter" idx="12"/>
          </p:nvPr>
        </p:nvSpPr>
        <p:spPr/>
        <p:txBody>
          <a:bodyPr/>
          <a:lstStyle/>
          <a:p>
            <a:fld id="{6D5498D9-3F8A-42F1-929C-540C6970B192}" type="slidenum">
              <a:rPr lang="en-US" smtClean="0"/>
              <a:t>9</a:t>
            </a:fld>
            <a:endParaRPr lang="en-US"/>
          </a:p>
        </p:txBody>
      </p:sp>
      <p:sp>
        <p:nvSpPr>
          <p:cNvPr id="5" name="Content Placeholder 2">
            <a:extLst>
              <a:ext uri="{FF2B5EF4-FFF2-40B4-BE49-F238E27FC236}">
                <a16:creationId xmlns:a16="http://schemas.microsoft.com/office/drawing/2014/main" id="{83F3198C-7897-3122-6F3D-1C05E0EF3B3B}"/>
              </a:ext>
            </a:extLst>
          </p:cNvPr>
          <p:cNvSpPr txBox="1">
            <a:spLocks/>
          </p:cNvSpPr>
          <p:nvPr/>
        </p:nvSpPr>
        <p:spPr>
          <a:xfrm>
            <a:off x="525303" y="1167078"/>
            <a:ext cx="7543801"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b="1">
                <a:solidFill>
                  <a:schemeClr val="accent1"/>
                </a:solidFill>
                <a:ea typeface="+mn-lt"/>
                <a:cs typeface="+mn-lt"/>
              </a:rPr>
              <a:t>4.</a:t>
            </a:r>
            <a:r>
              <a:rPr lang="en-US" b="1">
                <a:ea typeface="+mn-lt"/>
                <a:cs typeface="+mn-lt"/>
              </a:rPr>
              <a:t>    Prioritization and Data Transmission</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Space missions generate </a:t>
            </a:r>
            <a:r>
              <a:rPr lang="en-US" sz="1800" b="1">
                <a:ea typeface="+mn-lt"/>
                <a:cs typeface="+mn-lt"/>
              </a:rPr>
              <a:t>huge volumes</a:t>
            </a:r>
            <a:r>
              <a:rPr lang="en-US" sz="1800">
                <a:ea typeface="+mn-lt"/>
                <a:cs typeface="+mn-lt"/>
              </a:rPr>
              <a:t> of data that cannot all be sent to Earth at once.</a:t>
            </a:r>
            <a:endParaRPr lang="en-US">
              <a:ea typeface="+mn-lt"/>
              <a:cs typeface="+mn-lt"/>
            </a:endParaRPr>
          </a:p>
          <a:p>
            <a:pPr marL="285750" indent="-285750" algn="just">
              <a:buFont typeface="Arial" panose="020F0502020204030204" pitchFamily="34" charset="0"/>
              <a:buChar char="•"/>
            </a:pPr>
            <a:r>
              <a:rPr lang="en-US" sz="1800">
                <a:ea typeface="+mn-lt"/>
                <a:cs typeface="+mn-lt"/>
              </a:rPr>
              <a:t>AI </a:t>
            </a:r>
            <a:r>
              <a:rPr lang="en-US" sz="1800" b="1">
                <a:ea typeface="+mn-lt"/>
                <a:cs typeface="+mn-lt"/>
              </a:rPr>
              <a:t>filters and prioritizes</a:t>
            </a:r>
            <a:r>
              <a:rPr lang="en-US" sz="1800">
                <a:ea typeface="+mn-lt"/>
                <a:cs typeface="+mn-lt"/>
              </a:rPr>
              <a:t> important information:</a:t>
            </a:r>
            <a:endParaRPr lang="en-US"/>
          </a:p>
          <a:p>
            <a:pPr marL="577850" lvl="1" indent="-457200" algn="just">
              <a:buFont typeface="Courier New" panose="020F0502020204030204" pitchFamily="34" charset="0"/>
              <a:buChar char="o"/>
            </a:pPr>
            <a:r>
              <a:rPr lang="en-US" sz="1600">
                <a:ea typeface="+mn-lt"/>
                <a:cs typeface="+mn-lt"/>
              </a:rPr>
              <a:t>High-value scientific discoveries are transmitted first.</a:t>
            </a:r>
            <a:endParaRPr lang="en-US">
              <a:ea typeface="Calibri"/>
              <a:cs typeface="Calibri"/>
            </a:endParaRPr>
          </a:p>
          <a:p>
            <a:pPr marL="577850" lvl="1" indent="-457200" algn="just">
              <a:buFont typeface="Courier New" panose="020F0502020204030204" pitchFamily="34" charset="0"/>
              <a:buChar char="o"/>
            </a:pPr>
            <a:r>
              <a:rPr lang="en-US" sz="1600">
                <a:ea typeface="+mn-lt"/>
                <a:cs typeface="+mn-lt"/>
              </a:rPr>
              <a:t>Less important data is stored for later analysis.</a:t>
            </a:r>
            <a:endParaRPr lang="en-US">
              <a:ea typeface="Calibri"/>
              <a:cs typeface="Calibri"/>
            </a:endParaRPr>
          </a:p>
          <a:p>
            <a:pPr marL="285750" indent="-285750" algn="just">
              <a:buFont typeface="Arial" panose="020F0502020204030204" pitchFamily="34" charset="0"/>
              <a:buChar char="•"/>
            </a:pPr>
            <a:r>
              <a:rPr lang="en-US" sz="1800">
                <a:ea typeface="+mn-lt"/>
                <a:cs typeface="+mn-lt"/>
              </a:rPr>
              <a:t>This saves bandwidth and speeds up decision-making.</a:t>
            </a:r>
            <a:endParaRPr lang="en-US"/>
          </a:p>
          <a:p>
            <a:pPr marL="285750" indent="-285750" algn="just">
              <a:buFont typeface="Arial" panose="020F0502020204030204" pitchFamily="34" charset="0"/>
              <a:buChar char="•"/>
            </a:pPr>
            <a:endParaRPr lang="en-US" sz="1800">
              <a:ea typeface="+mn-lt"/>
              <a:cs typeface="+mn-lt"/>
            </a:endParaRP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Font typeface="Calibri" panose="020F0502020204030204" pitchFamily="34" charset="0"/>
              <a:buNone/>
            </a:pPr>
            <a:endParaRPr lang="en-US">
              <a:ea typeface="Calibri" panose="020F0502020204030204"/>
              <a:cs typeface="Calibri" panose="020F0502020204030204"/>
            </a:endParaRPr>
          </a:p>
        </p:txBody>
      </p:sp>
      <p:cxnSp>
        <p:nvCxnSpPr>
          <p:cNvPr id="7" name="Straight Arrow Connector 6">
            <a:extLst>
              <a:ext uri="{FF2B5EF4-FFF2-40B4-BE49-F238E27FC236}">
                <a16:creationId xmlns:a16="http://schemas.microsoft.com/office/drawing/2014/main" id="{68189FED-31D1-1784-DB5E-CE8CD9FAFE9B}"/>
              </a:ext>
            </a:extLst>
          </p:cNvPr>
          <p:cNvCxnSpPr/>
          <p:nvPr/>
        </p:nvCxnSpPr>
        <p:spPr>
          <a:xfrm>
            <a:off x="326571" y="993912"/>
            <a:ext cx="8533453" cy="28397"/>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3D5E6212-3DD9-B5E0-3F7F-EBA5A50DECF1}"/>
              </a:ext>
            </a:extLst>
          </p:cNvPr>
          <p:cNvSpPr>
            <a:spLocks noGrp="1"/>
          </p:cNvSpPr>
          <p:nvPr/>
        </p:nvSpPr>
        <p:spPr>
          <a:xfrm>
            <a:off x="310991" y="-463490"/>
            <a:ext cx="8567737" cy="142694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b="1"/>
              <a:t>Methodology / Working Principle</a:t>
            </a:r>
          </a:p>
        </p:txBody>
      </p:sp>
      <p:sp>
        <p:nvSpPr>
          <p:cNvPr id="12" name="Content Placeholder 2">
            <a:extLst>
              <a:ext uri="{FF2B5EF4-FFF2-40B4-BE49-F238E27FC236}">
                <a16:creationId xmlns:a16="http://schemas.microsoft.com/office/drawing/2014/main" id="{4152AF07-E9DD-AE62-BED2-89CE0BA099D3}"/>
              </a:ext>
            </a:extLst>
          </p:cNvPr>
          <p:cNvSpPr>
            <a:spLocks noGrp="1"/>
          </p:cNvSpPr>
          <p:nvPr/>
        </p:nvSpPr>
        <p:spPr>
          <a:xfrm>
            <a:off x="525303" y="3703109"/>
            <a:ext cx="8317707" cy="4065956"/>
          </a:xfrm>
          <a:prstGeom prst="rect">
            <a:avLst/>
          </a:prstGeom>
        </p:spPr>
        <p:txBody>
          <a:bodyPr vert="horz" lIns="0" tIns="45720" rIns="0" bIns="45720" rtlCol="0" anchor="t">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b="1">
                <a:solidFill>
                  <a:schemeClr val="accent1"/>
                </a:solidFill>
                <a:ea typeface="+mn-lt"/>
                <a:cs typeface="+mn-lt"/>
              </a:rPr>
              <a:t>5.</a:t>
            </a:r>
            <a:r>
              <a:rPr lang="en-US" b="1">
                <a:ea typeface="+mn-lt"/>
                <a:cs typeface="+mn-lt"/>
              </a:rPr>
              <a:t>   Continuous Learning and Optimization</a:t>
            </a:r>
            <a:endParaRPr lang="en-US" b="1">
              <a:ea typeface="Calibri" panose="020F0502020204030204"/>
              <a:cs typeface="Calibri" panose="020F0502020204030204"/>
            </a:endParaRPr>
          </a:p>
          <a:p>
            <a:pPr marL="285750" indent="-285750" algn="just">
              <a:buFont typeface="Arial" panose="020F0502020204030204" pitchFamily="34" charset="0"/>
              <a:buChar char="•"/>
            </a:pPr>
            <a:r>
              <a:rPr lang="en-US" sz="1800">
                <a:ea typeface="+mn-lt"/>
                <a:cs typeface="+mn-lt"/>
              </a:rPr>
              <a:t>AI systems </a:t>
            </a:r>
            <a:r>
              <a:rPr lang="en-US" sz="1800" b="1">
                <a:ea typeface="+mn-lt"/>
                <a:cs typeface="+mn-lt"/>
              </a:rPr>
              <a:t>continuously learn</a:t>
            </a:r>
            <a:r>
              <a:rPr lang="en-US" sz="1800">
                <a:ea typeface="+mn-lt"/>
                <a:cs typeface="+mn-lt"/>
              </a:rPr>
              <a:t> from new mission data, improving their accuracy and performance over time.</a:t>
            </a:r>
            <a:endParaRPr lang="en-US">
              <a:ea typeface="+mn-lt"/>
              <a:cs typeface="+mn-lt"/>
            </a:endParaRPr>
          </a:p>
          <a:p>
            <a:pPr marL="285750" indent="-285750" algn="just">
              <a:buFont typeface="Arial" panose="020F0502020204030204" pitchFamily="34" charset="0"/>
              <a:buChar char="•"/>
            </a:pPr>
            <a:r>
              <a:rPr lang="en-US" sz="1800">
                <a:ea typeface="+mn-lt"/>
                <a:cs typeface="+mn-lt"/>
              </a:rPr>
              <a:t>Helps future missions:</a:t>
            </a:r>
            <a:endParaRPr lang="en-US"/>
          </a:p>
          <a:p>
            <a:pPr marL="577850" lvl="1" indent="-457200" algn="just">
              <a:buFont typeface="Courier New" panose="020F0502020204030204" pitchFamily="34" charset="0"/>
              <a:buChar char="o"/>
            </a:pPr>
            <a:r>
              <a:rPr lang="en-US" sz="1600">
                <a:ea typeface="+mn-lt"/>
                <a:cs typeface="+mn-lt"/>
              </a:rPr>
              <a:t>Become </a:t>
            </a:r>
            <a:r>
              <a:rPr lang="en-US" sz="1600" b="1">
                <a:ea typeface="+mn-lt"/>
                <a:cs typeface="+mn-lt"/>
              </a:rPr>
              <a:t>smarter and more autonomous</a:t>
            </a:r>
            <a:r>
              <a:rPr lang="en-US" sz="1600">
                <a:ea typeface="+mn-lt"/>
                <a:cs typeface="+mn-lt"/>
              </a:rPr>
              <a:t>.</a:t>
            </a:r>
            <a:endParaRPr lang="en-US">
              <a:ea typeface="Calibri"/>
              <a:cs typeface="Calibri"/>
            </a:endParaRPr>
          </a:p>
          <a:p>
            <a:pPr marL="577850" lvl="1" indent="-457200" algn="just">
              <a:buFont typeface="Courier New" panose="020F0502020204030204" pitchFamily="34" charset="0"/>
              <a:buChar char="o"/>
            </a:pPr>
            <a:r>
              <a:rPr lang="en-US" sz="1600">
                <a:ea typeface="+mn-lt"/>
                <a:cs typeface="+mn-lt"/>
              </a:rPr>
              <a:t>Reduce dependence on ground-based mission control.</a:t>
            </a:r>
            <a:endParaRPr lang="en-US">
              <a:ea typeface="Calibri"/>
              <a:cs typeface="Calibri"/>
            </a:endParaRPr>
          </a:p>
          <a:p>
            <a:pPr marL="285750" indent="-285750" algn="just">
              <a:buFont typeface="Arial" panose="020F0502020204030204" pitchFamily="34" charset="0"/>
              <a:buChar char="•"/>
            </a:pPr>
            <a:endParaRPr lang="en-US" sz="1800">
              <a:ea typeface="Calibri"/>
              <a:cs typeface="Calibri"/>
            </a:endParaRPr>
          </a:p>
          <a:p>
            <a:pPr marL="285750" indent="-285750" algn="just">
              <a:buFont typeface="Arial" panose="020F0502020204030204" pitchFamily="34" charset="0"/>
              <a:buChar char="•"/>
            </a:pPr>
            <a:endParaRPr lang="en-US" sz="1800">
              <a:ea typeface="Calibri"/>
              <a:cs typeface="Calibri"/>
            </a:endParaRPr>
          </a:p>
          <a:p>
            <a:pPr marL="749300" indent="-457200" algn="just">
              <a:lnSpc>
                <a:spcPct val="70000"/>
              </a:lnSpc>
              <a:buFont typeface="Arial" panose="020F0502020204030204" pitchFamily="34" charset="0"/>
              <a:buChar char="•"/>
            </a:pPr>
            <a:endParaRPr lang="en-US" sz="1800">
              <a:ea typeface="Calibri"/>
              <a:cs typeface="Calibri"/>
            </a:endParaRPr>
          </a:p>
          <a:p>
            <a:pPr marL="0" indent="0" algn="just">
              <a:buNone/>
            </a:pPr>
            <a:endParaRPr lang="en-US">
              <a:ea typeface="Calibri" panose="020F0502020204030204"/>
              <a:cs typeface="Calibri" panose="020F0502020204030204"/>
            </a:endParaRPr>
          </a:p>
        </p:txBody>
      </p:sp>
    </p:spTree>
    <p:extLst>
      <p:ext uri="{BB962C8B-B14F-4D97-AF65-F5344CB8AC3E}">
        <p14:creationId xmlns:p14="http://schemas.microsoft.com/office/powerpoint/2010/main" val="190442747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132_AI_in_space</Template>
  <Application>Microsoft Office PowerPoint</Application>
  <PresentationFormat>On-screen Show (4:3)</PresentationFormat>
  <Slides>14</Slides>
  <Notes>1</Notes>
  <HiddenSlides>0</HiddenSlide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Retrospect</vt:lpstr>
      <vt:lpstr>PowerPoint Presentation</vt:lpstr>
      <vt:lpstr>PowerPoint Presentation</vt:lpstr>
      <vt:lpstr>Introduction</vt:lpstr>
      <vt:lpstr>Space Rover’s</vt:lpstr>
      <vt:lpstr>Literature Review _____________________________</vt:lpstr>
      <vt:lpstr>PowerPoint Presentation</vt:lpstr>
      <vt:lpstr>Methodology / Working Principle</vt:lpstr>
      <vt:lpstr>PowerPoint Presentation</vt:lpstr>
      <vt:lpstr>PowerPoint Presentation</vt:lpstr>
      <vt:lpstr>Applications</vt:lpstr>
      <vt:lpstr>Advantages &amp; Limitations</vt:lpstr>
      <vt:lpstr>Future Scope</vt:lpstr>
      <vt:lpstr>Conclusion</vt:lpstr>
      <vt:lpstr>References</vt:lpstr>
    </vt:vector>
  </TitlesOfParts>
  <Company>MyCompany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Customer</dc:creator>
  <cp:lastModifiedBy>shantanu vispute</cp:lastModifiedBy>
  <cp:revision>1</cp:revision>
  <dcterms:created xsi:type="dcterms:W3CDTF">2025-09-21T04:38:16Z</dcterms:created>
  <dcterms:modified xsi:type="dcterms:W3CDTF">2025-09-22T09:48:26Z</dcterms:modified>
</cp:coreProperties>
</file>