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6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12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264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699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17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137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130-1708-C207-EC0E-05132A10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09F74-D493-E7B9-9719-F38B0A789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81E0-68B7-F64C-4C54-7F377684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AA165-5202-7C7B-FDFF-2197F072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37E69-89B1-EDFB-7784-7D9AD529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E7C21-FA08-1D1E-EAA0-9617A714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06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1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4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7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36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49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39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9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1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D64BFF4-9FA0-46E1-93BD-E87258DBB253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C8719A1-8557-4F7A-915B-E3497FAC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8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1B2D1-2F13-AF8E-2A0E-5261D0FC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61335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Algerian" panose="04020705040A02060702" pitchFamily="82" charset="0"/>
              </a:rPr>
              <a:t>Credit Card Default Prediction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6B76341-1C89-4DEF-F2E3-34AC90E04A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5" r="14865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959378-974B-DC3E-32FB-930EF4C7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604386"/>
            <a:ext cx="3932237" cy="26460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- Shantanu Kukkar</a:t>
            </a:r>
          </a:p>
        </p:txBody>
      </p:sp>
    </p:spTree>
    <p:extLst>
      <p:ext uri="{BB962C8B-B14F-4D97-AF65-F5344CB8AC3E}">
        <p14:creationId xmlns:p14="http://schemas.microsoft.com/office/powerpoint/2010/main" val="147885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7EED81-1474-546E-DBA0-94D7614B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F1EC3C-58A3-77E4-5C5D-99A98FA8A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Banking/Financial institutes plays a significant role in providing financial service.</a:t>
            </a:r>
          </a:p>
          <a:p>
            <a:r>
              <a:rPr lang="en-US" dirty="0"/>
              <a:t>To maintain the integrity, bank/institute must be careful when investing in customers to avoiding financial loss.</a:t>
            </a:r>
          </a:p>
          <a:p>
            <a:r>
              <a:rPr lang="en-US" dirty="0"/>
              <a:t>Before giving credit to borrowers, the bank must come to know about the potential of customers.</a:t>
            </a:r>
          </a:p>
          <a:p>
            <a:r>
              <a:rPr lang="en-US" dirty="0"/>
              <a:t>The term credit scoring, determines the relation between defaulters and loan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108916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A563-325A-B907-934B-4DF1592D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7DED-72DB-DA62-1F89-527D7294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is divided in 80:20 ratio for train &amp; test respectively. </a:t>
            </a:r>
          </a:p>
          <a:p>
            <a:r>
              <a:rPr lang="en-US" dirty="0"/>
              <a:t>ID was dropped as it was unnecessary for our modelling.</a:t>
            </a:r>
          </a:p>
          <a:p>
            <a:r>
              <a:rPr lang="en-US" dirty="0"/>
              <a:t>The attribute name ‘PAY_0’ was converted to ‘PAY_1’ and ‘default.payment.next.month’ was converted to ‘Default’ for naming convenience. </a:t>
            </a:r>
          </a:p>
          <a:p>
            <a:r>
              <a:rPr lang="en-US" dirty="0"/>
              <a:t>PAY_0: No consumption of credit card = 2, Pay duly (paid on time) = -1, payment delay for one month = 1, payment delay for two month = 2, payment delay for nine months and above = 9.</a:t>
            </a:r>
          </a:p>
          <a:p>
            <a:r>
              <a:rPr lang="en-US" dirty="0"/>
              <a:t>No null values (Missing Values)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38389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6A3C-756E-02B7-B988-33002348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6F350-5D37-662E-6448-A26424C9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more women than men in our dataset and men have a slightly higher chance of default.</a:t>
            </a:r>
          </a:p>
          <a:p>
            <a:r>
              <a:rPr lang="en-US" dirty="0"/>
              <a:t>The probability of default was higher for men.</a:t>
            </a:r>
          </a:p>
          <a:p>
            <a:r>
              <a:rPr lang="en-US" dirty="0"/>
              <a:t>Most people in our dataset are between 25 &amp; 40 years old. There is also an impression that around that age the chances of default is a little bit lower. </a:t>
            </a:r>
          </a:p>
          <a:p>
            <a:r>
              <a:rPr lang="en-US" dirty="0"/>
              <a:t>Most customers have 200k or less credit limit. And it seems that we will find a higher concentration of customers in default on that range.</a:t>
            </a:r>
          </a:p>
          <a:p>
            <a:r>
              <a:rPr lang="en-US" dirty="0"/>
              <a:t>Those who have a negative bill statement have a lower chance of default than the rest. What stands out is that there is a slightly higher chance of default for those who didn't have a bill in the previous months.</a:t>
            </a:r>
          </a:p>
          <a:p>
            <a:r>
              <a:rPr lang="en-US" dirty="0"/>
              <a:t>There is a higher default rate among those who paid nothing in previous months and lower rates among those who paid over 25k NT dollars. </a:t>
            </a:r>
          </a:p>
        </p:txBody>
      </p:sp>
    </p:spTree>
    <p:extLst>
      <p:ext uri="{BB962C8B-B14F-4D97-AF65-F5344CB8AC3E}">
        <p14:creationId xmlns:p14="http://schemas.microsoft.com/office/powerpoint/2010/main" val="143480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48A8-F579-BA3D-8C53-6DB62BD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&amp;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D8BB-92DA-8F15-F77D-A60A17EA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Here we train and select the bet machine learning model for predicting credit card default s based on the provided data. We tried and tested multiple models such as Logistic regression, Decision Tree, Random Forest, SVM, Naïve Bayes, </a:t>
            </a:r>
            <a:r>
              <a:rPr lang="en-US" sz="1800" dirty="0" err="1"/>
              <a:t>XGBoost</a:t>
            </a:r>
            <a:r>
              <a:rPr lang="en-US" sz="1800" dirty="0"/>
              <a:t> etc. </a:t>
            </a:r>
          </a:p>
          <a:p>
            <a:r>
              <a:rPr lang="en-US" sz="1800" dirty="0"/>
              <a:t>Support Vector Machine (SVM) algorithm come up with the best performance. And the accuracy was 82.35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5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8E28-FA0A-E6A1-BB67-10B75B20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D6B4-4543-BE15-6397-52186FCD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We investigated that the data, checking for data unbalancing, visualizing the features &amp; understanding the relationship between different features.</a:t>
            </a:r>
          </a:p>
          <a:p>
            <a:r>
              <a:rPr lang="en-US" sz="1800" dirty="0"/>
              <a:t>We used train-test split to evaluate the model’s effectiveness to predict the target value i.e. detecting if credit card will default next month.</a:t>
            </a:r>
          </a:p>
          <a:p>
            <a:r>
              <a:rPr lang="en-US" sz="1800" dirty="0"/>
              <a:t>We started with Logistic Regression, Random Forest, Decision Tree, Support Vector Classifier, Naïve Bayes, </a:t>
            </a:r>
            <a:r>
              <a:rPr lang="en-US" sz="1800" dirty="0" err="1"/>
              <a:t>XGBoost</a:t>
            </a:r>
            <a:r>
              <a:rPr lang="en-US" sz="1800" dirty="0"/>
              <a:t>, etc. the accuracy of all algorithms was different.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77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21656D-98F5-6FC7-C18B-7BF79F774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4224115" cy="2971051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5FA3DD9-820C-43A1-50F7-B516EE9B3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Shantanu Kukkar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388286-8598-C955-3996-273F4370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94" y="588498"/>
            <a:ext cx="5320573" cy="35535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8235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</TotalTime>
  <Words>508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Century Gothic</vt:lpstr>
      <vt:lpstr>Wingdings 2</vt:lpstr>
      <vt:lpstr>Quotable</vt:lpstr>
      <vt:lpstr>Credit Card Default Prediction</vt:lpstr>
      <vt:lpstr>Overview</vt:lpstr>
      <vt:lpstr>Data Preprocessing</vt:lpstr>
      <vt:lpstr>Exploratory Data Analysis</vt:lpstr>
      <vt:lpstr>Model Selection &amp; Prediction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shantanu kukkar</dc:creator>
  <cp:lastModifiedBy>shantanu kukkar</cp:lastModifiedBy>
  <cp:revision>1</cp:revision>
  <dcterms:created xsi:type="dcterms:W3CDTF">2024-08-06T12:20:32Z</dcterms:created>
  <dcterms:modified xsi:type="dcterms:W3CDTF">2024-08-06T12:35:54Z</dcterms:modified>
</cp:coreProperties>
</file>