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2" r:id="rId4"/>
    <p:sldId id="260" r:id="rId5"/>
    <p:sldId id="261" r:id="rId6"/>
    <p:sldId id="263" r:id="rId7"/>
    <p:sldId id="268" r:id="rId8"/>
    <p:sldId id="269" r:id="rId9"/>
    <p:sldId id="259"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A411B6-2E23-4FD6-9016-81CC9BF5BB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4635314" y="0"/>
            <a:ext cx="7556686" cy="6858000"/>
          </a:xfrm>
          <a:prstGeom prst="rect">
            <a:avLst/>
          </a:prstGeom>
        </p:spPr>
      </p:pic>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303B546-04A7-4DD6-A4A5-8042B92C3892}"/>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4635312" y="0"/>
            <a:ext cx="7556687" cy="6858000"/>
          </a:xfrm>
          <a:prstGeom prst="rect">
            <a:avLst/>
          </a:prstGeom>
        </p:spPr>
      </p:pic>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42646" y="322731"/>
            <a:ext cx="6516453" cy="2359075"/>
          </a:xfrm>
        </p:spPr>
        <p:txBody>
          <a:bodyPr>
            <a:normAutofit/>
          </a:bodyPr>
          <a:lstStyle/>
          <a:p>
            <a:r>
              <a:rPr lang="en-US" sz="80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Report on Lubricants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042647" y="2681808"/>
            <a:ext cx="6516453" cy="3853460"/>
          </a:xfrm>
        </p:spPr>
        <p:txBody>
          <a:bodyPr>
            <a:normAutofit fontScale="92500" lnSpcReduction="20000"/>
          </a:bodyPr>
          <a:lstStyle/>
          <a:p>
            <a:pPr marL="342900" indent="-342900">
              <a:buFont typeface="Arial" panose="020B0604020202020204" pitchFamily="34" charset="0"/>
              <a:buChar char="•"/>
            </a:pPr>
            <a:r>
              <a:rPr lang="en-US" sz="39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p>
          <a:p>
            <a:pPr marL="342900" indent="-342900">
              <a:buFont typeface="Arial" panose="020B0604020202020204" pitchFamily="34" charset="0"/>
              <a:buChar char="•"/>
            </a:pPr>
            <a:r>
              <a:rPr lang="en-US" sz="39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ANALYSIS OF LUBRICANTS</a:t>
            </a:r>
          </a:p>
          <a:p>
            <a:pPr marL="342900" indent="-342900">
              <a:buFont typeface="Arial" panose="020B0604020202020204" pitchFamily="34" charset="0"/>
              <a:buChar char="•"/>
            </a:pPr>
            <a:r>
              <a:rPr lang="en-US" sz="39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INDIA LUBRICANT MARKET ANALYSIS</a:t>
            </a:r>
          </a:p>
          <a:p>
            <a:pPr marL="342900" indent="-342900">
              <a:buFont typeface="Arial" panose="020B0604020202020204" pitchFamily="34" charset="0"/>
              <a:buChar char="•"/>
            </a:pPr>
            <a:r>
              <a:rPr lang="en-US" sz="39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INDUSTRY OVERVIEW</a:t>
            </a:r>
          </a:p>
          <a:p>
            <a:pPr marL="342900" indent="-342900">
              <a:buFont typeface="Arial" panose="020B0604020202020204" pitchFamily="34" charset="0"/>
              <a:buChar char="•"/>
            </a:pPr>
            <a:r>
              <a:rPr lang="en-US" sz="39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CONCLUSION</a:t>
            </a:r>
          </a:p>
          <a:p>
            <a:pPr marL="342900" indent="-342900">
              <a:buFont typeface="Arial" panose="020B0604020202020204" pitchFamily="34" charset="0"/>
              <a:buChar char="•"/>
            </a:pP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B4695C1-5815-4E68-9868-FB7E5B456A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5042646" cy="6858000"/>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slow" p14:dur="1500" advTm="1000">
        <p:split orient="vert"/>
      </p:transition>
    </mc:Choice>
    <mc:Fallback>
      <p:transition spd="slow" advTm="100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CF79518-1E3A-4E21-9216-7F5678FFA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88952" cy="4952999"/>
          </a:xfrm>
        </p:spPr>
        <p:txBody>
          <a:bodyPr anchor="ctr">
            <a:normAutofit fontScale="90000"/>
          </a:bodyPr>
          <a:lstStyle/>
          <a:p>
            <a:pPr lvl="0" algn="ctr"/>
            <a:b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b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br>
              <a:rPr lang="en-US" sz="4400" i="1" dirty="0">
                <a:solidFill>
                  <a:srgbClr val="FFFFFF"/>
                </a:solidFill>
              </a:rPr>
            </a:br>
            <a:r>
              <a:rPr lang="en-US" sz="2700" dirty="0">
                <a:solidFill>
                  <a:schemeClr val="bg1">
                    <a:lumMod val="95000"/>
                  </a:schemeClr>
                </a:solidFill>
              </a:rPr>
              <a:t>There are basically four major points I think a company should focus on</a:t>
            </a:r>
            <a:br>
              <a:rPr lang="en-US" sz="2700" dirty="0">
                <a:solidFill>
                  <a:schemeClr val="tx1"/>
                </a:solidFill>
              </a:rPr>
            </a:br>
            <a:br>
              <a:rPr lang="en-US" sz="4400" i="1" dirty="0">
                <a:solidFill>
                  <a:srgbClr val="FFFFFF"/>
                </a:solidFill>
              </a:rPr>
            </a:b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Educate Customers</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dirty="0">
                <a:solidFill>
                  <a:schemeClr val="bg1">
                    <a:lumMod val="95000"/>
                  </a:schemeClr>
                </a:solidFill>
              </a:rPr>
              <a:t>Highlight the benefits of using high-quality lubricants, including improved machinery performance, reduced maintenance costs, and extended equipment lifespan.</a:t>
            </a:r>
            <a:br>
              <a:rPr lang="en-US" sz="2400" dirty="0">
                <a:solidFill>
                  <a:schemeClr val="bg1">
                    <a:lumMod val="95000"/>
                  </a:schemeClr>
                </a:solidFill>
              </a:rPr>
            </a:br>
            <a:b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Customized Solutions</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dirty="0">
                <a:solidFill>
                  <a:schemeClr val="bg1">
                    <a:lumMod val="95000"/>
                  </a:schemeClr>
                </a:solidFill>
              </a:rPr>
              <a:t>Understand specific industry needs and offer tailor-made lubrication solutions to meet the unique requirements of clients.</a:t>
            </a:r>
            <a:br>
              <a:rPr lang="en-US" sz="2400" dirty="0">
                <a:solidFill>
                  <a:schemeClr val="bg1">
                    <a:lumMod val="95000"/>
                  </a:schemeClr>
                </a:solidFill>
              </a:rPr>
            </a:br>
            <a:endParaRPr lang="en-US" sz="2400" dirty="0">
              <a:solidFill>
                <a:schemeClr val="bg1">
                  <a:lumMod val="95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E04693C6-B654-403B-BAAF-FA9863EE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500394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406B1B-05D6-4272-9544-58675358DF2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1036320" y="94129"/>
            <a:ext cx="10119360" cy="4733365"/>
          </a:xfrm>
          <a:prstGeom prst="rect">
            <a:avLst/>
          </a:prstGeom>
        </p:spPr>
      </p:pic>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EBE4266-12A6-4A8D-9994-02B6C0939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1"/>
            <a:ext cx="12188952" cy="4953000"/>
          </a:xfrm>
        </p:spPr>
        <p:txBody>
          <a:bodyPr anchor="ctr">
            <a:normAutofit/>
          </a:bodyPr>
          <a:lstStyle/>
          <a:p>
            <a:pPr lvl="0"/>
            <a:br>
              <a:rPr lang="en-US" sz="2700" dirty="0">
                <a:solidFill>
                  <a:schemeClr val="tx1"/>
                </a:solidFill>
              </a:rPr>
            </a:br>
            <a:r>
              <a:rPr lang="en-US" sz="23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 </a:t>
            </a:r>
            <a:r>
              <a:rPr lang="en-US" sz="23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Digital Marketing Strategies</a:t>
            </a:r>
            <a:r>
              <a:rPr lang="en-US" sz="23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300" dirty="0">
                <a:solidFill>
                  <a:schemeClr val="bg1">
                    <a:lumMod val="95000"/>
                  </a:schemeClr>
                </a:solidFill>
              </a:rPr>
              <a:t>Utilize online platforms for targeted marketing, reaching potential customers and creating awareness about your lubricant products.</a:t>
            </a:r>
            <a:br>
              <a:rPr lang="en-US" sz="2300" dirty="0">
                <a:solidFill>
                  <a:schemeClr val="bg1">
                    <a:lumMod val="95000"/>
                  </a:schemeClr>
                </a:solidFill>
              </a:rPr>
            </a:br>
            <a:br>
              <a:rPr lang="en-US" sz="2300" b="1" i="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3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 Partnerships and Collaborations: </a:t>
            </a:r>
            <a:r>
              <a:rPr lang="en-US" sz="2300" dirty="0">
                <a:solidFill>
                  <a:schemeClr val="bg1">
                    <a:lumMod val="95000"/>
                  </a:schemeClr>
                </a:solidFill>
              </a:rPr>
              <a:t>Form partnerships with equipment manufacturers or industrial businesses to integrate your lubricants into their product lines, expanding your market reach.</a:t>
            </a:r>
            <a:br>
              <a:rPr lang="en-US" sz="2300" dirty="0">
                <a:solidFill>
                  <a:schemeClr val="tx1"/>
                </a:solidFill>
              </a:rPr>
            </a:br>
            <a:br>
              <a:rPr lang="en-US" sz="2300" dirty="0">
                <a:solidFill>
                  <a:schemeClr val="tx1"/>
                </a:solidFill>
              </a:rPr>
            </a:br>
            <a:r>
              <a:rPr lang="en-US" sz="2300" b="1" dirty="0">
                <a:solidFill>
                  <a:schemeClr val="bg1">
                    <a:lumMod val="95000"/>
                  </a:schemeClr>
                </a:solidFill>
              </a:rPr>
              <a:t>Remember, the lubricants industry is evolving, and staying informed about technological advancements, market demands, and environmental considerations is crucial for sustained success.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62473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26894"/>
            <a:ext cx="12188952" cy="4979894"/>
          </a:xfrm>
          <a:blipFill dpi="0"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effectLst>
            <a:outerShdw blurRad="50800" dist="38100" dir="5400000" algn="t" rotWithShape="0">
              <a:prstClr val="black">
                <a:alpha val="40000"/>
              </a:prstClr>
            </a:outerShdw>
          </a:effectLst>
        </p:spPr>
        <p:txBody>
          <a:bodyPr anchor="ctr">
            <a:normAutofit/>
            <a:scene3d>
              <a:camera prst="orthographicFront"/>
              <a:lightRig rig="threePt" dir="t"/>
            </a:scene3d>
            <a:sp3d>
              <a:bevelB w="38100" h="38100" prst="angle"/>
            </a:sp3d>
          </a:bodyPr>
          <a:lstStyle/>
          <a:p>
            <a:pPr lvl="0" algn="ctr">
              <a:lnSpc>
                <a:spcPct val="150000"/>
              </a:lnSpc>
            </a:pPr>
            <a:r>
              <a:rPr lang="en-US" b="1" i="1"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b="1"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823A3F25-1F81-43E3-8519-B7D65DEB260C}"/>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3049" y="4953000"/>
            <a:ext cx="12185904" cy="1930750"/>
          </a:xfrm>
          <a:prstGeom prst="rect">
            <a:avLst/>
          </a:prstGeom>
        </p:spPr>
      </p:pic>
    </p:spTree>
    <p:extLst>
      <p:ext uri="{BB962C8B-B14F-4D97-AF65-F5344CB8AC3E}">
        <p14:creationId xmlns:p14="http://schemas.microsoft.com/office/powerpoint/2010/main" val="6420603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81376B-90D7-46ED-B708-F340D1E8E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94"/>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88952" cy="4953000"/>
          </a:xfrm>
        </p:spPr>
        <p:txBody>
          <a:bodyPr anchor="ctr">
            <a:normAutofit/>
          </a:bodyPr>
          <a:lstStyle/>
          <a:p>
            <a:pPr lvl="0" algn="ctr"/>
            <a: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br>
              <a:rPr lang="en-US" sz="4800" i="1" dirty="0">
                <a:solidFill>
                  <a:srgbClr val="FFFFFF"/>
                </a:solidFill>
              </a:rPr>
            </a:br>
            <a:br>
              <a:rPr lang="en-US" sz="4800" i="1" dirty="0">
                <a:solidFill>
                  <a:srgbClr val="FFFFFF"/>
                </a:solidFill>
              </a:rPr>
            </a:br>
            <a:r>
              <a:rPr lang="en-US" sz="2400" dirty="0">
                <a:solidFill>
                  <a:schemeClr val="bg1"/>
                </a:solidFill>
              </a:rPr>
              <a:t>A </a:t>
            </a:r>
            <a:r>
              <a:rPr lang="en-US" sz="2400" b="1" dirty="0">
                <a:solidFill>
                  <a:schemeClr val="bg1"/>
                </a:solidFill>
              </a:rPr>
              <a:t>lubricant</a:t>
            </a:r>
            <a:r>
              <a:rPr lang="en-US" sz="2400" dirty="0">
                <a:solidFill>
                  <a:schemeClr val="bg1"/>
                </a:solidFill>
              </a:rPr>
              <a:t> (sometimes shortened to </a:t>
            </a:r>
            <a:r>
              <a:rPr lang="en-US" sz="2400" b="1" dirty="0">
                <a:solidFill>
                  <a:schemeClr val="bg1"/>
                </a:solidFill>
              </a:rPr>
              <a:t>lube</a:t>
            </a:r>
            <a:r>
              <a:rPr lang="en-US" sz="2400" dirty="0">
                <a:solidFill>
                  <a:schemeClr val="bg1"/>
                </a:solidFill>
              </a:rPr>
              <a:t>) is a substance that helps to reduce friction between surfaces in mutual contact, which ultimately reduces the heat generated when the surfaces move. It may also have the function of transmitting forces, transporting foreign particles, or heating or cooling the surfaces.</a:t>
            </a:r>
            <a:endParaRPr lang="en-US" sz="24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217821DC-D31D-47A2-8E33-E82AA0B7E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1917146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28D651-BAAD-443C-AB55-19240BFBF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88952" cy="4952999"/>
          </a:xfrm>
        </p:spPr>
        <p:txBody>
          <a:bodyPr anchor="ctr">
            <a:normAutofit fontScale="90000"/>
          </a:bodyPr>
          <a:lstStyle/>
          <a:p>
            <a:pPr lvl="0" algn="ctr"/>
            <a:b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 OF LUBRICANTS </a:t>
            </a:r>
            <a:br>
              <a:rPr lang="en-US" sz="4800" i="1" dirty="0">
                <a:solidFill>
                  <a:srgbClr val="FFFFFF"/>
                </a:solidFill>
              </a:rPr>
            </a:br>
            <a:br>
              <a:rPr lang="en-US" sz="4800" i="1" dirty="0">
                <a:solidFill>
                  <a:srgbClr val="FFFFFF"/>
                </a:solidFill>
              </a:rPr>
            </a:br>
            <a:r>
              <a:rPr lang="en-US" sz="4800" i="1" dirty="0">
                <a:solidFill>
                  <a:srgbClr val="FFFFFF"/>
                </a:solidFill>
              </a:rPr>
              <a:t>    </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Advanced Technology</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r>
              <a:rPr lang="en-US" sz="2400" dirty="0"/>
              <a:t> </a:t>
            </a:r>
            <a:r>
              <a:rPr lang="en-US" sz="2400" dirty="0">
                <a:solidFill>
                  <a:schemeClr val="bg1">
                    <a:lumMod val="95000"/>
                  </a:schemeClr>
                </a:solidFill>
              </a:rPr>
              <a:t>With advancements in technology, industries are likely to demand more specialized and high-performance lubricants to meet the requirements of modern machinery and equipment.</a:t>
            </a:r>
            <a:br>
              <a:rPr lang="en-US" sz="2400" dirty="0">
                <a:solidFill>
                  <a:schemeClr val="bg1">
                    <a:lumMod val="95000"/>
                  </a:schemeClr>
                </a:solidFill>
              </a:rPr>
            </a:br>
            <a:br>
              <a:rPr lang="en-US" sz="2400" dirty="0">
                <a:solidFill>
                  <a:schemeClr val="bg1">
                    <a:lumMod val="95000"/>
                  </a:schemeClr>
                </a:solidFill>
              </a:rPr>
            </a:b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Environmental Considerations</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dirty="0">
                <a:solidFill>
                  <a:schemeClr val="bg1">
                    <a:lumMod val="95000"/>
                  </a:schemeClr>
                </a:solidFill>
              </a:rPr>
              <a:t>There is a growing emphasis on environmentally friendly lubricants to reduce the ecological impact. Bio-based and eco-friendly lubricants are likely to gain popularity</a:t>
            </a:r>
            <a:r>
              <a:rPr lang="en-US" sz="2400" dirty="0"/>
              <a:t>.</a:t>
            </a:r>
            <a:br>
              <a:rPr lang="en-US" sz="2400" dirty="0"/>
            </a:b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C779AAAB-665A-48FD-BFFC-9D50480CC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33651866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47E3C2-8C53-4DD2-831A-C059256A8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Autofit/>
          </a:bodyPr>
          <a:lstStyle/>
          <a:p>
            <a:pPr lvl="0"/>
            <a:br>
              <a:rPr lang="en-US" sz="2400" dirty="0"/>
            </a:b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Synthetic Lubricants</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dirty="0">
                <a:solidFill>
                  <a:schemeClr val="bg1">
                    <a:lumMod val="95000"/>
                  </a:schemeClr>
                </a:solidFill>
              </a:rPr>
              <a:t>The use of synthetic lubricants is expected to rise due to their superior performance in extreme conditions, longer lifespan, and improved efficiency.</a:t>
            </a:r>
            <a:br>
              <a:rPr lang="en-US" sz="2400" dirty="0">
                <a:solidFill>
                  <a:schemeClr val="bg1">
                    <a:lumMod val="95000"/>
                  </a:schemeClr>
                </a:solidFill>
              </a:rPr>
            </a:br>
            <a:br>
              <a:rPr lang="en-US" sz="2400" dirty="0">
                <a:solidFill>
                  <a:schemeClr val="bg1">
                    <a:lumMod val="95000"/>
                  </a:schemeClr>
                </a:solidFill>
              </a:rPr>
            </a:b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Smart Lubrication</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dirty="0">
                <a:solidFill>
                  <a:schemeClr val="bg1">
                    <a:lumMod val="95000"/>
                  </a:schemeClr>
                </a:solidFill>
              </a:rPr>
              <a:t>The integration of IoT (Internet of Things) in machinery and equipment is likely to lead to smart lubrication systems, allowing for real-time monitoring and optimization of lubricant usage.</a:t>
            </a:r>
            <a:br>
              <a:rPr lang="en-US" sz="2400" dirty="0">
                <a:solidFill>
                  <a:schemeClr val="bg1">
                    <a:lumMod val="95000"/>
                  </a:schemeClr>
                </a:solidFill>
              </a:rPr>
            </a:br>
            <a:endParaRPr lang="en-US" sz="2400" i="1" dirty="0">
              <a:solidFill>
                <a:schemeClr val="bg1">
                  <a:lumMod val="95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AE9A5D09-59EA-4340-B9BA-5E51A920A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21376116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8F636C3-3225-4EB1-8E87-2ABDFB7D3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541" y="0"/>
            <a:ext cx="12188952" cy="4953000"/>
          </a:xfrm>
        </p:spPr>
        <p:txBody>
          <a:bodyPr anchor="ctr">
            <a:normAutofit/>
          </a:bodyPr>
          <a:lstStyle/>
          <a:p>
            <a:pPr lvl="0"/>
            <a:br>
              <a:rPr lang="en-US" sz="2400" dirty="0">
                <a:solidFill>
                  <a:schemeClr val="bg1">
                    <a:lumMod val="95000"/>
                  </a:schemeClr>
                </a:solidFill>
              </a:rPr>
            </a:br>
            <a:br>
              <a:rPr lang="en-US" sz="2400" dirty="0"/>
            </a:b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Globalization</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dirty="0">
                <a:solidFill>
                  <a:schemeClr val="bg1">
                    <a:lumMod val="95000"/>
                  </a:schemeClr>
                </a:solidFill>
              </a:rPr>
              <a:t>Globalization of industries may impact the types of lubricants used, with standardization and compatibility becoming crucial for multinational operations.</a:t>
            </a:r>
            <a:br>
              <a:rPr lang="en-US" sz="2400" dirty="0">
                <a:solidFill>
                  <a:schemeClr val="bg1">
                    <a:lumMod val="95000"/>
                  </a:schemeClr>
                </a:solidFill>
              </a:rPr>
            </a:br>
            <a:br>
              <a:rPr lang="en-US" sz="2400" dirty="0"/>
            </a:b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 </a:t>
            </a:r>
            <a:r>
              <a:rPr lang="en-US" sz="24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Electric Vehicles</a:t>
            </a:r>
            <a:r>
              <a:rPr lang="en-US"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dirty="0">
                <a:solidFill>
                  <a:schemeClr val="bg1">
                    <a:lumMod val="95000"/>
                  </a:schemeClr>
                </a:solidFill>
              </a:rPr>
              <a:t>With the rise of electric vehicles, there might be shifts in lubricant demand. While traditional engine oils will still be needed, there could be a rise in demand for specialized lubricants for electric vehicle components.</a:t>
            </a:r>
            <a:endParaRPr lang="en-US" sz="2400" i="1" dirty="0">
              <a:solidFill>
                <a:schemeClr val="bg1">
                  <a:lumMod val="95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A831AEE7-E2AD-4ACF-B7C3-A4644122D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6106"/>
            <a:ext cx="12192000" cy="1905000"/>
          </a:xfrm>
          <a:prstGeom prst="rect">
            <a:avLst/>
          </a:prstGeom>
        </p:spPr>
      </p:pic>
    </p:spTree>
    <p:extLst>
      <p:ext uri="{BB962C8B-B14F-4D97-AF65-F5344CB8AC3E}">
        <p14:creationId xmlns:p14="http://schemas.microsoft.com/office/powerpoint/2010/main" val="32190448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B85E43-9E34-4262-9CC8-98CAC04D2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a:bodyPr>
          <a:lstStyle/>
          <a:p>
            <a:pPr lvl="0"/>
            <a:r>
              <a:rPr lang="en-US" sz="23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 </a:t>
            </a:r>
            <a:r>
              <a:rPr lang="en-US" sz="2300" b="1" u="sng"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Maintenance Practices</a:t>
            </a:r>
            <a:r>
              <a:rPr lang="en-US" sz="23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300" dirty="0">
                <a:solidFill>
                  <a:schemeClr val="bg1">
                    <a:lumMod val="95000"/>
                  </a:schemeClr>
                </a:solidFill>
              </a:rPr>
              <a:t>Predictive maintenance practices, facilitated by data analytics and sensors, may influence lubricant usage patterns, ensuring timely replacements and reducing down time. It's important to note that these trends are subject to various factors and may vary across different industries and regions. Keeping abreast of technological developments, industry trends, and environmental regulations will be crucial for understanding the future scope of lubricants.</a:t>
            </a:r>
            <a:endParaRPr lang="en-US" sz="2300" i="1" dirty="0">
              <a:solidFill>
                <a:schemeClr val="bg1">
                  <a:lumMod val="95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2EAD219E-7E3B-4CA6-B3A6-1998C80FD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26398726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B85E43-9E34-4262-9CC8-98CAC04D2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Autofit/>
          </a:bodyPr>
          <a:lstStyle/>
          <a:p>
            <a:br>
              <a:rPr lang="en-IN" sz="5400" b="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5400" b="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India Lubricants Market Analysis </a:t>
            </a:r>
            <a:br>
              <a:rPr lang="en-IN" sz="2400" b="1" dirty="0"/>
            </a:br>
            <a:br>
              <a:rPr lang="en-IN" sz="2400" b="1" dirty="0"/>
            </a:br>
            <a:r>
              <a:rPr lang="en-IN" sz="2400" dirty="0">
                <a:solidFill>
                  <a:schemeClr val="bg1">
                    <a:lumMod val="95000"/>
                  </a:schemeClr>
                </a:solidFill>
              </a:rPr>
              <a:t>The India Lubricants Market stood at 2.44 billion litres in 2021 and is projected to register a CAGR of 5.24% to reach 3.15 billion litres in 2026.</a:t>
            </a:r>
            <a:br>
              <a:rPr lang="en-IN" sz="2400" dirty="0">
                <a:solidFill>
                  <a:schemeClr val="bg1">
                    <a:lumMod val="95000"/>
                  </a:schemeClr>
                </a:solidFill>
              </a:rPr>
            </a:br>
            <a:br>
              <a:rPr lang="en-IN" sz="2400" dirty="0">
                <a:solidFill>
                  <a:schemeClr val="bg1">
                    <a:lumMod val="95000"/>
                  </a:schemeClr>
                </a:solidFill>
              </a:rPr>
            </a:br>
            <a:r>
              <a:rPr lang="en-IN"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 Largest Segment by End-user Industry - Automotive </a:t>
            </a:r>
            <a:r>
              <a:rPr lang="en-IN" sz="2400" dirty="0">
                <a:solidFill>
                  <a:schemeClr val="bg1">
                    <a:lumMod val="95000"/>
                  </a:schemeClr>
                </a:solidFill>
              </a:rPr>
              <a:t>: Due to the higher volume of engine &amp; gear oil used in motor vehicles compared to any other industrial application, automotive was the largest end user among all categories.</a:t>
            </a:r>
            <a:br>
              <a:rPr lang="en-IN" sz="2400" dirty="0">
                <a:solidFill>
                  <a:schemeClr val="bg1">
                    <a:lumMod val="95000"/>
                  </a:schemeClr>
                </a:solidFill>
              </a:rPr>
            </a:br>
            <a:br>
              <a:rPr lang="en-IN" sz="2400" dirty="0">
                <a:solidFill>
                  <a:schemeClr val="bg1">
                    <a:lumMod val="95000"/>
                  </a:schemeClr>
                </a:solidFill>
              </a:rPr>
            </a:br>
            <a:r>
              <a:rPr lang="en-IN"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 Fastest Segment by End-user Industry - Automotive </a:t>
            </a:r>
            <a:r>
              <a:rPr lang="en-IN" sz="2400" dirty="0">
                <a:solidFill>
                  <a:schemeClr val="bg1">
                    <a:lumMod val="95000"/>
                  </a:schemeClr>
                </a:solidFill>
              </a:rPr>
              <a:t>: Automotive is likely to be the fastest-growing end-use segment of lubricants in India due to consumers' rising purchasing power resulting in increasing vehicle ownership.</a:t>
            </a:r>
            <a:br>
              <a:rPr lang="en-IN" sz="2400" dirty="0">
                <a:solidFill>
                  <a:schemeClr val="bg1">
                    <a:lumMod val="95000"/>
                  </a:schemeClr>
                </a:solidFill>
              </a:rPr>
            </a:br>
            <a:br>
              <a:rPr lang="en-IN" sz="2400" dirty="0">
                <a:solidFill>
                  <a:schemeClr val="bg1">
                    <a:lumMod val="95000"/>
                  </a:schemeClr>
                </a:solidFill>
              </a:rPr>
            </a:br>
            <a:endParaRPr lang="en-US" sz="2400" i="1" dirty="0">
              <a:solidFill>
                <a:schemeClr val="bg1">
                  <a:lumMod val="95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2EAD219E-7E3B-4CA6-B3A6-1998C80FD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37547310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B85E43-9E34-4262-9CC8-98CAC04D2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a:bodyPr>
          <a:lstStyle/>
          <a:p>
            <a:pPr lvl="0"/>
            <a:r>
              <a:rPr lang="en-IN"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 Largest Segment by Product Type - Engine Oils </a:t>
            </a:r>
            <a:r>
              <a:rPr lang="en-IN" sz="2400" dirty="0">
                <a:solidFill>
                  <a:schemeClr val="bg1">
                    <a:lumMod val="95000"/>
                  </a:schemeClr>
                </a:solidFill>
              </a:rPr>
              <a:t>: Engine oil is the highest consumed product category in India owing to the enormous engine size of cars, motorcycles, trucks &amp; buses and their high oil changing frequencies.</a:t>
            </a:r>
            <a:br>
              <a:rPr lang="en-IN" sz="2000" dirty="0">
                <a:solidFill>
                  <a:schemeClr val="bg1">
                    <a:lumMod val="95000"/>
                  </a:schemeClr>
                </a:solidFill>
              </a:rPr>
            </a:br>
            <a:br>
              <a:rPr lang="en-IN" sz="2000" dirty="0">
                <a:solidFill>
                  <a:schemeClr val="bg1">
                    <a:lumMod val="95000"/>
                  </a:schemeClr>
                </a:solidFill>
              </a:rPr>
            </a:br>
            <a:r>
              <a:rPr lang="en-IN" sz="24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 Fastest Segment by Product Type - Engine Oils </a:t>
            </a:r>
            <a:r>
              <a:rPr lang="en-IN" sz="2400" dirty="0">
                <a:solidFill>
                  <a:schemeClr val="bg1">
                    <a:lumMod val="95000"/>
                  </a:schemeClr>
                </a:solidFill>
              </a:rPr>
              <a:t>: Engine oil consumption in India is likely to grow at a faster rate than other product types due to the growing presence of gasoline- and diesel-run vehicles in the country.</a:t>
            </a:r>
            <a:endParaRPr lang="en-US" sz="2400" i="1" dirty="0">
              <a:solidFill>
                <a:schemeClr val="bg1">
                  <a:lumMod val="95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2EAD219E-7E3B-4CA6-B3A6-1998C80FD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22059099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50D0AE-9260-4C08-A8D7-7C9CE158F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fontScale="90000"/>
          </a:bodyPr>
          <a:lstStyle/>
          <a:p>
            <a:pPr lvl="0" algn="ctr"/>
            <a:b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INDUSTRY OVERVIEW </a:t>
            </a:r>
            <a:br>
              <a:rPr lang="en-US" sz="5400" b="1" i="1"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br>
              <a:rPr lang="en-US" sz="4800" i="1" dirty="0">
                <a:solidFill>
                  <a:srgbClr val="FFFFFF"/>
                </a:solidFill>
              </a:rPr>
            </a:br>
            <a:r>
              <a:rPr lang="en-US" sz="2400" dirty="0">
                <a:solidFill>
                  <a:schemeClr val="bg1">
                    <a:lumMod val="95000"/>
                  </a:schemeClr>
                </a:solidFill>
              </a:rPr>
              <a:t>The</a:t>
            </a:r>
            <a:r>
              <a:rPr lang="en-US" sz="2400" b="1" dirty="0">
                <a:solidFill>
                  <a:schemeClr val="bg1">
                    <a:lumMod val="95000"/>
                  </a:schemeClr>
                </a:solidFill>
              </a:rPr>
              <a:t> India lubricants market size</a:t>
            </a:r>
            <a:r>
              <a:rPr lang="en-US" sz="2400" dirty="0">
                <a:solidFill>
                  <a:schemeClr val="bg1">
                    <a:lumMod val="95000"/>
                  </a:schemeClr>
                </a:solidFill>
              </a:rPr>
              <a:t> was </a:t>
            </a:r>
            <a:r>
              <a:rPr lang="en-US" sz="2400" b="1" dirty="0">
                <a:solidFill>
                  <a:schemeClr val="bg1">
                    <a:lumMod val="95000"/>
                  </a:schemeClr>
                </a:solidFill>
              </a:rPr>
              <a:t>USD 256.89 Billion in 2022</a:t>
            </a:r>
            <a:r>
              <a:rPr lang="en-US" sz="2400" dirty="0">
                <a:solidFill>
                  <a:schemeClr val="bg1">
                    <a:lumMod val="95000"/>
                  </a:schemeClr>
                </a:solidFill>
              </a:rPr>
              <a:t> and is likely to reach </a:t>
            </a:r>
            <a:r>
              <a:rPr lang="en-US" sz="2400" b="1" dirty="0">
                <a:solidFill>
                  <a:schemeClr val="bg1">
                    <a:lumMod val="95000"/>
                  </a:schemeClr>
                </a:solidFill>
              </a:rPr>
              <a:t>USD 315.53 </a:t>
            </a:r>
            <a:r>
              <a:rPr lang="en-US" sz="2400" dirty="0">
                <a:solidFill>
                  <a:schemeClr val="bg1">
                    <a:lumMod val="95000"/>
                  </a:schemeClr>
                </a:solidFill>
              </a:rPr>
              <a:t>in </a:t>
            </a:r>
            <a:r>
              <a:rPr lang="en-US" sz="2400" b="1" dirty="0">
                <a:solidFill>
                  <a:schemeClr val="bg1">
                    <a:lumMod val="95000"/>
                  </a:schemeClr>
                </a:solidFill>
              </a:rPr>
              <a:t>2026</a:t>
            </a:r>
            <a:r>
              <a:rPr lang="en-US" sz="2400" dirty="0">
                <a:solidFill>
                  <a:schemeClr val="bg1">
                    <a:lumMod val="95000"/>
                  </a:schemeClr>
                </a:solidFill>
              </a:rPr>
              <a:t> and </a:t>
            </a:r>
            <a:r>
              <a:rPr lang="en-US" sz="2400" b="1" dirty="0">
                <a:solidFill>
                  <a:schemeClr val="bg1">
                    <a:lumMod val="95000"/>
                  </a:schemeClr>
                </a:solidFill>
              </a:rPr>
              <a:t>USD 406.79 Billion by 2031</a:t>
            </a:r>
            <a:r>
              <a:rPr lang="en-US" sz="2400" dirty="0">
                <a:solidFill>
                  <a:schemeClr val="bg1">
                    <a:lumMod val="95000"/>
                  </a:schemeClr>
                </a:solidFill>
              </a:rPr>
              <a:t>, expanding at a </a:t>
            </a:r>
            <a:r>
              <a:rPr lang="en-US" sz="2400" b="1" dirty="0">
                <a:solidFill>
                  <a:schemeClr val="bg1">
                    <a:lumMod val="95000"/>
                  </a:schemeClr>
                </a:solidFill>
              </a:rPr>
              <a:t>CAGR </a:t>
            </a:r>
            <a:r>
              <a:rPr lang="en-US" sz="2400" dirty="0">
                <a:solidFill>
                  <a:schemeClr val="bg1">
                    <a:lumMod val="95000"/>
                  </a:schemeClr>
                </a:solidFill>
              </a:rPr>
              <a:t>(</a:t>
            </a:r>
            <a:r>
              <a:rPr lang="en-IN" sz="2700" dirty="0">
                <a:solidFill>
                  <a:schemeClr val="bg1">
                    <a:lumMod val="95000"/>
                  </a:schemeClr>
                </a:solidFill>
              </a:rPr>
              <a:t>Compound annual growth rate</a:t>
            </a:r>
            <a:r>
              <a:rPr lang="en-IN" sz="2400" dirty="0">
                <a:solidFill>
                  <a:schemeClr val="bg1">
                    <a:lumMod val="95000"/>
                  </a:schemeClr>
                </a:solidFill>
              </a:rPr>
              <a:t>)</a:t>
            </a:r>
            <a:r>
              <a:rPr lang="en-US" sz="2400" b="1" dirty="0">
                <a:solidFill>
                  <a:schemeClr val="bg1">
                    <a:lumMod val="95000"/>
                  </a:schemeClr>
                </a:solidFill>
              </a:rPr>
              <a:t> of 5.24%</a:t>
            </a:r>
            <a:r>
              <a:rPr lang="en-US" sz="2400" dirty="0">
                <a:solidFill>
                  <a:schemeClr val="bg1">
                    <a:lumMod val="95000"/>
                  </a:schemeClr>
                </a:solidFill>
              </a:rPr>
              <a:t> during </a:t>
            </a:r>
            <a:r>
              <a:rPr lang="en-US" sz="2400" b="1" dirty="0">
                <a:solidFill>
                  <a:schemeClr val="bg1">
                    <a:lumMod val="95000"/>
                  </a:schemeClr>
                </a:solidFill>
              </a:rPr>
              <a:t>2023–2031</a:t>
            </a:r>
            <a:r>
              <a:rPr lang="en-US" sz="2400" dirty="0">
                <a:solidFill>
                  <a:schemeClr val="bg1">
                    <a:lumMod val="95000"/>
                  </a:schemeClr>
                </a:solidFill>
              </a:rPr>
              <a:t>.Growth of the market is attributed to rapid urbanization, increasing overall efficiency &amp; productivity for enterprises, and increasing production of two-wheeler vehicles. In the year 2022-23, Indian lubricants industry was impacted by the global economic slowdown, fluctuating base oil prices, increase in raw material and packaging costs and dollar exchange prices, creating stress on the entire value chain. The Lubes Business has overcome these challenges by reorganizing and rebuilding itself during the year.</a:t>
            </a:r>
            <a:endParaRPr lang="en-US" sz="2400" i="1" dirty="0">
              <a:solidFill>
                <a:schemeClr val="bg1">
                  <a:lumMod val="95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F025C175-ADC5-46BA-81F6-C5468C68C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0"/>
            <a:ext cx="12192000" cy="1905000"/>
          </a:xfrm>
          <a:prstGeom prst="rect">
            <a:avLst/>
          </a:prstGeom>
        </p:spPr>
      </p:pic>
    </p:spTree>
    <p:extLst>
      <p:ext uri="{BB962C8B-B14F-4D97-AF65-F5344CB8AC3E}">
        <p14:creationId xmlns:p14="http://schemas.microsoft.com/office/powerpoint/2010/main" val="28238825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133</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Report on Lubricants</vt:lpstr>
      <vt:lpstr>INTRODUCTION  A lubricant (sometimes shortened to lube) is a substance that helps to reduce friction between surfaces in mutual contact, which ultimately reduces the heat generated when the surfaces move. It may also have the function of transmitting forces, transporting foreign particles, or heating or cooling the surfaces.</vt:lpstr>
      <vt:lpstr> ANALYSIS OF LUBRICANTS       1. Advanced Technology: With advancements in technology, industries are likely to demand more specialized and high-performance lubricants to meet the requirements of modern machinery and equipment.  2. Environmental Considerations: There is a growing emphasis on environmentally friendly lubricants to reduce the ecological impact. Bio-based and eco-friendly lubricants are likely to gain popularity. </vt:lpstr>
      <vt:lpstr> 3. Synthetic Lubricants: The use of synthetic lubricants is expected to rise due to their superior performance in extreme conditions, longer lifespan, and improved efficiency.  4. Smart Lubrication: The integration of IoT (Internet of Things) in machinery and equipment is likely to lead to smart lubrication systems, allowing for real-time monitoring and optimization of lubricant usage. </vt:lpstr>
      <vt:lpstr>  5. Globalization: Globalization of industries may impact the types of lubricants used, with standardization and compatibility becoming crucial for multinational operations.  6. Electric Vehicles: With the rise of electric vehicles, there might be shifts in lubricant demand. While traditional engine oils will still be needed, there could be a rise in demand for specialized lubricants for electric vehicle components.</vt:lpstr>
      <vt:lpstr>7. Maintenance Practices: Predictive maintenance practices, facilitated by data analytics and sensors, may influence lubricant usage patterns, ensuring timely replacements and reducing down time. It's important to note that these trends are subject to various factors and may vary across different industries and regions. Keeping abreast of technological developments, industry trends, and environmental regulations will be crucial for understanding the future scope of lubricants.</vt:lpstr>
      <vt:lpstr> India Lubricants Market Analysis   The India Lubricants Market stood at 2.44 billion litres in 2021 and is projected to register a CAGR of 5.24% to reach 3.15 billion litres in 2026.  1. Largest Segment by End-user Industry - Automotive : Due to the higher volume of engine &amp; gear oil used in motor vehicles compared to any other industrial application, automotive was the largest end user among all categories.  2. Fastest Segment by End-user Industry - Automotive : Automotive is likely to be the fastest-growing end-use segment of lubricants in India due to consumers' rising purchasing power resulting in increasing vehicle ownership.  </vt:lpstr>
      <vt:lpstr>3. Largest Segment by Product Type - Engine Oils : Engine oil is the highest consumed product category in India owing to the enormous engine size of cars, motorcycles, trucks &amp; buses and their high oil changing frequencies.  4. Fastest Segment by Product Type - Engine Oils : Engine oil consumption in India is likely to grow at a faster rate than other product types due to the growing presence of gasoline- and diesel-run vehicles in the country.</vt:lpstr>
      <vt:lpstr> INDUSTRY OVERVIEW   The India lubricants market size was USD 256.89 Billion in 2022 and is likely to reach USD 315.53 in 2026 and USD 406.79 Billion by 2031, expanding at a CAGR (Compound annual growth rate) of 5.24% during 2023–2031.Growth of the market is attributed to rapid urbanization, increasing overall efficiency &amp; productivity for enterprises, and increasing production of two-wheeler vehicles. In the year 2022-23, Indian lubricants industry was impacted by the global economic slowdown, fluctuating base oil prices, increase in raw material and packaging costs and dollar exchange prices, creating stress on the entire value chain. The Lubes Business has overcome these challenges by reorganizing and rebuilding itself during the year.</vt:lpstr>
      <vt:lpstr> CONCLUSION  There are basically four major points I think a company should focus on  1. Educate Customers: Highlight the benefits of using high-quality lubricants, including improved machinery performance, reduced maintenance costs, and extended equipment lifespan.  2. Customized Solutions: Understand specific industry needs and offer tailor-made lubrication solutions to meet the unique requirements of clients. </vt:lpstr>
      <vt:lpstr> 3. Digital Marketing Strategies: Utilize online platforms for targeted marketing, reaching potential customers and creating awareness about your lubricant products.  4. Partnerships and Collaborations: Form partnerships with equipment manufacturers or industrial businesses to integrate your lubricants into their product lines, expanding your market reach.  Remember, the lubricants industry is evolving, and staying informed about technological advancements, market demands, and environmental considerations is crucial for sustained success.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2023-12-30T11:37:18Z</dcterms:created>
  <dcterms:modified xsi:type="dcterms:W3CDTF">2023-12-31T09:38:00Z</dcterms:modified>
</cp:coreProperties>
</file>