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86" r:id="rId5"/>
    <p:sldId id="259" r:id="rId6"/>
    <p:sldId id="260" r:id="rId7"/>
    <p:sldId id="289" r:id="rId8"/>
    <p:sldId id="290" r:id="rId9"/>
    <p:sldId id="291" r:id="rId10"/>
    <p:sldId id="292" r:id="rId11"/>
    <p:sldId id="293" r:id="rId12"/>
    <p:sldId id="297" r:id="rId13"/>
    <p:sldId id="298" r:id="rId14"/>
    <p:sldId id="299" r:id="rId15"/>
    <p:sldId id="30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Lexend Deca"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BA6536-CCCE-4646-A936-4C45204AA591}">
  <a:tblStyle styleId="{79BA6536-CCCE-4646-A936-4C45204AA5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anu saraswat" userId="ead06c321e5f6768" providerId="LiveId" clId="{EA4C876E-B548-4079-8216-C2B8E61CFEB4}"/>
    <pc:docChg chg="custSel addSld delSld modSld">
      <pc:chgData name="shantanu saraswat" userId="ead06c321e5f6768" providerId="LiveId" clId="{EA4C876E-B548-4079-8216-C2B8E61CFEB4}" dt="2020-11-26T14:38:30.370" v="110" actId="207"/>
      <pc:docMkLst>
        <pc:docMk/>
      </pc:docMkLst>
      <pc:sldChg chg="addSp delSp modSp del mod">
        <pc:chgData name="shantanu saraswat" userId="ead06c321e5f6768" providerId="LiveId" clId="{EA4C876E-B548-4079-8216-C2B8E61CFEB4}" dt="2020-11-26T14:20:57.205" v="13" actId="2696"/>
        <pc:sldMkLst>
          <pc:docMk/>
          <pc:sldMk cId="737614194" sldId="294"/>
        </pc:sldMkLst>
        <pc:spChg chg="del mod">
          <ac:chgData name="shantanu saraswat" userId="ead06c321e5f6768" providerId="LiveId" clId="{EA4C876E-B548-4079-8216-C2B8E61CFEB4}" dt="2020-11-26T14:17:55.507" v="4" actId="478"/>
          <ac:spMkLst>
            <pc:docMk/>
            <pc:sldMk cId="737614194" sldId="294"/>
            <ac:spMk id="2" creationId="{00000000-0000-0000-0000-000000000000}"/>
          </ac:spMkLst>
        </pc:spChg>
        <pc:spChg chg="del mod">
          <ac:chgData name="shantanu saraswat" userId="ead06c321e5f6768" providerId="LiveId" clId="{EA4C876E-B548-4079-8216-C2B8E61CFEB4}" dt="2020-11-26T14:17:49.956" v="2" actId="478"/>
          <ac:spMkLst>
            <pc:docMk/>
            <pc:sldMk cId="737614194" sldId="294"/>
            <ac:spMk id="3" creationId="{00000000-0000-0000-0000-000000000000}"/>
          </ac:spMkLst>
        </pc:spChg>
        <pc:spChg chg="add del mod">
          <ac:chgData name="shantanu saraswat" userId="ead06c321e5f6768" providerId="LiveId" clId="{EA4C876E-B548-4079-8216-C2B8E61CFEB4}" dt="2020-11-26T14:18:57.828" v="5" actId="12084"/>
          <ac:spMkLst>
            <pc:docMk/>
            <pc:sldMk cId="737614194" sldId="294"/>
            <ac:spMk id="7" creationId="{1B7848E5-825E-4FA2-A507-EF0B1D004B78}"/>
          </ac:spMkLst>
        </pc:spChg>
        <pc:spChg chg="add mod">
          <ac:chgData name="shantanu saraswat" userId="ead06c321e5f6768" providerId="LiveId" clId="{EA4C876E-B548-4079-8216-C2B8E61CFEB4}" dt="2020-11-26T14:17:55.507" v="4" actId="478"/>
          <ac:spMkLst>
            <pc:docMk/>
            <pc:sldMk cId="737614194" sldId="294"/>
            <ac:spMk id="9" creationId="{9ABE8EAA-307F-44AB-B8E0-256536B8779E}"/>
          </ac:spMkLst>
        </pc:spChg>
        <pc:graphicFrameChg chg="add mod">
          <ac:chgData name="shantanu saraswat" userId="ead06c321e5f6768" providerId="LiveId" clId="{EA4C876E-B548-4079-8216-C2B8E61CFEB4}" dt="2020-11-26T14:19:17.149" v="7" actId="20577"/>
          <ac:graphicFrameMkLst>
            <pc:docMk/>
            <pc:sldMk cId="737614194" sldId="294"/>
            <ac:graphicFrameMk id="10" creationId="{48F83EDD-2F94-49F2-A99A-ED11DF3D3DD3}"/>
          </ac:graphicFrameMkLst>
        </pc:graphicFrameChg>
        <pc:picChg chg="del">
          <ac:chgData name="shantanu saraswat" userId="ead06c321e5f6768" providerId="LiveId" clId="{EA4C876E-B548-4079-8216-C2B8E61CFEB4}" dt="2020-11-26T14:17:41.560" v="0" actId="21"/>
          <ac:picMkLst>
            <pc:docMk/>
            <pc:sldMk cId="737614194" sldId="294"/>
            <ac:picMk id="5" creationId="{00000000-0000-0000-0000-000000000000}"/>
          </ac:picMkLst>
        </pc:picChg>
      </pc:sldChg>
      <pc:sldChg chg="del">
        <pc:chgData name="shantanu saraswat" userId="ead06c321e5f6768" providerId="LiveId" clId="{EA4C876E-B548-4079-8216-C2B8E61CFEB4}" dt="2020-11-26T14:20:44.815" v="11" actId="2696"/>
        <pc:sldMkLst>
          <pc:docMk/>
          <pc:sldMk cId="2257886245" sldId="295"/>
        </pc:sldMkLst>
      </pc:sldChg>
      <pc:sldChg chg="del">
        <pc:chgData name="shantanu saraswat" userId="ead06c321e5f6768" providerId="LiveId" clId="{EA4C876E-B548-4079-8216-C2B8E61CFEB4}" dt="2020-11-26T14:20:53.912" v="12" actId="2696"/>
        <pc:sldMkLst>
          <pc:docMk/>
          <pc:sldMk cId="3396990840" sldId="296"/>
        </pc:sldMkLst>
      </pc:sldChg>
      <pc:sldChg chg="addSp delSp modSp add del mod chgLayout">
        <pc:chgData name="shantanu saraswat" userId="ead06c321e5f6768" providerId="LiveId" clId="{EA4C876E-B548-4079-8216-C2B8E61CFEB4}" dt="2020-11-26T14:20:43.225" v="10" actId="2696"/>
        <pc:sldMkLst>
          <pc:docMk/>
          <pc:sldMk cId="505097832" sldId="300"/>
        </pc:sldMkLst>
        <pc:spChg chg="add del mod">
          <ac:chgData name="shantanu saraswat" userId="ead06c321e5f6768" providerId="LiveId" clId="{EA4C876E-B548-4079-8216-C2B8E61CFEB4}" dt="2020-11-26T14:20:13.463" v="9" actId="6264"/>
          <ac:spMkLst>
            <pc:docMk/>
            <pc:sldMk cId="505097832" sldId="300"/>
            <ac:spMk id="2" creationId="{E48B5541-90F1-4C44-ACAD-903466B4BFE6}"/>
          </ac:spMkLst>
        </pc:spChg>
        <pc:spChg chg="add mod ord">
          <ac:chgData name="shantanu saraswat" userId="ead06c321e5f6768" providerId="LiveId" clId="{EA4C876E-B548-4079-8216-C2B8E61CFEB4}" dt="2020-11-26T14:20:13.463" v="9" actId="6264"/>
          <ac:spMkLst>
            <pc:docMk/>
            <pc:sldMk cId="505097832" sldId="300"/>
            <ac:spMk id="3" creationId="{9B706A3F-288D-4014-A8A2-5F09035B7337}"/>
          </ac:spMkLst>
        </pc:spChg>
        <pc:spChg chg="mod ord">
          <ac:chgData name="shantanu saraswat" userId="ead06c321e5f6768" providerId="LiveId" clId="{EA4C876E-B548-4079-8216-C2B8E61CFEB4}" dt="2020-11-26T14:20:13.463" v="9" actId="6264"/>
          <ac:spMkLst>
            <pc:docMk/>
            <pc:sldMk cId="505097832" sldId="300"/>
            <ac:spMk id="4" creationId="{00000000-0000-0000-0000-000000000000}"/>
          </ac:spMkLst>
        </pc:spChg>
        <pc:spChg chg="add mod ord">
          <ac:chgData name="shantanu saraswat" userId="ead06c321e5f6768" providerId="LiveId" clId="{EA4C876E-B548-4079-8216-C2B8E61CFEB4}" dt="2020-11-26T14:20:13.463" v="9" actId="6264"/>
          <ac:spMkLst>
            <pc:docMk/>
            <pc:sldMk cId="505097832" sldId="300"/>
            <ac:spMk id="5" creationId="{D95F6B93-C52C-4132-BA62-14D8DC2B18DB}"/>
          </ac:spMkLst>
        </pc:spChg>
        <pc:spChg chg="del">
          <ac:chgData name="shantanu saraswat" userId="ead06c321e5f6768" providerId="LiveId" clId="{EA4C876E-B548-4079-8216-C2B8E61CFEB4}" dt="2020-11-26T14:20:13.463" v="9" actId="6264"/>
          <ac:spMkLst>
            <pc:docMk/>
            <pc:sldMk cId="505097832" sldId="300"/>
            <ac:spMk id="9" creationId="{9ABE8EAA-307F-44AB-B8E0-256536B8779E}"/>
          </ac:spMkLst>
        </pc:spChg>
      </pc:sldChg>
      <pc:sldChg chg="addSp delSp modSp new mod">
        <pc:chgData name="shantanu saraswat" userId="ead06c321e5f6768" providerId="LiveId" clId="{EA4C876E-B548-4079-8216-C2B8E61CFEB4}" dt="2020-11-26T14:38:30.370" v="110" actId="207"/>
        <pc:sldMkLst>
          <pc:docMk/>
          <pc:sldMk cId="2351515908" sldId="300"/>
        </pc:sldMkLst>
        <pc:spChg chg="mod">
          <ac:chgData name="shantanu saraswat" userId="ead06c321e5f6768" providerId="LiveId" clId="{EA4C876E-B548-4079-8216-C2B8E61CFEB4}" dt="2020-11-26T14:36:20.722" v="100" actId="14100"/>
          <ac:spMkLst>
            <pc:docMk/>
            <pc:sldMk cId="2351515908" sldId="300"/>
            <ac:spMk id="2" creationId="{46464F0E-3DB2-4863-B454-6D9E9FDD10B7}"/>
          </ac:spMkLst>
        </pc:spChg>
        <pc:spChg chg="add del mod">
          <ac:chgData name="shantanu saraswat" userId="ead06c321e5f6768" providerId="LiveId" clId="{EA4C876E-B548-4079-8216-C2B8E61CFEB4}" dt="2020-11-26T14:35:18.309" v="93" actId="478"/>
          <ac:spMkLst>
            <pc:docMk/>
            <pc:sldMk cId="2351515908" sldId="300"/>
            <ac:spMk id="4" creationId="{DE3C7624-938A-4C30-84AE-BF846B892094}"/>
          </ac:spMkLst>
        </pc:spChg>
        <pc:spChg chg="add mod">
          <ac:chgData name="shantanu saraswat" userId="ead06c321e5f6768" providerId="LiveId" clId="{EA4C876E-B548-4079-8216-C2B8E61CFEB4}" dt="2020-11-26T14:35:43.425" v="98" actId="6549"/>
          <ac:spMkLst>
            <pc:docMk/>
            <pc:sldMk cId="2351515908" sldId="300"/>
            <ac:spMk id="6" creationId="{987154AA-6BBF-4407-99FB-B62398AF5174}"/>
          </ac:spMkLst>
        </pc:spChg>
        <pc:spChg chg="add mod">
          <ac:chgData name="shantanu saraswat" userId="ead06c321e5f6768" providerId="LiveId" clId="{EA4C876E-B548-4079-8216-C2B8E61CFEB4}" dt="2020-11-26T14:38:30.370" v="110" actId="207"/>
          <ac:spMkLst>
            <pc:docMk/>
            <pc:sldMk cId="2351515908" sldId="300"/>
            <ac:spMk id="8" creationId="{1551A525-4AC2-42A5-8116-8E5A20CA71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986580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rawing_straws" TargetMode="External"/><Relationship Id="rId2" Type="http://schemas.openxmlformats.org/officeDocument/2006/relationships/hyperlink" Target="https://en.wikipedia.org/wiki/Coin_flipping" TargetMode="External"/><Relationship Id="rId1" Type="http://schemas.openxmlformats.org/officeDocument/2006/relationships/slideLayout" Target="../slideLayouts/slideLayout4.xml"/><Relationship Id="rId5" Type="http://schemas.openxmlformats.org/officeDocument/2006/relationships/hyperlink" Target="https://en.wikipedia.org/wiki/Randomness" TargetMode="External"/><Relationship Id="rId4" Type="http://schemas.openxmlformats.org/officeDocument/2006/relationships/hyperlink" Target="https://en.wikipedia.org/wiki/Di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Rectangle 2"/>
          <p:cNvSpPr/>
          <p:nvPr/>
        </p:nvSpPr>
        <p:spPr>
          <a:xfrm>
            <a:off x="7669" y="0"/>
            <a:ext cx="1900036" cy="1275606"/>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bg1"/>
              </a:solidFill>
            </a:endParaRPr>
          </a:p>
        </p:txBody>
      </p:sp>
      <p:sp>
        <p:nvSpPr>
          <p:cNvPr id="60" name="Google Shape;60;p13"/>
          <p:cNvSpPr txBox="1">
            <a:spLocks noGrp="1"/>
          </p:cNvSpPr>
          <p:nvPr>
            <p:ph type="ctrTitle"/>
          </p:nvPr>
        </p:nvSpPr>
        <p:spPr>
          <a:xfrm>
            <a:off x="539552" y="1779662"/>
            <a:ext cx="5040560" cy="220243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3600" dirty="0">
                <a:latin typeface="Times New Roman" pitchFamily="18" charset="0"/>
                <a:cs typeface="Times New Roman" pitchFamily="18" charset="0"/>
              </a:rPr>
              <a:t>MINI  PROJECT PRESENTATION</a:t>
            </a:r>
            <a:endParaRPr sz="3600" dirty="0">
              <a:latin typeface="Times New Roman" pitchFamily="18" charset="0"/>
              <a:cs typeface="Times New Roman" pitchFamily="18" charset="0"/>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9" name="Picture 8" descr="gla_logo(1).png"/>
          <p:cNvPicPr>
            <a:picLocks noChangeAspect="1"/>
          </p:cNvPicPr>
          <p:nvPr/>
        </p:nvPicPr>
        <p:blipFill>
          <a:blip r:embed="rId8" cstate="print"/>
          <a:stretch>
            <a:fillRect/>
          </a:stretch>
        </p:blipFill>
        <p:spPr>
          <a:xfrm>
            <a:off x="7668" y="111885"/>
            <a:ext cx="1804382" cy="10353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itchFamily="18" charset="0"/>
                <a:cs typeface="Times New Roman" pitchFamily="18" charset="0"/>
              </a:rPr>
              <a:t>Technologies Used:</a:t>
            </a:r>
            <a:endParaRPr lang="en-GB" dirty="0"/>
          </a:p>
        </p:txBody>
      </p:sp>
      <p:sp>
        <p:nvSpPr>
          <p:cNvPr id="3" name="Text Placeholder 2"/>
          <p:cNvSpPr>
            <a:spLocks noGrp="1"/>
          </p:cNvSpPr>
          <p:nvPr>
            <p:ph type="body" idx="1"/>
          </p:nvPr>
        </p:nvSpPr>
        <p:spPr>
          <a:xfrm>
            <a:off x="580550" y="1352550"/>
            <a:ext cx="8023898" cy="3161700"/>
          </a:xfrm>
        </p:spPr>
        <p:txBody>
          <a:bodyPr/>
          <a:lstStyle/>
          <a:p>
            <a:pPr marL="76200" lvl="0" indent="0">
              <a:buNone/>
            </a:pPr>
            <a:r>
              <a:rPr lang="en-GB" b="1" dirty="0">
                <a:solidFill>
                  <a:schemeClr val="bg1"/>
                </a:solidFill>
                <a:latin typeface="Times New Roman" pitchFamily="18" charset="0"/>
                <a:cs typeface="Times New Roman" pitchFamily="18" charset="0"/>
              </a:rPr>
              <a:t>    JavaScript</a:t>
            </a:r>
          </a:p>
          <a:p>
            <a:pPr marL="76200" lvl="0" indent="0">
              <a:buNone/>
            </a:pPr>
            <a:endParaRPr lang="en-GB" b="1" dirty="0">
              <a:solidFill>
                <a:schemeClr val="bg1"/>
              </a:solidFill>
              <a:latin typeface="Times New Roman" pitchFamily="18" charset="0"/>
              <a:cs typeface="Times New Roman" pitchFamily="18" charset="0"/>
            </a:endParaRPr>
          </a:p>
          <a:p>
            <a:pPr>
              <a:buFont typeface="Wingdings" pitchFamily="2" charset="2"/>
              <a:buChar char="Ø"/>
            </a:pPr>
            <a:r>
              <a:rPr lang="en-US" sz="1800" b="1" dirty="0">
                <a:solidFill>
                  <a:schemeClr val="bg1"/>
                </a:solidFill>
                <a:latin typeface="Times New Roman" pitchFamily="18" charset="0"/>
                <a:cs typeface="Times New Roman" pitchFamily="18" charset="0"/>
              </a:rPr>
              <a:t>JavaScript enables interactive web pages and is an essential part of web applications. </a:t>
            </a:r>
          </a:p>
          <a:p>
            <a:pPr>
              <a:buFont typeface="Wingdings" pitchFamily="2" charset="2"/>
              <a:buChar char="Ø"/>
            </a:pPr>
            <a:r>
              <a:rPr lang="en-US" sz="1800" b="1" dirty="0">
                <a:solidFill>
                  <a:schemeClr val="bg1"/>
                </a:solidFill>
                <a:latin typeface="Times New Roman" pitchFamily="18" charset="0"/>
                <a:cs typeface="Times New Roman" pitchFamily="18" charset="0"/>
              </a:rPr>
              <a:t>The vast majority of websites use it for client-side page behavior, and all major web browsers have a dedicated JavaScript engine to execute it.</a:t>
            </a:r>
          </a:p>
          <a:p>
            <a:pPr>
              <a:buFont typeface="Wingdings" pitchFamily="2" charset="2"/>
              <a:buChar char="Ø"/>
            </a:pPr>
            <a:r>
              <a:rPr lang="en-US" sz="1800" b="1" dirty="0">
                <a:solidFill>
                  <a:schemeClr val="bg1"/>
                </a:solidFill>
                <a:latin typeface="Times New Roman" pitchFamily="18" charset="0"/>
                <a:cs typeface="Times New Roman" pitchFamily="18" charset="0"/>
              </a:rPr>
              <a:t>As a multi-paradigm language, JavaScript supports event-driven, functional, and imperative programming styles. </a:t>
            </a:r>
          </a:p>
          <a:p>
            <a:pPr lvl="1">
              <a:buFont typeface="Wingdings" pitchFamily="2" charset="2"/>
              <a:buChar char="Ø"/>
            </a:pPr>
            <a:endParaRPr lang="en-GB" sz="1600" dirty="0">
              <a:solidFill>
                <a:schemeClr val="accent4"/>
              </a:solidFill>
              <a:latin typeface="Times New Roman" pitchFamily="18" charset="0"/>
              <a:cs typeface="Times New Roman" pitchFamily="18" charset="0"/>
            </a:endParaRPr>
          </a:p>
          <a:p>
            <a:pPr marL="76200" lvl="0" indent="0">
              <a:buNone/>
            </a:pPr>
            <a:endParaRPr lang="en-GB" sz="1600" dirty="0">
              <a:solidFill>
                <a:schemeClr val="accent4"/>
              </a:solidFill>
              <a:latin typeface="Times New Roman" pitchFamily="18" charset="0"/>
              <a:cs typeface="Times New Roman" pitchFamily="18" charset="0"/>
            </a:endParaRPr>
          </a:p>
          <a:p>
            <a:pPr marL="76200" indent="0">
              <a:buNone/>
            </a:pPr>
            <a:endParaRPr lang="en-GB" sz="1600" dirty="0">
              <a:solidFill>
                <a:schemeClr val="accent4"/>
              </a:solidFill>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29966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1085092C-DE2D-4379-B303-ED49EDF90594}"/>
              </a:ext>
            </a:extLst>
          </p:cNvPr>
          <p:cNvPicPr>
            <a:picLocks noChangeAspect="1"/>
          </p:cNvPicPr>
          <p:nvPr/>
        </p:nvPicPr>
        <p:blipFill>
          <a:blip r:embed="rId2"/>
          <a:stretch>
            <a:fillRect/>
          </a:stretch>
        </p:blipFill>
        <p:spPr>
          <a:xfrm>
            <a:off x="0" y="0"/>
            <a:ext cx="4788025" cy="2693264"/>
          </a:xfrm>
          <a:prstGeom prst="rect">
            <a:avLst/>
          </a:prstGeom>
        </p:spPr>
      </p:pic>
      <p:pic>
        <p:nvPicPr>
          <p:cNvPr id="8" name="Picture 7">
            <a:extLst>
              <a:ext uri="{FF2B5EF4-FFF2-40B4-BE49-F238E27FC236}">
                <a16:creationId xmlns:a16="http://schemas.microsoft.com/office/drawing/2014/main" id="{1081401F-B1E2-4725-B207-E0A03E24DB72}"/>
              </a:ext>
            </a:extLst>
          </p:cNvPr>
          <p:cNvPicPr>
            <a:picLocks noChangeAspect="1"/>
          </p:cNvPicPr>
          <p:nvPr/>
        </p:nvPicPr>
        <p:blipFill>
          <a:blip r:embed="rId3"/>
          <a:stretch>
            <a:fillRect/>
          </a:stretch>
        </p:blipFill>
        <p:spPr>
          <a:xfrm>
            <a:off x="4788025" y="2311133"/>
            <a:ext cx="4355976" cy="2859781"/>
          </a:xfrm>
          <a:prstGeom prst="rect">
            <a:avLst/>
          </a:prstGeom>
        </p:spPr>
      </p:pic>
    </p:spTree>
    <p:extLst>
      <p:ext uri="{BB962C8B-B14F-4D97-AF65-F5344CB8AC3E}">
        <p14:creationId xmlns:p14="http://schemas.microsoft.com/office/powerpoint/2010/main" val="222307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p:cNvSpPr/>
          <p:nvPr/>
        </p:nvSpPr>
        <p:spPr>
          <a:xfrm>
            <a:off x="395536" y="1448366"/>
            <a:ext cx="7920880" cy="3447098"/>
          </a:xfrm>
          <a:prstGeom prst="rect">
            <a:avLst/>
          </a:prstGeom>
        </p:spPr>
        <p:txBody>
          <a:bodyPr wrap="square">
            <a:spAutoFit/>
          </a:bodyPr>
          <a:lstStyle/>
          <a:p>
            <a:pPr marL="76200" lvl="0" indent="0">
              <a:buNone/>
            </a:pPr>
            <a:r>
              <a:rPr lang="en-GB" sz="2400" b="1" dirty="0">
                <a:solidFill>
                  <a:schemeClr val="bg1"/>
                </a:solidFill>
                <a:latin typeface="Times New Roman" pitchFamily="18" charset="0"/>
                <a:cs typeface="Times New Roman" pitchFamily="18" charset="0"/>
              </a:rPr>
              <a:t>    Bootstrap</a:t>
            </a:r>
          </a:p>
          <a:p>
            <a:pPr marL="76200" lvl="0" indent="0">
              <a:buNone/>
            </a:pPr>
            <a:endParaRPr lang="en-GB" b="1" dirty="0">
              <a:solidFill>
                <a:schemeClr val="bg1"/>
              </a:solidFill>
              <a:latin typeface="Times New Roman" pitchFamily="18" charset="0"/>
              <a:cs typeface="Times New Roman" pitchFamily="18" charset="0"/>
            </a:endParaRPr>
          </a:p>
          <a:p>
            <a:pPr>
              <a:buFont typeface="Wingdings" pitchFamily="2" charset="2"/>
              <a:buChar char="Ø"/>
            </a:pPr>
            <a:r>
              <a:rPr lang="en-IN" sz="1800" dirty="0">
                <a:solidFill>
                  <a:schemeClr val="bg1"/>
                </a:solidFill>
                <a:latin typeface="Times New Roman" pitchFamily="18" charset="0"/>
                <a:cs typeface="Times New Roman" pitchFamily="18" charset="0"/>
              </a:rPr>
              <a:t> Bootstrap 4 is the newest version of Bootstrap.</a:t>
            </a:r>
            <a:r>
              <a:rPr lang="en-US" sz="1800" b="1" dirty="0">
                <a:solidFill>
                  <a:schemeClr val="bg1"/>
                </a:solidFill>
                <a:latin typeface="Times New Roman" pitchFamily="18" charset="0"/>
                <a:cs typeface="Times New Roman" pitchFamily="18" charset="0"/>
              </a:rPr>
              <a:t> </a:t>
            </a:r>
          </a:p>
          <a:p>
            <a:endParaRPr lang="en-US" sz="1800" b="1" dirty="0">
              <a:solidFill>
                <a:schemeClr val="bg1"/>
              </a:solidFill>
              <a:latin typeface="Times New Roman" pitchFamily="18" charset="0"/>
              <a:cs typeface="Times New Roman" pitchFamily="18" charset="0"/>
            </a:endParaRPr>
          </a:p>
          <a:p>
            <a:pPr>
              <a:buFont typeface="Wingdings" pitchFamily="2" charset="2"/>
              <a:buChar char="Ø"/>
            </a:pPr>
            <a:r>
              <a:rPr lang="en-US" sz="1800" b="1" dirty="0">
                <a:solidFill>
                  <a:schemeClr val="bg1"/>
                </a:solidFill>
                <a:latin typeface="Times New Roman" pitchFamily="18" charset="0"/>
                <a:cs typeface="Times New Roman" pitchFamily="18" charset="0"/>
              </a:rPr>
              <a:t> Bootstrap</a:t>
            </a:r>
            <a:r>
              <a:rPr lang="en-US" sz="1800" dirty="0">
                <a:solidFill>
                  <a:schemeClr val="bg1"/>
                </a:solidFill>
                <a:latin typeface="Times New Roman" pitchFamily="18" charset="0"/>
                <a:cs typeface="Times New Roman" pitchFamily="18" charset="0"/>
              </a:rPr>
              <a:t> is a free and open-source CSS    framework directed at   </a:t>
            </a:r>
          </a:p>
          <a:p>
            <a:r>
              <a:rPr lang="en-US" sz="1800" dirty="0">
                <a:solidFill>
                  <a:schemeClr val="bg1"/>
                </a:solidFill>
                <a:latin typeface="Times New Roman" pitchFamily="18" charset="0"/>
                <a:cs typeface="Times New Roman" pitchFamily="18" charset="0"/>
              </a:rPr>
              <a:t>   responsive, mobile-first front-end web.</a:t>
            </a:r>
          </a:p>
          <a:p>
            <a:endParaRPr lang="en-US" sz="1800" dirty="0">
              <a:solidFill>
                <a:schemeClr val="bg1"/>
              </a:solidFill>
              <a:latin typeface="Times New Roman" pitchFamily="18" charset="0"/>
              <a:cs typeface="Times New Roman" pitchFamily="18" charset="0"/>
            </a:endParaRPr>
          </a:p>
          <a:p>
            <a:pPr>
              <a:buFont typeface="Wingdings" pitchFamily="2" charset="2"/>
              <a:buChar char="Ø"/>
            </a:pPr>
            <a:r>
              <a:rPr lang="en-US" sz="1800" dirty="0">
                <a:solidFill>
                  <a:schemeClr val="bg1"/>
                </a:solidFill>
                <a:latin typeface="Times New Roman" pitchFamily="18" charset="0"/>
                <a:cs typeface="Times New Roman" pitchFamily="18" charset="0"/>
              </a:rPr>
              <a:t>In addition, developers can take advantage of CSS classes defined in Bootstrap to further customize the appearance of their contents.</a:t>
            </a:r>
          </a:p>
          <a:p>
            <a:pPr>
              <a:buFont typeface="Wingdings" pitchFamily="2" charset="2"/>
              <a:buChar char="Ø"/>
            </a:pPr>
            <a:endParaRPr lang="en-US" sz="1800" dirty="0">
              <a:solidFill>
                <a:schemeClr val="bg1"/>
              </a:solidFill>
              <a:latin typeface="Times New Roman" pitchFamily="18" charset="0"/>
              <a:cs typeface="Times New Roman" pitchFamily="18" charset="0"/>
            </a:endParaRPr>
          </a:p>
          <a:p>
            <a:pPr>
              <a:buFont typeface="Wingdings" pitchFamily="2" charset="2"/>
              <a:buChar char="Ø"/>
            </a:pPr>
            <a:r>
              <a:rPr lang="en-US" sz="1800" dirty="0">
                <a:solidFill>
                  <a:schemeClr val="bg1"/>
                </a:solidFill>
                <a:latin typeface="Times New Roman" pitchFamily="18" charset="0"/>
                <a:cs typeface="Times New Roman" pitchFamily="18" charset="0"/>
              </a:rPr>
              <a:t>Bootstrap also comes with several JavaScript components in the form   of jQuery plugins.</a:t>
            </a:r>
            <a:endParaRPr lang="en-IN" sz="1800" dirty="0">
              <a:solidFill>
                <a:schemeClr val="bg1"/>
              </a:solidFill>
              <a:latin typeface="Times New Roman" pitchFamily="18" charset="0"/>
              <a:cs typeface="Times New Roman" pitchFamily="18" charset="0"/>
            </a:endParaRPr>
          </a:p>
        </p:txBody>
      </p:sp>
      <p:sp>
        <p:nvSpPr>
          <p:cNvPr id="4" name="Rectangle 3"/>
          <p:cNvSpPr/>
          <p:nvPr/>
        </p:nvSpPr>
        <p:spPr>
          <a:xfrm>
            <a:off x="395536" y="555526"/>
            <a:ext cx="3201927" cy="523220"/>
          </a:xfrm>
          <a:prstGeom prst="rect">
            <a:avLst/>
          </a:prstGeom>
        </p:spPr>
        <p:txBody>
          <a:bodyPr wrap="square">
            <a:spAutoFit/>
          </a:bodyPr>
          <a:lstStyle/>
          <a:p>
            <a:r>
              <a:rPr lang="en-GB" sz="2800" b="1" dirty="0">
                <a:solidFill>
                  <a:schemeClr val="bg1"/>
                </a:solidFill>
                <a:latin typeface="Times New Roman" pitchFamily="18" charset="0"/>
                <a:cs typeface="Times New Roman" pitchFamily="18" charset="0"/>
              </a:rPr>
              <a:t>Technologies Used:</a:t>
            </a:r>
            <a:endParaRPr lang="en-IN" sz="2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57687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Rectangle 2"/>
          <p:cNvSpPr/>
          <p:nvPr/>
        </p:nvSpPr>
        <p:spPr>
          <a:xfrm>
            <a:off x="611560" y="483518"/>
            <a:ext cx="4248472" cy="523220"/>
          </a:xfrm>
          <a:prstGeom prst="rect">
            <a:avLst/>
          </a:prstGeom>
        </p:spPr>
        <p:txBody>
          <a:bodyPr wrap="square">
            <a:spAutoFit/>
          </a:bodyPr>
          <a:lstStyle/>
          <a:p>
            <a:r>
              <a:rPr lang="en-GB" sz="2800" b="1" dirty="0">
                <a:solidFill>
                  <a:schemeClr val="bg1"/>
                </a:solidFill>
                <a:latin typeface="Times New Roman" pitchFamily="18" charset="0"/>
                <a:cs typeface="Times New Roman" pitchFamily="18" charset="0"/>
              </a:rPr>
              <a:t> Technologies Used:</a:t>
            </a:r>
            <a:endParaRPr lang="en-IN" sz="2800" b="1" dirty="0">
              <a:solidFill>
                <a:schemeClr val="bg1"/>
              </a:solidFill>
            </a:endParaRPr>
          </a:p>
        </p:txBody>
      </p:sp>
      <p:sp>
        <p:nvSpPr>
          <p:cNvPr id="5" name="Rectangle 4"/>
          <p:cNvSpPr/>
          <p:nvPr/>
        </p:nvSpPr>
        <p:spPr>
          <a:xfrm>
            <a:off x="539552" y="1203598"/>
            <a:ext cx="7848872" cy="2954655"/>
          </a:xfrm>
          <a:prstGeom prst="rect">
            <a:avLst/>
          </a:prstGeom>
        </p:spPr>
        <p:txBody>
          <a:bodyPr wrap="square">
            <a:spAutoFit/>
          </a:bodyPr>
          <a:lstStyle/>
          <a:p>
            <a:pPr marL="76200" lvl="0" indent="0">
              <a:buNone/>
            </a:pPr>
            <a:r>
              <a:rPr lang="en-GB" sz="2000" b="1" dirty="0">
                <a:solidFill>
                  <a:schemeClr val="bg1"/>
                </a:solidFill>
                <a:latin typeface="Times New Roman" pitchFamily="18" charset="0"/>
                <a:cs typeface="Times New Roman" pitchFamily="18" charset="0"/>
              </a:rPr>
              <a:t>    jQuery</a:t>
            </a:r>
          </a:p>
          <a:p>
            <a:pPr marL="76200" lvl="0" indent="0">
              <a:buNone/>
            </a:pPr>
            <a:endParaRPr lang="en-GB" sz="2000" b="1" dirty="0">
              <a:solidFill>
                <a:schemeClr val="bg1"/>
              </a:solidFill>
              <a:latin typeface="Times New Roman" pitchFamily="18" charset="0"/>
              <a:cs typeface="Times New Roman" pitchFamily="18" charset="0"/>
            </a:endParaRPr>
          </a:p>
          <a:p>
            <a:pPr marL="76200" lvl="0" indent="0">
              <a:buNone/>
            </a:pPr>
            <a:endParaRPr lang="en-GB" sz="2000" b="1" dirty="0">
              <a:solidFill>
                <a:schemeClr val="bg1"/>
              </a:solidFill>
              <a:latin typeface="Times New Roman" pitchFamily="18" charset="0"/>
              <a:cs typeface="Times New Roman" pitchFamily="18" charset="0"/>
            </a:endParaRPr>
          </a:p>
          <a:p>
            <a:pPr marL="361950" lvl="0" indent="-285750">
              <a:buFont typeface="Wingdings" pitchFamily="2" charset="2"/>
              <a:buChar char="Ø"/>
            </a:pPr>
            <a:r>
              <a:rPr lang="en-US" sz="1800" dirty="0">
                <a:solidFill>
                  <a:schemeClr val="bg1"/>
                </a:solidFill>
                <a:latin typeface="Times New Roman" pitchFamily="18" charset="0"/>
                <a:cs typeface="Times New Roman" pitchFamily="18" charset="0"/>
              </a:rPr>
              <a:t>jQuery is a fast, small, and feature-rich JavaScript library. It makes things like HTML document traversal and manipulation, event handling, animation, and Ajax much simpler with an easy-to-use API that works across a multitude of browsers.</a:t>
            </a:r>
          </a:p>
          <a:p>
            <a:pPr marL="361950" lvl="0" indent="-285750">
              <a:buFont typeface="Wingdings" pitchFamily="2" charset="2"/>
              <a:buChar char="Ø"/>
            </a:pPr>
            <a:r>
              <a:rPr lang="en-US" sz="1800" dirty="0">
                <a:solidFill>
                  <a:schemeClr val="bg1"/>
                </a:solidFill>
                <a:latin typeface="Times New Roman" pitchFamily="18" charset="0"/>
                <a:cs typeface="Times New Roman" pitchFamily="18" charset="0"/>
              </a:rPr>
              <a:t>The set of jQuery core features—DOM element selections, traversal and manipulation—enabled by its </a:t>
            </a:r>
            <a:r>
              <a:rPr lang="en-US" sz="1800" i="1" dirty="0">
                <a:solidFill>
                  <a:schemeClr val="bg1"/>
                </a:solidFill>
                <a:latin typeface="Times New Roman" pitchFamily="18" charset="0"/>
                <a:cs typeface="Times New Roman" pitchFamily="18" charset="0"/>
              </a:rPr>
              <a:t>selector engine</a:t>
            </a:r>
            <a:r>
              <a:rPr lang="en-US" sz="1800" dirty="0">
                <a:solidFill>
                  <a:schemeClr val="bg1"/>
                </a:solidFill>
                <a:latin typeface="Times New Roman" pitchFamily="18" charset="0"/>
                <a:cs typeface="Times New Roman" pitchFamily="18" charset="0"/>
              </a:rPr>
              <a:t>, created a new "programming style", fusing algorithms and DOM data structures</a:t>
            </a:r>
            <a:endParaRPr lang="en-GB" sz="1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4268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Rectangle 2"/>
          <p:cNvSpPr/>
          <p:nvPr/>
        </p:nvSpPr>
        <p:spPr>
          <a:xfrm>
            <a:off x="755576" y="437932"/>
            <a:ext cx="3145413" cy="523220"/>
          </a:xfrm>
          <a:prstGeom prst="rect">
            <a:avLst/>
          </a:prstGeom>
        </p:spPr>
        <p:txBody>
          <a:bodyPr wrap="none">
            <a:spAutoFit/>
          </a:bodyPr>
          <a:lstStyle/>
          <a:p>
            <a:r>
              <a:rPr lang="en-GB" sz="2800" b="1" dirty="0">
                <a:solidFill>
                  <a:schemeClr val="bg1"/>
                </a:solidFill>
                <a:latin typeface="Times New Roman" pitchFamily="18" charset="0"/>
                <a:cs typeface="Times New Roman" pitchFamily="18" charset="0"/>
              </a:rPr>
              <a:t>Technologies Used:</a:t>
            </a:r>
            <a:endParaRPr lang="en-IN" sz="2800" b="1" dirty="0">
              <a:solidFill>
                <a:schemeClr val="bg1"/>
              </a:solidFill>
              <a:latin typeface="Times New Roman" pitchFamily="18" charset="0"/>
              <a:cs typeface="Times New Roman" pitchFamily="18" charset="0"/>
            </a:endParaRPr>
          </a:p>
        </p:txBody>
      </p:sp>
      <p:sp>
        <p:nvSpPr>
          <p:cNvPr id="4" name="Rectangle 3"/>
          <p:cNvSpPr/>
          <p:nvPr/>
        </p:nvSpPr>
        <p:spPr>
          <a:xfrm>
            <a:off x="930176" y="1275606"/>
            <a:ext cx="6049818" cy="3600986"/>
          </a:xfrm>
          <a:prstGeom prst="rect">
            <a:avLst/>
          </a:prstGeom>
        </p:spPr>
        <p:txBody>
          <a:bodyPr wrap="square">
            <a:spAutoFit/>
          </a:bodyPr>
          <a:lstStyle/>
          <a:p>
            <a:pPr marL="76200" lvl="0" indent="0">
              <a:buNone/>
            </a:pPr>
            <a:r>
              <a:rPr lang="en-GB" sz="2000" b="1" i="1" dirty="0">
                <a:solidFill>
                  <a:schemeClr val="bg1"/>
                </a:solidFill>
                <a:latin typeface="Times New Roman" pitchFamily="18" charset="0"/>
                <a:cs typeface="Times New Roman" pitchFamily="18" charset="0"/>
              </a:rPr>
              <a:t>php</a:t>
            </a:r>
          </a:p>
          <a:p>
            <a:pPr marL="76200" lvl="0" indent="0">
              <a:buNone/>
            </a:pPr>
            <a:endParaRPr lang="en-GB" b="1" dirty="0">
              <a:solidFill>
                <a:schemeClr val="bg1"/>
              </a:solidFill>
              <a:latin typeface="Times New Roman" pitchFamily="18" charset="0"/>
              <a:cs typeface="Times New Roman" pitchFamily="18" charset="0"/>
            </a:endParaRPr>
          </a:p>
          <a:p>
            <a:pPr marL="76200" lvl="0" indent="0">
              <a:buNone/>
            </a:pPr>
            <a:endParaRPr lang="en-GB" b="1" dirty="0">
              <a:solidFill>
                <a:schemeClr val="bg1"/>
              </a:solidFill>
              <a:latin typeface="Times New Roman" pitchFamily="18" charset="0"/>
              <a:cs typeface="Times New Roman" pitchFamily="18" charset="0"/>
            </a:endParaRPr>
          </a:p>
          <a:p>
            <a:pPr marL="285750" indent="-285750">
              <a:buFont typeface="Wingdings" pitchFamily="2" charset="2"/>
              <a:buChar char="Ø"/>
            </a:pPr>
            <a:r>
              <a:rPr lang="en-US" sz="1800" dirty="0">
                <a:solidFill>
                  <a:schemeClr val="bg1"/>
                </a:solidFill>
                <a:latin typeface="Times New Roman" pitchFamily="18" charset="0"/>
                <a:cs typeface="Times New Roman" pitchFamily="18" charset="0"/>
              </a:rPr>
              <a:t>PHP is a server scripting language, and a powerful tool for making dynamic and interactive Web pages.</a:t>
            </a:r>
          </a:p>
          <a:p>
            <a:endParaRPr lang="en-US" sz="1800" dirty="0">
              <a:solidFill>
                <a:schemeClr val="bg1"/>
              </a:solidFill>
              <a:latin typeface="Times New Roman" pitchFamily="18" charset="0"/>
              <a:cs typeface="Times New Roman" pitchFamily="18" charset="0"/>
            </a:endParaRPr>
          </a:p>
          <a:p>
            <a:pPr marL="285750" indent="-285750">
              <a:buFont typeface="Wingdings" pitchFamily="2" charset="2"/>
              <a:buChar char="Ø"/>
            </a:pPr>
            <a:r>
              <a:rPr lang="en-US" sz="1800" dirty="0">
                <a:solidFill>
                  <a:schemeClr val="bg1"/>
                </a:solidFill>
                <a:latin typeface="Times New Roman" pitchFamily="18" charset="0"/>
                <a:cs typeface="Times New Roman" pitchFamily="18" charset="0"/>
              </a:rPr>
              <a:t>PHP is a widely-used, free, and efficient alternative to competitors such as Microsoft's ASP.</a:t>
            </a:r>
          </a:p>
          <a:p>
            <a:endParaRPr lang="en-US" sz="1800" dirty="0">
              <a:solidFill>
                <a:schemeClr val="bg1"/>
              </a:solidFill>
              <a:latin typeface="Times New Roman" pitchFamily="18" charset="0"/>
              <a:cs typeface="Times New Roman" pitchFamily="18" charset="0"/>
            </a:endParaRPr>
          </a:p>
          <a:p>
            <a:pPr marL="285750" indent="-285750">
              <a:buFont typeface="Wingdings" pitchFamily="2" charset="2"/>
              <a:buChar char="Ø"/>
            </a:pPr>
            <a:r>
              <a:rPr lang="en-US" sz="1800" dirty="0">
                <a:solidFill>
                  <a:schemeClr val="bg1"/>
                </a:solidFill>
                <a:latin typeface="Times New Roman" pitchFamily="18" charset="0"/>
                <a:cs typeface="Times New Roman" pitchFamily="18" charset="0"/>
              </a:rPr>
              <a:t>PHP 7 is the latest stable release.</a:t>
            </a:r>
          </a:p>
          <a:p>
            <a:pPr marL="76200" lvl="0" indent="0">
              <a:buNone/>
            </a:pPr>
            <a:r>
              <a:rPr lang="en-US" sz="1800" dirty="0">
                <a:solidFill>
                  <a:schemeClr val="bg1"/>
                </a:solidFill>
                <a:latin typeface="Times New Roman" pitchFamily="18" charset="0"/>
                <a:cs typeface="Times New Roman" pitchFamily="18" charset="0"/>
              </a:rPr>
              <a:t>The best things in using PHP are that it is extremely simple for a newcomer, but offers many advanced features for a professional programmer.</a:t>
            </a:r>
            <a:endParaRPr lang="en-GB" sz="18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69226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4F0E-3DB2-4863-B454-6D9E9FDD10B7}"/>
              </a:ext>
            </a:extLst>
          </p:cNvPr>
          <p:cNvSpPr>
            <a:spLocks noGrp="1"/>
          </p:cNvSpPr>
          <p:nvPr>
            <p:ph type="ctrTitle"/>
          </p:nvPr>
        </p:nvSpPr>
        <p:spPr>
          <a:xfrm>
            <a:off x="3059832" y="195486"/>
            <a:ext cx="2808312" cy="1008112"/>
          </a:xfrm>
        </p:spPr>
        <p:txBody>
          <a:bodyPr/>
          <a:lstStyle/>
          <a:p>
            <a:r>
              <a:rPr lang="en-GB" sz="3200" dirty="0">
                <a:latin typeface="Times New Roman" pitchFamily="18" charset="0"/>
                <a:cs typeface="Times New Roman" pitchFamily="18" charset="0"/>
              </a:rPr>
              <a:t>CONCLUSION</a:t>
            </a:r>
            <a:endParaRPr lang="en-IN" sz="3200" dirty="0"/>
          </a:p>
        </p:txBody>
      </p:sp>
      <p:sp>
        <p:nvSpPr>
          <p:cNvPr id="6" name="TextBox 5">
            <a:extLst>
              <a:ext uri="{FF2B5EF4-FFF2-40B4-BE49-F238E27FC236}">
                <a16:creationId xmlns:a16="http://schemas.microsoft.com/office/drawing/2014/main" id="{987154AA-6BBF-4407-99FB-B62398AF5174}"/>
              </a:ext>
            </a:extLst>
          </p:cNvPr>
          <p:cNvSpPr txBox="1"/>
          <p:nvPr/>
        </p:nvSpPr>
        <p:spPr>
          <a:xfrm>
            <a:off x="2286000" y="1880582"/>
            <a:ext cx="4572000" cy="307777"/>
          </a:xfrm>
          <a:prstGeom prst="rect">
            <a:avLst/>
          </a:prstGeom>
          <a:noFill/>
        </p:spPr>
        <p:txBody>
          <a:bodyPr wrap="square">
            <a:spAutoFit/>
          </a:bodyPr>
          <a:lstStyle/>
          <a:p>
            <a:pPr marL="0" indent="0">
              <a:buNone/>
            </a:pPr>
            <a:r>
              <a:rPr lang="en-GB" sz="1400" dirty="0">
                <a:latin typeface="Times New Roman" pitchFamily="18" charset="0"/>
                <a:cs typeface="Times New Roman" pitchFamily="18" charset="0"/>
              </a:rPr>
              <a:t> </a:t>
            </a:r>
          </a:p>
        </p:txBody>
      </p:sp>
      <p:sp>
        <p:nvSpPr>
          <p:cNvPr id="8" name="TextBox 7">
            <a:extLst>
              <a:ext uri="{FF2B5EF4-FFF2-40B4-BE49-F238E27FC236}">
                <a16:creationId xmlns:a16="http://schemas.microsoft.com/office/drawing/2014/main" id="{1551A525-4AC2-42A5-8116-8E5A20CA719B}"/>
              </a:ext>
            </a:extLst>
          </p:cNvPr>
          <p:cNvSpPr txBox="1"/>
          <p:nvPr/>
        </p:nvSpPr>
        <p:spPr>
          <a:xfrm>
            <a:off x="611560" y="1557417"/>
            <a:ext cx="8208912" cy="3631763"/>
          </a:xfrm>
          <a:prstGeom prst="rect">
            <a:avLst/>
          </a:prstGeom>
          <a:noFill/>
        </p:spPr>
        <p:txBody>
          <a:bodyPr wrap="square">
            <a:spAutoFit/>
          </a:bodyPr>
          <a:lstStyle/>
          <a:p>
            <a:pPr marL="0" indent="0" algn="just">
              <a:buNone/>
            </a:pPr>
            <a:r>
              <a:rPr lang="en-GB" sz="1800" dirty="0">
                <a:solidFill>
                  <a:schemeClr val="tx2"/>
                </a:solidFill>
                <a:latin typeface="Times New Roman" pitchFamily="18" charset="0"/>
                <a:cs typeface="Times New Roman" pitchFamily="18" charset="0"/>
              </a:rPr>
              <a:t>With the help of latest web technologies we have created a online GAME web application ,named STONE, PAPER AND SCISSOR , which has a descent graphical user interface the use of </a:t>
            </a:r>
            <a:r>
              <a:rPr lang="en-GB" sz="1800" dirty="0" err="1">
                <a:solidFill>
                  <a:schemeClr val="tx2"/>
                </a:solidFill>
                <a:latin typeface="Times New Roman" pitchFamily="18" charset="0"/>
                <a:cs typeface="Times New Roman" pitchFamily="18" charset="0"/>
              </a:rPr>
              <a:t>css</a:t>
            </a:r>
            <a:r>
              <a:rPr lang="en-GB" sz="1800" dirty="0">
                <a:solidFill>
                  <a:schemeClr val="tx2"/>
                </a:solidFill>
                <a:latin typeface="Times New Roman" pitchFamily="18" charset="0"/>
                <a:cs typeface="Times New Roman" pitchFamily="18" charset="0"/>
              </a:rPr>
              <a:t> and bootstrap also makes the visualization beautiful and appealing  ,this  has been an excellent and rewarding learning experience. Needless to say, the technical aspects of the work we have done are not flawless and could be improved provided enough time. </a:t>
            </a:r>
          </a:p>
          <a:p>
            <a:pPr marL="0" indent="0" algn="just">
              <a:buNone/>
            </a:pPr>
            <a:endParaRPr lang="en-GB" sz="1800" dirty="0">
              <a:solidFill>
                <a:schemeClr val="tx2"/>
              </a:solidFill>
              <a:latin typeface="Times New Roman" pitchFamily="18" charset="0"/>
              <a:cs typeface="Times New Roman" pitchFamily="18" charset="0"/>
            </a:endParaRPr>
          </a:p>
          <a:p>
            <a:pPr algn="just"/>
            <a:r>
              <a:rPr lang="en-GB" sz="1800" dirty="0">
                <a:solidFill>
                  <a:schemeClr val="tx2"/>
                </a:solidFill>
                <a:latin typeface="Times New Roman" pitchFamily="18" charset="0"/>
                <a:cs typeface="Times New Roman" pitchFamily="18" charset="0"/>
              </a:rPr>
              <a:t>As someone with no prior experience in web development, we believe our time spent in training and discovering new languages was well worth it and contributed to finding an acceptable solution to an important aspect of web design and development.</a:t>
            </a:r>
            <a:br>
              <a:rPr lang="en-GB" sz="1800" dirty="0">
                <a:solidFill>
                  <a:schemeClr val="tx2"/>
                </a:solidFill>
                <a:latin typeface="Times New Roman" pitchFamily="18" charset="0"/>
                <a:cs typeface="Times New Roman" pitchFamily="18" charset="0"/>
              </a:rPr>
            </a:br>
            <a:endParaRPr lang="en-GB" sz="1800" dirty="0">
              <a:solidFill>
                <a:schemeClr val="tx2"/>
              </a:solidFill>
              <a:latin typeface="Times New Roman" pitchFamily="18" charset="0"/>
              <a:cs typeface="Times New Roman" pitchFamily="18" charset="0"/>
            </a:endParaRPr>
          </a:p>
          <a:p>
            <a:pPr marL="0" indent="0" algn="just">
              <a:buNone/>
            </a:pPr>
            <a:endParaRPr lang="en-GB" sz="1800" dirty="0">
              <a:solidFill>
                <a:schemeClr val="tx2"/>
              </a:solidFill>
              <a:latin typeface="Times New Roman" pitchFamily="18" charset="0"/>
              <a:cs typeface="Times New Roman" pitchFamily="18" charset="0"/>
            </a:endParaRPr>
          </a:p>
          <a:p>
            <a:pPr marL="0" indent="0" algn="just"/>
            <a:endParaRPr lang="en-GB" sz="1400" dirty="0">
              <a:latin typeface="Times New Roman" pitchFamily="18" charset="0"/>
              <a:cs typeface="Times New Roman" pitchFamily="18" charset="0"/>
            </a:endParaRPr>
          </a:p>
        </p:txBody>
      </p:sp>
    </p:spTree>
    <p:extLst>
      <p:ext uri="{BB962C8B-B14F-4D97-AF65-F5344CB8AC3E}">
        <p14:creationId xmlns:p14="http://schemas.microsoft.com/office/powerpoint/2010/main" val="235151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latin typeface="Times New Roman" pitchFamily="18" charset="0"/>
                <a:cs typeface="Times New Roman" pitchFamily="18" charset="0"/>
              </a:rPr>
              <a:t>STONE,PAPER AND SCISSOR(GAME)</a:t>
            </a:r>
            <a:endParaRPr dirty="0">
              <a:latin typeface="Times New Roman" pitchFamily="18" charset="0"/>
              <a:cs typeface="Times New Roman" pitchFamily="18" charset="0"/>
            </a:endParaRPr>
          </a:p>
        </p:txBody>
      </p:sp>
      <p:sp>
        <p:nvSpPr>
          <p:cNvPr id="72" name="Google Shape;72;p14"/>
          <p:cNvSpPr txBox="1">
            <a:spLocks noGrp="1"/>
          </p:cNvSpPr>
          <p:nvPr>
            <p:ph type="body" idx="2"/>
          </p:nvPr>
        </p:nvSpPr>
        <p:spPr>
          <a:xfrm>
            <a:off x="4860032" y="1131590"/>
            <a:ext cx="3561080" cy="3456384"/>
          </a:xfrm>
          <a:prstGeom prst="rect">
            <a:avLst/>
          </a:prstGeom>
        </p:spPr>
        <p:txBody>
          <a:bodyPr spcFirstLastPara="1" wrap="square" lIns="0" tIns="0" rIns="0" bIns="0" anchor="t" anchorCtr="0">
            <a:noAutofit/>
          </a:bodyPr>
          <a:lstStyle/>
          <a:p>
            <a:pPr marL="101600" indent="0">
              <a:buNone/>
            </a:pPr>
            <a:r>
              <a:rPr lang="en-US" sz="1800" b="1" i="1" dirty="0">
                <a:latin typeface="Times New Roman" pitchFamily="18" charset="0"/>
                <a:cs typeface="Times New Roman" pitchFamily="18" charset="0"/>
              </a:rPr>
              <a:t>Supervised By: -</a:t>
            </a:r>
            <a:endParaRPr lang="en-IN" sz="1800" dirty="0">
              <a:latin typeface="Times New Roman" pitchFamily="18" charset="0"/>
              <a:cs typeface="Times New Roman" pitchFamily="18" charset="0"/>
            </a:endParaRPr>
          </a:p>
          <a:p>
            <a:pPr marL="101600" indent="0">
              <a:buNone/>
            </a:pPr>
            <a:r>
              <a:rPr lang="en-US" sz="1800" b="1" dirty="0">
                <a:latin typeface="Times New Roman" pitchFamily="18" charset="0"/>
                <a:cs typeface="Times New Roman" pitchFamily="18" charset="0"/>
              </a:rPr>
              <a:t> Priya Agrawal Mam</a:t>
            </a:r>
          </a:p>
          <a:p>
            <a:pPr marL="101600" indent="0">
              <a:buNone/>
            </a:pPr>
            <a:r>
              <a:rPr lang="en-US" sz="1800" b="1" dirty="0">
                <a:latin typeface="Times New Roman" pitchFamily="18" charset="0"/>
                <a:cs typeface="Times New Roman" pitchFamily="18" charset="0"/>
              </a:rPr>
              <a:t> (Technical Trainer)</a:t>
            </a:r>
          </a:p>
          <a:p>
            <a:pPr marL="101600" indent="0">
              <a:buNone/>
            </a:pP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marL="101600" indent="0">
              <a:buNone/>
            </a:pPr>
            <a:r>
              <a:rPr lang="en-US" sz="1800" b="1" dirty="0">
                <a:latin typeface="Times New Roman" pitchFamily="18" charset="0"/>
                <a:cs typeface="Times New Roman" pitchFamily="18" charset="0"/>
              </a:rPr>
              <a:t>Department of Computer Engineering &amp; Applications</a:t>
            </a:r>
          </a:p>
          <a:p>
            <a:pPr marL="101600" indent="0">
              <a:buNone/>
            </a:pPr>
            <a:r>
              <a:rPr lang="en-US" sz="1800" b="1" dirty="0">
                <a:latin typeface="Times New Roman" pitchFamily="18" charset="0"/>
                <a:cs typeface="Times New Roman" pitchFamily="18" charset="0"/>
              </a:rPr>
              <a:t>GLA UNIVERSITY               MATHURA</a:t>
            </a:r>
            <a:endParaRPr sz="1800" b="1" dirty="0">
              <a:latin typeface="Times New Roman" pitchFamily="18" charset="0"/>
              <a:cs typeface="Times New Roman" pitchFamily="18" charset="0"/>
            </a:endParaRPr>
          </a:p>
        </p:txBody>
      </p:sp>
      <p:sp>
        <p:nvSpPr>
          <p:cNvPr id="73" name="Google Shape;73;p14"/>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dirty="0"/>
              <a:t>Submitted By:</a:t>
            </a:r>
            <a:endParaRPr dirty="0"/>
          </a:p>
        </p:txBody>
      </p:sp>
      <p:sp>
        <p:nvSpPr>
          <p:cNvPr id="74" name="Google Shape;74;p14"/>
          <p:cNvSpPr txBox="1">
            <a:spLocks noGrp="1"/>
          </p:cNvSpPr>
          <p:nvPr>
            <p:ph type="body" idx="2"/>
          </p:nvPr>
        </p:nvSpPr>
        <p:spPr>
          <a:xfrm>
            <a:off x="323528" y="1923678"/>
            <a:ext cx="3744416" cy="27363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800" b="1" dirty="0">
                <a:solidFill>
                  <a:schemeClr val="bg1"/>
                </a:solidFill>
                <a:latin typeface="Times New Roman" pitchFamily="18" charset="0"/>
                <a:cs typeface="Times New Roman" pitchFamily="18" charset="0"/>
              </a:rPr>
              <a:t>                                                                                  </a:t>
            </a:r>
          </a:p>
          <a:p>
            <a:pPr marL="0" lvl="0" indent="0" algn="l" rtl="0">
              <a:spcBef>
                <a:spcPts val="0"/>
              </a:spcBef>
              <a:spcAft>
                <a:spcPts val="0"/>
              </a:spcAft>
              <a:buNone/>
            </a:pPr>
            <a:r>
              <a:rPr lang="en-GB" b="1" dirty="0">
                <a:solidFill>
                  <a:schemeClr val="bg1"/>
                </a:solidFill>
                <a:latin typeface="Times New Roman" pitchFamily="18" charset="0"/>
                <a:cs typeface="Times New Roman" pitchFamily="18" charset="0"/>
              </a:rPr>
              <a:t>Shantanu Saraswat</a:t>
            </a:r>
          </a:p>
          <a:p>
            <a:pPr marL="0" lvl="0" indent="0" algn="l" rtl="0">
              <a:spcBef>
                <a:spcPts val="0"/>
              </a:spcBef>
              <a:spcAft>
                <a:spcPts val="0"/>
              </a:spcAft>
              <a:buNone/>
            </a:pPr>
            <a:r>
              <a:rPr lang="en-GB" b="1" dirty="0">
                <a:solidFill>
                  <a:schemeClr val="bg1"/>
                </a:solidFill>
                <a:latin typeface="Times New Roman" pitchFamily="18" charset="0"/>
                <a:cs typeface="Times New Roman" pitchFamily="18" charset="0"/>
              </a:rPr>
              <a:t>(181500651)</a:t>
            </a:r>
          </a:p>
          <a:p>
            <a:pPr marL="0" lvl="0" indent="0" algn="l" rtl="0">
              <a:spcBef>
                <a:spcPts val="0"/>
              </a:spcBef>
              <a:spcAft>
                <a:spcPts val="0"/>
              </a:spcAft>
              <a:buNone/>
            </a:pPr>
            <a:endParaRPr lang="en-GB" b="1" dirty="0">
              <a:solidFill>
                <a:schemeClr val="bg1"/>
              </a:solidFill>
              <a:latin typeface="Times New Roman" pitchFamily="18" charset="0"/>
              <a:cs typeface="Times New Roman" pitchFamily="18" charset="0"/>
            </a:endParaRPr>
          </a:p>
          <a:p>
            <a:pPr marL="0" lvl="0" indent="0" algn="l" rtl="0">
              <a:spcBef>
                <a:spcPts val="0"/>
              </a:spcBef>
              <a:spcAft>
                <a:spcPts val="0"/>
              </a:spcAft>
              <a:buNone/>
            </a:pPr>
            <a:endParaRPr sz="2800" b="1" dirty="0">
              <a:solidFill>
                <a:schemeClr val="bg1"/>
              </a:solidFill>
              <a:latin typeface="Times New Roman" pitchFamily="18" charset="0"/>
              <a:cs typeface="Times New Roman" pitchFamily="18"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3568" y="699542"/>
            <a:ext cx="7342584" cy="504056"/>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3600" dirty="0">
                <a:latin typeface="Times New Roman" pitchFamily="18" charset="0"/>
                <a:cs typeface="Times New Roman" pitchFamily="18" charset="0"/>
              </a:rPr>
              <a:t>INTRODUCTION</a:t>
            </a:r>
            <a:r>
              <a:rPr lang="en-GB" sz="2800" dirty="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sp>
        <p:nvSpPr>
          <p:cNvPr id="81" name="Google Shape;81;p15"/>
          <p:cNvSpPr txBox="1">
            <a:spLocks noGrp="1"/>
          </p:cNvSpPr>
          <p:nvPr>
            <p:ph type="subTitle" idx="4294967295"/>
          </p:nvPr>
        </p:nvSpPr>
        <p:spPr>
          <a:xfrm>
            <a:off x="683568" y="1347614"/>
            <a:ext cx="8134672" cy="3528391"/>
          </a:xfrm>
          <a:prstGeom prst="rect">
            <a:avLst/>
          </a:prstGeom>
        </p:spPr>
        <p:txBody>
          <a:bodyPr spcFirstLastPara="1" wrap="square" lIns="0" tIns="0" rIns="0" bIns="0" anchor="t" anchorCtr="0">
            <a:noAutofit/>
          </a:bodyPr>
          <a:lstStyle/>
          <a:p>
            <a:pPr>
              <a:buFont typeface="Wingdings" pitchFamily="2" charset="2"/>
              <a:buChar char="Ø"/>
            </a:pPr>
            <a:r>
              <a:rPr lang="en-IN" sz="1800" b="1" kern="1400" spc="-50" dirty="0">
                <a:effectLst/>
                <a:latin typeface="Cambria" panose="02040503050406030204" pitchFamily="18" charset="0"/>
                <a:ea typeface="Times New Roman" panose="02020603050405020304" pitchFamily="18" charset="0"/>
                <a:cs typeface="Times New Roman" panose="02020603050405020304" pitchFamily="18" charset="0"/>
              </a:rPr>
              <a:t>Stone Paper Scissor </a:t>
            </a:r>
            <a:r>
              <a:rPr lang="en-IN" sz="1800" kern="1400" spc="-50" dirty="0">
                <a:effectLst/>
                <a:latin typeface="Cambria" panose="02040503050406030204" pitchFamily="18" charset="0"/>
                <a:ea typeface="Times New Roman" panose="02020603050405020304" pitchFamily="18" charset="0"/>
                <a:cs typeface="Times New Roman" panose="02020603050405020304" pitchFamily="18" charset="0"/>
              </a:rPr>
              <a:t>(Web-based Game) is  perfect for this  game Lovers, </a:t>
            </a:r>
            <a:r>
              <a:rPr lang="en-IN" sz="1800" kern="1400" spc="-50" dirty="0">
                <a:solidFill>
                  <a:schemeClr val="tx2"/>
                </a:solidFill>
                <a:effectLst/>
                <a:latin typeface="Cambria" panose="02040503050406030204" pitchFamily="18" charset="0"/>
                <a:ea typeface="Times New Roman" panose="02020603050405020304" pitchFamily="18" charset="0"/>
                <a:cs typeface="Times New Roman" panose="02020603050405020304" pitchFamily="18" charset="0"/>
              </a:rPr>
              <a:t>t</a:t>
            </a:r>
            <a:r>
              <a:rPr lang="en-IN" sz="1800" kern="1400" spc="-1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hat allows users to play this game with computer ,the random function which is used here generates one of the three stone or paper or scissor and it is then compared with our choice and the result is printed as </a:t>
            </a:r>
            <a:r>
              <a:rPr lang="en-IN" sz="1800" kern="1400" spc="-1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won,lose</a:t>
            </a:r>
            <a:r>
              <a:rPr lang="en-IN" sz="1800" kern="1400" spc="-1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or tied.</a:t>
            </a:r>
            <a:endParaRPr lang="en-IN" sz="1800" kern="1400" spc="-50" dirty="0">
              <a:solidFill>
                <a:schemeClr val="tx2"/>
              </a:solidFill>
              <a:effectLst/>
              <a:latin typeface="Cambria" panose="02040503050406030204" pitchFamily="18" charset="0"/>
              <a:ea typeface="Times New Roman" panose="02020603050405020304" pitchFamily="18" charset="0"/>
              <a:cs typeface="Times New Roman" panose="02020603050405020304" pitchFamily="18" charset="0"/>
            </a:endParaRPr>
          </a:p>
          <a:p>
            <a:pPr>
              <a:buFont typeface="Wingdings" pitchFamily="2" charset="2"/>
              <a:buChar char="Ø"/>
            </a:pPr>
            <a:r>
              <a:rPr lang="en-US" sz="1800" dirty="0">
                <a:latin typeface="Times New Roman" pitchFamily="18" charset="0"/>
                <a:cs typeface="Times New Roman" pitchFamily="18" charset="0"/>
              </a:rPr>
              <a:t>For this Application we will be using both Frontend and Backend Technologies and Database for storing the data. </a:t>
            </a:r>
            <a:endParaRPr lang="en-IN" sz="1800" dirty="0">
              <a:latin typeface="Calibri" panose="020F0502020204030204" pitchFamily="34" charset="0"/>
              <a:cs typeface="Times New Roman" panose="02020603050405020304" pitchFamily="18" charset="0"/>
            </a:endParaRPr>
          </a:p>
          <a:p>
            <a:pPr>
              <a:buFont typeface="Wingdings" pitchFamily="2" charset="2"/>
              <a:buChar char="Ø"/>
            </a:pPr>
            <a:r>
              <a:rPr lang="en-IN" sz="1800" spc="-1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Our major objective will be to make this web based Game as much user friendly as we can and providing them a good way to spend their free time.</a:t>
            </a:r>
            <a:endParaRPr lang="en-IN"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endParaRPr lang="en-IN" sz="1800" dirty="0">
              <a:latin typeface="Times New Roman" pitchFamily="18" charset="0"/>
              <a:cs typeface="Times New Roman" pitchFamily="18"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dirty="0">
                <a:latin typeface="Times New Roman" pitchFamily="18" charset="0"/>
                <a:cs typeface="Times New Roman" pitchFamily="18" charset="0"/>
              </a:rPr>
              <a:t>OBJECTIVE</a:t>
            </a:r>
            <a:endParaRPr lang="en-GB" dirty="0"/>
          </a:p>
        </p:txBody>
      </p:sp>
      <p:sp>
        <p:nvSpPr>
          <p:cNvPr id="3" name="Text Placeholder 2"/>
          <p:cNvSpPr>
            <a:spLocks noGrp="1"/>
          </p:cNvSpPr>
          <p:nvPr>
            <p:ph type="body" idx="1"/>
          </p:nvPr>
        </p:nvSpPr>
        <p:spPr>
          <a:xfrm>
            <a:off x="580550" y="1352550"/>
            <a:ext cx="8095906" cy="3161700"/>
          </a:xfrm>
        </p:spPr>
        <p:txBody>
          <a:bodyPr/>
          <a:lstStyle/>
          <a:p>
            <a:pPr>
              <a:buFont typeface="Wingdings" pitchFamily="2" charset="2"/>
              <a:buChar char="Ø"/>
            </a:pP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Rock paper scissors is often used as a fair choosing method between two people, similar to </a:t>
            </a:r>
            <a:r>
              <a:rPr lang="en-IN" sz="18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hlinkClick r:id="rId2" tooltip="Coin flipping">
                  <a:extLst>
                    <a:ext uri="{A12FA001-AC4F-418D-AE19-62706E023703}">
                      <ahyp:hlinkClr xmlns:ahyp="http://schemas.microsoft.com/office/drawing/2018/hyperlinkcolor" val="tx"/>
                    </a:ext>
                  </a:extLst>
                </a:hlinkClick>
              </a:rPr>
              <a:t>coin flipping</a:t>
            </a: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r>
              <a:rPr lang="en-IN" sz="18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hlinkClick r:id="rId3" tooltip="Drawing straws">
                  <a:extLst>
                    <a:ext uri="{A12FA001-AC4F-418D-AE19-62706E023703}">
                      <ahyp:hlinkClr xmlns:ahyp="http://schemas.microsoft.com/office/drawing/2018/hyperlinkcolor" val="tx"/>
                    </a:ext>
                  </a:extLst>
                </a:hlinkClick>
              </a:rPr>
              <a:t>drawing straws</a:t>
            </a: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or throwing </a:t>
            </a:r>
            <a:r>
              <a:rPr lang="en-IN" sz="18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hlinkClick r:id="rId4" tooltip="Dice">
                  <a:extLst>
                    <a:ext uri="{A12FA001-AC4F-418D-AE19-62706E023703}">
                      <ahyp:hlinkClr xmlns:ahyp="http://schemas.microsoft.com/office/drawing/2018/hyperlinkcolor" val="tx"/>
                    </a:ext>
                  </a:extLst>
                </a:hlinkClick>
              </a:rPr>
              <a:t>dice</a:t>
            </a: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in order to settle a dispute or make an unbiased group decision. Unlike truly </a:t>
            </a:r>
            <a:r>
              <a:rPr lang="en-IN" sz="1800" u="sng" dirty="0">
                <a:solidFill>
                  <a:schemeClr val="tx2"/>
                </a:solidFill>
                <a:effectLst/>
                <a:latin typeface="Calibri" panose="020F0502020204030204" pitchFamily="34" charset="0"/>
                <a:ea typeface="Calibri" panose="020F0502020204030204" pitchFamily="34" charset="0"/>
                <a:cs typeface="Calibri" panose="020F0502020204030204" pitchFamily="34" charset="0"/>
                <a:hlinkClick r:id="rId5" tooltip="Randomness">
                  <a:extLst>
                    <a:ext uri="{A12FA001-AC4F-418D-AE19-62706E023703}">
                      <ahyp:hlinkClr xmlns:ahyp="http://schemas.microsoft.com/office/drawing/2018/hyperlinkcolor" val="tx"/>
                    </a:ext>
                  </a:extLst>
                </a:hlinkClick>
              </a:rPr>
              <a:t>random</a:t>
            </a: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selection methods, however, rock paper scissors can be played with a degree of skill by recognizing and exploiting non-random </a:t>
            </a:r>
            <a:r>
              <a:rPr lang="en-IN" sz="1800" dirty="0" err="1">
                <a:solidFill>
                  <a:schemeClr val="tx2"/>
                </a:solidFill>
                <a:effectLst/>
                <a:latin typeface="Calibri" panose="020F0502020204030204" pitchFamily="34" charset="0"/>
                <a:ea typeface="Calibri" panose="020F0502020204030204" pitchFamily="34" charset="0"/>
                <a:cs typeface="Calibri" panose="020F0502020204030204" pitchFamily="34" charset="0"/>
              </a:rPr>
              <a:t>behavior</a:t>
            </a: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in opponents.</a:t>
            </a:r>
            <a:endParaRPr lang="en-IN"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itchFamily="2" charset="2"/>
              <a:buChar char="Ø"/>
            </a:pPr>
            <a:r>
              <a:rPr lang="en-US" sz="1800" dirty="0">
                <a:latin typeface="Times New Roman" pitchFamily="18" charset="0"/>
                <a:cs typeface="Times New Roman" pitchFamily="18" charset="0"/>
              </a:rPr>
              <a:t>Our goal is to deliver a </a:t>
            </a:r>
            <a:r>
              <a:rPr lang="en-US" sz="1800" dirty="0" err="1">
                <a:latin typeface="Times New Roman" pitchFamily="18" charset="0"/>
                <a:cs typeface="Times New Roman" pitchFamily="18" charset="0"/>
              </a:rPr>
              <a:t>webGame</a:t>
            </a:r>
            <a:r>
              <a:rPr lang="en-US" sz="1800" dirty="0">
                <a:latin typeface="Times New Roman" pitchFamily="18" charset="0"/>
                <a:cs typeface="Times New Roman" pitchFamily="18" charset="0"/>
              </a:rPr>
              <a:t> with a very clean user interface (website) where customers can select their choice according to their will. </a:t>
            </a:r>
            <a:endParaRPr lang="en-GB" sz="1800"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23844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251520" y="411510"/>
            <a:ext cx="8280920" cy="4392488"/>
          </a:xfrm>
          <a:prstGeom prst="rect">
            <a:avLst/>
          </a:prstGeom>
        </p:spPr>
        <p:txBody>
          <a:bodyPr spcFirstLastPara="1" wrap="square" lIns="0" tIns="0" rIns="0" bIns="0" anchor="t" anchorCtr="0">
            <a:noAutofit/>
          </a:bodyPr>
          <a:lstStyle/>
          <a:p>
            <a:pPr marL="0" indent="0">
              <a:buNone/>
            </a:pPr>
            <a:r>
              <a:rPr lang="en-US" sz="3200" dirty="0">
                <a:latin typeface="Times New Roman" pitchFamily="18" charset="0"/>
                <a:cs typeface="Times New Roman" pitchFamily="18" charset="0"/>
              </a:rPr>
              <a:t>	     </a:t>
            </a:r>
            <a:r>
              <a:rPr lang="en-US" sz="2800" dirty="0">
                <a:latin typeface="Times New Roman" pitchFamily="18" charset="0"/>
                <a:cs typeface="Times New Roman" pitchFamily="18" charset="0"/>
              </a:rPr>
              <a:t>ABOUT WEB DEVELOPMENT</a:t>
            </a:r>
          </a:p>
          <a:p>
            <a:pPr marL="0" indent="0">
              <a:buNone/>
            </a:pPr>
            <a:endParaRPr lang="en-US" sz="12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Web development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is a broad term for the work involved in developing a web game for the Internet (World Wide Web). Web development commonly includes web engineering, web design, web content development, client-side/server-side  scripting, web server and network security configuration, and e-commerce   development. Among web professionals, “web development” usually refers to the main non-design aspects of building web sites: writing markup and coding. Websites are typically dedicated to a particular topic or purpose, ranging from entertainment and social networking to providing news and education.             </a:t>
            </a:r>
            <a:endParaRPr lang="en-GB" sz="1800" dirty="0">
              <a:latin typeface="Times New Roman" pitchFamily="18" charset="0"/>
              <a:cs typeface="Times New Roman" pitchFamily="18" charset="0"/>
            </a:endParaRPr>
          </a:p>
          <a:p>
            <a:pPr marL="0" lvl="0" indent="0" algn="l" rtl="0">
              <a:spcBef>
                <a:spcPts val="600"/>
              </a:spcBef>
              <a:spcAft>
                <a:spcPts val="0"/>
              </a:spcAft>
              <a:buNone/>
            </a:pPr>
            <a:endParaRPr sz="1200"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3568" y="483518"/>
            <a:ext cx="4263900" cy="100811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latin typeface="Times New Roman" pitchFamily="18" charset="0"/>
                <a:cs typeface="Times New Roman" pitchFamily="18" charset="0"/>
              </a:rPr>
              <a:t>Technologies Used:</a:t>
            </a:r>
            <a:endParaRPr dirty="0">
              <a:latin typeface="Times New Roman" pitchFamily="18" charset="0"/>
              <a:cs typeface="Times New Roman" pitchFamily="18" charset="0"/>
            </a:endParaRPr>
          </a:p>
        </p:txBody>
      </p:sp>
      <p:sp>
        <p:nvSpPr>
          <p:cNvPr id="95" name="Google Shape;95;p17"/>
          <p:cNvSpPr txBox="1">
            <a:spLocks noGrp="1"/>
          </p:cNvSpPr>
          <p:nvPr>
            <p:ph type="subTitle" idx="1"/>
          </p:nvPr>
        </p:nvSpPr>
        <p:spPr>
          <a:xfrm>
            <a:off x="685800" y="1635646"/>
            <a:ext cx="7702624" cy="331236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000" dirty="0">
                <a:solidFill>
                  <a:schemeClr val="bg1"/>
                </a:solidFill>
                <a:latin typeface="Times New Roman" pitchFamily="18" charset="0"/>
                <a:cs typeface="Times New Roman" pitchFamily="18" charset="0"/>
              </a:rPr>
              <a:t>    HTML5</a:t>
            </a:r>
          </a:p>
          <a:p>
            <a:pPr marL="0" lvl="0" indent="0" algn="l" rtl="0">
              <a:spcBef>
                <a:spcPts val="0"/>
              </a:spcBef>
              <a:spcAft>
                <a:spcPts val="0"/>
              </a:spcAft>
              <a:buNone/>
            </a:pPr>
            <a:endParaRPr lang="en-GB" dirty="0">
              <a:solidFill>
                <a:schemeClr val="bg1"/>
              </a:solidFill>
              <a:latin typeface="Times New Roman" pitchFamily="18" charset="0"/>
              <a:cs typeface="Times New Roman" pitchFamily="18" charset="0"/>
            </a:endParaRPr>
          </a:p>
          <a:p>
            <a:pPr marL="285750" indent="-285750">
              <a:buFont typeface="Wingdings" pitchFamily="2" charset="2"/>
              <a:buChar char="Ø"/>
            </a:pPr>
            <a:r>
              <a:rPr lang="en-US" b="1" dirty="0">
                <a:solidFill>
                  <a:schemeClr val="bg1"/>
                </a:solidFill>
                <a:latin typeface="Times New Roman" pitchFamily="18" charset="0"/>
                <a:cs typeface="Times New Roman" pitchFamily="18" charset="0"/>
              </a:rPr>
              <a:t>HTML is the standard markup language for documents designed to be displayed in a web browser</a:t>
            </a:r>
            <a:r>
              <a:rPr lang="en-US" dirty="0">
                <a:solidFill>
                  <a:schemeClr val="bg1"/>
                </a:solidFill>
                <a:latin typeface="Times New Roman" pitchFamily="18" charset="0"/>
                <a:cs typeface="Times New Roman" pitchFamily="18" charset="0"/>
              </a:rPr>
              <a:t>. </a:t>
            </a:r>
            <a:r>
              <a:rPr lang="en-IN" dirty="0">
                <a:solidFill>
                  <a:schemeClr val="bg1"/>
                </a:solidFill>
                <a:latin typeface="Times New Roman" pitchFamily="18" charset="0"/>
                <a:cs typeface="Times New Roman" pitchFamily="18" charset="0"/>
              </a:rPr>
              <a:t> </a:t>
            </a:r>
            <a:endParaRPr lang="en-US" dirty="0">
              <a:solidFill>
                <a:schemeClr val="bg1"/>
              </a:solidFill>
              <a:latin typeface="Times New Roman" pitchFamily="18" charset="0"/>
              <a:cs typeface="Times New Roman" pitchFamily="18" charset="0"/>
            </a:endParaRPr>
          </a:p>
          <a:p>
            <a:pPr marL="285750" indent="-285750">
              <a:buFont typeface="Wingdings" pitchFamily="2" charset="2"/>
              <a:buChar char="Ø"/>
            </a:pPr>
            <a:r>
              <a:rPr lang="en-US" b="1" dirty="0">
                <a:solidFill>
                  <a:schemeClr val="bg1"/>
                </a:solidFill>
                <a:latin typeface="Times New Roman" pitchFamily="18" charset="0"/>
                <a:cs typeface="Times New Roman" pitchFamily="18" charset="0"/>
              </a:rPr>
              <a:t>HTML describes the structure of a web page semantically and originally included cues for the appearance of the document. </a:t>
            </a:r>
            <a:r>
              <a:rPr lang="en-IN" b="1" dirty="0">
                <a:solidFill>
                  <a:schemeClr val="bg1"/>
                </a:solidFill>
                <a:latin typeface="Times New Roman" pitchFamily="18" charset="0"/>
                <a:cs typeface="Times New Roman" pitchFamily="18" charset="0"/>
              </a:rPr>
              <a:t> </a:t>
            </a:r>
          </a:p>
          <a:p>
            <a:pPr marL="285750" indent="-285750">
              <a:buFont typeface="Wingdings" pitchFamily="2" charset="2"/>
              <a:buChar char="Ø"/>
            </a:pPr>
            <a:r>
              <a:rPr lang="en-US" b="1" dirty="0">
                <a:solidFill>
                  <a:schemeClr val="bg1"/>
                </a:solidFill>
                <a:latin typeface="Times New Roman" pitchFamily="18" charset="0"/>
                <a:cs typeface="Times New Roman" pitchFamily="18" charset="0"/>
              </a:rPr>
              <a:t>HTML provides a means to create structured documents by denoting structural semantics for text such as headings, paragraphs, lists, links, quotes and other items.</a:t>
            </a:r>
          </a:p>
          <a:p>
            <a:pPr marL="0" indent="0"/>
            <a:endParaRPr lang="en-US" sz="2400" b="1" dirty="0">
              <a:latin typeface="Gabriela" pitchFamily="2" charset="0"/>
            </a:endParaRPr>
          </a:p>
          <a:p>
            <a:pPr marL="0" lvl="0" indent="0" algn="l" rtl="0">
              <a:spcBef>
                <a:spcPts val="0"/>
              </a:spcBef>
              <a:spcAft>
                <a:spcPts val="0"/>
              </a:spcAft>
              <a:buNone/>
            </a:pPr>
            <a:endParaRPr sz="2400" dirty="0">
              <a:latin typeface="Times New Roman" pitchFamily="18" charset="0"/>
              <a:cs typeface="Times New Roman" pitchFamily="18" charset="0"/>
            </a:endParaRPr>
          </a:p>
        </p:txBody>
      </p:sp>
      <p:pic>
        <p:nvPicPr>
          <p:cNvPr id="98" name="Google Shape;98;p17"/>
          <p:cNvPicPr preferRelativeResize="0"/>
          <p:nvPr/>
        </p:nvPicPr>
        <p:blipFill>
          <a:blip r:embed="rId3">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9502"/>
            <a:ext cx="4410148" cy="864096"/>
          </a:xfrm>
        </p:spPr>
        <p:txBody>
          <a:bodyPr/>
          <a:lstStyle/>
          <a:p>
            <a:r>
              <a:rPr lang="en-GB" dirty="0">
                <a:latin typeface="Times New Roman" pitchFamily="18" charset="0"/>
                <a:cs typeface="Times New Roman" pitchFamily="18" charset="0"/>
              </a:rPr>
              <a:t>Technologies Used:</a:t>
            </a:r>
            <a:endParaRPr lang="en-GB" dirty="0"/>
          </a:p>
        </p:txBody>
      </p:sp>
      <p:sp>
        <p:nvSpPr>
          <p:cNvPr id="3" name="Subtitle 2"/>
          <p:cNvSpPr>
            <a:spLocks noGrp="1"/>
          </p:cNvSpPr>
          <p:nvPr>
            <p:ph type="subTitle" idx="1"/>
          </p:nvPr>
        </p:nvSpPr>
        <p:spPr>
          <a:xfrm>
            <a:off x="611560" y="1347614"/>
            <a:ext cx="7992888" cy="3456384"/>
          </a:xfrm>
        </p:spPr>
        <p:txBody>
          <a:bodyPr/>
          <a:lstStyle/>
          <a:p>
            <a:pPr marL="0" lvl="0" indent="0"/>
            <a:r>
              <a:rPr lang="en-GB" sz="2800" dirty="0">
                <a:solidFill>
                  <a:schemeClr val="bg1"/>
                </a:solidFill>
                <a:latin typeface="Times New Roman" pitchFamily="18" charset="0"/>
                <a:cs typeface="Times New Roman" pitchFamily="18" charset="0"/>
              </a:rPr>
              <a:t>    CSS3</a:t>
            </a:r>
          </a:p>
          <a:p>
            <a:pPr marL="0" lvl="0" indent="0"/>
            <a:endParaRPr lang="en-GB" sz="2800" dirty="0">
              <a:solidFill>
                <a:schemeClr val="bg1"/>
              </a:solidFill>
              <a:latin typeface="Times New Roman" pitchFamily="18" charset="0"/>
              <a:cs typeface="Times New Roman" pitchFamily="18" charset="0"/>
            </a:endParaRPr>
          </a:p>
          <a:p>
            <a:pPr>
              <a:buFont typeface="Wingdings" pitchFamily="2" charset="2"/>
              <a:buChar char="Ø"/>
            </a:pPr>
            <a:r>
              <a:rPr lang="en-US" b="1" dirty="0">
                <a:solidFill>
                  <a:schemeClr val="bg1"/>
                </a:solidFill>
                <a:latin typeface="Times New Roman" pitchFamily="18" charset="0"/>
                <a:cs typeface="Times New Roman" pitchFamily="18" charset="0"/>
              </a:rPr>
              <a:t>CSS is designed to enable the separation of presentation and content, including layout, colors, margins and also fonts. </a:t>
            </a:r>
            <a:r>
              <a:rPr lang="en-IN" b="1" dirty="0">
                <a:solidFill>
                  <a:schemeClr val="bg1"/>
                </a:solidFill>
                <a:latin typeface="Times New Roman" pitchFamily="18" charset="0"/>
                <a:cs typeface="Times New Roman" pitchFamily="18" charset="0"/>
              </a:rPr>
              <a:t> </a:t>
            </a:r>
            <a:endParaRPr lang="en-US" b="1" dirty="0">
              <a:solidFill>
                <a:schemeClr val="bg1"/>
              </a:solidFill>
              <a:latin typeface="Times New Roman" pitchFamily="18" charset="0"/>
              <a:cs typeface="Times New Roman" pitchFamily="18" charset="0"/>
            </a:endParaRPr>
          </a:p>
          <a:p>
            <a:pPr>
              <a:buFont typeface="Wingdings" pitchFamily="2" charset="2"/>
              <a:buChar char="Ø"/>
            </a:pPr>
            <a:r>
              <a:rPr lang="en-US" b="1" dirty="0">
                <a:solidFill>
                  <a:schemeClr val="bg1"/>
                </a:solidFill>
                <a:latin typeface="Times New Roman" pitchFamily="18" charset="0"/>
                <a:cs typeface="Times New Roman" pitchFamily="18" charset="0"/>
              </a:rPr>
              <a:t>This separation can improve content accessibility, provide more flexibility and control in the specification of presentation characteristics.</a:t>
            </a:r>
          </a:p>
          <a:p>
            <a:pPr>
              <a:buFont typeface="Wingdings" pitchFamily="2" charset="2"/>
              <a:buChar char="Ø"/>
            </a:pPr>
            <a:r>
              <a:rPr lang="en-US" b="1" dirty="0">
                <a:solidFill>
                  <a:schemeClr val="bg1"/>
                </a:solidFill>
                <a:latin typeface="Times New Roman" pitchFamily="18" charset="0"/>
                <a:cs typeface="Times New Roman" pitchFamily="18" charset="0"/>
              </a:rPr>
              <a:t>CSS enables multiple web pages to share formatting by specifying the relevant CSS in a separate .css file which reduces complexity and repetition in the structural content.</a:t>
            </a:r>
          </a:p>
          <a:p>
            <a:pPr>
              <a:buFont typeface="Wingdings" pitchFamily="2" charset="2"/>
              <a:buChar char="Ø"/>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2164606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DC8192D8-9182-459F-A7EE-B2DE75E79DBF}"/>
              </a:ext>
            </a:extLst>
          </p:cNvPr>
          <p:cNvPicPr>
            <a:picLocks noChangeAspect="1"/>
          </p:cNvPicPr>
          <p:nvPr/>
        </p:nvPicPr>
        <p:blipFill>
          <a:blip r:embed="rId2"/>
          <a:stretch>
            <a:fillRect/>
          </a:stretch>
        </p:blipFill>
        <p:spPr>
          <a:xfrm>
            <a:off x="0" y="-19262"/>
            <a:ext cx="4499993" cy="2715766"/>
          </a:xfrm>
          <a:prstGeom prst="rect">
            <a:avLst/>
          </a:prstGeom>
        </p:spPr>
      </p:pic>
      <p:pic>
        <p:nvPicPr>
          <p:cNvPr id="6" name="Picture 5">
            <a:extLst>
              <a:ext uri="{FF2B5EF4-FFF2-40B4-BE49-F238E27FC236}">
                <a16:creationId xmlns:a16="http://schemas.microsoft.com/office/drawing/2014/main" id="{F87CD4A4-A198-4261-A248-DCEC517B6CF6}"/>
              </a:ext>
            </a:extLst>
          </p:cNvPr>
          <p:cNvPicPr>
            <a:picLocks noChangeAspect="1"/>
          </p:cNvPicPr>
          <p:nvPr/>
        </p:nvPicPr>
        <p:blipFill>
          <a:blip r:embed="rId3"/>
          <a:stretch>
            <a:fillRect/>
          </a:stretch>
        </p:blipFill>
        <p:spPr>
          <a:xfrm>
            <a:off x="4499992" y="2283718"/>
            <a:ext cx="4644007" cy="2881047"/>
          </a:xfrm>
          <a:prstGeom prst="rect">
            <a:avLst/>
          </a:prstGeom>
        </p:spPr>
      </p:pic>
    </p:spTree>
    <p:extLst>
      <p:ext uri="{BB962C8B-B14F-4D97-AF65-F5344CB8AC3E}">
        <p14:creationId xmlns:p14="http://schemas.microsoft.com/office/powerpoint/2010/main" val="383819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A3F21E6B-9ABA-4FF0-A752-0DB31E37F672}"/>
              </a:ext>
            </a:extLst>
          </p:cNvPr>
          <p:cNvPicPr>
            <a:picLocks noChangeAspect="1"/>
          </p:cNvPicPr>
          <p:nvPr/>
        </p:nvPicPr>
        <p:blipFill>
          <a:blip r:embed="rId2"/>
          <a:stretch>
            <a:fillRect/>
          </a:stretch>
        </p:blipFill>
        <p:spPr>
          <a:xfrm>
            <a:off x="0" y="0"/>
            <a:ext cx="4716016" cy="2787774"/>
          </a:xfrm>
          <a:prstGeom prst="rect">
            <a:avLst/>
          </a:prstGeom>
        </p:spPr>
      </p:pic>
      <p:pic>
        <p:nvPicPr>
          <p:cNvPr id="6" name="Picture 5">
            <a:extLst>
              <a:ext uri="{FF2B5EF4-FFF2-40B4-BE49-F238E27FC236}">
                <a16:creationId xmlns:a16="http://schemas.microsoft.com/office/drawing/2014/main" id="{011C6640-7BB5-436D-A0B2-B9FC869C77F8}"/>
              </a:ext>
            </a:extLst>
          </p:cNvPr>
          <p:cNvPicPr>
            <a:picLocks noChangeAspect="1"/>
          </p:cNvPicPr>
          <p:nvPr/>
        </p:nvPicPr>
        <p:blipFill>
          <a:blip r:embed="rId3"/>
          <a:stretch>
            <a:fillRect/>
          </a:stretch>
        </p:blipFill>
        <p:spPr>
          <a:xfrm>
            <a:off x="4716016" y="2384120"/>
            <a:ext cx="4427984" cy="2787774"/>
          </a:xfrm>
          <a:prstGeom prst="rect">
            <a:avLst/>
          </a:prstGeom>
        </p:spPr>
      </p:pic>
    </p:spTree>
    <p:extLst>
      <p:ext uri="{BB962C8B-B14F-4D97-AF65-F5344CB8AC3E}">
        <p14:creationId xmlns:p14="http://schemas.microsoft.com/office/powerpoint/2010/main" val="665715231"/>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925</Words>
  <Application>Microsoft Office PowerPoint</Application>
  <PresentationFormat>On-screen Show (16:9)</PresentationFormat>
  <Paragraphs>84</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Lexend Deca</vt:lpstr>
      <vt:lpstr>Muli</vt:lpstr>
      <vt:lpstr>Cambria</vt:lpstr>
      <vt:lpstr>Gabriela</vt:lpstr>
      <vt:lpstr>Wingdings</vt:lpstr>
      <vt:lpstr>Arial</vt:lpstr>
      <vt:lpstr>Calibri</vt:lpstr>
      <vt:lpstr>Times New Roman</vt:lpstr>
      <vt:lpstr>Aliena template</vt:lpstr>
      <vt:lpstr>MINI  PROJECT PRESENTATION</vt:lpstr>
      <vt:lpstr>STONE,PAPER AND SCISSOR(GAME)</vt:lpstr>
      <vt:lpstr>INTRODUCTION </vt:lpstr>
      <vt:lpstr>   OBJECTIVE</vt:lpstr>
      <vt:lpstr>PowerPoint Presentation</vt:lpstr>
      <vt:lpstr>Technologies Used:</vt:lpstr>
      <vt:lpstr>Technologies Used:</vt:lpstr>
      <vt:lpstr>PowerPoint Presentation</vt:lpstr>
      <vt:lpstr>PowerPoint Presentation</vt:lpstr>
      <vt:lpstr>Technologies Used:</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Divyansh Garg</dc:creator>
  <cp:lastModifiedBy>shantanu saraswat</cp:lastModifiedBy>
  <cp:revision>32</cp:revision>
  <dcterms:modified xsi:type="dcterms:W3CDTF">2020-11-26T14:40:42Z</dcterms:modified>
</cp:coreProperties>
</file>