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0"/>
  </p:notesMasterIdLst>
  <p:handoutMasterIdLst>
    <p:handoutMasterId r:id="rId51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63" d="100"/>
          <a:sy n="63" d="100"/>
        </p:scale>
        <p:origin x="78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4" Type="http://schemas.openxmlformats.org/officeDocument/2006/relationships/tableStyles" Target="tableStyles.xml"/><Relationship Id="rId53" Type="http://schemas.openxmlformats.org/officeDocument/2006/relationships/viewProps" Target="viewProps.xml"/><Relationship Id="rId52" Type="http://schemas.openxmlformats.org/officeDocument/2006/relationships/presProps" Target="presProps.xml"/><Relationship Id="rId51" Type="http://schemas.openxmlformats.org/officeDocument/2006/relationships/handoutMaster" Target="handoutMasters/handoutMaster1.xml"/><Relationship Id="rId50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67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12277295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675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67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12277295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675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2277295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94283" y="642938"/>
            <a:ext cx="3086100" cy="173593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167467" y="2475309"/>
            <a:ext cx="17339733" cy="202525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2277295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Malgun Gothic" panose="020B0503020000020004" charset="-127"/>
                <a:cs typeface="Malgun Gothic" panose="020B0503020000020004" charset="-127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rgbClr val="242424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Malgun Gothic" panose="020B0503020000020004" charset="-127"/>
                <a:cs typeface="Malgun Gothic" panose="020B0503020000020004" charset="-127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Malgun Gothic" panose="020B0503020000020004" charset="-127"/>
                <a:cs typeface="Malgun Gothic" panose="020B0503020000020004" charset="-127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Malgun Gothic" panose="020B0503020000020004" charset="-127"/>
                <a:cs typeface="Malgun Gothic" panose="020B0503020000020004" charset="-127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Malgun Gothic" panose="020B0503020000020004" charset="-127"/>
                <a:cs typeface="Malgun Gothic" panose="020B0503020000020004" charset="-127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00798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12192000" y="0"/>
                </a:moveTo>
                <a:lnTo>
                  <a:pt x="0" y="0"/>
                </a:lnTo>
                <a:lnTo>
                  <a:pt x="0" y="457199"/>
                </a:lnTo>
                <a:lnTo>
                  <a:pt x="12192000" y="4571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6333744"/>
            <a:ext cx="12192000" cy="67310"/>
          </a:xfrm>
          <a:custGeom>
            <a:avLst/>
            <a:gdLst/>
            <a:ahLst/>
            <a:cxnLst/>
            <a:rect l="l" t="t" r="r" b="b"/>
            <a:pathLst>
              <a:path w="12192000" h="67310">
                <a:moveTo>
                  <a:pt x="12192000" y="0"/>
                </a:moveTo>
                <a:lnTo>
                  <a:pt x="0" y="0"/>
                </a:lnTo>
                <a:lnTo>
                  <a:pt x="0" y="66801"/>
                </a:lnTo>
                <a:lnTo>
                  <a:pt x="12192000" y="66801"/>
                </a:lnTo>
                <a:lnTo>
                  <a:pt x="12192000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9149" y="260984"/>
            <a:ext cx="10153700" cy="13804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71575" y="1622485"/>
            <a:ext cx="9848849" cy="45599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rgbClr val="242424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948416" y="6568541"/>
            <a:ext cx="213359" cy="160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chemeClr val="bg1"/>
                </a:solidFill>
                <a:latin typeface="Malgun Gothic" panose="020B0503020000020004" charset="-127"/>
                <a:cs typeface="Malgun Gothic" panose="020B0503020000020004" charset="-127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github.com/navassherif98/IBM_Data_Science_Professional_Certification/blob/master/10.Applied_Data_Science_Capstone/Week%203%20Interactive%20Visual%20Analytics%20and%20Dashboard/Interactive%20Visual%20Analytics%20with%20Folium.ipynb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9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1.jpe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4.jpe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5.jpe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6.jpe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7.jpeg"/></Relationships>
</file>

<file path=ppt/slides/_rels/slide3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0.jpeg"/><Relationship Id="rId2" Type="http://schemas.openxmlformats.org/officeDocument/2006/relationships/image" Target="../media/image59.jpeg"/><Relationship Id="rId1" Type="http://schemas.openxmlformats.org/officeDocument/2006/relationships/image" Target="../media/image58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2.png"/><Relationship Id="rId1" Type="http://schemas.openxmlformats.org/officeDocument/2006/relationships/image" Target="../media/image61.jpeg"/></Relationships>
</file>

<file path=ppt/slides/_rels/slide4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image" Target="../media/image63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6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7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8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www.coursera.org/professional-certificates/ibm-data-science?&amp;instructors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.png"/><Relationship Id="rId8" Type="http://schemas.openxmlformats.org/officeDocument/2006/relationships/image" Target="../media/image10.png"/><Relationship Id="rId7" Type="http://schemas.openxmlformats.org/officeDocument/2006/relationships/image" Target="../media/image9.pn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3" Type="http://schemas.openxmlformats.org/officeDocument/2006/relationships/slideLayout" Target="../slideLayouts/slideLayout2.xml"/><Relationship Id="rId22" Type="http://schemas.openxmlformats.org/officeDocument/2006/relationships/hyperlink" Target="https://github.com/navassherif98/IBM_Data_Science_Professional_Certification/blob/master/10.Applied_Data_Science_Capstone/Week%201%20Introduction/Data%20Collection%20Api%20.ipynb" TargetMode="External"/><Relationship Id="rId21" Type="http://schemas.openxmlformats.org/officeDocument/2006/relationships/image" Target="../media/image23.png"/><Relationship Id="rId20" Type="http://schemas.openxmlformats.org/officeDocument/2006/relationships/image" Target="../media/image22.png"/><Relationship Id="rId2" Type="http://schemas.openxmlformats.org/officeDocument/2006/relationships/image" Target="../media/image4.png"/><Relationship Id="rId19" Type="http://schemas.openxmlformats.org/officeDocument/2006/relationships/image" Target="../media/image21.png"/><Relationship Id="rId18" Type="http://schemas.openxmlformats.org/officeDocument/2006/relationships/image" Target="../media/image20.png"/><Relationship Id="rId17" Type="http://schemas.openxmlformats.org/officeDocument/2006/relationships/image" Target="../media/image19.png"/><Relationship Id="rId16" Type="http://schemas.openxmlformats.org/officeDocument/2006/relationships/image" Target="../media/image18.png"/><Relationship Id="rId15" Type="http://schemas.openxmlformats.org/officeDocument/2006/relationships/image" Target="../media/image17.png"/><Relationship Id="rId14" Type="http://schemas.openxmlformats.org/officeDocument/2006/relationships/image" Target="../media/image16.png"/><Relationship Id="rId13" Type="http://schemas.openxmlformats.org/officeDocument/2006/relationships/image" Target="../media/image15.png"/><Relationship Id="rId12" Type="http://schemas.openxmlformats.org/officeDocument/2006/relationships/image" Target="../media/image14.png"/><Relationship Id="rId11" Type="http://schemas.openxmlformats.org/officeDocument/2006/relationships/image" Target="../media/image13.png"/><Relationship Id="rId10" Type="http://schemas.openxmlformats.org/officeDocument/2006/relationships/image" Target="../media/image12.png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32.png"/><Relationship Id="rId8" Type="http://schemas.openxmlformats.org/officeDocument/2006/relationships/image" Target="../media/image31.png"/><Relationship Id="rId7" Type="http://schemas.openxmlformats.org/officeDocument/2006/relationships/image" Target="../media/image30.png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3" Type="http://schemas.openxmlformats.org/officeDocument/2006/relationships/image" Target="../media/image26.png"/><Relationship Id="rId2" Type="http://schemas.openxmlformats.org/officeDocument/2006/relationships/image" Target="../media/image25.jpeg"/><Relationship Id="rId17" Type="http://schemas.openxmlformats.org/officeDocument/2006/relationships/slideLayout" Target="../slideLayouts/slideLayout5.xml"/><Relationship Id="rId16" Type="http://schemas.openxmlformats.org/officeDocument/2006/relationships/hyperlink" Target="https://github.com/navassherif98/IBM_Data_Science_Professional_Certification/blob/master/10.Applied_Data_Science_Capstone/Week%201%20Introduction/Data%20Collection%20with%20Web%20Scraping.ipynb" TargetMode="External"/><Relationship Id="rId15" Type="http://schemas.openxmlformats.org/officeDocument/2006/relationships/image" Target="../media/image38.png"/><Relationship Id="rId14" Type="http://schemas.openxmlformats.org/officeDocument/2006/relationships/image" Target="../media/image37.png"/><Relationship Id="rId13" Type="http://schemas.openxmlformats.org/officeDocument/2006/relationships/image" Target="../media/image36.png"/><Relationship Id="rId12" Type="http://schemas.openxmlformats.org/officeDocument/2006/relationships/image" Target="../media/image35.jpeg"/><Relationship Id="rId11" Type="http://schemas.openxmlformats.org/officeDocument/2006/relationships/image" Target="../media/image34.png"/><Relationship Id="rId10" Type="http://schemas.openxmlformats.org/officeDocument/2006/relationships/image" Target="../media/image33.png"/><Relationship Id="rId1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1171575" y="1622485"/>
            <a:ext cx="9848849" cy="2589365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z="8800" spc="-53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Data </a:t>
            </a:r>
            <a:r>
              <a:rPr sz="8800" spc="-63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Science</a:t>
            </a:r>
            <a:r>
              <a:rPr sz="8800" spc="-869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 </a:t>
            </a:r>
            <a:r>
              <a:rPr sz="8800" spc="-56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Capstone  </a:t>
            </a:r>
            <a:r>
              <a:rPr sz="8800" spc="-36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Project</a:t>
            </a:r>
            <a:endParaRPr sz="8800" spc="-360" dirty="0">
              <a:solidFill>
                <a:srgbClr val="000000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76019" y="4300220"/>
            <a:ext cx="5885180" cy="477520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endParaRPr sz="2400" dirty="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615822"/>
            <a:ext cx="36887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</a:t>
            </a:r>
            <a:r>
              <a:rPr spc="-530" dirty="0"/>
              <a:t> </a:t>
            </a:r>
            <a:r>
              <a:rPr spc="-275" dirty="0"/>
              <a:t>Wrangling</a:t>
            </a:r>
            <a:endParaRPr spc="-275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467361" y="2091819"/>
            <a:ext cx="11734799" cy="3130550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280"/>
              </a:spcBef>
            </a:pPr>
            <a:r>
              <a:rPr sz="2000" spc="-1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Create </a:t>
            </a:r>
            <a:r>
              <a:rPr sz="200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training label </a:t>
            </a:r>
            <a:r>
              <a:rPr sz="200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with </a:t>
            </a:r>
            <a:r>
              <a:rPr sz="2000" spc="-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outcomes </a:t>
            </a:r>
            <a:r>
              <a:rPr sz="2000" spc="-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where successful </a:t>
            </a:r>
            <a:r>
              <a:rPr sz="200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= 1 &amp; </a:t>
            </a:r>
            <a:r>
              <a:rPr sz="2000" spc="-1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failure </a:t>
            </a:r>
            <a:r>
              <a:rPr sz="200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=</a:t>
            </a:r>
            <a:r>
              <a:rPr sz="2000" spc="-8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 </a:t>
            </a:r>
            <a:r>
              <a:rPr sz="200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0.</a:t>
            </a:r>
            <a:endParaRPr sz="2000" dirty="0">
              <a:latin typeface="Malgun Gothic" panose="020B0503020000020004" charset="-127"/>
              <a:cs typeface="Malgun Gothic" panose="020B0503020000020004" charset="-127"/>
            </a:endParaRPr>
          </a:p>
          <a:p>
            <a:pPr marL="16510">
              <a:lnSpc>
                <a:spcPct val="100000"/>
              </a:lnSpc>
              <a:spcBef>
                <a:spcPts val="1175"/>
              </a:spcBef>
            </a:pPr>
            <a:r>
              <a:rPr sz="200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Outcome</a:t>
            </a:r>
            <a:r>
              <a:rPr sz="2000" spc="-7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 </a:t>
            </a:r>
            <a:r>
              <a:rPr sz="200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column</a:t>
            </a:r>
            <a:r>
              <a:rPr sz="2000" spc="-4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has</a:t>
            </a:r>
            <a:r>
              <a:rPr sz="2000" spc="-4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two</a:t>
            </a:r>
            <a:r>
              <a:rPr sz="2000" spc="-2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 </a:t>
            </a:r>
            <a:r>
              <a:rPr sz="200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components:</a:t>
            </a:r>
            <a:r>
              <a:rPr sz="2000" spc="-7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 </a:t>
            </a:r>
            <a:r>
              <a:rPr sz="200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‘Mission</a:t>
            </a:r>
            <a:r>
              <a:rPr sz="2000" spc="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Outcome’</a:t>
            </a:r>
            <a:r>
              <a:rPr sz="2000" spc="-6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 </a:t>
            </a:r>
            <a:r>
              <a:rPr sz="200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‘Landing</a:t>
            </a:r>
            <a:r>
              <a:rPr sz="2000" spc="-5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Location’</a:t>
            </a:r>
            <a:endParaRPr sz="2000" dirty="0">
              <a:latin typeface="Malgun Gothic" panose="020B0503020000020004" charset="-127"/>
              <a:cs typeface="Malgun Gothic" panose="020B0503020000020004" charset="-127"/>
            </a:endParaRPr>
          </a:p>
          <a:p>
            <a:pPr marL="16510" marR="5080">
              <a:lnSpc>
                <a:spcPct val="150000"/>
              </a:lnSpc>
              <a:spcBef>
                <a:spcPts val="290"/>
              </a:spcBef>
            </a:pPr>
            <a:r>
              <a:rPr sz="200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New </a:t>
            </a:r>
            <a:r>
              <a:rPr sz="2000" spc="-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label column </a:t>
            </a:r>
            <a:r>
              <a:rPr sz="2000" spc="-1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‘class’ </a:t>
            </a:r>
            <a:r>
              <a:rPr sz="2000" spc="-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with </a:t>
            </a:r>
            <a:r>
              <a:rPr sz="200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value of </a:t>
            </a:r>
            <a:r>
              <a:rPr sz="200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if </a:t>
            </a:r>
            <a:r>
              <a:rPr sz="200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‘Mission </a:t>
            </a:r>
            <a:r>
              <a:rPr sz="2000" spc="-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Outcome’ is </a:t>
            </a:r>
            <a:r>
              <a:rPr sz="2000" spc="-3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True </a:t>
            </a:r>
            <a:r>
              <a:rPr sz="200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and 0 </a:t>
            </a:r>
            <a:r>
              <a:rPr sz="2000" spc="-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otherwise. 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Malgun Gothic" panose="020B0503020000020004" charset="-127"/>
                <a:cs typeface="Malgun Gothic" panose="020B0503020000020004" charset="-127"/>
              </a:rPr>
              <a:t>Value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Malgun Gothic" panose="020B0503020000020004" charset="-127"/>
                <a:cs typeface="Malgun Gothic" panose="020B0503020000020004" charset="-127"/>
              </a:rPr>
              <a:t>Mapping:</a:t>
            </a:r>
            <a:endParaRPr sz="2000" dirty="0">
              <a:latin typeface="Malgun Gothic" panose="020B0503020000020004" charset="-127"/>
              <a:cs typeface="Malgun Gothic" panose="020B0503020000020004" charset="-127"/>
            </a:endParaRPr>
          </a:p>
          <a:p>
            <a:pPr marL="16510">
              <a:lnSpc>
                <a:spcPct val="100000"/>
              </a:lnSpc>
              <a:spcBef>
                <a:spcPts val="1275"/>
              </a:spcBef>
            </a:pPr>
            <a:r>
              <a:rPr sz="2000" spc="-3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True </a:t>
            </a:r>
            <a:r>
              <a:rPr sz="200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ASDS, </a:t>
            </a:r>
            <a:r>
              <a:rPr sz="2000" spc="-3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True </a:t>
            </a:r>
            <a:r>
              <a:rPr sz="2000" spc="-1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RTLS, </a:t>
            </a:r>
            <a:r>
              <a:rPr sz="200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&amp; </a:t>
            </a:r>
            <a:r>
              <a:rPr sz="2000" spc="-3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True </a:t>
            </a:r>
            <a:r>
              <a:rPr sz="200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Ocean – </a:t>
            </a:r>
            <a:r>
              <a:rPr sz="2000" spc="-1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-&gt;</a:t>
            </a:r>
            <a:r>
              <a:rPr sz="2000" spc="-8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 </a:t>
            </a:r>
            <a:r>
              <a:rPr sz="200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1</a:t>
            </a:r>
            <a:endParaRPr sz="2000" dirty="0">
              <a:latin typeface="Malgun Gothic" panose="020B0503020000020004" charset="-127"/>
              <a:cs typeface="Malgun Gothic" panose="020B0503020000020004" charset="-127"/>
            </a:endParaRPr>
          </a:p>
          <a:p>
            <a:pPr marL="1651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None None, </a:t>
            </a:r>
            <a:r>
              <a:rPr sz="2000" spc="-1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False </a:t>
            </a:r>
            <a:r>
              <a:rPr sz="200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ASDS, None ASDS, </a:t>
            </a:r>
            <a:r>
              <a:rPr sz="2000" spc="-1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False </a:t>
            </a:r>
            <a:r>
              <a:rPr sz="200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Ocean, </a:t>
            </a:r>
            <a:r>
              <a:rPr sz="2000" spc="-1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False </a:t>
            </a:r>
            <a:r>
              <a:rPr sz="2000" spc="-1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RTLS </a:t>
            </a:r>
            <a:r>
              <a:rPr sz="200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– </a:t>
            </a:r>
            <a:r>
              <a:rPr sz="2000" spc="-1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-&gt;</a:t>
            </a:r>
            <a:r>
              <a:rPr sz="2000" spc="-10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 </a:t>
            </a:r>
            <a:r>
              <a:rPr sz="200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0</a:t>
            </a:r>
            <a:endParaRPr sz="2000" dirty="0">
              <a:latin typeface="Malgun Gothic" panose="020B0503020000020004" charset="-127"/>
              <a:cs typeface="Malgun Gothic" panose="020B0503020000020004" charset="-127"/>
            </a:endParaRPr>
          </a:p>
          <a:p>
            <a:pPr marL="3810">
              <a:lnSpc>
                <a:spcPct val="100000"/>
              </a:lnSpc>
              <a:spcBef>
                <a:spcPts val="5"/>
              </a:spcBef>
            </a:pPr>
            <a:endParaRPr sz="2000" dirty="0">
              <a:latin typeface="Malgun Gothic" panose="020B0503020000020004" charset="-127"/>
              <a:cs typeface="Malgun Gothic" panose="020B0503020000020004" charset="-127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65341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 </a:t>
            </a:r>
            <a:r>
              <a:rPr spc="-340" dirty="0"/>
              <a:t>Data</a:t>
            </a:r>
            <a:r>
              <a:rPr spc="-650" dirty="0"/>
              <a:t> </a:t>
            </a:r>
            <a:r>
              <a:rPr spc="-270" dirty="0"/>
              <a:t>Visualization</a:t>
            </a:r>
            <a:endParaRPr spc="-27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62305" y="1824355"/>
            <a:ext cx="10476865" cy="4470400"/>
          </a:xfrm>
          <a:prstGeom prst="rect">
            <a:avLst/>
          </a:prstGeom>
        </p:spPr>
        <p:txBody>
          <a:bodyPr vert="horz" wrap="square" lIns="0" tIns="42545" rIns="0" bIns="0" rtlCol="0">
            <a:noAutofit/>
          </a:bodyPr>
          <a:lstStyle/>
          <a:p>
            <a:pPr marL="12700" marR="556260">
              <a:lnSpc>
                <a:spcPts val="2210"/>
              </a:lnSpc>
              <a:spcBef>
                <a:spcPts val="335"/>
              </a:spcBef>
            </a:pPr>
            <a:r>
              <a:rPr sz="2000" spc="-2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Exploratory </a:t>
            </a:r>
            <a:r>
              <a:rPr sz="2000" spc="-2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Data </a:t>
            </a:r>
            <a:r>
              <a:rPr sz="2000" spc="-1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Analysis </a:t>
            </a:r>
            <a:r>
              <a:rPr sz="2000" spc="-2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performed </a:t>
            </a:r>
            <a:r>
              <a:rPr sz="2000" spc="-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on variables </a:t>
            </a:r>
            <a:r>
              <a:rPr sz="2000" spc="-1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Flight </a:t>
            </a:r>
            <a:r>
              <a:rPr sz="2000" spc="-5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Number, </a:t>
            </a:r>
            <a:r>
              <a:rPr sz="2000" spc="-2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Mass, </a:t>
            </a:r>
            <a:r>
              <a:rPr sz="2000" spc="-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Orbit, Class </a:t>
            </a:r>
            <a:r>
              <a:rPr sz="200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and</a:t>
            </a:r>
            <a:r>
              <a:rPr sz="2000" spc="-4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 </a:t>
            </a:r>
            <a:r>
              <a:rPr sz="2000" spc="-13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Year.</a:t>
            </a:r>
            <a:endParaRPr sz="2000" dirty="0">
              <a:latin typeface="Malgun Gothic" panose="020B0503020000020004" charset="-127"/>
              <a:cs typeface="Malgun Gothic" panose="020B0503020000020004" charset="-127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Malgun Gothic" panose="020B0503020000020004" charset="-127"/>
                <a:cs typeface="Malgun Gothic" panose="020B0503020000020004" charset="-127"/>
              </a:rPr>
              <a:t>Plots</a:t>
            </a:r>
            <a:r>
              <a:rPr sz="2000" u="heavy" spc="-5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Malgun Gothic" panose="020B0503020000020004" charset="-127"/>
                <a:cs typeface="Malgun Gothic" panose="020B0503020000020004" charset="-127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Malgun Gothic" panose="020B0503020000020004" charset="-127"/>
                <a:cs typeface="Malgun Gothic" panose="020B0503020000020004" charset="-127"/>
              </a:rPr>
              <a:t>Used:</a:t>
            </a:r>
            <a:endParaRPr sz="2000" dirty="0">
              <a:latin typeface="Malgun Gothic" panose="020B0503020000020004" charset="-127"/>
              <a:cs typeface="Malgun Gothic" panose="020B0503020000020004" charset="-127"/>
            </a:endParaRPr>
          </a:p>
          <a:p>
            <a:pPr marL="12700" marR="405765">
              <a:lnSpc>
                <a:spcPts val="2210"/>
              </a:lnSpc>
              <a:spcBef>
                <a:spcPts val="1430"/>
              </a:spcBef>
            </a:pPr>
            <a:r>
              <a:rPr sz="2000" spc="-1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Flight </a:t>
            </a:r>
            <a:r>
              <a:rPr sz="200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vs. </a:t>
            </a:r>
            <a:r>
              <a:rPr sz="2000" spc="-2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Mass, </a:t>
            </a:r>
            <a:r>
              <a:rPr sz="2000" spc="-1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Flight </a:t>
            </a:r>
            <a:r>
              <a:rPr sz="200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Mass </a:t>
            </a:r>
            <a:r>
              <a:rPr sz="2000" spc="-2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Orbit </a:t>
            </a:r>
            <a:r>
              <a:rPr sz="2000" spc="-2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vs. </a:t>
            </a:r>
            <a:r>
              <a:rPr sz="200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Success </a:t>
            </a:r>
            <a:r>
              <a:rPr sz="2000" spc="-2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Rate, </a:t>
            </a:r>
            <a:r>
              <a:rPr sz="2000" spc="-1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Flight </a:t>
            </a:r>
            <a:r>
              <a:rPr sz="200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Orbit, </a:t>
            </a:r>
            <a:r>
              <a:rPr sz="2000" spc="-2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Payload </a:t>
            </a:r>
            <a:r>
              <a:rPr sz="2000" spc="-1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vs </a:t>
            </a:r>
            <a:r>
              <a:rPr sz="2000" spc="-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Orbit, </a:t>
            </a:r>
            <a:r>
              <a:rPr sz="200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and Success </a:t>
            </a:r>
            <a:r>
              <a:rPr sz="2000" spc="-6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Yearly</a:t>
            </a:r>
            <a:r>
              <a:rPr sz="2000" spc="7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Trend</a:t>
            </a:r>
            <a:endParaRPr sz="2000" dirty="0">
              <a:latin typeface="Malgun Gothic" panose="020B0503020000020004" charset="-127"/>
              <a:cs typeface="Malgun Gothic" panose="020B0503020000020004" charset="-127"/>
            </a:endParaRPr>
          </a:p>
          <a:p>
            <a:pPr marL="12700">
              <a:lnSpc>
                <a:spcPts val="2300"/>
              </a:lnSpc>
              <a:spcBef>
                <a:spcPts val="1160"/>
              </a:spcBef>
            </a:pPr>
            <a:r>
              <a:rPr sz="2000" spc="-2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plots, line </a:t>
            </a:r>
            <a:r>
              <a:rPr sz="200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charts, and </a:t>
            </a:r>
            <a:r>
              <a:rPr sz="2000" spc="-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bar plots </a:t>
            </a:r>
            <a:r>
              <a:rPr sz="2000" spc="-2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were </a:t>
            </a:r>
            <a:r>
              <a:rPr sz="2000" spc="-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to compare </a:t>
            </a:r>
            <a:r>
              <a:rPr sz="2000" spc="-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relationships between variables</a:t>
            </a:r>
            <a:r>
              <a:rPr sz="2000" spc="-2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 to</a:t>
            </a:r>
            <a:endParaRPr sz="2000" dirty="0">
              <a:latin typeface="Malgun Gothic" panose="020B0503020000020004" charset="-127"/>
              <a:cs typeface="Malgun Gothic" panose="020B0503020000020004" charset="-127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decide if </a:t>
            </a:r>
            <a:r>
              <a:rPr sz="200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relationship </a:t>
            </a:r>
            <a:r>
              <a:rPr sz="2000" spc="-2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exists </a:t>
            </a:r>
            <a:r>
              <a:rPr sz="200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that they could </a:t>
            </a:r>
            <a:r>
              <a:rPr sz="200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used in </a:t>
            </a:r>
            <a:r>
              <a:rPr sz="2000" spc="-1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the machine </a:t>
            </a:r>
            <a:r>
              <a:rPr sz="2000" spc="-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learning</a:t>
            </a:r>
            <a:r>
              <a:rPr sz="2000" spc="-4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model</a:t>
            </a:r>
            <a:endParaRPr sz="2000" dirty="0">
              <a:latin typeface="Malgun Gothic" panose="020B0503020000020004" charset="-127"/>
              <a:cs typeface="Malgun Gothic" panose="020B0503020000020004" charset="-127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32454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</a:t>
            </a:r>
            <a:r>
              <a:rPr spc="-280" dirty="0"/>
              <a:t> </a:t>
            </a:r>
            <a:r>
              <a:rPr spc="-770" dirty="0"/>
              <a:t>SQL</a:t>
            </a:r>
            <a:endParaRPr spc="-77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622485"/>
            <a:ext cx="9687560" cy="3024505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2000" spc="-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Loaded </a:t>
            </a:r>
            <a:r>
              <a:rPr sz="2000" spc="-2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data </a:t>
            </a:r>
            <a:r>
              <a:rPr sz="2000" spc="-1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set </a:t>
            </a:r>
            <a:r>
              <a:rPr sz="2000" spc="-2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into </a:t>
            </a:r>
            <a:r>
              <a:rPr sz="200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IBM DB2</a:t>
            </a:r>
            <a:r>
              <a:rPr sz="2000" spc="-12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Database.</a:t>
            </a:r>
            <a:endParaRPr sz="2000" dirty="0">
              <a:latin typeface="Malgun Gothic" panose="020B0503020000020004" charset="-127"/>
              <a:cs typeface="Malgun Gothic" panose="020B0503020000020004" charset="-127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000" spc="-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Queried using SQL </a:t>
            </a:r>
            <a:r>
              <a:rPr sz="200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Python</a:t>
            </a:r>
            <a:r>
              <a:rPr sz="2000" spc="-10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integration.</a:t>
            </a:r>
            <a:endParaRPr sz="2000" dirty="0">
              <a:latin typeface="Malgun Gothic" panose="020B0503020000020004" charset="-127"/>
              <a:cs typeface="Malgun Gothic" panose="020B0503020000020004" charset="-127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00" spc="-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Queries </a:t>
            </a:r>
            <a:r>
              <a:rPr sz="2000" spc="-2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were </a:t>
            </a:r>
            <a:r>
              <a:rPr sz="200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made </a:t>
            </a:r>
            <a:r>
              <a:rPr sz="2000" spc="-2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get </a:t>
            </a:r>
            <a:r>
              <a:rPr sz="200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better </a:t>
            </a:r>
            <a:r>
              <a:rPr sz="2000" spc="-2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understanding </a:t>
            </a:r>
            <a:r>
              <a:rPr sz="2000" spc="-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of </a:t>
            </a:r>
            <a:r>
              <a:rPr sz="200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the</a:t>
            </a:r>
            <a:r>
              <a:rPr sz="2000" spc="2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dataset.</a:t>
            </a:r>
            <a:endParaRPr sz="2000" dirty="0">
              <a:latin typeface="Malgun Gothic" panose="020B0503020000020004" charset="-127"/>
              <a:cs typeface="Malgun Gothic" panose="020B0503020000020004" charset="-127"/>
            </a:endParaRPr>
          </a:p>
          <a:p>
            <a:pPr marL="12700" marR="434975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Queried </a:t>
            </a:r>
            <a:r>
              <a:rPr sz="2000" spc="-2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information </a:t>
            </a:r>
            <a:r>
              <a:rPr sz="200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about launch </a:t>
            </a:r>
            <a:r>
              <a:rPr sz="2000" spc="-2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names, mission </a:t>
            </a:r>
            <a:r>
              <a:rPr sz="2000" spc="-2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outcomes, various pay </a:t>
            </a:r>
            <a:r>
              <a:rPr sz="200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load </a:t>
            </a:r>
            <a:r>
              <a:rPr sz="2000" spc="-2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sizes </a:t>
            </a:r>
            <a:r>
              <a:rPr sz="2000" spc="-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of  </a:t>
            </a:r>
            <a:r>
              <a:rPr sz="2000" spc="-2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customers </a:t>
            </a:r>
            <a:r>
              <a:rPr sz="200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versions, </a:t>
            </a:r>
            <a:r>
              <a:rPr sz="200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and landing</a:t>
            </a:r>
            <a:r>
              <a:rPr sz="2000" spc="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outcomes</a:t>
            </a:r>
            <a:endParaRPr sz="2000" dirty="0">
              <a:latin typeface="Malgun Gothic" panose="020B0503020000020004" charset="-127"/>
              <a:cs typeface="Malgun Gothic" panose="020B0503020000020004" charset="-127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 dirty="0">
              <a:latin typeface="Malgun Gothic" panose="020B0503020000020004" charset="-127"/>
              <a:cs typeface="Malgun Gothic" panose="020B0503020000020004" charset="-127"/>
            </a:endParaRPr>
          </a:p>
          <a:p>
            <a:pPr marL="12700" marR="5080">
              <a:lnSpc>
                <a:spcPct val="149000"/>
              </a:lnSpc>
            </a:pPr>
            <a:endParaRPr sz="2000" dirty="0">
              <a:latin typeface="Malgun Gothic" panose="020B0503020000020004" charset="-127"/>
              <a:cs typeface="Malgun Gothic" panose="020B0503020000020004" charset="-127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7337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315" dirty="0"/>
              <a:t>an </a:t>
            </a:r>
            <a:r>
              <a:rPr spc="-190" dirty="0"/>
              <a:t>interactive </a:t>
            </a:r>
            <a:r>
              <a:rPr spc="-295" dirty="0"/>
              <a:t>map </a:t>
            </a:r>
            <a:r>
              <a:rPr spc="-45" dirty="0"/>
              <a:t>with</a:t>
            </a:r>
            <a:r>
              <a:rPr spc="-780" dirty="0"/>
              <a:t> </a:t>
            </a:r>
            <a:r>
              <a:rPr spc="-270" dirty="0"/>
              <a:t>Folium</a:t>
            </a:r>
            <a:endParaRPr spc="-27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765665" cy="3162789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>
              <a:lnSpc>
                <a:spcPts val="2210"/>
              </a:lnSpc>
              <a:spcBef>
                <a:spcPts val="335"/>
              </a:spcBef>
            </a:pPr>
            <a:r>
              <a:rPr sz="2000" spc="-1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Folium </a:t>
            </a:r>
            <a:r>
              <a:rPr sz="2000" spc="-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maps mark Launch Sites, successful </a:t>
            </a:r>
            <a:r>
              <a:rPr sz="200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unsuccessful </a:t>
            </a:r>
            <a:r>
              <a:rPr sz="200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landings, and a </a:t>
            </a:r>
            <a:r>
              <a:rPr sz="2000" spc="-2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proximity example  </a:t>
            </a:r>
            <a:r>
              <a:rPr sz="2000" spc="-2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to </a:t>
            </a:r>
            <a:r>
              <a:rPr sz="2000" spc="-4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key </a:t>
            </a:r>
            <a:r>
              <a:rPr sz="2000" spc="-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locations: </a:t>
            </a:r>
            <a:r>
              <a:rPr sz="2000" spc="-6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Railway, Highway, </a:t>
            </a:r>
            <a:r>
              <a:rPr sz="2000" spc="-2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Coast, </a:t>
            </a:r>
            <a:r>
              <a:rPr sz="200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and</a:t>
            </a:r>
            <a:r>
              <a:rPr sz="2000" spc="3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City.</a:t>
            </a:r>
            <a:endParaRPr sz="2000" dirty="0">
              <a:latin typeface="Malgun Gothic" panose="020B0503020000020004" charset="-127"/>
              <a:cs typeface="Malgun Gothic" panose="020B0503020000020004" charset="-127"/>
            </a:endParaRPr>
          </a:p>
          <a:p>
            <a:pPr marL="12700" marR="311150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This </a:t>
            </a:r>
            <a:r>
              <a:rPr sz="2000" spc="-1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allows </a:t>
            </a:r>
            <a:r>
              <a:rPr sz="2000" spc="-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us </a:t>
            </a:r>
            <a:r>
              <a:rPr sz="2000" spc="-2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to understand why </a:t>
            </a:r>
            <a:r>
              <a:rPr sz="200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may </a:t>
            </a:r>
            <a:r>
              <a:rPr sz="200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located </a:t>
            </a:r>
            <a:r>
              <a:rPr sz="2000" spc="-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where they </a:t>
            </a:r>
            <a:r>
              <a:rPr sz="2000" spc="-2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are. </a:t>
            </a:r>
            <a:r>
              <a:rPr sz="200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Also </a:t>
            </a:r>
            <a:r>
              <a:rPr sz="2000" spc="-2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visualizes  </a:t>
            </a:r>
            <a:r>
              <a:rPr sz="2000" spc="-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landings </a:t>
            </a:r>
            <a:r>
              <a:rPr sz="2000" spc="-2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relative </a:t>
            </a:r>
            <a:r>
              <a:rPr sz="2000" spc="-2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to</a:t>
            </a:r>
            <a:r>
              <a:rPr sz="2000" spc="-2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location.</a:t>
            </a:r>
            <a:endParaRPr sz="2000" dirty="0">
              <a:latin typeface="Malgun Gothic" panose="020B0503020000020004" charset="-127"/>
              <a:cs typeface="Malgun Gothic" panose="020B0503020000020004" charset="-127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Malgun Gothic" panose="020B0503020000020004" charset="-127"/>
                <a:cs typeface="Malgun Gothic" panose="020B0503020000020004" charset="-127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Malgun Gothic" panose="020B0503020000020004" charset="-127"/>
                <a:cs typeface="Malgun Gothic" panose="020B0503020000020004" charset="-127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Malgun Gothic" panose="020B0503020000020004" charset="-127"/>
                <a:cs typeface="Malgun Gothic" panose="020B0503020000020004" charset="-127"/>
              </a:rPr>
              <a:t>url:</a:t>
            </a:r>
            <a:endParaRPr sz="2000" dirty="0">
              <a:latin typeface="Malgun Gothic" panose="020B0503020000020004" charset="-127"/>
              <a:cs typeface="Malgun Gothic" panose="020B0503020000020004" charset="-127"/>
            </a:endParaRPr>
          </a:p>
          <a:p>
            <a:pPr marL="12700" marR="7620">
              <a:lnSpc>
                <a:spcPct val="150000"/>
              </a:lnSpc>
              <a:spcBef>
                <a:spcPts val="300"/>
              </a:spcBef>
            </a:pP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404040"/>
                  </a:solidFill>
                </a:uFill>
                <a:latin typeface="Malgun Gothic" panose="020B0503020000020004" charset="-127"/>
                <a:cs typeface="Malgun Gothic" panose="020B0503020000020004" charset="-127"/>
                <a:hlinkClick r:id="rId1"/>
              </a:rPr>
              <a:t>https://github.com/navassherif98/IBM_Data_Science_Professional_Certification/blob/master/10.Applied_Data_Science_Capstone/Week%203%20Interactive%20Visual%20Analytics%20and%20Dashboard/Interactive%20Visual%20Analytics%20with%20Folium.ipynb</a:t>
            </a:r>
            <a:endParaRPr sz="2000" dirty="0">
              <a:latin typeface="Malgun Gothic" panose="020B0503020000020004" charset="-127"/>
              <a:cs typeface="Malgun Gothic" panose="020B0503020000020004" charset="-127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3292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415" dirty="0"/>
              <a:t>a </a:t>
            </a:r>
            <a:r>
              <a:rPr spc="-340" dirty="0"/>
              <a:t>Dashboard </a:t>
            </a:r>
            <a:r>
              <a:rPr spc="-45" dirty="0"/>
              <a:t>with </a:t>
            </a:r>
            <a:r>
              <a:rPr spc="-210" dirty="0"/>
              <a:t>Plotly</a:t>
            </a:r>
            <a:r>
              <a:rPr spc="-800" dirty="0"/>
              <a:t> </a:t>
            </a:r>
            <a:r>
              <a:rPr spc="-450" dirty="0"/>
              <a:t>Dash</a:t>
            </a:r>
            <a:endParaRPr spc="-45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09600" y="1676247"/>
            <a:ext cx="11430000" cy="3567430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Dashboard </a:t>
            </a:r>
            <a:r>
              <a:rPr sz="200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includes a </a:t>
            </a:r>
            <a:r>
              <a:rPr sz="2000" spc="-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pie </a:t>
            </a:r>
            <a:r>
              <a:rPr sz="200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chart and a </a:t>
            </a:r>
            <a:r>
              <a:rPr sz="2000" spc="-2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scatter</a:t>
            </a:r>
            <a:r>
              <a:rPr sz="2000" spc="-13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plot.</a:t>
            </a:r>
            <a:endParaRPr sz="2000" dirty="0">
              <a:latin typeface="Malgun Gothic" panose="020B0503020000020004" charset="-127"/>
              <a:cs typeface="Malgun Gothic" panose="020B0503020000020004" charset="-127"/>
            </a:endParaRPr>
          </a:p>
          <a:p>
            <a:pPr marL="12700" marR="84455">
              <a:lnSpc>
                <a:spcPts val="2290"/>
              </a:lnSpc>
              <a:spcBef>
                <a:spcPts val="1275"/>
              </a:spcBef>
            </a:pPr>
            <a:r>
              <a:rPr sz="2000" spc="-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Pie </a:t>
            </a:r>
            <a:r>
              <a:rPr sz="200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chart </a:t>
            </a:r>
            <a:r>
              <a:rPr sz="2000" spc="-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can be selected </a:t>
            </a:r>
            <a:r>
              <a:rPr sz="2000" spc="-2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show distribution of successful </a:t>
            </a:r>
            <a:r>
              <a:rPr sz="200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across </a:t>
            </a:r>
            <a:r>
              <a:rPr sz="200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sites </a:t>
            </a:r>
            <a:r>
              <a:rPr sz="200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and  </a:t>
            </a:r>
            <a:r>
              <a:rPr sz="2000" spc="-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can </a:t>
            </a:r>
            <a:r>
              <a:rPr sz="200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selected </a:t>
            </a:r>
            <a:r>
              <a:rPr sz="2000" spc="-2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show </a:t>
            </a:r>
            <a:r>
              <a:rPr sz="200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individual launch </a:t>
            </a:r>
            <a:r>
              <a:rPr sz="2000" spc="-2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site </a:t>
            </a:r>
            <a:r>
              <a:rPr sz="200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success</a:t>
            </a:r>
            <a:r>
              <a:rPr sz="2000" spc="-11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rates.</a:t>
            </a:r>
            <a:endParaRPr sz="2000" dirty="0">
              <a:latin typeface="Malgun Gothic" panose="020B0503020000020004" charset="-127"/>
              <a:cs typeface="Malgun Gothic" panose="020B0503020000020004" charset="-127"/>
            </a:endParaRPr>
          </a:p>
          <a:p>
            <a:pPr marL="12700" marR="5080">
              <a:lnSpc>
                <a:spcPts val="2210"/>
              </a:lnSpc>
              <a:spcBef>
                <a:spcPts val="1375"/>
              </a:spcBef>
            </a:pPr>
            <a:r>
              <a:rPr sz="2000" spc="-2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plot </a:t>
            </a:r>
            <a:r>
              <a:rPr sz="2000" spc="-4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takes </a:t>
            </a:r>
            <a:r>
              <a:rPr sz="2000" spc="-2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two </a:t>
            </a:r>
            <a:r>
              <a:rPr sz="200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inputs: All </a:t>
            </a:r>
            <a:r>
              <a:rPr sz="2000" spc="-2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or </a:t>
            </a:r>
            <a:r>
              <a:rPr sz="200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individual </a:t>
            </a:r>
            <a:r>
              <a:rPr sz="2000" spc="-2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site </a:t>
            </a:r>
            <a:r>
              <a:rPr sz="200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payload mass on </a:t>
            </a:r>
            <a:r>
              <a:rPr sz="200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slider between </a:t>
            </a:r>
            <a:r>
              <a:rPr sz="200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0  and 10000</a:t>
            </a:r>
            <a:r>
              <a:rPr sz="2000" spc="-10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 </a:t>
            </a:r>
            <a:r>
              <a:rPr sz="200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kg.</a:t>
            </a:r>
            <a:endParaRPr sz="2000" dirty="0">
              <a:latin typeface="Malgun Gothic" panose="020B0503020000020004" charset="-127"/>
              <a:cs typeface="Malgun Gothic" panose="020B0503020000020004" charset="-127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spc="-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The pie </a:t>
            </a:r>
            <a:r>
              <a:rPr sz="200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chart is </a:t>
            </a:r>
            <a:r>
              <a:rPr sz="2000" spc="-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to visualize </a:t>
            </a:r>
            <a:r>
              <a:rPr sz="200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site </a:t>
            </a:r>
            <a:r>
              <a:rPr sz="200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success</a:t>
            </a:r>
            <a:r>
              <a:rPr sz="2000" spc="2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rate.</a:t>
            </a:r>
            <a:endParaRPr sz="2000" dirty="0">
              <a:latin typeface="Malgun Gothic" panose="020B0503020000020004" charset="-127"/>
              <a:cs typeface="Malgun Gothic" panose="020B0503020000020004" charset="-127"/>
            </a:endParaRPr>
          </a:p>
          <a:p>
            <a:pPr marL="12700">
              <a:lnSpc>
                <a:spcPts val="2350"/>
              </a:lnSpc>
              <a:spcBef>
                <a:spcPts val="1105"/>
              </a:spcBef>
            </a:pPr>
            <a:r>
              <a:rPr sz="2000" spc="-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plot can help </a:t>
            </a:r>
            <a:r>
              <a:rPr sz="200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us </a:t>
            </a:r>
            <a:r>
              <a:rPr sz="2000" spc="-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see how </a:t>
            </a:r>
            <a:r>
              <a:rPr sz="200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success </a:t>
            </a:r>
            <a:r>
              <a:rPr sz="2000" spc="-1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varies </a:t>
            </a:r>
            <a:r>
              <a:rPr sz="2000" spc="-2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across </a:t>
            </a:r>
            <a:r>
              <a:rPr sz="200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sites, </a:t>
            </a:r>
            <a:r>
              <a:rPr sz="2000" spc="-1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mass,</a:t>
            </a:r>
            <a:r>
              <a:rPr sz="2000" spc="1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 </a:t>
            </a:r>
            <a:r>
              <a:rPr sz="200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and</a:t>
            </a:r>
            <a:endParaRPr sz="2000" dirty="0">
              <a:latin typeface="Malgun Gothic" panose="020B0503020000020004" charset="-127"/>
              <a:cs typeface="Malgun Gothic" panose="020B0503020000020004" charset="-127"/>
            </a:endParaRPr>
          </a:p>
          <a:p>
            <a:pPr marL="12700">
              <a:lnSpc>
                <a:spcPts val="2350"/>
              </a:lnSpc>
            </a:pPr>
            <a:r>
              <a:rPr sz="2000" spc="-2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version</a:t>
            </a:r>
            <a:r>
              <a:rPr sz="200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category.</a:t>
            </a:r>
            <a:endParaRPr sz="2000" dirty="0">
              <a:latin typeface="Malgun Gothic" panose="020B0503020000020004" charset="-127"/>
              <a:cs typeface="Malgun Gothic" panose="020B0503020000020004" charset="-127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endParaRPr sz="2000" dirty="0">
              <a:latin typeface="Malgun Gothic" panose="020B0503020000020004" charset="-127"/>
              <a:cs typeface="Malgun Gothic" panose="020B0503020000020004" charset="-127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91908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Predictive </a:t>
            </a:r>
            <a:r>
              <a:rPr spc="-355" dirty="0"/>
              <a:t>analysis</a:t>
            </a:r>
            <a:r>
              <a:rPr spc="-555" dirty="0"/>
              <a:t> </a:t>
            </a:r>
            <a:r>
              <a:rPr spc="-280" dirty="0"/>
              <a:t>(Classification)</a:t>
            </a:r>
            <a:endParaRPr spc="-280" dirty="0"/>
          </a:p>
        </p:txBody>
      </p:sp>
      <p:grpSp>
        <p:nvGrpSpPr>
          <p:cNvPr id="5" name="object 5"/>
          <p:cNvGrpSpPr/>
          <p:nvPr/>
        </p:nvGrpSpPr>
        <p:grpSpPr>
          <a:xfrm>
            <a:off x="3822191" y="1933955"/>
            <a:ext cx="1938655" cy="1728470"/>
            <a:chOff x="3822191" y="1933955"/>
            <a:chExt cx="1938655" cy="1728470"/>
          </a:xfrm>
        </p:grpSpPr>
        <p:sp>
          <p:nvSpPr>
            <p:cNvPr id="6" name="object 6"/>
            <p:cNvSpPr/>
            <p:nvPr/>
          </p:nvSpPr>
          <p:spPr>
            <a:xfrm>
              <a:off x="4133087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6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2" y="1119759"/>
                  </a:lnTo>
                  <a:lnTo>
                    <a:pt x="70485" y="1144524"/>
                  </a:lnTo>
                  <a:lnTo>
                    <a:pt x="115315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6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5" y="1153540"/>
                  </a:lnTo>
                  <a:lnTo>
                    <a:pt x="70485" y="1144524"/>
                  </a:lnTo>
                  <a:lnTo>
                    <a:pt x="33782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3998721" y="2219960"/>
            <a:ext cx="15684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Split </a:t>
            </a:r>
            <a:r>
              <a:rPr sz="1700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label</a:t>
            </a:r>
            <a:r>
              <a:rPr sz="1700" spc="-195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column</a:t>
            </a:r>
            <a:endParaRPr sz="1700">
              <a:latin typeface="Malgun Gothic" panose="020B0503020000020004" charset="-127"/>
              <a:cs typeface="Malgun Gothic" panose="020B0503020000020004" charset="-127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7950" y="2456180"/>
            <a:ext cx="17227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‘Class’ </a:t>
            </a:r>
            <a:r>
              <a:rPr sz="1700" spc="-15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from</a:t>
            </a:r>
            <a:r>
              <a:rPr sz="1700" spc="-200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 </a:t>
            </a:r>
            <a:r>
              <a:rPr sz="1700" spc="-15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dataset</a:t>
            </a:r>
            <a:endParaRPr sz="1700">
              <a:latin typeface="Malgun Gothic" panose="020B0503020000020004" charset="-127"/>
              <a:cs typeface="Malgun Gothic" panose="020B0503020000020004" charset="-127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822191" y="3375659"/>
            <a:ext cx="1938655" cy="1729739"/>
            <a:chOff x="3822191" y="3375659"/>
            <a:chExt cx="1938655" cy="1729739"/>
          </a:xfrm>
        </p:grpSpPr>
        <p:sp>
          <p:nvSpPr>
            <p:cNvPr id="12" name="object 12"/>
            <p:cNvSpPr/>
            <p:nvPr/>
          </p:nvSpPr>
          <p:spPr>
            <a:xfrm>
              <a:off x="4133087" y="3672839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1807590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2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0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0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0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2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4010914" y="3544315"/>
            <a:ext cx="152463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Fit </a:t>
            </a:r>
            <a:r>
              <a:rPr sz="1700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and</a:t>
            </a:r>
            <a:r>
              <a:rPr sz="1700" spc="-170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 </a:t>
            </a:r>
            <a:r>
              <a:rPr sz="1700" spc="-45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Transform</a:t>
            </a:r>
            <a:endParaRPr sz="1700">
              <a:latin typeface="Malgun Gothic" panose="020B0503020000020004" charset="-127"/>
              <a:cs typeface="Malgun Gothic" panose="020B0503020000020004" charset="-127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45026" y="3780282"/>
            <a:ext cx="128143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Features</a:t>
            </a:r>
            <a:r>
              <a:rPr sz="1700" spc="-135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 </a:t>
            </a:r>
            <a:r>
              <a:rPr sz="1700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using</a:t>
            </a:r>
            <a:endParaRPr sz="1700">
              <a:latin typeface="Malgun Gothic" panose="020B0503020000020004" charset="-127"/>
              <a:cs typeface="Malgun Gothic" panose="020B0503020000020004" charset="-127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97782" y="4018026"/>
            <a:ext cx="136779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Standard</a:t>
            </a:r>
            <a:r>
              <a:rPr sz="1700" spc="-200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Scaler</a:t>
            </a:r>
            <a:endParaRPr sz="1700">
              <a:latin typeface="Malgun Gothic" panose="020B0503020000020004" charset="-127"/>
              <a:cs typeface="Malgun Gothic" panose="020B0503020000020004" charset="-127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822191" y="4818888"/>
            <a:ext cx="2950845" cy="1169035"/>
            <a:chOff x="3822191" y="4818888"/>
            <a:chExt cx="2950845" cy="1169035"/>
          </a:xfrm>
        </p:grpSpPr>
        <p:sp>
          <p:nvSpPr>
            <p:cNvPr id="19" name="object 19"/>
            <p:cNvSpPr/>
            <p:nvPr/>
          </p:nvSpPr>
          <p:spPr>
            <a:xfrm>
              <a:off x="4224527" y="5023104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2" y="1119759"/>
                  </a:lnTo>
                  <a:lnTo>
                    <a:pt x="70485" y="1144473"/>
                  </a:lnTo>
                  <a:lnTo>
                    <a:pt x="115315" y="1153541"/>
                  </a:lnTo>
                  <a:lnTo>
                    <a:pt x="1807845" y="1153541"/>
                  </a:lnTo>
                  <a:lnTo>
                    <a:pt x="1852676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7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7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6" y="1144473"/>
                  </a:lnTo>
                  <a:lnTo>
                    <a:pt x="1807845" y="1153541"/>
                  </a:lnTo>
                  <a:lnTo>
                    <a:pt x="115315" y="1153541"/>
                  </a:lnTo>
                  <a:lnTo>
                    <a:pt x="70485" y="1144473"/>
                  </a:lnTo>
                  <a:lnTo>
                    <a:pt x="33782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4103878" y="5104841"/>
            <a:ext cx="134493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30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Train_test_split</a:t>
            </a:r>
            <a:endParaRPr sz="1700">
              <a:latin typeface="Malgun Gothic" panose="020B0503020000020004" charset="-127"/>
              <a:cs typeface="Malgun Gothic" panose="020B0503020000020004" charset="-127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83938" y="5341747"/>
            <a:ext cx="41148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d</a:t>
            </a:r>
            <a:r>
              <a:rPr sz="1700" spc="-25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a</a:t>
            </a:r>
            <a:r>
              <a:rPr sz="1700" spc="-45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t</a:t>
            </a:r>
            <a:r>
              <a:rPr sz="1700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a</a:t>
            </a:r>
            <a:endParaRPr sz="1700">
              <a:latin typeface="Malgun Gothic" panose="020B0503020000020004" charset="-127"/>
              <a:cs typeface="Malgun Gothic" panose="020B0503020000020004" charset="-127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380988" y="3672840"/>
            <a:ext cx="1938655" cy="2315210"/>
            <a:chOff x="6380988" y="3672840"/>
            <a:chExt cx="1938655" cy="2315210"/>
          </a:xfrm>
        </p:grpSpPr>
        <p:sp>
          <p:nvSpPr>
            <p:cNvPr id="25" name="object 25"/>
            <p:cNvSpPr/>
            <p:nvPr/>
          </p:nvSpPr>
          <p:spPr>
            <a:xfrm>
              <a:off x="6691884" y="3672840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1" y="1119759"/>
                  </a:lnTo>
                  <a:lnTo>
                    <a:pt x="70484" y="1144473"/>
                  </a:lnTo>
                  <a:lnTo>
                    <a:pt x="115315" y="1153541"/>
                  </a:lnTo>
                  <a:lnTo>
                    <a:pt x="1807844" y="1153541"/>
                  </a:lnTo>
                  <a:lnTo>
                    <a:pt x="1852675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7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7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5" y="1144473"/>
                  </a:lnTo>
                  <a:lnTo>
                    <a:pt x="1807844" y="1153541"/>
                  </a:lnTo>
                  <a:lnTo>
                    <a:pt x="115315" y="1153541"/>
                  </a:lnTo>
                  <a:lnTo>
                    <a:pt x="70484" y="1144473"/>
                  </a:lnTo>
                  <a:lnTo>
                    <a:pt x="33781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 txBox="1"/>
          <p:nvPr/>
        </p:nvSpPr>
        <p:spPr>
          <a:xfrm>
            <a:off x="6735826" y="4986909"/>
            <a:ext cx="121983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GridSearchCV</a:t>
            </a:r>
            <a:endParaRPr sz="1700">
              <a:latin typeface="Malgun Gothic" panose="020B0503020000020004" charset="-127"/>
              <a:cs typeface="Malgun Gothic" panose="020B0503020000020004" charset="-127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485890" y="5217033"/>
            <a:ext cx="173228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223520">
              <a:lnSpc>
                <a:spcPts val="2000"/>
              </a:lnSpc>
              <a:spcBef>
                <a:spcPts val="200"/>
              </a:spcBef>
            </a:pPr>
            <a:r>
              <a:rPr sz="1700" spc="-5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(cv=10) to find  optimal</a:t>
            </a:r>
            <a:r>
              <a:rPr sz="1700" spc="-155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parameters</a:t>
            </a:r>
            <a:endParaRPr sz="1700">
              <a:latin typeface="Malgun Gothic" panose="020B0503020000020004" charset="-127"/>
              <a:cs typeface="Malgun Gothic" panose="020B0503020000020004" charset="-127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380988" y="2229611"/>
            <a:ext cx="1938655" cy="2316480"/>
            <a:chOff x="6380988" y="2229611"/>
            <a:chExt cx="1938655" cy="2316480"/>
          </a:xfrm>
        </p:grpSpPr>
        <p:sp>
          <p:nvSpPr>
            <p:cNvPr id="31" name="object 31"/>
            <p:cNvSpPr/>
            <p:nvPr/>
          </p:nvSpPr>
          <p:spPr>
            <a:xfrm>
              <a:off x="6691884" y="2229611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0" y="0"/>
                  </a:moveTo>
                  <a:lnTo>
                    <a:pt x="115569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69" y="1154684"/>
                  </a:lnTo>
                  <a:lnTo>
                    <a:pt x="1807590" y="1154684"/>
                  </a:lnTo>
                  <a:lnTo>
                    <a:pt x="1852548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8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69" y="0"/>
                  </a:lnTo>
                  <a:lnTo>
                    <a:pt x="1807590" y="0"/>
                  </a:lnTo>
                  <a:lnTo>
                    <a:pt x="1852548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8" y="1145667"/>
                  </a:lnTo>
                  <a:lnTo>
                    <a:pt x="1807590" y="1154684"/>
                  </a:lnTo>
                  <a:lnTo>
                    <a:pt x="115569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" name="object 34"/>
          <p:cNvSpPr txBox="1"/>
          <p:nvPr/>
        </p:nvSpPr>
        <p:spPr>
          <a:xfrm>
            <a:off x="6546595" y="3425444"/>
            <a:ext cx="15938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Use</a:t>
            </a:r>
            <a:r>
              <a:rPr sz="1700" spc="-100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GridSearchCV</a:t>
            </a:r>
            <a:endParaRPr sz="1700">
              <a:latin typeface="Malgun Gothic" panose="020B0503020000020004" charset="-127"/>
              <a:cs typeface="Malgun Gothic" panose="020B0503020000020004" charset="-127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602983" y="3661028"/>
            <a:ext cx="148399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on LogReg,</a:t>
            </a:r>
            <a:r>
              <a:rPr sz="1700" spc="-200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SVM,</a:t>
            </a:r>
            <a:endParaRPr sz="1700">
              <a:latin typeface="Malgun Gothic" panose="020B0503020000020004" charset="-127"/>
              <a:cs typeface="Malgun Gothic" panose="020B0503020000020004" charset="-127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535928" y="3899408"/>
            <a:ext cx="160274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Decision </a:t>
            </a:r>
            <a:r>
              <a:rPr sz="1700" spc="-45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Tree,</a:t>
            </a:r>
            <a:r>
              <a:rPr sz="1700" spc="-235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 </a:t>
            </a:r>
            <a:r>
              <a:rPr sz="1700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and</a:t>
            </a:r>
            <a:endParaRPr sz="1700">
              <a:latin typeface="Malgun Gothic" panose="020B0503020000020004" charset="-127"/>
              <a:cs typeface="Malgun Gothic" panose="020B0503020000020004" charset="-127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795261" y="4135627"/>
            <a:ext cx="110045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KNN</a:t>
            </a:r>
            <a:r>
              <a:rPr sz="1700" spc="-145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 </a:t>
            </a:r>
            <a:r>
              <a:rPr sz="1700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models</a:t>
            </a:r>
            <a:endParaRPr sz="1700">
              <a:latin typeface="Malgun Gothic" panose="020B0503020000020004" charset="-127"/>
              <a:cs typeface="Malgun Gothic" panose="020B0503020000020004" charset="-127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380988" y="1933955"/>
            <a:ext cx="2950845" cy="1169035"/>
            <a:chOff x="6380988" y="1933955"/>
            <a:chExt cx="2950845" cy="1169035"/>
          </a:xfrm>
        </p:grpSpPr>
        <p:sp>
          <p:nvSpPr>
            <p:cNvPr id="39" name="object 39"/>
            <p:cNvSpPr/>
            <p:nvPr/>
          </p:nvSpPr>
          <p:spPr>
            <a:xfrm>
              <a:off x="6783324" y="2138171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6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1" y="1119759"/>
                  </a:lnTo>
                  <a:lnTo>
                    <a:pt x="70484" y="1144524"/>
                  </a:lnTo>
                  <a:lnTo>
                    <a:pt x="115315" y="1153540"/>
                  </a:lnTo>
                  <a:lnTo>
                    <a:pt x="1807844" y="1153540"/>
                  </a:lnTo>
                  <a:lnTo>
                    <a:pt x="1852675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6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6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5" y="1144524"/>
                  </a:lnTo>
                  <a:lnTo>
                    <a:pt x="1807844" y="1153540"/>
                  </a:lnTo>
                  <a:lnTo>
                    <a:pt x="115315" y="1153540"/>
                  </a:lnTo>
                  <a:lnTo>
                    <a:pt x="70484" y="1144524"/>
                  </a:lnTo>
                  <a:lnTo>
                    <a:pt x="33781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2" name="object 42"/>
          <p:cNvSpPr txBox="1"/>
          <p:nvPr/>
        </p:nvSpPr>
        <p:spPr>
          <a:xfrm>
            <a:off x="6613906" y="2219960"/>
            <a:ext cx="145542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0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Score </a:t>
            </a:r>
            <a:r>
              <a:rPr sz="1700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models</a:t>
            </a:r>
            <a:r>
              <a:rPr sz="1700" spc="-185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 </a:t>
            </a:r>
            <a:r>
              <a:rPr sz="1700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on</a:t>
            </a:r>
            <a:endParaRPr sz="1700">
              <a:latin typeface="Malgun Gothic" panose="020B0503020000020004" charset="-127"/>
              <a:cs typeface="Malgun Gothic" panose="020B0503020000020004" charset="-127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805930" y="2456180"/>
            <a:ext cx="107188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split </a:t>
            </a:r>
            <a:r>
              <a:rPr sz="1700" spc="-20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test</a:t>
            </a:r>
            <a:r>
              <a:rPr sz="1700" spc="-190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set</a:t>
            </a:r>
            <a:endParaRPr sz="1700">
              <a:latin typeface="Malgun Gothic" panose="020B0503020000020004" charset="-127"/>
              <a:cs typeface="Malgun Gothic" panose="020B0503020000020004" charset="-127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8938259" y="1933955"/>
            <a:ext cx="1938655" cy="1728470"/>
            <a:chOff x="8938259" y="1933955"/>
            <a:chExt cx="1938655" cy="1728470"/>
          </a:xfrm>
        </p:grpSpPr>
        <p:sp>
          <p:nvSpPr>
            <p:cNvPr id="45" name="object 45"/>
            <p:cNvSpPr/>
            <p:nvPr/>
          </p:nvSpPr>
          <p:spPr>
            <a:xfrm>
              <a:off x="9249155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90" h="1432560">
                  <a:moveTo>
                    <a:pt x="173481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1" y="1432560"/>
                  </a:lnTo>
                  <a:lnTo>
                    <a:pt x="17348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5" y="0"/>
                  </a:moveTo>
                  <a:lnTo>
                    <a:pt x="115316" y="0"/>
                  </a:lnTo>
                  <a:lnTo>
                    <a:pt x="70485" y="9016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7" y="1083056"/>
                  </a:lnTo>
                  <a:lnTo>
                    <a:pt x="33781" y="1119759"/>
                  </a:lnTo>
                  <a:lnTo>
                    <a:pt x="70485" y="1144524"/>
                  </a:lnTo>
                  <a:lnTo>
                    <a:pt x="115316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4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485" y="9016"/>
                  </a:lnTo>
                  <a:lnTo>
                    <a:pt x="115316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4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6" y="1153540"/>
                  </a:lnTo>
                  <a:lnTo>
                    <a:pt x="70485" y="1144524"/>
                  </a:lnTo>
                  <a:lnTo>
                    <a:pt x="33781" y="1119759"/>
                  </a:lnTo>
                  <a:lnTo>
                    <a:pt x="9017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8" name="object 48"/>
          <p:cNvSpPr txBox="1"/>
          <p:nvPr/>
        </p:nvSpPr>
        <p:spPr>
          <a:xfrm>
            <a:off x="9140697" y="2219960"/>
            <a:ext cx="15195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Confusion</a:t>
            </a:r>
            <a:r>
              <a:rPr sz="1700" spc="-170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Matrix</a:t>
            </a:r>
            <a:endParaRPr sz="1700">
              <a:latin typeface="Malgun Gothic" panose="020B0503020000020004" charset="-127"/>
              <a:cs typeface="Malgun Gothic" panose="020B0503020000020004" charset="-127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299193" y="2456180"/>
            <a:ext cx="120269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5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for </a:t>
            </a:r>
            <a:r>
              <a:rPr sz="1700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all</a:t>
            </a:r>
            <a:r>
              <a:rPr sz="1700" spc="-165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 </a:t>
            </a:r>
            <a:r>
              <a:rPr sz="1700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models</a:t>
            </a:r>
            <a:endParaRPr sz="1700">
              <a:latin typeface="Malgun Gothic" panose="020B0503020000020004" charset="-127"/>
              <a:cs typeface="Malgun Gothic" panose="020B0503020000020004" charset="-127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8938259" y="3375659"/>
            <a:ext cx="1938655" cy="1170305"/>
            <a:chOff x="8938259" y="3375659"/>
            <a:chExt cx="1938655" cy="1170305"/>
          </a:xfrm>
        </p:grpSpPr>
        <p:sp>
          <p:nvSpPr>
            <p:cNvPr id="51" name="object 51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1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7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1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4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1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1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4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1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7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3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3" name="object 53"/>
          <p:cNvSpPr txBox="1"/>
          <p:nvPr/>
        </p:nvSpPr>
        <p:spPr>
          <a:xfrm>
            <a:off x="9055354" y="3656457"/>
            <a:ext cx="170942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3825" marR="5080" indent="-111760">
              <a:lnSpc>
                <a:spcPts val="2000"/>
              </a:lnSpc>
              <a:spcBef>
                <a:spcPts val="200"/>
              </a:spcBef>
            </a:pPr>
            <a:r>
              <a:rPr sz="1700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Barplot </a:t>
            </a:r>
            <a:r>
              <a:rPr sz="1700" spc="-5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to</a:t>
            </a:r>
            <a:r>
              <a:rPr sz="1700" spc="-155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compare  </a:t>
            </a:r>
            <a:r>
              <a:rPr sz="1700" spc="-10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scores </a:t>
            </a:r>
            <a:r>
              <a:rPr sz="1700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of</a:t>
            </a:r>
            <a:r>
              <a:rPr sz="1700" spc="-150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 </a:t>
            </a:r>
            <a:r>
              <a:rPr sz="1700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models</a:t>
            </a:r>
            <a:endParaRPr sz="1700">
              <a:latin typeface="Malgun Gothic" panose="020B0503020000020004" charset="-127"/>
              <a:cs typeface="Malgun Gothic" panose="020B0503020000020004" charset="-127"/>
            </a:endParaRP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5" dirty="0">
                <a:uFill>
                  <a:solidFill>
                    <a:srgbClr val="7D7D7D"/>
                  </a:solidFill>
                </a:uFill>
              </a:rPr>
              <a:t>Results	</a:t>
            </a:r>
            <a:endParaRPr u="heavy" spc="-375" dirty="0">
              <a:uFill>
                <a:solidFill>
                  <a:srgbClr val="7D7D7D"/>
                </a:solidFill>
              </a:u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28166" y="5183504"/>
            <a:ext cx="90430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BB562C"/>
                </a:solidFill>
                <a:latin typeface="Malgun Gothic" panose="020B0503020000020004" charset="-127"/>
                <a:cs typeface="Malgun Gothic" panose="020B0503020000020004" charset="-127"/>
              </a:rPr>
              <a:t>This is </a:t>
            </a:r>
            <a:r>
              <a:rPr sz="1800" dirty="0">
                <a:solidFill>
                  <a:srgbClr val="BB562C"/>
                </a:solidFill>
                <a:latin typeface="Malgun Gothic" panose="020B0503020000020004" charset="-127"/>
                <a:cs typeface="Malgun Gothic" panose="020B0503020000020004" charset="-127"/>
              </a:rPr>
              <a:t>a </a:t>
            </a:r>
            <a:r>
              <a:rPr sz="1800" spc="-20" dirty="0">
                <a:solidFill>
                  <a:srgbClr val="BB562C"/>
                </a:solidFill>
                <a:latin typeface="Malgun Gothic" panose="020B0503020000020004" charset="-127"/>
                <a:cs typeface="Malgun Gothic" panose="020B0503020000020004" charset="-127"/>
              </a:rPr>
              <a:t>preview </a:t>
            </a:r>
            <a:r>
              <a:rPr sz="1800" spc="-5" dirty="0">
                <a:solidFill>
                  <a:srgbClr val="BB562C"/>
                </a:solidFill>
                <a:latin typeface="Malgun Gothic" panose="020B0503020000020004" charset="-127"/>
                <a:cs typeface="Malgun Gothic" panose="020B0503020000020004" charset="-127"/>
              </a:rPr>
              <a:t>of </a:t>
            </a:r>
            <a:r>
              <a:rPr sz="1800" dirty="0">
                <a:solidFill>
                  <a:srgbClr val="BB562C"/>
                </a:solidFill>
                <a:latin typeface="Malgun Gothic" panose="020B0503020000020004" charset="-127"/>
                <a:cs typeface="Malgun Gothic" panose="020B0503020000020004" charset="-127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Malgun Gothic" panose="020B0503020000020004" charset="-127"/>
                <a:cs typeface="Malgun Gothic" panose="020B0503020000020004" charset="-127"/>
              </a:rPr>
              <a:t>Plotly dashboard. </a:t>
            </a:r>
            <a:r>
              <a:rPr sz="1800" spc="-5" dirty="0">
                <a:solidFill>
                  <a:srgbClr val="BB562C"/>
                </a:solidFill>
                <a:latin typeface="Malgun Gothic" panose="020B0503020000020004" charset="-127"/>
                <a:cs typeface="Malgun Gothic" panose="020B0503020000020004" charset="-127"/>
              </a:rPr>
              <a:t>The </a:t>
            </a:r>
            <a:r>
              <a:rPr sz="1800" spc="-20" dirty="0">
                <a:solidFill>
                  <a:srgbClr val="BB562C"/>
                </a:solidFill>
                <a:latin typeface="Malgun Gothic" panose="020B0503020000020004" charset="-127"/>
                <a:cs typeface="Malgun Gothic" panose="020B0503020000020004" charset="-127"/>
              </a:rPr>
              <a:t>following </a:t>
            </a:r>
            <a:r>
              <a:rPr sz="1800" spc="-5" dirty="0">
                <a:solidFill>
                  <a:srgbClr val="BB562C"/>
                </a:solidFill>
                <a:latin typeface="Malgun Gothic" panose="020B0503020000020004" charset="-127"/>
                <a:cs typeface="Malgun Gothic" panose="020B0503020000020004" charset="-127"/>
              </a:rPr>
              <a:t>sides will show </a:t>
            </a:r>
            <a:r>
              <a:rPr sz="1800" dirty="0">
                <a:solidFill>
                  <a:srgbClr val="BB562C"/>
                </a:solidFill>
                <a:latin typeface="Malgun Gothic" panose="020B0503020000020004" charset="-127"/>
                <a:cs typeface="Malgun Gothic" panose="020B0503020000020004" charset="-127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Malgun Gothic" panose="020B0503020000020004" charset="-127"/>
                <a:cs typeface="Malgun Gothic" panose="020B0503020000020004" charset="-127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Malgun Gothic" panose="020B0503020000020004" charset="-127"/>
                <a:cs typeface="Malgun Gothic" panose="020B0503020000020004" charset="-127"/>
              </a:rPr>
              <a:t>of </a:t>
            </a:r>
            <a:r>
              <a:rPr sz="1800" spc="-20" dirty="0">
                <a:solidFill>
                  <a:srgbClr val="BB562C"/>
                </a:solidFill>
                <a:latin typeface="Malgun Gothic" panose="020B0503020000020004" charset="-127"/>
                <a:cs typeface="Malgun Gothic" panose="020B0503020000020004" charset="-127"/>
              </a:rPr>
              <a:t>EDA </a:t>
            </a:r>
            <a:r>
              <a:rPr sz="1800" spc="-5" dirty="0">
                <a:solidFill>
                  <a:srgbClr val="BB562C"/>
                </a:solidFill>
                <a:latin typeface="Malgun Gothic" panose="020B0503020000020004" charset="-127"/>
                <a:cs typeface="Malgun Gothic" panose="020B0503020000020004" charset="-127"/>
              </a:rPr>
              <a:t>with  </a:t>
            </a:r>
            <a:r>
              <a:rPr sz="1800" spc="-20" dirty="0">
                <a:solidFill>
                  <a:srgbClr val="BB562C"/>
                </a:solidFill>
                <a:latin typeface="Malgun Gothic" panose="020B0503020000020004" charset="-127"/>
                <a:cs typeface="Malgun Gothic" panose="020B0503020000020004" charset="-127"/>
              </a:rPr>
              <a:t>visualization, EDA </a:t>
            </a:r>
            <a:r>
              <a:rPr sz="1800" spc="-5" dirty="0">
                <a:solidFill>
                  <a:srgbClr val="BB562C"/>
                </a:solidFill>
                <a:latin typeface="Malgun Gothic" panose="020B0503020000020004" charset="-127"/>
                <a:cs typeface="Malgun Gothic" panose="020B0503020000020004" charset="-127"/>
              </a:rPr>
              <a:t>with </a:t>
            </a:r>
            <a:r>
              <a:rPr sz="1800" dirty="0">
                <a:solidFill>
                  <a:srgbClr val="BB562C"/>
                </a:solidFill>
                <a:latin typeface="Malgun Gothic" panose="020B0503020000020004" charset="-127"/>
                <a:cs typeface="Malgun Gothic" panose="020B0503020000020004" charset="-127"/>
              </a:rPr>
              <a:t>SQL, </a:t>
            </a:r>
            <a:r>
              <a:rPr sz="1800" spc="-25" dirty="0">
                <a:solidFill>
                  <a:srgbClr val="BB562C"/>
                </a:solidFill>
                <a:latin typeface="Malgun Gothic" panose="020B0503020000020004" charset="-127"/>
                <a:cs typeface="Malgun Gothic" panose="020B0503020000020004" charset="-127"/>
              </a:rPr>
              <a:t>Interactive </a:t>
            </a:r>
            <a:r>
              <a:rPr sz="1800" dirty="0">
                <a:solidFill>
                  <a:srgbClr val="BB562C"/>
                </a:solidFill>
                <a:latin typeface="Malgun Gothic" panose="020B0503020000020004" charset="-127"/>
                <a:cs typeface="Malgun Gothic" panose="020B0503020000020004" charset="-127"/>
              </a:rPr>
              <a:t>Map </a:t>
            </a:r>
            <a:r>
              <a:rPr sz="1800" spc="-5" dirty="0">
                <a:solidFill>
                  <a:srgbClr val="BB562C"/>
                </a:solidFill>
                <a:latin typeface="Malgun Gothic" panose="020B0503020000020004" charset="-127"/>
                <a:cs typeface="Malgun Gothic" panose="020B0503020000020004" charset="-127"/>
              </a:rPr>
              <a:t>with </a:t>
            </a:r>
            <a:r>
              <a:rPr sz="1800" spc="-20" dirty="0">
                <a:solidFill>
                  <a:srgbClr val="BB562C"/>
                </a:solidFill>
                <a:latin typeface="Malgun Gothic" panose="020B0503020000020004" charset="-127"/>
                <a:cs typeface="Malgun Gothic" panose="020B0503020000020004" charset="-127"/>
              </a:rPr>
              <a:t>Folium, </a:t>
            </a:r>
            <a:r>
              <a:rPr sz="1800" dirty="0">
                <a:solidFill>
                  <a:srgbClr val="BB562C"/>
                </a:solidFill>
                <a:latin typeface="Malgun Gothic" panose="020B0503020000020004" charset="-127"/>
                <a:cs typeface="Malgun Gothic" panose="020B0503020000020004" charset="-127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Malgun Gothic" panose="020B0503020000020004" charset="-127"/>
                <a:cs typeface="Malgun Gothic" panose="020B0503020000020004" charset="-127"/>
              </a:rPr>
              <a:t>finally </a:t>
            </a:r>
            <a:r>
              <a:rPr sz="1800" dirty="0">
                <a:solidFill>
                  <a:srgbClr val="BB562C"/>
                </a:solidFill>
                <a:latin typeface="Malgun Gothic" panose="020B0503020000020004" charset="-127"/>
                <a:cs typeface="Malgun Gothic" panose="020B0503020000020004" charset="-127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Malgun Gothic" panose="020B0503020000020004" charset="-127"/>
                <a:cs typeface="Malgun Gothic" panose="020B0503020000020004" charset="-127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Malgun Gothic" panose="020B0503020000020004" charset="-127"/>
                <a:cs typeface="Malgun Gothic" panose="020B0503020000020004" charset="-127"/>
              </a:rPr>
              <a:t>of our </a:t>
            </a:r>
            <a:r>
              <a:rPr sz="1800" dirty="0">
                <a:solidFill>
                  <a:srgbClr val="BB562C"/>
                </a:solidFill>
                <a:latin typeface="Malgun Gothic" panose="020B0503020000020004" charset="-127"/>
                <a:cs typeface="Malgun Gothic" panose="020B0503020000020004" charset="-127"/>
              </a:rPr>
              <a:t>model </a:t>
            </a:r>
            <a:r>
              <a:rPr sz="1800" spc="-5" dirty="0">
                <a:solidFill>
                  <a:srgbClr val="BB562C"/>
                </a:solidFill>
                <a:latin typeface="Malgun Gothic" panose="020B0503020000020004" charset="-127"/>
                <a:cs typeface="Malgun Gothic" panose="020B0503020000020004" charset="-127"/>
              </a:rPr>
              <a:t>with  </a:t>
            </a:r>
            <a:r>
              <a:rPr sz="1800" dirty="0">
                <a:solidFill>
                  <a:srgbClr val="BB562C"/>
                </a:solidFill>
                <a:latin typeface="Malgun Gothic" panose="020B0503020000020004" charset="-127"/>
                <a:cs typeface="Malgun Gothic" panose="020B0503020000020004" charset="-127"/>
              </a:rPr>
              <a:t>about 83%</a:t>
            </a:r>
            <a:r>
              <a:rPr sz="1800" spc="-5" dirty="0">
                <a:solidFill>
                  <a:srgbClr val="BB562C"/>
                </a:solidFill>
                <a:latin typeface="Malgun Gothic" panose="020B0503020000020004" charset="-127"/>
                <a:cs typeface="Malgun Gothic" panose="020B0503020000020004" charset="-127"/>
              </a:rPr>
              <a:t> </a:t>
            </a:r>
            <a:r>
              <a:rPr sz="1800" spc="-45" dirty="0">
                <a:solidFill>
                  <a:srgbClr val="BB562C"/>
                </a:solidFill>
                <a:latin typeface="Malgun Gothic" panose="020B0503020000020004" charset="-127"/>
                <a:cs typeface="Malgun Gothic" panose="020B0503020000020004" charset="-127"/>
              </a:rPr>
              <a:t>accuracy.</a:t>
            </a:r>
            <a:endParaRPr sz="1800">
              <a:latin typeface="Malgun Gothic" panose="020B0503020000020004" charset="-127"/>
              <a:cs typeface="Malgun Gothic" panose="020B0503020000020004" charset="-127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735136"/>
            <a:ext cx="5963918" cy="335470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8888095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 panose="020B0604020202020204"/>
              </a:rPr>
              <a:t>E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 panose="020B0604020202020204"/>
              </a:rPr>
              <a:t> 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 panose="020B0604020202020204"/>
              </a:rPr>
              <a:t>D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 panose="020B0604020202020204"/>
              </a:rPr>
              <a:t>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 panose="020B0604020202020204"/>
              </a:rPr>
              <a:t>A 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 panose="020B0604020202020204"/>
              </a:rPr>
              <a:t>   </a:t>
            </a:r>
            <a:r>
              <a:rPr sz="7200" spc="-50" dirty="0">
                <a:solidFill>
                  <a:srgbClr val="242424"/>
                </a:solidFill>
                <a:latin typeface="Bahnschrift Condensed" panose="020B0502040204020203" pitchFamily="34" charset="0"/>
                <a:cs typeface="Arial" panose="020B0604020202020204"/>
              </a:rPr>
              <a:t>with</a:t>
            </a:r>
            <a:r>
              <a:rPr sz="7200" spc="-1270" dirty="0">
                <a:solidFill>
                  <a:srgbClr val="242424"/>
                </a:solidFill>
                <a:latin typeface="Bahnschrift Condensed" panose="020B0502040204020203" pitchFamily="34" charset="0"/>
                <a:cs typeface="Arial" panose="020B0604020202020204"/>
              </a:rPr>
              <a:t> </a:t>
            </a:r>
            <a:r>
              <a:rPr sz="7200" spc="-425" dirty="0">
                <a:solidFill>
                  <a:srgbClr val="242424"/>
                </a:solidFill>
                <a:latin typeface="Bahnschrift Condensed" panose="020B0502040204020203" pitchFamily="34" charset="0"/>
                <a:cs typeface="Arial" panose="020B0604020202020204"/>
              </a:rPr>
              <a:t>Visualization</a:t>
            </a:r>
            <a:endParaRPr sz="7200" dirty="0">
              <a:latin typeface="Bahnschrift Condensed" panose="020B0502040204020203" pitchFamily="34" charset="0"/>
              <a:cs typeface="Arial" panose="020B060402020202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411726"/>
            <a:ext cx="7373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52955" algn="l"/>
                <a:tab pos="4218940" algn="l"/>
                <a:tab pos="5101590" algn="l"/>
                <a:tab pos="6543675" algn="l"/>
              </a:tabLst>
            </a:pPr>
            <a:r>
              <a:rPr sz="2400" spc="-275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DATA  </a:t>
            </a:r>
            <a:r>
              <a:rPr sz="2400" spc="-330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spc="-225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WITH	</a:t>
            </a:r>
            <a:r>
              <a:rPr sz="2400" spc="-215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SEABORN	</a:t>
            </a:r>
            <a:r>
              <a:rPr sz="2400" spc="-295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PLOTS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06907" y="456438"/>
            <a:ext cx="5162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765" dirty="0">
                <a:solidFill>
                  <a:srgbClr val="BB562C"/>
                </a:solidFill>
              </a:rPr>
              <a:t> </a:t>
            </a:r>
            <a:r>
              <a:rPr sz="3600" spc="-265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806907" y="5146750"/>
            <a:ext cx="6850380" cy="911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21000"/>
              </a:lnSpc>
              <a:spcBef>
                <a:spcPts val="105"/>
              </a:spcBef>
            </a:pPr>
            <a:r>
              <a:rPr sz="1600" spc="-20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Graphic </a:t>
            </a:r>
            <a:r>
              <a:rPr sz="1600" spc="-10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suggests </a:t>
            </a:r>
            <a:r>
              <a:rPr sz="1600" spc="-5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an </a:t>
            </a:r>
            <a:r>
              <a:rPr sz="1600" spc="-20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increase </a:t>
            </a:r>
            <a:r>
              <a:rPr sz="1600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in </a:t>
            </a:r>
            <a:r>
              <a:rPr sz="1600" spc="-15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rate </a:t>
            </a:r>
            <a:r>
              <a:rPr sz="1600" spc="-20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time </a:t>
            </a:r>
            <a:r>
              <a:rPr sz="1600" spc="-20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(indicated </a:t>
            </a:r>
            <a:r>
              <a:rPr sz="1600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in </a:t>
            </a:r>
            <a:r>
              <a:rPr sz="1600" spc="-10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Flight </a:t>
            </a:r>
            <a:r>
              <a:rPr sz="1600" spc="-5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Number).  </a:t>
            </a:r>
            <a:r>
              <a:rPr sz="1600" spc="-25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Likely </a:t>
            </a:r>
            <a:r>
              <a:rPr sz="1600" spc="-5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a big </a:t>
            </a:r>
            <a:r>
              <a:rPr sz="1600" spc="-25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breakthrough </a:t>
            </a:r>
            <a:r>
              <a:rPr sz="1600" spc="-20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around </a:t>
            </a:r>
            <a:r>
              <a:rPr sz="1600" spc="-10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flight </a:t>
            </a:r>
            <a:r>
              <a:rPr sz="1600" spc="-15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20 </a:t>
            </a:r>
            <a:r>
              <a:rPr sz="1600" spc="-5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which </a:t>
            </a:r>
            <a:r>
              <a:rPr sz="1600" spc="-15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significantly </a:t>
            </a:r>
            <a:r>
              <a:rPr sz="1600" spc="-20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increased </a:t>
            </a:r>
            <a:r>
              <a:rPr sz="1600" spc="-15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rate.  </a:t>
            </a:r>
            <a:r>
              <a:rPr sz="1600" spc="-20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CCAFS appears </a:t>
            </a:r>
            <a:r>
              <a:rPr sz="1600" spc="-15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to </a:t>
            </a:r>
            <a:r>
              <a:rPr sz="1600" spc="-5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be the main </a:t>
            </a:r>
            <a:r>
              <a:rPr sz="1600" spc="-10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launch </a:t>
            </a:r>
            <a:r>
              <a:rPr sz="1600" spc="-15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site </a:t>
            </a:r>
            <a:r>
              <a:rPr sz="1600" spc="-5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as it has the </a:t>
            </a:r>
            <a:r>
              <a:rPr sz="1600" spc="-20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most</a:t>
            </a:r>
            <a:r>
              <a:rPr sz="1600" spc="-90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volume.</a:t>
            </a:r>
            <a:endParaRPr sz="1600" dirty="0">
              <a:latin typeface="Malgun Gothic" panose="020B0503020000020004" charset="-127"/>
              <a:cs typeface="Malgun Gothic" panose="020B0503020000020004" charset="-127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32204"/>
            <a:ext cx="12100560" cy="237744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977900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Malgun Gothic" panose="020B0503020000020004" charset="-127"/>
                <a:cs typeface="Malgun Gothic" panose="020B0503020000020004" charset="-127"/>
              </a:rPr>
              <a:t>Green indicates successful </a:t>
            </a:r>
            <a:r>
              <a:rPr sz="1600" spc="-10" dirty="0">
                <a:latin typeface="Malgun Gothic" panose="020B0503020000020004" charset="-127"/>
                <a:cs typeface="Malgun Gothic" panose="020B0503020000020004" charset="-127"/>
              </a:rPr>
              <a:t>launch; </a:t>
            </a:r>
            <a:r>
              <a:rPr sz="1600" spc="-15" dirty="0">
                <a:latin typeface="Malgun Gothic" panose="020B0503020000020004" charset="-127"/>
                <a:cs typeface="Malgun Gothic" panose="020B0503020000020004" charset="-127"/>
              </a:rPr>
              <a:t>Purple </a:t>
            </a:r>
            <a:r>
              <a:rPr sz="1600" spc="-20" dirty="0">
                <a:latin typeface="Malgun Gothic" panose="020B0503020000020004" charset="-127"/>
                <a:cs typeface="Malgun Gothic" panose="020B0503020000020004" charset="-127"/>
              </a:rPr>
              <a:t>indicates unsuccessful</a:t>
            </a:r>
            <a:r>
              <a:rPr sz="1600" spc="180" dirty="0">
                <a:latin typeface="Malgun Gothic" panose="020B0503020000020004" charset="-127"/>
                <a:cs typeface="Malgun Gothic" panose="020B0503020000020004" charset="-127"/>
              </a:rPr>
              <a:t> </a:t>
            </a:r>
            <a:r>
              <a:rPr sz="1600" spc="-10" dirty="0">
                <a:latin typeface="Malgun Gothic" panose="020B0503020000020004" charset="-127"/>
                <a:cs typeface="Malgun Gothic" panose="020B0503020000020004" charset="-127"/>
              </a:rPr>
              <a:t>launch.</a:t>
            </a:r>
            <a:endParaRPr sz="1600">
              <a:latin typeface="Malgun Gothic" panose="020B0503020000020004" charset="-127"/>
              <a:cs typeface="Malgun Gothic" panose="020B0503020000020004" charset="-127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506095"/>
            <a:ext cx="4025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495" dirty="0">
                <a:solidFill>
                  <a:srgbClr val="BB562C"/>
                </a:solidFill>
              </a:rPr>
              <a:t> </a:t>
            </a:r>
            <a:r>
              <a:rPr sz="3600" spc="-260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902614" y="5103774"/>
            <a:ext cx="5099050" cy="617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000"/>
              </a:lnSpc>
              <a:spcBef>
                <a:spcPts val="100"/>
              </a:spcBef>
            </a:pPr>
            <a:r>
              <a:rPr sz="1600" spc="-25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fall mostly between </a:t>
            </a:r>
            <a:r>
              <a:rPr sz="1600" spc="-10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0-6000 </a:t>
            </a:r>
            <a:r>
              <a:rPr sz="1600" spc="-5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kg.  </a:t>
            </a:r>
            <a:r>
              <a:rPr sz="1600" spc="-25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Different </a:t>
            </a:r>
            <a:r>
              <a:rPr sz="1600" spc="-5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launch </a:t>
            </a:r>
            <a:r>
              <a:rPr sz="1600" spc="-10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sites </a:t>
            </a:r>
            <a:r>
              <a:rPr sz="1600" spc="-5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also </a:t>
            </a:r>
            <a:r>
              <a:rPr sz="1600" spc="-15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seem to use </a:t>
            </a:r>
            <a:r>
              <a:rPr sz="1600" spc="-25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different </a:t>
            </a:r>
            <a:r>
              <a:rPr sz="1600" spc="-20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payload</a:t>
            </a:r>
            <a:r>
              <a:rPr sz="1600" spc="-10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mass.</a:t>
            </a:r>
            <a:endParaRPr sz="1600">
              <a:latin typeface="Malgun Gothic" panose="020B0503020000020004" charset="-127"/>
              <a:cs typeface="Malgun Gothic" panose="020B0503020000020004" charset="-127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53539"/>
            <a:ext cx="12100560" cy="2377439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Malgun Gothic" panose="020B0503020000020004" charset="-127"/>
                <a:cs typeface="Malgun Gothic" panose="020B0503020000020004" charset="-127"/>
              </a:rPr>
              <a:t>Green indicates successful </a:t>
            </a:r>
            <a:r>
              <a:rPr sz="1600" spc="-10" dirty="0">
                <a:latin typeface="Malgun Gothic" panose="020B0503020000020004" charset="-127"/>
                <a:cs typeface="Malgun Gothic" panose="020B0503020000020004" charset="-127"/>
              </a:rPr>
              <a:t>launch; </a:t>
            </a:r>
            <a:r>
              <a:rPr sz="1600" spc="-15" dirty="0">
                <a:latin typeface="Malgun Gothic" panose="020B0503020000020004" charset="-127"/>
                <a:cs typeface="Malgun Gothic" panose="020B0503020000020004" charset="-127"/>
              </a:rPr>
              <a:t>Purple </a:t>
            </a:r>
            <a:r>
              <a:rPr sz="1600" spc="-20" dirty="0">
                <a:latin typeface="Malgun Gothic" panose="020B0503020000020004" charset="-127"/>
                <a:cs typeface="Malgun Gothic" panose="020B0503020000020004" charset="-127"/>
              </a:rPr>
              <a:t>indicates unsuccessful</a:t>
            </a:r>
            <a:r>
              <a:rPr sz="1600" spc="185" dirty="0">
                <a:latin typeface="Malgun Gothic" panose="020B0503020000020004" charset="-127"/>
                <a:cs typeface="Malgun Gothic" panose="020B0503020000020004" charset="-127"/>
              </a:rPr>
              <a:t> </a:t>
            </a:r>
            <a:r>
              <a:rPr sz="1600" spc="-10" dirty="0">
                <a:latin typeface="Malgun Gothic" panose="020B0503020000020004" charset="-127"/>
                <a:cs typeface="Malgun Gothic" panose="020B0503020000020004" charset="-127"/>
              </a:rPr>
              <a:t>launch.</a:t>
            </a:r>
            <a:endParaRPr sz="1600">
              <a:latin typeface="Malgun Gothic" panose="020B0503020000020004" charset="-127"/>
              <a:cs typeface="Malgun Gothic" panose="020B0503020000020004" charset="-127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Outline	</a:t>
            </a:r>
            <a:endParaRPr u="heavy" spc="-190" dirty="0">
              <a:uFill>
                <a:solidFill>
                  <a:srgbClr val="7D7D7D"/>
                </a:solidFill>
              </a:u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66672" y="2470404"/>
            <a:ext cx="2968752" cy="230428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288404" y="2168423"/>
            <a:ext cx="2814320" cy="256984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95"/>
              </a:spcBef>
              <a:buFont typeface="Arial" panose="020B0604020202020204"/>
              <a:buChar char="•"/>
              <a:tabLst>
                <a:tab pos="240665" algn="l"/>
                <a:tab pos="241300" algn="l"/>
              </a:tabLst>
            </a:pPr>
            <a:r>
              <a:rPr sz="2200" spc="-30" dirty="0">
                <a:solidFill>
                  <a:srgbClr val="BB562C"/>
                </a:solidFill>
                <a:latin typeface="Malgun Gothic" panose="020B0503020000020004" charset="-127"/>
                <a:cs typeface="Malgun Gothic" panose="020B0503020000020004" charset="-127"/>
              </a:rPr>
              <a:t>Executive </a:t>
            </a:r>
            <a:r>
              <a:rPr sz="2200" spc="-15" dirty="0">
                <a:solidFill>
                  <a:srgbClr val="BB562C"/>
                </a:solidFill>
                <a:latin typeface="Malgun Gothic" panose="020B0503020000020004" charset="-127"/>
                <a:cs typeface="Malgun Gothic" panose="020B0503020000020004" charset="-127"/>
              </a:rPr>
              <a:t>Summary</a:t>
            </a:r>
            <a:r>
              <a:rPr sz="2200" spc="-10" dirty="0">
                <a:solidFill>
                  <a:srgbClr val="BB562C"/>
                </a:solidFill>
                <a:latin typeface="Malgun Gothic" panose="020B0503020000020004" charset="-127"/>
                <a:cs typeface="Malgun Gothic" panose="020B0503020000020004" charset="-127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Malgun Gothic" panose="020B0503020000020004" charset="-127"/>
                <a:cs typeface="Malgun Gothic" panose="020B0503020000020004" charset="-127"/>
              </a:rPr>
              <a:t>(3)</a:t>
            </a:r>
            <a:endParaRPr sz="2200">
              <a:latin typeface="Malgun Gothic" panose="020B0503020000020004" charset="-127"/>
              <a:cs typeface="Malgun Gothic" panose="020B0503020000020004" charset="-127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 panose="020B0604020202020204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Malgun Gothic" panose="020B0503020000020004" charset="-127"/>
                <a:cs typeface="Malgun Gothic" panose="020B0503020000020004" charset="-127"/>
              </a:rPr>
              <a:t>Introduction</a:t>
            </a:r>
            <a:r>
              <a:rPr sz="2200" spc="-40" dirty="0">
                <a:solidFill>
                  <a:srgbClr val="BB562C"/>
                </a:solidFill>
                <a:latin typeface="Malgun Gothic" panose="020B0503020000020004" charset="-127"/>
                <a:cs typeface="Malgun Gothic" panose="020B0503020000020004" charset="-127"/>
              </a:rPr>
              <a:t> </a:t>
            </a:r>
            <a:r>
              <a:rPr sz="2200" spc="-10" dirty="0">
                <a:solidFill>
                  <a:srgbClr val="BB562C"/>
                </a:solidFill>
                <a:latin typeface="Malgun Gothic" panose="020B0503020000020004" charset="-127"/>
                <a:cs typeface="Malgun Gothic" panose="020B0503020000020004" charset="-127"/>
              </a:rPr>
              <a:t>(4)</a:t>
            </a:r>
            <a:endParaRPr sz="2200">
              <a:latin typeface="Malgun Gothic" panose="020B0503020000020004" charset="-127"/>
              <a:cs typeface="Malgun Gothic" panose="020B0503020000020004" charset="-127"/>
            </a:endParaRPr>
          </a:p>
          <a:p>
            <a:pPr marL="241300" indent="-228600">
              <a:lnSpc>
                <a:spcPct val="100000"/>
              </a:lnSpc>
              <a:spcBef>
                <a:spcPts val="700"/>
              </a:spcBef>
              <a:buFont typeface="Arial" panose="020B0604020202020204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Malgun Gothic" panose="020B0503020000020004" charset="-127"/>
                <a:cs typeface="Malgun Gothic" panose="020B0503020000020004" charset="-127"/>
              </a:rPr>
              <a:t>Methodology</a:t>
            </a:r>
            <a:r>
              <a:rPr sz="2200" spc="-60" dirty="0">
                <a:solidFill>
                  <a:srgbClr val="BB562C"/>
                </a:solidFill>
                <a:latin typeface="Malgun Gothic" panose="020B0503020000020004" charset="-127"/>
                <a:cs typeface="Malgun Gothic" panose="020B0503020000020004" charset="-127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Malgun Gothic" panose="020B0503020000020004" charset="-127"/>
                <a:cs typeface="Malgun Gothic" panose="020B0503020000020004" charset="-127"/>
              </a:rPr>
              <a:t>(6)</a:t>
            </a:r>
            <a:endParaRPr sz="2200">
              <a:latin typeface="Malgun Gothic" panose="020B0503020000020004" charset="-127"/>
              <a:cs typeface="Malgun Gothic" panose="020B0503020000020004" charset="-127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 panose="020B0604020202020204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Malgun Gothic" panose="020B0503020000020004" charset="-127"/>
                <a:cs typeface="Malgun Gothic" panose="020B0503020000020004" charset="-127"/>
              </a:rPr>
              <a:t>Results</a:t>
            </a:r>
            <a:r>
              <a:rPr sz="2200" dirty="0">
                <a:solidFill>
                  <a:srgbClr val="BB562C"/>
                </a:solidFill>
                <a:latin typeface="Malgun Gothic" panose="020B0503020000020004" charset="-127"/>
                <a:cs typeface="Malgun Gothic" panose="020B0503020000020004" charset="-127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Malgun Gothic" panose="020B0503020000020004" charset="-127"/>
                <a:cs typeface="Malgun Gothic" panose="020B0503020000020004" charset="-127"/>
              </a:rPr>
              <a:t>(16)</a:t>
            </a:r>
            <a:endParaRPr sz="2200">
              <a:latin typeface="Malgun Gothic" panose="020B0503020000020004" charset="-127"/>
              <a:cs typeface="Malgun Gothic" panose="020B0503020000020004" charset="-127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 panose="020B0604020202020204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Malgun Gothic" panose="020B0503020000020004" charset="-127"/>
                <a:cs typeface="Malgun Gothic" panose="020B0503020000020004" charset="-127"/>
              </a:rPr>
              <a:t>Conclusion</a:t>
            </a:r>
            <a:r>
              <a:rPr sz="2200" spc="-80" dirty="0">
                <a:solidFill>
                  <a:srgbClr val="BB562C"/>
                </a:solidFill>
                <a:latin typeface="Malgun Gothic" panose="020B0503020000020004" charset="-127"/>
                <a:cs typeface="Malgun Gothic" panose="020B0503020000020004" charset="-127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Malgun Gothic" panose="020B0503020000020004" charset="-127"/>
                <a:cs typeface="Malgun Gothic" panose="020B0503020000020004" charset="-127"/>
              </a:rPr>
              <a:t>(46)</a:t>
            </a:r>
            <a:endParaRPr sz="2200">
              <a:latin typeface="Malgun Gothic" panose="020B0503020000020004" charset="-127"/>
              <a:cs typeface="Malgun Gothic" panose="020B0503020000020004" charset="-127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 panose="020B0604020202020204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Malgun Gothic" panose="020B0503020000020004" charset="-127"/>
                <a:cs typeface="Malgun Gothic" panose="020B0503020000020004" charset="-127"/>
              </a:rPr>
              <a:t>Appendix</a:t>
            </a:r>
            <a:r>
              <a:rPr sz="2200" spc="-90" dirty="0">
                <a:solidFill>
                  <a:srgbClr val="BB562C"/>
                </a:solidFill>
                <a:latin typeface="Malgun Gothic" panose="020B0503020000020004" charset="-127"/>
                <a:cs typeface="Malgun Gothic" panose="020B0503020000020004" charset="-127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Malgun Gothic" panose="020B0503020000020004" charset="-127"/>
                <a:cs typeface="Malgun Gothic" panose="020B0503020000020004" charset="-127"/>
              </a:rPr>
              <a:t>(47)</a:t>
            </a:r>
            <a:endParaRPr sz="2200">
              <a:latin typeface="Malgun Gothic" panose="020B0503020000020004" charset="-127"/>
              <a:cs typeface="Malgun Gothic" panose="020B0503020000020004" charset="-127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</a:fld>
            <a:endParaRPr sz="1050">
              <a:latin typeface="Malgun Gothic" panose="020B0503020000020004" charset="-127"/>
              <a:cs typeface="Malgun Gothic" panose="020B0503020000020004" charset="-127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391" y="488696"/>
            <a:ext cx="4573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165" dirty="0">
                <a:solidFill>
                  <a:srgbClr val="BB562C"/>
                </a:solidFill>
              </a:rPr>
              <a:t>rate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67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7848" y="4915179"/>
            <a:ext cx="6502400" cy="149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0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ES-L1 </a:t>
            </a:r>
            <a:r>
              <a:rPr sz="1600" spc="-20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(1), </a:t>
            </a:r>
            <a:r>
              <a:rPr sz="1600" spc="-25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GEO </a:t>
            </a:r>
            <a:r>
              <a:rPr sz="1600" spc="-20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(1), HEO </a:t>
            </a:r>
            <a:r>
              <a:rPr sz="1600" spc="-15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(1) </a:t>
            </a:r>
            <a:r>
              <a:rPr sz="1600" spc="-25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100% </a:t>
            </a:r>
            <a:r>
              <a:rPr sz="1600" spc="-15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(sample </a:t>
            </a:r>
            <a:r>
              <a:rPr sz="1600" spc="-20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sizes </a:t>
            </a:r>
            <a:r>
              <a:rPr sz="1600" spc="-5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parenthesis)  </a:t>
            </a:r>
            <a:r>
              <a:rPr sz="1600" spc="-10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SSO </a:t>
            </a:r>
            <a:r>
              <a:rPr sz="1600" spc="-15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(5) </a:t>
            </a:r>
            <a:r>
              <a:rPr sz="1600" spc="-5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100% </a:t>
            </a:r>
            <a:r>
              <a:rPr sz="1600" spc="-10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success</a:t>
            </a:r>
            <a:r>
              <a:rPr sz="1600" spc="45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rate</a:t>
            </a:r>
            <a:endParaRPr sz="1600">
              <a:latin typeface="Malgun Gothic" panose="020B0503020000020004" charset="-127"/>
              <a:cs typeface="Malgun Gothic" panose="020B0503020000020004" charset="-127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25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VLEO </a:t>
            </a:r>
            <a:r>
              <a:rPr sz="1600" spc="-20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(14) </a:t>
            </a:r>
            <a:r>
              <a:rPr sz="1600" spc="-5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decent </a:t>
            </a:r>
            <a:r>
              <a:rPr sz="1600" spc="-15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rate </a:t>
            </a:r>
            <a:r>
              <a:rPr sz="1600" spc="-5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and</a:t>
            </a:r>
            <a:r>
              <a:rPr sz="1600" spc="150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attempts</a:t>
            </a:r>
            <a:endParaRPr sz="1600">
              <a:latin typeface="Malgun Gothic" panose="020B0503020000020004" charset="-127"/>
              <a:cs typeface="Malgun Gothic" panose="020B0503020000020004" charset="-127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5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SO </a:t>
            </a:r>
            <a:r>
              <a:rPr sz="1600" spc="-15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(1) </a:t>
            </a:r>
            <a:r>
              <a:rPr sz="1600" spc="-5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has </a:t>
            </a:r>
            <a:r>
              <a:rPr sz="1600" spc="-15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0% success</a:t>
            </a:r>
            <a:r>
              <a:rPr sz="1600" spc="85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rate</a:t>
            </a:r>
            <a:endParaRPr sz="1600">
              <a:latin typeface="Malgun Gothic" panose="020B0503020000020004" charset="-127"/>
              <a:cs typeface="Malgun Gothic" panose="020B0503020000020004" charset="-127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600" spc="-40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GTO </a:t>
            </a:r>
            <a:r>
              <a:rPr sz="1600" spc="-20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(27) </a:t>
            </a:r>
            <a:r>
              <a:rPr sz="1600" spc="-5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has the </a:t>
            </a:r>
            <a:r>
              <a:rPr sz="1600" spc="-20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around 50% </a:t>
            </a:r>
            <a:r>
              <a:rPr sz="1600" spc="-15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but </a:t>
            </a:r>
            <a:r>
              <a:rPr sz="1600" spc="-20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largest</a:t>
            </a:r>
            <a:r>
              <a:rPr sz="1600" spc="225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sample</a:t>
            </a:r>
            <a:endParaRPr sz="1600">
              <a:latin typeface="Malgun Gothic" panose="020B0503020000020004" charset="-127"/>
              <a:cs typeface="Malgun Gothic" panose="020B0503020000020004" charset="-127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21051" y="1185672"/>
            <a:ext cx="5430011" cy="351434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8403463" y="3387597"/>
            <a:ext cx="21793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Malgun Gothic" panose="020B0503020000020004" charset="-127"/>
                <a:cs typeface="Malgun Gothic" panose="020B0503020000020004" charset="-127"/>
              </a:rPr>
              <a:t>Success </a:t>
            </a:r>
            <a:r>
              <a:rPr sz="1800" spc="-25" dirty="0">
                <a:latin typeface="Malgun Gothic" panose="020B0503020000020004" charset="-127"/>
                <a:cs typeface="Malgun Gothic" panose="020B0503020000020004" charset="-127"/>
              </a:rPr>
              <a:t>Rate </a:t>
            </a:r>
            <a:r>
              <a:rPr sz="1800" spc="-20" dirty="0">
                <a:latin typeface="Malgun Gothic" panose="020B0503020000020004" charset="-127"/>
                <a:cs typeface="Malgun Gothic" panose="020B0503020000020004" charset="-127"/>
              </a:rPr>
              <a:t>Scale</a:t>
            </a:r>
            <a:r>
              <a:rPr sz="1800" spc="-65" dirty="0">
                <a:latin typeface="Malgun Gothic" panose="020B0503020000020004" charset="-127"/>
                <a:cs typeface="Malgun Gothic" panose="020B0503020000020004" charset="-127"/>
              </a:rPr>
              <a:t> </a:t>
            </a:r>
            <a:r>
              <a:rPr sz="1800" spc="-5" dirty="0">
                <a:latin typeface="Malgun Gothic" panose="020B0503020000020004" charset="-127"/>
                <a:cs typeface="Malgun Gothic" panose="020B0503020000020004" charset="-127"/>
              </a:rPr>
              <a:t>with  </a:t>
            </a:r>
            <a:r>
              <a:rPr sz="1800" dirty="0">
                <a:latin typeface="Malgun Gothic" panose="020B0503020000020004" charset="-127"/>
                <a:cs typeface="Malgun Gothic" panose="020B0503020000020004" charset="-127"/>
              </a:rPr>
              <a:t>0 as</a:t>
            </a:r>
            <a:r>
              <a:rPr sz="1800" spc="-70" dirty="0">
                <a:latin typeface="Malgun Gothic" panose="020B0503020000020004" charset="-127"/>
                <a:cs typeface="Malgun Gothic" panose="020B0503020000020004" charset="-127"/>
              </a:rPr>
              <a:t> </a:t>
            </a:r>
            <a:r>
              <a:rPr sz="1800" spc="-5" dirty="0">
                <a:latin typeface="Malgun Gothic" panose="020B0503020000020004" charset="-127"/>
                <a:cs typeface="Malgun Gothic" panose="020B0503020000020004" charset="-127"/>
              </a:rPr>
              <a:t>0%</a:t>
            </a:r>
            <a:endParaRPr sz="1800">
              <a:latin typeface="Malgun Gothic" panose="020B0503020000020004" charset="-127"/>
              <a:cs typeface="Malgun Gothic" panose="020B0503020000020004" charset="-127"/>
            </a:endParaRPr>
          </a:p>
          <a:p>
            <a:pPr marL="12700" marR="1182370">
              <a:lnSpc>
                <a:spcPct val="100000"/>
              </a:lnSpc>
            </a:pPr>
            <a:r>
              <a:rPr sz="1800" dirty="0">
                <a:latin typeface="Malgun Gothic" panose="020B0503020000020004" charset="-127"/>
                <a:cs typeface="Malgun Gothic" panose="020B0503020000020004" charset="-127"/>
              </a:rPr>
              <a:t>0.6 as</a:t>
            </a:r>
            <a:r>
              <a:rPr sz="1800" spc="-195" dirty="0">
                <a:latin typeface="Malgun Gothic" panose="020B0503020000020004" charset="-127"/>
                <a:cs typeface="Malgun Gothic" panose="020B0503020000020004" charset="-127"/>
              </a:rPr>
              <a:t> </a:t>
            </a:r>
            <a:r>
              <a:rPr sz="1800" dirty="0">
                <a:latin typeface="Malgun Gothic" panose="020B0503020000020004" charset="-127"/>
                <a:cs typeface="Malgun Gothic" panose="020B0503020000020004" charset="-127"/>
              </a:rPr>
              <a:t>60%  1 as</a:t>
            </a:r>
            <a:r>
              <a:rPr sz="1800" spc="-125" dirty="0">
                <a:latin typeface="Malgun Gothic" panose="020B0503020000020004" charset="-127"/>
                <a:cs typeface="Malgun Gothic" panose="020B0503020000020004" charset="-127"/>
              </a:rPr>
              <a:t> </a:t>
            </a:r>
            <a:r>
              <a:rPr sz="1800" spc="-5" dirty="0">
                <a:latin typeface="Malgun Gothic" panose="020B0503020000020004" charset="-127"/>
                <a:cs typeface="Malgun Gothic" panose="020B0503020000020004" charset="-127"/>
              </a:rPr>
              <a:t>100%</a:t>
            </a:r>
            <a:endParaRPr sz="1800">
              <a:latin typeface="Malgun Gothic" panose="020B0503020000020004" charset="-127"/>
              <a:cs typeface="Malgun Gothic" panose="020B0503020000020004" charset="-127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642620"/>
            <a:ext cx="4941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76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03952"/>
            <a:ext cx="8640445" cy="1207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951605">
              <a:lnSpc>
                <a:spcPct val="1210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Launch Orbit </a:t>
            </a:r>
            <a:r>
              <a:rPr sz="1600" spc="-25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preferences </a:t>
            </a:r>
            <a:r>
              <a:rPr sz="1600" spc="-5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changed </a:t>
            </a:r>
            <a:r>
              <a:rPr sz="1600" spc="-20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over </a:t>
            </a:r>
            <a:r>
              <a:rPr sz="1600" spc="-10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Flight </a:t>
            </a:r>
            <a:r>
              <a:rPr sz="1600" spc="-50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Number.  </a:t>
            </a:r>
            <a:r>
              <a:rPr sz="1600" spc="-15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Launch </a:t>
            </a:r>
            <a:r>
              <a:rPr sz="1600" spc="-25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Outcome </a:t>
            </a:r>
            <a:r>
              <a:rPr sz="1600" spc="-15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seems to </a:t>
            </a:r>
            <a:r>
              <a:rPr sz="1600" spc="-25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with this</a:t>
            </a:r>
            <a:r>
              <a:rPr sz="1600" spc="120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preference.</a:t>
            </a:r>
            <a:endParaRPr sz="1600">
              <a:latin typeface="Malgun Gothic" panose="020B0503020000020004" charset="-127"/>
              <a:cs typeface="Malgun Gothic" panose="020B0503020000020004" charset="-127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15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started </a:t>
            </a:r>
            <a:r>
              <a:rPr sz="1600" spc="-5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with </a:t>
            </a:r>
            <a:r>
              <a:rPr sz="1600" spc="-25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orbits which </a:t>
            </a:r>
            <a:r>
              <a:rPr sz="1600" spc="-20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saw </a:t>
            </a:r>
            <a:r>
              <a:rPr sz="1600" spc="-25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moderate </a:t>
            </a:r>
            <a:r>
              <a:rPr sz="1600" spc="-15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and </a:t>
            </a:r>
            <a:r>
              <a:rPr sz="1600" spc="-25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returned </a:t>
            </a:r>
            <a:r>
              <a:rPr sz="1600" spc="-15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VLEO </a:t>
            </a:r>
            <a:r>
              <a:rPr sz="1600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recent </a:t>
            </a:r>
            <a:r>
              <a:rPr sz="1600" spc="-5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launches  </a:t>
            </a:r>
            <a:r>
              <a:rPr sz="1600" spc="-15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perform better </a:t>
            </a:r>
            <a:r>
              <a:rPr sz="1600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lower </a:t>
            </a:r>
            <a:r>
              <a:rPr sz="1600" spc="-5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orbits or </a:t>
            </a:r>
            <a:r>
              <a:rPr sz="1600" spc="-20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Sun-synchronous</a:t>
            </a:r>
            <a:r>
              <a:rPr sz="1600" spc="275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orbits</a:t>
            </a:r>
            <a:endParaRPr sz="1600">
              <a:latin typeface="Malgun Gothic" panose="020B0503020000020004" charset="-127"/>
              <a:cs typeface="Malgun Gothic" panose="020B0503020000020004" charset="-127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44395"/>
            <a:ext cx="12094464" cy="237591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Malgun Gothic" panose="020B0503020000020004" charset="-127"/>
                <a:cs typeface="Malgun Gothic" panose="020B0503020000020004" charset="-127"/>
              </a:rPr>
              <a:t>Green indicates successful </a:t>
            </a:r>
            <a:r>
              <a:rPr sz="1600" spc="-10" dirty="0">
                <a:latin typeface="Malgun Gothic" panose="020B0503020000020004" charset="-127"/>
                <a:cs typeface="Malgun Gothic" panose="020B0503020000020004" charset="-127"/>
              </a:rPr>
              <a:t>launch; </a:t>
            </a:r>
            <a:r>
              <a:rPr sz="1600" spc="-15" dirty="0">
                <a:latin typeface="Malgun Gothic" panose="020B0503020000020004" charset="-127"/>
                <a:cs typeface="Malgun Gothic" panose="020B0503020000020004" charset="-127"/>
              </a:rPr>
              <a:t>Purple </a:t>
            </a:r>
            <a:r>
              <a:rPr sz="1600" spc="-20" dirty="0">
                <a:latin typeface="Malgun Gothic" panose="020B0503020000020004" charset="-127"/>
                <a:cs typeface="Malgun Gothic" panose="020B0503020000020004" charset="-127"/>
              </a:rPr>
              <a:t>indicates unsuccessful</a:t>
            </a:r>
            <a:r>
              <a:rPr sz="1600" spc="185" dirty="0">
                <a:latin typeface="Malgun Gothic" panose="020B0503020000020004" charset="-127"/>
                <a:cs typeface="Malgun Gothic" panose="020B0503020000020004" charset="-127"/>
              </a:rPr>
              <a:t> </a:t>
            </a:r>
            <a:r>
              <a:rPr sz="1600" spc="-10" dirty="0">
                <a:latin typeface="Malgun Gothic" panose="020B0503020000020004" charset="-127"/>
                <a:cs typeface="Malgun Gothic" panose="020B0503020000020004" charset="-127"/>
              </a:rPr>
              <a:t>launch.</a:t>
            </a:r>
            <a:endParaRPr sz="1600">
              <a:latin typeface="Malgun Gothic" panose="020B0503020000020004" charset="-127"/>
              <a:cs typeface="Malgun Gothic" panose="020B0503020000020004" charset="-127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18108" y="808990"/>
            <a:ext cx="3804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465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44185"/>
            <a:ext cx="7989570" cy="90995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600" spc="-25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seems </a:t>
            </a:r>
            <a:r>
              <a:rPr sz="1600" spc="-15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with</a:t>
            </a:r>
            <a:r>
              <a:rPr sz="1600" spc="40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orbit</a:t>
            </a:r>
            <a:endParaRPr sz="1600">
              <a:latin typeface="Malgun Gothic" panose="020B0503020000020004" charset="-127"/>
              <a:cs typeface="Malgun Gothic" panose="020B0503020000020004" charset="-127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25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and </a:t>
            </a:r>
            <a:r>
              <a:rPr sz="1600" spc="-15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SSO seem to </a:t>
            </a:r>
            <a:r>
              <a:rPr sz="1600" spc="-25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relatively low payload</a:t>
            </a:r>
            <a:r>
              <a:rPr sz="1600" spc="135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mass</a:t>
            </a:r>
            <a:endParaRPr sz="1600">
              <a:latin typeface="Malgun Gothic" panose="020B0503020000020004" charset="-127"/>
              <a:cs typeface="Malgun Gothic" panose="020B0503020000020004" charset="-127"/>
            </a:endParaRPr>
          </a:p>
          <a:p>
            <a:pPr marL="12700">
              <a:lnSpc>
                <a:spcPct val="100000"/>
              </a:lnSpc>
              <a:spcBef>
                <a:spcPts val="410"/>
              </a:spcBef>
            </a:pPr>
            <a:r>
              <a:rPr sz="1600" spc="-5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The other </a:t>
            </a:r>
            <a:r>
              <a:rPr sz="1600" spc="-20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most successful </a:t>
            </a:r>
            <a:r>
              <a:rPr sz="1600" spc="-5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orbit </a:t>
            </a:r>
            <a:r>
              <a:rPr sz="1600" spc="-20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VLEO </a:t>
            </a:r>
            <a:r>
              <a:rPr sz="1600" spc="-5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only has </a:t>
            </a:r>
            <a:r>
              <a:rPr sz="1600" spc="-10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values </a:t>
            </a:r>
            <a:r>
              <a:rPr sz="1600" spc="-5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in the higher end of the</a:t>
            </a:r>
            <a:r>
              <a:rPr sz="1600" spc="85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range</a:t>
            </a:r>
            <a:endParaRPr sz="1600">
              <a:latin typeface="Malgun Gothic" panose="020B0503020000020004" charset="-127"/>
              <a:cs typeface="Malgun Gothic" panose="020B0503020000020004" charset="-127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15439"/>
            <a:ext cx="12094464" cy="237591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Malgun Gothic" panose="020B0503020000020004" charset="-127"/>
                <a:cs typeface="Malgun Gothic" panose="020B0503020000020004" charset="-127"/>
              </a:rPr>
              <a:t>Green indicates successful </a:t>
            </a:r>
            <a:r>
              <a:rPr sz="1600" spc="-10" dirty="0">
                <a:latin typeface="Malgun Gothic" panose="020B0503020000020004" charset="-127"/>
                <a:cs typeface="Malgun Gothic" panose="020B0503020000020004" charset="-127"/>
              </a:rPr>
              <a:t>launch; </a:t>
            </a:r>
            <a:r>
              <a:rPr sz="1600" spc="-15" dirty="0">
                <a:latin typeface="Malgun Gothic" panose="020B0503020000020004" charset="-127"/>
                <a:cs typeface="Malgun Gothic" panose="020B0503020000020004" charset="-127"/>
              </a:rPr>
              <a:t>Purple </a:t>
            </a:r>
            <a:r>
              <a:rPr sz="1600" spc="-20" dirty="0">
                <a:latin typeface="Malgun Gothic" panose="020B0503020000020004" charset="-127"/>
                <a:cs typeface="Malgun Gothic" panose="020B0503020000020004" charset="-127"/>
              </a:rPr>
              <a:t>indicates unsuccessful</a:t>
            </a:r>
            <a:r>
              <a:rPr sz="1600" spc="185" dirty="0">
                <a:latin typeface="Malgun Gothic" panose="020B0503020000020004" charset="-127"/>
                <a:cs typeface="Malgun Gothic" panose="020B0503020000020004" charset="-127"/>
              </a:rPr>
              <a:t> </a:t>
            </a:r>
            <a:r>
              <a:rPr sz="1600" spc="-10" dirty="0">
                <a:latin typeface="Malgun Gothic" panose="020B0503020000020004" charset="-127"/>
                <a:cs typeface="Malgun Gothic" panose="020B0503020000020004" charset="-127"/>
              </a:rPr>
              <a:t>launch.</a:t>
            </a:r>
            <a:endParaRPr sz="1600">
              <a:latin typeface="Malgun Gothic" panose="020B0503020000020004" charset="-127"/>
              <a:cs typeface="Malgun Gothic" panose="020B0503020000020004" charset="-127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503682"/>
            <a:ext cx="4927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10" dirty="0">
                <a:solidFill>
                  <a:srgbClr val="BB562C"/>
                </a:solidFill>
              </a:rPr>
              <a:t>Launch </a:t>
            </a: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335" dirty="0">
                <a:solidFill>
                  <a:srgbClr val="BB562C"/>
                </a:solidFill>
              </a:rPr>
              <a:t>Yearly</a:t>
            </a:r>
            <a:r>
              <a:rPr sz="3600" spc="-470" dirty="0">
                <a:solidFill>
                  <a:srgbClr val="BB562C"/>
                </a:solidFill>
              </a:rPr>
              <a:t> </a:t>
            </a:r>
            <a:r>
              <a:rPr sz="3600" spc="-305" dirty="0">
                <a:solidFill>
                  <a:srgbClr val="BB562C"/>
                </a:solidFill>
              </a:rPr>
              <a:t>Trend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31310"/>
            <a:ext cx="5977890" cy="61658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spc="-15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Success </a:t>
            </a:r>
            <a:r>
              <a:rPr sz="1600" spc="-20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generally </a:t>
            </a:r>
            <a:r>
              <a:rPr sz="1600" spc="-10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increases </a:t>
            </a:r>
            <a:r>
              <a:rPr sz="1600" spc="-20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time since </a:t>
            </a:r>
            <a:r>
              <a:rPr sz="1600" spc="-20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2013 </a:t>
            </a:r>
            <a:r>
              <a:rPr sz="1600" spc="-5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with a </a:t>
            </a:r>
            <a:r>
              <a:rPr sz="1600" spc="-10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slight </a:t>
            </a:r>
            <a:r>
              <a:rPr sz="1600" spc="-5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dip </a:t>
            </a:r>
            <a:r>
              <a:rPr sz="1600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in</a:t>
            </a:r>
            <a:r>
              <a:rPr sz="1600" spc="55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2018</a:t>
            </a:r>
            <a:endParaRPr sz="1600">
              <a:latin typeface="Malgun Gothic" panose="020B0503020000020004" charset="-127"/>
              <a:cs typeface="Malgun Gothic" panose="020B0503020000020004" charset="-127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20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Success </a:t>
            </a:r>
            <a:r>
              <a:rPr sz="1600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recent years </a:t>
            </a:r>
            <a:r>
              <a:rPr sz="1600" spc="-15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around</a:t>
            </a:r>
            <a:r>
              <a:rPr sz="1600" spc="90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80%</a:t>
            </a:r>
            <a:endParaRPr sz="1600">
              <a:latin typeface="Malgun Gothic" panose="020B0503020000020004" charset="-127"/>
              <a:cs typeface="Malgun Gothic" panose="020B0503020000020004" charset="-127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64892" y="1484375"/>
            <a:ext cx="4565904" cy="304952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7418578" y="2750057"/>
            <a:ext cx="197421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Malgun Gothic" panose="020B0503020000020004" charset="-127"/>
                <a:cs typeface="Malgun Gothic" panose="020B0503020000020004" charset="-127"/>
              </a:rPr>
              <a:t>95% confidence interval  </a:t>
            </a:r>
            <a:r>
              <a:rPr sz="1600" spc="-10" dirty="0">
                <a:latin typeface="Malgun Gothic" panose="020B0503020000020004" charset="-127"/>
                <a:cs typeface="Malgun Gothic" panose="020B0503020000020004" charset="-127"/>
              </a:rPr>
              <a:t>(light blue</a:t>
            </a:r>
            <a:r>
              <a:rPr sz="1600" spc="-100" dirty="0">
                <a:latin typeface="Malgun Gothic" panose="020B0503020000020004" charset="-127"/>
                <a:cs typeface="Malgun Gothic" panose="020B0503020000020004" charset="-127"/>
              </a:rPr>
              <a:t> </a:t>
            </a:r>
            <a:r>
              <a:rPr sz="1600" spc="-10" dirty="0">
                <a:latin typeface="Malgun Gothic" panose="020B0503020000020004" charset="-127"/>
                <a:cs typeface="Malgun Gothic" panose="020B0503020000020004" charset="-127"/>
              </a:rPr>
              <a:t>shading)</a:t>
            </a:r>
            <a:endParaRPr sz="1600">
              <a:latin typeface="Malgun Gothic" panose="020B0503020000020004" charset="-127"/>
              <a:cs typeface="Malgun Gothic" panose="020B0503020000020004" charset="-127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260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1125" dirty="0">
                <a:solidFill>
                  <a:srgbClr val="242424"/>
                </a:solidFill>
                <a:latin typeface="Arial" panose="020B0604020202020204"/>
                <a:cs typeface="Arial" panose="020B0604020202020204"/>
              </a:rPr>
              <a:t>EDA </a:t>
            </a:r>
            <a:r>
              <a:rPr sz="8000" spc="-50" dirty="0">
                <a:solidFill>
                  <a:srgbClr val="242424"/>
                </a:solidFill>
                <a:latin typeface="Arial" panose="020B0604020202020204"/>
                <a:cs typeface="Arial" panose="020B0604020202020204"/>
              </a:rPr>
              <a:t>with</a:t>
            </a:r>
            <a:r>
              <a:rPr sz="8000" spc="-1315" dirty="0">
                <a:solidFill>
                  <a:srgbClr val="24242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8000" spc="-1270" dirty="0">
                <a:solidFill>
                  <a:srgbClr val="242424"/>
                </a:solidFill>
                <a:latin typeface="Arial" panose="020B0604020202020204"/>
                <a:cs typeface="Arial" panose="020B0604020202020204"/>
              </a:rPr>
              <a:t>SQL</a:t>
            </a:r>
            <a:endParaRPr sz="8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221854"/>
            <a:ext cx="6306820" cy="1044575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0"/>
              </a:spcBef>
              <a:tabLst>
                <a:tab pos="2051685" algn="l"/>
                <a:tab pos="4216400" algn="l"/>
                <a:tab pos="5087620" algn="l"/>
                <a:tab pos="5720080" algn="l"/>
              </a:tabLst>
            </a:pPr>
            <a:r>
              <a:rPr sz="2400" spc="-275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DATA </a:t>
            </a:r>
            <a:r>
              <a:rPr sz="2400" spc="-30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spc="-220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WITH	</a:t>
            </a:r>
            <a:r>
              <a:rPr sz="2400" spc="-290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SQL	</a:t>
            </a:r>
            <a:r>
              <a:rPr sz="2400" spc="-155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DB2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  <a:tabLst>
                <a:tab pos="1867535" algn="l"/>
                <a:tab pos="2279015" algn="l"/>
                <a:tab pos="3546475" algn="l"/>
                <a:tab pos="4426585" algn="l"/>
              </a:tabLst>
            </a:pPr>
            <a:r>
              <a:rPr sz="2400" spc="-195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INTEGRATED	</a:t>
            </a:r>
            <a:r>
              <a:rPr sz="2400" spc="-95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IN	</a:t>
            </a:r>
            <a:r>
              <a:rPr sz="2400" spc="-185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PYTHON	</a:t>
            </a:r>
            <a:r>
              <a:rPr sz="2400" spc="-85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WITH	</a:t>
            </a:r>
            <a:r>
              <a:rPr sz="2400" spc="-175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SQLALCHEMY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51816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All </a:t>
            </a:r>
            <a:r>
              <a:rPr spc="-400" dirty="0"/>
              <a:t>Launch </a:t>
            </a:r>
            <a:r>
              <a:rPr spc="-340" dirty="0"/>
              <a:t>Site</a:t>
            </a:r>
            <a:r>
              <a:rPr spc="-700" dirty="0"/>
              <a:t> </a:t>
            </a:r>
            <a:r>
              <a:rPr spc="-459" dirty="0"/>
              <a:t>Names</a:t>
            </a:r>
            <a:endParaRPr spc="-459" dirty="0"/>
          </a:p>
        </p:txBody>
      </p:sp>
      <p:sp>
        <p:nvSpPr>
          <p:cNvPr id="4" name="object 4"/>
          <p:cNvSpPr txBox="1"/>
          <p:nvPr/>
        </p:nvSpPr>
        <p:spPr>
          <a:xfrm>
            <a:off x="4725415" y="1810867"/>
            <a:ext cx="6174740" cy="252666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Query unique launch </a:t>
            </a:r>
            <a:r>
              <a:rPr sz="2000" spc="-2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names </a:t>
            </a:r>
            <a:r>
              <a:rPr sz="2000" spc="-2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from</a:t>
            </a:r>
            <a:r>
              <a:rPr sz="2000" spc="-8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database.</a:t>
            </a:r>
            <a:endParaRPr sz="2000">
              <a:latin typeface="Malgun Gothic" panose="020B0503020000020004" charset="-127"/>
              <a:cs typeface="Malgun Gothic" panose="020B0503020000020004" charset="-127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CCAFS SLC-40 </a:t>
            </a:r>
            <a:r>
              <a:rPr sz="200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CCAFSSLC-40 </a:t>
            </a:r>
            <a:r>
              <a:rPr sz="2000" spc="-2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likely </a:t>
            </a:r>
            <a:r>
              <a:rPr sz="200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all </a:t>
            </a:r>
            <a:r>
              <a:rPr sz="2000" spc="-2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represent </a:t>
            </a:r>
            <a:r>
              <a:rPr sz="200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the</a:t>
            </a:r>
            <a:r>
              <a:rPr sz="2000" spc="-114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same</a:t>
            </a:r>
            <a:endParaRPr sz="2000">
              <a:latin typeface="Malgun Gothic" panose="020B0503020000020004" charset="-127"/>
              <a:cs typeface="Malgun Gothic" panose="020B0503020000020004" charset="-127"/>
            </a:endParaRPr>
          </a:p>
          <a:p>
            <a:pPr marL="12700">
              <a:lnSpc>
                <a:spcPts val="2300"/>
              </a:lnSpc>
            </a:pPr>
            <a:r>
              <a:rPr sz="200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site </a:t>
            </a:r>
            <a:r>
              <a:rPr sz="200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with </a:t>
            </a:r>
            <a:r>
              <a:rPr sz="2000" spc="-2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entry</a:t>
            </a:r>
            <a:r>
              <a:rPr sz="2000" spc="-3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errors.</a:t>
            </a:r>
            <a:endParaRPr sz="2000">
              <a:latin typeface="Malgun Gothic" panose="020B0503020000020004" charset="-127"/>
              <a:cs typeface="Malgun Gothic" panose="020B0503020000020004" charset="-127"/>
            </a:endParaRPr>
          </a:p>
          <a:p>
            <a:pPr marL="12700" marR="2114550">
              <a:lnSpc>
                <a:spcPct val="142000"/>
              </a:lnSpc>
              <a:spcBef>
                <a:spcPts val="110"/>
              </a:spcBef>
            </a:pPr>
            <a:r>
              <a:rPr sz="2000" spc="-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CCAFS </a:t>
            </a:r>
            <a:r>
              <a:rPr sz="2000" spc="-1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LC-40 </a:t>
            </a:r>
            <a:r>
              <a:rPr sz="2000" spc="-2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was </a:t>
            </a:r>
            <a:r>
              <a:rPr sz="200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previous </a:t>
            </a:r>
            <a:r>
              <a:rPr sz="2000" spc="-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name.  </a:t>
            </a:r>
            <a:r>
              <a:rPr sz="2000" spc="-2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Likely </a:t>
            </a:r>
            <a:r>
              <a:rPr sz="2000" spc="-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only </a:t>
            </a:r>
            <a:r>
              <a:rPr sz="200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3 unique </a:t>
            </a:r>
            <a:r>
              <a:rPr sz="2000" spc="-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launch_site values:  CCAFS SLC-40, KSC LC-39A,</a:t>
            </a:r>
            <a:r>
              <a:rPr sz="2000" spc="-31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VAFB </a:t>
            </a:r>
            <a:r>
              <a:rPr sz="2000" spc="-1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SLC-4E</a:t>
            </a:r>
            <a:endParaRPr sz="2000">
              <a:latin typeface="Malgun Gothic" panose="020B0503020000020004" charset="-127"/>
              <a:cs typeface="Malgun Gothic" panose="020B0503020000020004" charset="-127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82624" y="2010155"/>
            <a:ext cx="3220212" cy="276301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037" y="838911"/>
            <a:ext cx="94964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0" dirty="0"/>
              <a:t>Launch </a:t>
            </a:r>
            <a:r>
              <a:rPr spc="-345" dirty="0"/>
              <a:t>Site </a:t>
            </a:r>
            <a:r>
              <a:rPr spc="-455" dirty="0"/>
              <a:t>Names </a:t>
            </a:r>
            <a:r>
              <a:rPr spc="-340" dirty="0"/>
              <a:t>Beginning </a:t>
            </a:r>
            <a:r>
              <a:rPr spc="-80" dirty="0"/>
              <a:t>with</a:t>
            </a:r>
            <a:r>
              <a:rPr spc="-590" dirty="0"/>
              <a:t> </a:t>
            </a:r>
            <a:r>
              <a:rPr spc="-630" dirty="0"/>
              <a:t>`CCA`</a:t>
            </a:r>
            <a:endParaRPr spc="-630" dirty="0"/>
          </a:p>
        </p:txBody>
      </p:sp>
      <p:sp>
        <p:nvSpPr>
          <p:cNvPr id="4" name="object 4"/>
          <p:cNvSpPr txBox="1"/>
          <p:nvPr/>
        </p:nvSpPr>
        <p:spPr>
          <a:xfrm>
            <a:off x="9341611" y="2469007"/>
            <a:ext cx="1837689" cy="142875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spc="-3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First </a:t>
            </a:r>
            <a:r>
              <a:rPr sz="2000" spc="-2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five </a:t>
            </a:r>
            <a:r>
              <a:rPr sz="2000" spc="-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entries  </a:t>
            </a:r>
            <a:r>
              <a:rPr sz="200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in </a:t>
            </a:r>
            <a:r>
              <a:rPr sz="2000" spc="-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database with  Launch </a:t>
            </a:r>
            <a:r>
              <a:rPr sz="2000" spc="-1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Site</a:t>
            </a:r>
            <a:r>
              <a:rPr sz="2000" spc="-10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name  </a:t>
            </a:r>
            <a:r>
              <a:rPr sz="200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beginning </a:t>
            </a:r>
            <a:r>
              <a:rPr sz="2000" spc="-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with  </a:t>
            </a:r>
            <a:r>
              <a:rPr sz="200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CCA.</a:t>
            </a:r>
            <a:endParaRPr sz="2000">
              <a:latin typeface="Malgun Gothic" panose="020B0503020000020004" charset="-127"/>
              <a:cs typeface="Malgun Gothic" panose="020B0503020000020004" charset="-127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73252" y="1853183"/>
            <a:ext cx="8272272" cy="333146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1380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425" dirty="0"/>
              <a:t>Payload </a:t>
            </a:r>
            <a:r>
              <a:rPr spc="-434" dirty="0"/>
              <a:t>Mass </a:t>
            </a:r>
            <a:r>
              <a:rPr spc="-135" dirty="0"/>
              <a:t>from</a:t>
            </a:r>
            <a:r>
              <a:rPr spc="-580" dirty="0"/>
              <a:t> </a:t>
            </a:r>
            <a:r>
              <a:rPr spc="-690" dirty="0"/>
              <a:t>NASA</a:t>
            </a:r>
            <a:endParaRPr spc="-690" dirty="0"/>
          </a:p>
        </p:txBody>
      </p:sp>
      <p:sp>
        <p:nvSpPr>
          <p:cNvPr id="4" name="object 4"/>
          <p:cNvSpPr txBox="1"/>
          <p:nvPr/>
        </p:nvSpPr>
        <p:spPr>
          <a:xfrm>
            <a:off x="7737475" y="2219960"/>
            <a:ext cx="3489325" cy="243014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715">
              <a:lnSpc>
                <a:spcPts val="2160"/>
              </a:lnSpc>
              <a:spcBef>
                <a:spcPts val="375"/>
              </a:spcBef>
            </a:pPr>
            <a:r>
              <a:rPr sz="2000" spc="-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This </a:t>
            </a:r>
            <a:r>
              <a:rPr sz="200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sums </a:t>
            </a:r>
            <a:r>
              <a:rPr sz="200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total </a:t>
            </a:r>
            <a:r>
              <a:rPr sz="2000" spc="-1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payload  </a:t>
            </a:r>
            <a:r>
              <a:rPr sz="2000" spc="-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mass </a:t>
            </a:r>
            <a:r>
              <a:rPr sz="200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in kg </a:t>
            </a:r>
            <a:r>
              <a:rPr sz="2000" spc="-1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where </a:t>
            </a:r>
            <a:r>
              <a:rPr sz="200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NASA </a:t>
            </a:r>
            <a:r>
              <a:rPr sz="2000" spc="-2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was </a:t>
            </a:r>
            <a:r>
              <a:rPr sz="200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the  </a:t>
            </a:r>
            <a:r>
              <a:rPr sz="2000" spc="-6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customer.</a:t>
            </a:r>
            <a:endParaRPr sz="2000">
              <a:latin typeface="Malgun Gothic" panose="020B0503020000020004" charset="-127"/>
              <a:cs typeface="Malgun Gothic" panose="020B0503020000020004" charset="-127"/>
            </a:endParaRPr>
          </a:p>
          <a:p>
            <a:pPr marL="12700" marR="5080">
              <a:lnSpc>
                <a:spcPct val="90000"/>
              </a:lnSpc>
              <a:spcBef>
                <a:spcPts val="1370"/>
              </a:spcBef>
            </a:pPr>
            <a:r>
              <a:rPr sz="2000" spc="-1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CRS </a:t>
            </a:r>
            <a:r>
              <a:rPr sz="2000" spc="-2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stands </a:t>
            </a:r>
            <a:r>
              <a:rPr sz="2000" spc="-2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for </a:t>
            </a:r>
            <a:r>
              <a:rPr sz="2000" spc="-1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Commercial  </a:t>
            </a:r>
            <a:r>
              <a:rPr sz="2000" spc="-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Resupply </a:t>
            </a:r>
            <a:r>
              <a:rPr sz="200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Services which</a:t>
            </a:r>
            <a:r>
              <a:rPr sz="2000" spc="-9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indicates  </a:t>
            </a:r>
            <a:r>
              <a:rPr sz="2000" spc="-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that </a:t>
            </a:r>
            <a:r>
              <a:rPr sz="200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these </a:t>
            </a:r>
            <a:r>
              <a:rPr sz="2000" spc="-1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payloads </a:t>
            </a:r>
            <a:r>
              <a:rPr sz="2000" spc="-2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were sent to  </a:t>
            </a:r>
            <a:r>
              <a:rPr sz="200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International </a:t>
            </a:r>
            <a:r>
              <a:rPr sz="200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Space </a:t>
            </a:r>
            <a:r>
              <a:rPr sz="2000" spc="-2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Station  </a:t>
            </a:r>
            <a:r>
              <a:rPr sz="200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(ISS).</a:t>
            </a:r>
            <a:endParaRPr sz="2000">
              <a:latin typeface="Malgun Gothic" panose="020B0503020000020004" charset="-127"/>
              <a:cs typeface="Malgun Gothic" panose="020B0503020000020004" charset="-127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74063" y="2263139"/>
            <a:ext cx="5687568" cy="255422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7222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25" dirty="0"/>
              <a:t>Average Payload </a:t>
            </a:r>
            <a:r>
              <a:rPr spc="-434" dirty="0"/>
              <a:t>Mass </a:t>
            </a:r>
            <a:r>
              <a:rPr spc="-285" dirty="0"/>
              <a:t>by </a:t>
            </a:r>
            <a:r>
              <a:rPr spc="-520" dirty="0"/>
              <a:t>F9</a:t>
            </a:r>
            <a:r>
              <a:rPr spc="-645" dirty="0"/>
              <a:t> </a:t>
            </a:r>
            <a:r>
              <a:rPr spc="-290" dirty="0"/>
              <a:t>v1.1</a:t>
            </a:r>
            <a:endParaRPr spc="-290" dirty="0"/>
          </a:p>
        </p:txBody>
      </p:sp>
      <p:sp>
        <p:nvSpPr>
          <p:cNvPr id="4" name="object 4"/>
          <p:cNvSpPr txBox="1"/>
          <p:nvPr/>
        </p:nvSpPr>
        <p:spPr>
          <a:xfrm>
            <a:off x="8291830" y="2060575"/>
            <a:ext cx="2723515" cy="21863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72085">
              <a:lnSpc>
                <a:spcPct val="920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This </a:t>
            </a:r>
            <a:r>
              <a:rPr sz="200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calculates</a:t>
            </a:r>
            <a:r>
              <a:rPr sz="2000" spc="-204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 </a:t>
            </a:r>
            <a:r>
              <a:rPr sz="200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the  </a:t>
            </a:r>
            <a:r>
              <a:rPr sz="2000" spc="-4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mass or  </a:t>
            </a:r>
            <a:r>
              <a:rPr sz="200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launches which </a:t>
            </a:r>
            <a:r>
              <a:rPr sz="2000" spc="-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used  </a:t>
            </a:r>
            <a:r>
              <a:rPr sz="2000" spc="-2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version </a:t>
            </a:r>
            <a:r>
              <a:rPr sz="200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F9</a:t>
            </a:r>
            <a:r>
              <a:rPr sz="2000" spc="-3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 </a:t>
            </a:r>
            <a:r>
              <a:rPr sz="200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v1.1</a:t>
            </a:r>
            <a:endParaRPr sz="2000">
              <a:latin typeface="Malgun Gothic" panose="020B0503020000020004" charset="-127"/>
              <a:cs typeface="Malgun Gothic" panose="020B0503020000020004" charset="-127"/>
            </a:endParaRPr>
          </a:p>
          <a:p>
            <a:pPr marL="12700" marR="5080">
              <a:lnSpc>
                <a:spcPct val="92000"/>
              </a:lnSpc>
              <a:spcBef>
                <a:spcPts val="1400"/>
              </a:spcBef>
            </a:pPr>
            <a:r>
              <a:rPr sz="2000" spc="-4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mass of  </a:t>
            </a:r>
            <a:r>
              <a:rPr sz="200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F9 1.1 </a:t>
            </a:r>
            <a:r>
              <a:rPr sz="2000" spc="-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is on </a:t>
            </a:r>
            <a:r>
              <a:rPr sz="200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low </a:t>
            </a:r>
            <a:r>
              <a:rPr sz="200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end</a:t>
            </a:r>
            <a:r>
              <a:rPr sz="2000" spc="-23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of  our </a:t>
            </a:r>
            <a:r>
              <a:rPr sz="2000" spc="-1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mass</a:t>
            </a:r>
            <a:r>
              <a:rPr sz="2000" spc="-114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range</a:t>
            </a:r>
            <a:endParaRPr sz="2000">
              <a:latin typeface="Malgun Gothic" panose="020B0503020000020004" charset="-127"/>
              <a:cs typeface="Malgun Gothic" panose="020B0503020000020004" charset="-127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08532" y="2127504"/>
            <a:ext cx="6364224" cy="286969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96551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First </a:t>
            </a:r>
            <a:r>
              <a:rPr spc="-425" dirty="0"/>
              <a:t>Successful </a:t>
            </a:r>
            <a:r>
              <a:rPr spc="-320" dirty="0"/>
              <a:t>Ground </a:t>
            </a:r>
            <a:r>
              <a:rPr spc="-545" dirty="0"/>
              <a:t>Pad </a:t>
            </a:r>
            <a:r>
              <a:rPr spc="-370" dirty="0"/>
              <a:t>Landing</a:t>
            </a:r>
            <a:r>
              <a:rPr spc="-570" dirty="0"/>
              <a:t> </a:t>
            </a:r>
            <a:r>
              <a:rPr spc="-340" dirty="0"/>
              <a:t>Date</a:t>
            </a:r>
            <a:endParaRPr spc="-340" dirty="0"/>
          </a:p>
        </p:txBody>
      </p:sp>
      <p:sp>
        <p:nvSpPr>
          <p:cNvPr id="4" name="object 4"/>
          <p:cNvSpPr txBox="1"/>
          <p:nvPr/>
        </p:nvSpPr>
        <p:spPr>
          <a:xfrm>
            <a:off x="7521067" y="2172462"/>
            <a:ext cx="3239770" cy="23647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35255">
              <a:lnSpc>
                <a:spcPct val="920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This </a:t>
            </a:r>
            <a:r>
              <a:rPr sz="200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the </a:t>
            </a:r>
            <a:r>
              <a:rPr sz="2000" spc="-3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first  </a:t>
            </a:r>
            <a:r>
              <a:rPr sz="2000" spc="-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successful </a:t>
            </a:r>
            <a:r>
              <a:rPr sz="2000" spc="-1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pad</a:t>
            </a:r>
            <a:r>
              <a:rPr sz="2000" spc="-14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 </a:t>
            </a:r>
            <a:r>
              <a:rPr sz="200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landing  </a:t>
            </a:r>
            <a:r>
              <a:rPr sz="2000" spc="-2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date.</a:t>
            </a:r>
            <a:endParaRPr sz="2000">
              <a:latin typeface="Malgun Gothic" panose="020B0503020000020004" charset="-127"/>
              <a:cs typeface="Malgun Gothic" panose="020B0503020000020004" charset="-127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First </a:t>
            </a:r>
            <a:r>
              <a:rPr sz="2000" spc="-1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pad </a:t>
            </a:r>
            <a:r>
              <a:rPr sz="200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landing</a:t>
            </a:r>
            <a:r>
              <a:rPr sz="2000" spc="-7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wasn’t</a:t>
            </a:r>
            <a:endParaRPr sz="2000">
              <a:latin typeface="Malgun Gothic" panose="020B0503020000020004" charset="-127"/>
              <a:cs typeface="Malgun Gothic" panose="020B0503020000020004" charset="-127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until </a:t>
            </a:r>
            <a:r>
              <a:rPr sz="200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the end </a:t>
            </a:r>
            <a:r>
              <a:rPr sz="2000" spc="-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of</a:t>
            </a:r>
            <a:r>
              <a:rPr sz="2000" spc="-10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 </a:t>
            </a:r>
            <a:r>
              <a:rPr sz="200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2015.</a:t>
            </a:r>
            <a:endParaRPr sz="2000">
              <a:latin typeface="Malgun Gothic" panose="020B0503020000020004" charset="-127"/>
              <a:cs typeface="Malgun Gothic" panose="020B0503020000020004" charset="-127"/>
            </a:endParaRPr>
          </a:p>
          <a:p>
            <a:pPr marL="12700">
              <a:lnSpc>
                <a:spcPts val="2305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landings in</a:t>
            </a:r>
            <a:r>
              <a:rPr sz="2000" spc="-7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general</a:t>
            </a:r>
            <a:endParaRPr sz="2000">
              <a:latin typeface="Malgun Gothic" panose="020B0503020000020004" charset="-127"/>
              <a:cs typeface="Malgun Gothic" panose="020B0503020000020004" charset="-127"/>
            </a:endParaRPr>
          </a:p>
          <a:p>
            <a:pPr marL="12700">
              <a:lnSpc>
                <a:spcPts val="2305"/>
              </a:lnSpc>
            </a:pPr>
            <a:r>
              <a:rPr sz="200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appear </a:t>
            </a:r>
            <a:r>
              <a:rPr sz="2000" spc="-2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starting</a:t>
            </a:r>
            <a:r>
              <a:rPr sz="2000" spc="-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 </a:t>
            </a:r>
            <a:r>
              <a:rPr sz="200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2014.</a:t>
            </a:r>
            <a:endParaRPr sz="2000">
              <a:latin typeface="Malgun Gothic" panose="020B0503020000020004" charset="-127"/>
              <a:cs typeface="Malgun Gothic" panose="020B0503020000020004" charset="-127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53667" y="2223516"/>
            <a:ext cx="5780532" cy="286054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Executive</a:t>
            </a:r>
            <a:r>
              <a:rPr u="heavy" spc="-49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Summary	</a:t>
            </a:r>
            <a:endParaRPr u="heavy" spc="-370" dirty="0">
              <a:uFill>
                <a:solidFill>
                  <a:srgbClr val="7D7D7D"/>
                </a:solidFill>
              </a:u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</a:fld>
            <a:endParaRPr sz="1050">
              <a:latin typeface="Malgun Gothic" panose="020B0503020000020004" charset="-127"/>
              <a:cs typeface="Malgun Gothic" panose="020B0503020000020004" charset="-127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0267" y="2220213"/>
            <a:ext cx="10164445" cy="3639185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41300" marR="142875" indent="-228600">
              <a:lnSpc>
                <a:spcPct val="90000"/>
              </a:lnSpc>
              <a:spcBef>
                <a:spcPts val="360"/>
              </a:spcBef>
              <a:buFont typeface="Arial" panose="020B0604020202020204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Malgun Gothic" panose="020B0503020000020004" charset="-127"/>
                <a:cs typeface="Malgun Gothic" panose="020B0503020000020004" charset="-127"/>
              </a:rPr>
              <a:t>Collected </a:t>
            </a:r>
            <a:r>
              <a:rPr sz="2200" spc="-35" dirty="0">
                <a:solidFill>
                  <a:srgbClr val="BB562C"/>
                </a:solidFill>
                <a:latin typeface="Malgun Gothic" panose="020B0503020000020004" charset="-127"/>
                <a:cs typeface="Malgun Gothic" panose="020B0503020000020004" charset="-127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Malgun Gothic" panose="020B0503020000020004" charset="-127"/>
                <a:cs typeface="Malgun Gothic" panose="020B0503020000020004" charset="-127"/>
              </a:rPr>
              <a:t>from </a:t>
            </a:r>
            <a:r>
              <a:rPr sz="2200" spc="-15" dirty="0">
                <a:solidFill>
                  <a:srgbClr val="BB562C"/>
                </a:solidFill>
                <a:latin typeface="Malgun Gothic" panose="020B0503020000020004" charset="-127"/>
                <a:cs typeface="Malgun Gothic" panose="020B0503020000020004" charset="-127"/>
              </a:rPr>
              <a:t>public SpaceX </a:t>
            </a:r>
            <a:r>
              <a:rPr sz="2200" spc="-5" dirty="0">
                <a:solidFill>
                  <a:srgbClr val="BB562C"/>
                </a:solidFill>
                <a:latin typeface="Malgun Gothic" panose="020B0503020000020004" charset="-127"/>
                <a:cs typeface="Malgun Gothic" panose="020B0503020000020004" charset="-127"/>
              </a:rPr>
              <a:t>API and </a:t>
            </a:r>
            <a:r>
              <a:rPr sz="2200" spc="-10" dirty="0">
                <a:solidFill>
                  <a:srgbClr val="BB562C"/>
                </a:solidFill>
                <a:latin typeface="Malgun Gothic" panose="020B0503020000020004" charset="-127"/>
                <a:cs typeface="Malgun Gothic" panose="020B0503020000020004" charset="-127"/>
              </a:rPr>
              <a:t>SpaceX </a:t>
            </a:r>
            <a:r>
              <a:rPr sz="2200" spc="-5" dirty="0">
                <a:solidFill>
                  <a:srgbClr val="BB562C"/>
                </a:solidFill>
                <a:latin typeface="Malgun Gothic" panose="020B0503020000020004" charset="-127"/>
                <a:cs typeface="Malgun Gothic" panose="020B0503020000020004" charset="-127"/>
              </a:rPr>
              <a:t>Wikipedia </a:t>
            </a:r>
            <a:r>
              <a:rPr sz="2200" spc="-20" dirty="0">
                <a:solidFill>
                  <a:srgbClr val="BB562C"/>
                </a:solidFill>
                <a:latin typeface="Malgun Gothic" panose="020B0503020000020004" charset="-127"/>
                <a:cs typeface="Malgun Gothic" panose="020B0503020000020004" charset="-127"/>
              </a:rPr>
              <a:t>page. </a:t>
            </a:r>
            <a:r>
              <a:rPr sz="2200" spc="-25" dirty="0">
                <a:solidFill>
                  <a:srgbClr val="BB562C"/>
                </a:solidFill>
                <a:latin typeface="Malgun Gothic" panose="020B0503020000020004" charset="-127"/>
                <a:cs typeface="Malgun Gothic" panose="020B0503020000020004" charset="-127"/>
              </a:rPr>
              <a:t>Created </a:t>
            </a:r>
            <a:r>
              <a:rPr sz="2200" spc="-5" dirty="0">
                <a:solidFill>
                  <a:srgbClr val="BB562C"/>
                </a:solidFill>
                <a:latin typeface="Malgun Gothic" panose="020B0503020000020004" charset="-127"/>
                <a:cs typeface="Malgun Gothic" panose="020B0503020000020004" charset="-127"/>
              </a:rPr>
              <a:t>labels  </a:t>
            </a:r>
            <a:r>
              <a:rPr sz="2200" spc="-20" dirty="0">
                <a:solidFill>
                  <a:srgbClr val="BB562C"/>
                </a:solidFill>
                <a:latin typeface="Malgun Gothic" panose="020B0503020000020004" charset="-127"/>
                <a:cs typeface="Malgun Gothic" panose="020B0503020000020004" charset="-127"/>
              </a:rPr>
              <a:t>column </a:t>
            </a:r>
            <a:r>
              <a:rPr sz="2200" spc="-35" dirty="0">
                <a:solidFill>
                  <a:srgbClr val="BB562C"/>
                </a:solidFill>
                <a:latin typeface="Malgun Gothic" panose="020B0503020000020004" charset="-127"/>
                <a:cs typeface="Malgun Gothic" panose="020B0503020000020004" charset="-127"/>
              </a:rPr>
              <a:t>‘class’ </a:t>
            </a:r>
            <a:r>
              <a:rPr sz="2200" spc="-5" dirty="0">
                <a:solidFill>
                  <a:srgbClr val="BB562C"/>
                </a:solidFill>
                <a:latin typeface="Malgun Gothic" panose="020B0503020000020004" charset="-127"/>
                <a:cs typeface="Malgun Gothic" panose="020B0503020000020004" charset="-127"/>
              </a:rPr>
              <a:t>which classifies </a:t>
            </a:r>
            <a:r>
              <a:rPr sz="2200" spc="-20" dirty="0">
                <a:solidFill>
                  <a:srgbClr val="BB562C"/>
                </a:solidFill>
                <a:latin typeface="Malgun Gothic" panose="020B0503020000020004" charset="-127"/>
                <a:cs typeface="Malgun Gothic" panose="020B0503020000020004" charset="-127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Malgun Gothic" panose="020B0503020000020004" charset="-127"/>
                <a:cs typeface="Malgun Gothic" panose="020B0503020000020004" charset="-127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Malgun Gothic" panose="020B0503020000020004" charset="-127"/>
                <a:cs typeface="Malgun Gothic" panose="020B0503020000020004" charset="-127"/>
              </a:rPr>
              <a:t>Explored </a:t>
            </a:r>
            <a:r>
              <a:rPr sz="2200" spc="-35" dirty="0">
                <a:solidFill>
                  <a:srgbClr val="BB562C"/>
                </a:solidFill>
                <a:latin typeface="Malgun Gothic" panose="020B0503020000020004" charset="-127"/>
                <a:cs typeface="Malgun Gothic" panose="020B0503020000020004" charset="-127"/>
              </a:rPr>
              <a:t>data </a:t>
            </a:r>
            <a:r>
              <a:rPr sz="2200" spc="-10" dirty="0">
                <a:solidFill>
                  <a:srgbClr val="BB562C"/>
                </a:solidFill>
                <a:latin typeface="Malgun Gothic" panose="020B0503020000020004" charset="-127"/>
                <a:cs typeface="Malgun Gothic" panose="020B0503020000020004" charset="-127"/>
              </a:rPr>
              <a:t>using </a:t>
            </a:r>
            <a:r>
              <a:rPr sz="2200" dirty="0">
                <a:solidFill>
                  <a:srgbClr val="BB562C"/>
                </a:solidFill>
                <a:latin typeface="Malgun Gothic" panose="020B0503020000020004" charset="-127"/>
                <a:cs typeface="Malgun Gothic" panose="020B0503020000020004" charset="-127"/>
              </a:rPr>
              <a:t>SQL,  </a:t>
            </a:r>
            <a:r>
              <a:rPr sz="2200" spc="-20" dirty="0">
                <a:solidFill>
                  <a:srgbClr val="BB562C"/>
                </a:solidFill>
                <a:latin typeface="Malgun Gothic" panose="020B0503020000020004" charset="-127"/>
                <a:cs typeface="Malgun Gothic" panose="020B0503020000020004" charset="-127"/>
              </a:rPr>
              <a:t>visualization, </a:t>
            </a:r>
            <a:r>
              <a:rPr sz="2200" spc="-25" dirty="0">
                <a:solidFill>
                  <a:srgbClr val="BB562C"/>
                </a:solidFill>
                <a:latin typeface="Malgun Gothic" panose="020B0503020000020004" charset="-127"/>
                <a:cs typeface="Malgun Gothic" panose="020B0503020000020004" charset="-127"/>
              </a:rPr>
              <a:t>folium </a:t>
            </a:r>
            <a:r>
              <a:rPr sz="2200" spc="-15" dirty="0">
                <a:solidFill>
                  <a:srgbClr val="BB562C"/>
                </a:solidFill>
                <a:latin typeface="Malgun Gothic" panose="020B0503020000020004" charset="-127"/>
                <a:cs typeface="Malgun Gothic" panose="020B0503020000020004" charset="-127"/>
              </a:rPr>
              <a:t>maps, </a:t>
            </a:r>
            <a:r>
              <a:rPr sz="2200" spc="-5" dirty="0">
                <a:solidFill>
                  <a:srgbClr val="BB562C"/>
                </a:solidFill>
                <a:latin typeface="Malgun Gothic" panose="020B0503020000020004" charset="-127"/>
                <a:cs typeface="Malgun Gothic" panose="020B0503020000020004" charset="-127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Malgun Gothic" panose="020B0503020000020004" charset="-127"/>
                <a:cs typeface="Malgun Gothic" panose="020B0503020000020004" charset="-127"/>
              </a:rPr>
              <a:t>dashboards. </a:t>
            </a:r>
            <a:r>
              <a:rPr sz="2200" spc="-25" dirty="0">
                <a:solidFill>
                  <a:srgbClr val="BB562C"/>
                </a:solidFill>
                <a:latin typeface="Malgun Gothic" panose="020B0503020000020004" charset="-127"/>
                <a:cs typeface="Malgun Gothic" panose="020B0503020000020004" charset="-127"/>
              </a:rPr>
              <a:t>Gathered </a:t>
            </a:r>
            <a:r>
              <a:rPr sz="2200" spc="-30" dirty="0">
                <a:solidFill>
                  <a:srgbClr val="BB562C"/>
                </a:solidFill>
                <a:latin typeface="Malgun Gothic" panose="020B0503020000020004" charset="-127"/>
                <a:cs typeface="Malgun Gothic" panose="020B0503020000020004" charset="-127"/>
              </a:rPr>
              <a:t>relevant </a:t>
            </a:r>
            <a:r>
              <a:rPr sz="2200" spc="-20" dirty="0">
                <a:solidFill>
                  <a:srgbClr val="BB562C"/>
                </a:solidFill>
                <a:latin typeface="Malgun Gothic" panose="020B0503020000020004" charset="-127"/>
                <a:cs typeface="Malgun Gothic" panose="020B0503020000020004" charset="-127"/>
              </a:rPr>
              <a:t>columns </a:t>
            </a:r>
            <a:r>
              <a:rPr sz="2200" spc="-30" dirty="0">
                <a:solidFill>
                  <a:srgbClr val="BB562C"/>
                </a:solidFill>
                <a:latin typeface="Malgun Gothic" panose="020B0503020000020004" charset="-127"/>
                <a:cs typeface="Malgun Gothic" panose="020B0503020000020004" charset="-127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Malgun Gothic" panose="020B0503020000020004" charset="-127"/>
                <a:cs typeface="Malgun Gothic" panose="020B0503020000020004" charset="-127"/>
              </a:rPr>
              <a:t>be </a:t>
            </a:r>
            <a:r>
              <a:rPr sz="2200" spc="-10" dirty="0">
                <a:solidFill>
                  <a:srgbClr val="BB562C"/>
                </a:solidFill>
                <a:latin typeface="Malgun Gothic" panose="020B0503020000020004" charset="-127"/>
                <a:cs typeface="Malgun Gothic" panose="020B0503020000020004" charset="-127"/>
              </a:rPr>
              <a:t>used </a:t>
            </a:r>
            <a:r>
              <a:rPr sz="2200" spc="-5" dirty="0">
                <a:solidFill>
                  <a:srgbClr val="BB562C"/>
                </a:solidFill>
                <a:latin typeface="Malgun Gothic" panose="020B0503020000020004" charset="-127"/>
                <a:cs typeface="Malgun Gothic" panose="020B0503020000020004" charset="-127"/>
              </a:rPr>
              <a:t>as  </a:t>
            </a:r>
            <a:r>
              <a:rPr sz="2200" spc="-30" dirty="0">
                <a:solidFill>
                  <a:srgbClr val="BB562C"/>
                </a:solidFill>
                <a:latin typeface="Malgun Gothic" panose="020B0503020000020004" charset="-127"/>
                <a:cs typeface="Malgun Gothic" panose="020B0503020000020004" charset="-127"/>
              </a:rPr>
              <a:t>features. </a:t>
            </a:r>
            <a:r>
              <a:rPr sz="2200" spc="-20" dirty="0">
                <a:solidFill>
                  <a:srgbClr val="BB562C"/>
                </a:solidFill>
                <a:latin typeface="Malgun Gothic" panose="020B0503020000020004" charset="-127"/>
                <a:cs typeface="Malgun Gothic" panose="020B0503020000020004" charset="-127"/>
              </a:rPr>
              <a:t>Changed </a:t>
            </a:r>
            <a:r>
              <a:rPr sz="2200" spc="-5" dirty="0">
                <a:solidFill>
                  <a:srgbClr val="BB562C"/>
                </a:solidFill>
                <a:latin typeface="Malgun Gothic" panose="020B0503020000020004" charset="-127"/>
                <a:cs typeface="Malgun Gothic" panose="020B0503020000020004" charset="-127"/>
              </a:rPr>
              <a:t>all </a:t>
            </a:r>
            <a:r>
              <a:rPr sz="2200" spc="-25" dirty="0">
                <a:solidFill>
                  <a:srgbClr val="BB562C"/>
                </a:solidFill>
                <a:latin typeface="Malgun Gothic" panose="020B0503020000020004" charset="-127"/>
                <a:cs typeface="Malgun Gothic" panose="020B0503020000020004" charset="-127"/>
              </a:rPr>
              <a:t>categorical </a:t>
            </a:r>
            <a:r>
              <a:rPr sz="2200" spc="-20" dirty="0">
                <a:solidFill>
                  <a:srgbClr val="BB562C"/>
                </a:solidFill>
                <a:latin typeface="Malgun Gothic" panose="020B0503020000020004" charset="-127"/>
                <a:cs typeface="Malgun Gothic" panose="020B0503020000020004" charset="-127"/>
              </a:rPr>
              <a:t>variables </a:t>
            </a:r>
            <a:r>
              <a:rPr sz="2200" spc="-30" dirty="0">
                <a:solidFill>
                  <a:srgbClr val="BB562C"/>
                </a:solidFill>
                <a:latin typeface="Malgun Gothic" panose="020B0503020000020004" charset="-127"/>
                <a:cs typeface="Malgun Gothic" panose="020B0503020000020004" charset="-127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Malgun Gothic" panose="020B0503020000020004" charset="-127"/>
                <a:cs typeface="Malgun Gothic" panose="020B0503020000020004" charset="-127"/>
              </a:rPr>
              <a:t>binary </a:t>
            </a:r>
            <a:r>
              <a:rPr sz="2200" spc="-15" dirty="0">
                <a:solidFill>
                  <a:srgbClr val="BB562C"/>
                </a:solidFill>
                <a:latin typeface="Malgun Gothic" panose="020B0503020000020004" charset="-127"/>
                <a:cs typeface="Malgun Gothic" panose="020B0503020000020004" charset="-127"/>
              </a:rPr>
              <a:t>using </a:t>
            </a:r>
            <a:r>
              <a:rPr sz="2200" spc="-5" dirty="0">
                <a:solidFill>
                  <a:srgbClr val="BB562C"/>
                </a:solidFill>
                <a:latin typeface="Malgun Gothic" panose="020B0503020000020004" charset="-127"/>
                <a:cs typeface="Malgun Gothic" panose="020B0503020000020004" charset="-127"/>
              </a:rPr>
              <a:t>one hot </a:t>
            </a:r>
            <a:r>
              <a:rPr sz="2200" spc="-20" dirty="0">
                <a:solidFill>
                  <a:srgbClr val="BB562C"/>
                </a:solidFill>
                <a:latin typeface="Malgun Gothic" panose="020B0503020000020004" charset="-127"/>
                <a:cs typeface="Malgun Gothic" panose="020B0503020000020004" charset="-127"/>
              </a:rPr>
              <a:t>encoding.  </a:t>
            </a:r>
            <a:r>
              <a:rPr sz="2200" spc="-25" dirty="0">
                <a:solidFill>
                  <a:srgbClr val="BB562C"/>
                </a:solidFill>
                <a:latin typeface="Malgun Gothic" panose="020B0503020000020004" charset="-127"/>
                <a:cs typeface="Malgun Gothic" panose="020B0503020000020004" charset="-127"/>
              </a:rPr>
              <a:t>Standardized </a:t>
            </a:r>
            <a:r>
              <a:rPr sz="2200" spc="-35" dirty="0">
                <a:solidFill>
                  <a:srgbClr val="BB562C"/>
                </a:solidFill>
                <a:latin typeface="Malgun Gothic" panose="020B0503020000020004" charset="-127"/>
                <a:cs typeface="Malgun Gothic" panose="020B0503020000020004" charset="-127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Malgun Gothic" panose="020B0503020000020004" charset="-127"/>
                <a:cs typeface="Malgun Gothic" panose="020B0503020000020004" charset="-127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Malgun Gothic" panose="020B0503020000020004" charset="-127"/>
                <a:cs typeface="Malgun Gothic" panose="020B0503020000020004" charset="-127"/>
              </a:rPr>
              <a:t>used </a:t>
            </a:r>
            <a:r>
              <a:rPr sz="2200" spc="-20" dirty="0">
                <a:solidFill>
                  <a:srgbClr val="BB562C"/>
                </a:solidFill>
                <a:latin typeface="Malgun Gothic" panose="020B0503020000020004" charset="-127"/>
                <a:cs typeface="Malgun Gothic" panose="020B0503020000020004" charset="-127"/>
              </a:rPr>
              <a:t>GridSearchCV </a:t>
            </a:r>
            <a:r>
              <a:rPr sz="2200" spc="-30" dirty="0">
                <a:solidFill>
                  <a:srgbClr val="BB562C"/>
                </a:solidFill>
                <a:latin typeface="Malgun Gothic" panose="020B0503020000020004" charset="-127"/>
                <a:cs typeface="Malgun Gothic" panose="020B0503020000020004" charset="-127"/>
              </a:rPr>
              <a:t>to </a:t>
            </a:r>
            <a:r>
              <a:rPr sz="2200" spc="-15" dirty="0">
                <a:solidFill>
                  <a:srgbClr val="BB562C"/>
                </a:solidFill>
                <a:latin typeface="Malgun Gothic" panose="020B0503020000020004" charset="-127"/>
                <a:cs typeface="Malgun Gothic" panose="020B0503020000020004" charset="-127"/>
              </a:rPr>
              <a:t>find </a:t>
            </a:r>
            <a:r>
              <a:rPr sz="2200" spc="-20" dirty="0">
                <a:solidFill>
                  <a:srgbClr val="BB562C"/>
                </a:solidFill>
                <a:latin typeface="Malgun Gothic" panose="020B0503020000020004" charset="-127"/>
                <a:cs typeface="Malgun Gothic" panose="020B0503020000020004" charset="-127"/>
              </a:rPr>
              <a:t>best </a:t>
            </a:r>
            <a:r>
              <a:rPr sz="2200" spc="-40" dirty="0">
                <a:solidFill>
                  <a:srgbClr val="BB562C"/>
                </a:solidFill>
                <a:latin typeface="Malgun Gothic" panose="020B0503020000020004" charset="-127"/>
                <a:cs typeface="Malgun Gothic" panose="020B0503020000020004" charset="-127"/>
              </a:rPr>
              <a:t>parameters </a:t>
            </a:r>
            <a:r>
              <a:rPr sz="2200" spc="-35" dirty="0">
                <a:solidFill>
                  <a:srgbClr val="BB562C"/>
                </a:solidFill>
                <a:latin typeface="Malgun Gothic" panose="020B0503020000020004" charset="-127"/>
                <a:cs typeface="Malgun Gothic" panose="020B0503020000020004" charset="-127"/>
              </a:rPr>
              <a:t>for </a:t>
            </a:r>
            <a:r>
              <a:rPr sz="2200" spc="-5" dirty="0">
                <a:solidFill>
                  <a:srgbClr val="BB562C"/>
                </a:solidFill>
                <a:latin typeface="Malgun Gothic" panose="020B0503020000020004" charset="-127"/>
                <a:cs typeface="Malgun Gothic" panose="020B0503020000020004" charset="-127"/>
              </a:rPr>
              <a:t>machine learning  models. </a:t>
            </a:r>
            <a:r>
              <a:rPr sz="2200" spc="-20" dirty="0">
                <a:solidFill>
                  <a:srgbClr val="BB562C"/>
                </a:solidFill>
                <a:latin typeface="Malgun Gothic" panose="020B0503020000020004" charset="-127"/>
                <a:cs typeface="Malgun Gothic" panose="020B0503020000020004" charset="-127"/>
              </a:rPr>
              <a:t>Visualize </a:t>
            </a:r>
            <a:r>
              <a:rPr sz="2200" spc="-25" dirty="0">
                <a:solidFill>
                  <a:srgbClr val="BB562C"/>
                </a:solidFill>
                <a:latin typeface="Malgun Gothic" panose="020B0503020000020004" charset="-127"/>
                <a:cs typeface="Malgun Gothic" panose="020B0503020000020004" charset="-127"/>
              </a:rPr>
              <a:t>accuracy score </a:t>
            </a:r>
            <a:r>
              <a:rPr sz="2200" dirty="0">
                <a:solidFill>
                  <a:srgbClr val="BB562C"/>
                </a:solidFill>
                <a:latin typeface="Malgun Gothic" panose="020B0503020000020004" charset="-127"/>
                <a:cs typeface="Malgun Gothic" panose="020B0503020000020004" charset="-127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Malgun Gothic" panose="020B0503020000020004" charset="-127"/>
                <a:cs typeface="Malgun Gothic" panose="020B0503020000020004" charset="-127"/>
              </a:rPr>
              <a:t>all</a:t>
            </a:r>
            <a:r>
              <a:rPr sz="2200" spc="-40" dirty="0">
                <a:solidFill>
                  <a:srgbClr val="BB562C"/>
                </a:solidFill>
                <a:latin typeface="Malgun Gothic" panose="020B0503020000020004" charset="-127"/>
                <a:cs typeface="Malgun Gothic" panose="020B0503020000020004" charset="-127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Malgun Gothic" panose="020B0503020000020004" charset="-127"/>
                <a:cs typeface="Malgun Gothic" panose="020B0503020000020004" charset="-127"/>
              </a:rPr>
              <a:t>models.</a:t>
            </a:r>
            <a:endParaRPr sz="2200">
              <a:latin typeface="Malgun Gothic" panose="020B0503020000020004" charset="-127"/>
              <a:cs typeface="Malgun Gothic" panose="020B0503020000020004" charset="-127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 panose="020B0604020202020204"/>
              <a:buChar char="•"/>
            </a:pPr>
            <a:endParaRPr sz="2200">
              <a:latin typeface="Malgun Gothic" panose="020B0503020000020004" charset="-127"/>
              <a:cs typeface="Malgun Gothic" panose="020B0503020000020004" charset="-127"/>
            </a:endParaRPr>
          </a:p>
          <a:p>
            <a:pPr marL="241300" marR="5080" indent="-228600">
              <a:lnSpc>
                <a:spcPct val="91000"/>
              </a:lnSpc>
              <a:spcBef>
                <a:spcPts val="1645"/>
              </a:spcBef>
              <a:buFont typeface="Arial" panose="020B0604020202020204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Malgun Gothic" panose="020B0503020000020004" charset="-127"/>
                <a:cs typeface="Malgun Gothic" panose="020B0503020000020004" charset="-127"/>
              </a:rPr>
              <a:t>Four </a:t>
            </a:r>
            <a:r>
              <a:rPr sz="2200" spc="-15" dirty="0">
                <a:solidFill>
                  <a:srgbClr val="BB562C"/>
                </a:solidFill>
                <a:latin typeface="Malgun Gothic" panose="020B0503020000020004" charset="-127"/>
                <a:cs typeface="Malgun Gothic" panose="020B0503020000020004" charset="-127"/>
              </a:rPr>
              <a:t>machine </a:t>
            </a:r>
            <a:r>
              <a:rPr sz="2200" spc="-5" dirty="0">
                <a:solidFill>
                  <a:srgbClr val="BB562C"/>
                </a:solidFill>
                <a:latin typeface="Malgun Gothic" panose="020B0503020000020004" charset="-127"/>
                <a:cs typeface="Malgun Gothic" panose="020B0503020000020004" charset="-127"/>
              </a:rPr>
              <a:t>learning models </a:t>
            </a:r>
            <a:r>
              <a:rPr sz="2200" spc="-25" dirty="0">
                <a:solidFill>
                  <a:srgbClr val="BB562C"/>
                </a:solidFill>
                <a:latin typeface="Malgun Gothic" panose="020B0503020000020004" charset="-127"/>
                <a:cs typeface="Malgun Gothic" panose="020B0503020000020004" charset="-127"/>
              </a:rPr>
              <a:t>were </a:t>
            </a:r>
            <a:r>
              <a:rPr sz="2200" spc="-20" dirty="0">
                <a:solidFill>
                  <a:srgbClr val="BB562C"/>
                </a:solidFill>
                <a:latin typeface="Malgun Gothic" panose="020B0503020000020004" charset="-127"/>
                <a:cs typeface="Malgun Gothic" panose="020B0503020000020004" charset="-127"/>
              </a:rPr>
              <a:t>produced: </a:t>
            </a:r>
            <a:r>
              <a:rPr sz="2200" spc="-5" dirty="0">
                <a:solidFill>
                  <a:srgbClr val="BB562C"/>
                </a:solidFill>
                <a:latin typeface="Malgun Gothic" panose="020B0503020000020004" charset="-127"/>
                <a:cs typeface="Malgun Gothic" panose="020B0503020000020004" charset="-127"/>
              </a:rPr>
              <a:t>Logistic </a:t>
            </a:r>
            <a:r>
              <a:rPr sz="2200" spc="-20" dirty="0">
                <a:solidFill>
                  <a:srgbClr val="BB562C"/>
                </a:solidFill>
                <a:latin typeface="Malgun Gothic" panose="020B0503020000020004" charset="-127"/>
                <a:cs typeface="Malgun Gothic" panose="020B0503020000020004" charset="-127"/>
              </a:rPr>
              <a:t>Regression, </a:t>
            </a:r>
            <a:r>
              <a:rPr sz="2200" spc="-15" dirty="0">
                <a:solidFill>
                  <a:srgbClr val="BB562C"/>
                </a:solidFill>
                <a:latin typeface="Malgun Gothic" panose="020B0503020000020004" charset="-127"/>
                <a:cs typeface="Malgun Gothic" panose="020B0503020000020004" charset="-127"/>
              </a:rPr>
              <a:t>Support </a:t>
            </a:r>
            <a:r>
              <a:rPr sz="2200" spc="-50" dirty="0">
                <a:solidFill>
                  <a:srgbClr val="BB562C"/>
                </a:solidFill>
                <a:latin typeface="Malgun Gothic" panose="020B0503020000020004" charset="-127"/>
                <a:cs typeface="Malgun Gothic" panose="020B0503020000020004" charset="-127"/>
              </a:rPr>
              <a:t>Vector  </a:t>
            </a:r>
            <a:r>
              <a:rPr sz="2200" spc="-5" dirty="0">
                <a:solidFill>
                  <a:srgbClr val="BB562C"/>
                </a:solidFill>
                <a:latin typeface="Malgun Gothic" panose="020B0503020000020004" charset="-127"/>
                <a:cs typeface="Malgun Gothic" panose="020B0503020000020004" charset="-127"/>
              </a:rPr>
              <a:t>Machine, </a:t>
            </a:r>
            <a:r>
              <a:rPr sz="2200" spc="-15" dirty="0">
                <a:solidFill>
                  <a:srgbClr val="BB562C"/>
                </a:solidFill>
                <a:latin typeface="Malgun Gothic" panose="020B0503020000020004" charset="-127"/>
                <a:cs typeface="Malgun Gothic" panose="020B0503020000020004" charset="-127"/>
              </a:rPr>
              <a:t>Decision </a:t>
            </a:r>
            <a:r>
              <a:rPr sz="2200" spc="-80" dirty="0">
                <a:solidFill>
                  <a:srgbClr val="BB562C"/>
                </a:solidFill>
                <a:latin typeface="Malgun Gothic" panose="020B0503020000020004" charset="-127"/>
                <a:cs typeface="Malgun Gothic" panose="020B0503020000020004" charset="-127"/>
              </a:rPr>
              <a:t>Tree </a:t>
            </a:r>
            <a:r>
              <a:rPr sz="2200" spc="-45" dirty="0">
                <a:solidFill>
                  <a:srgbClr val="BB562C"/>
                </a:solidFill>
                <a:latin typeface="Malgun Gothic" panose="020B0503020000020004" charset="-127"/>
                <a:cs typeface="Malgun Gothic" panose="020B0503020000020004" charset="-127"/>
              </a:rPr>
              <a:t>Classifier, </a:t>
            </a:r>
            <a:r>
              <a:rPr sz="2200" spc="-5" dirty="0">
                <a:solidFill>
                  <a:srgbClr val="BB562C"/>
                </a:solidFill>
                <a:latin typeface="Malgun Gothic" panose="020B0503020000020004" charset="-127"/>
                <a:cs typeface="Malgun Gothic" panose="020B0503020000020004" charset="-127"/>
              </a:rPr>
              <a:t>and K </a:t>
            </a:r>
            <a:r>
              <a:rPr sz="2200" spc="-20" dirty="0">
                <a:solidFill>
                  <a:srgbClr val="BB562C"/>
                </a:solidFill>
                <a:latin typeface="Malgun Gothic" panose="020B0503020000020004" charset="-127"/>
                <a:cs typeface="Malgun Gothic" panose="020B0503020000020004" charset="-127"/>
              </a:rPr>
              <a:t>Nearest Neighbors. </a:t>
            </a:r>
            <a:r>
              <a:rPr sz="2200" spc="-5" dirty="0">
                <a:solidFill>
                  <a:srgbClr val="BB562C"/>
                </a:solidFill>
                <a:latin typeface="Malgun Gothic" panose="020B0503020000020004" charset="-127"/>
                <a:cs typeface="Malgun Gothic" panose="020B0503020000020004" charset="-127"/>
              </a:rPr>
              <a:t>All </a:t>
            </a:r>
            <a:r>
              <a:rPr sz="2200" spc="-20" dirty="0">
                <a:solidFill>
                  <a:srgbClr val="BB562C"/>
                </a:solidFill>
                <a:latin typeface="Malgun Gothic" panose="020B0503020000020004" charset="-127"/>
                <a:cs typeface="Malgun Gothic" panose="020B0503020000020004" charset="-127"/>
              </a:rPr>
              <a:t>produced </a:t>
            </a:r>
            <a:r>
              <a:rPr sz="2200" spc="-15" dirty="0">
                <a:solidFill>
                  <a:srgbClr val="BB562C"/>
                </a:solidFill>
                <a:latin typeface="Malgun Gothic" panose="020B0503020000020004" charset="-127"/>
                <a:cs typeface="Malgun Gothic" panose="020B0503020000020004" charset="-127"/>
              </a:rPr>
              <a:t>similar </a:t>
            </a:r>
            <a:r>
              <a:rPr sz="2200" spc="-20" dirty="0">
                <a:solidFill>
                  <a:srgbClr val="BB562C"/>
                </a:solidFill>
                <a:latin typeface="Malgun Gothic" panose="020B0503020000020004" charset="-127"/>
                <a:cs typeface="Malgun Gothic" panose="020B0503020000020004" charset="-127"/>
              </a:rPr>
              <a:t>results  </a:t>
            </a:r>
            <a:r>
              <a:rPr sz="2200" spc="-5" dirty="0">
                <a:solidFill>
                  <a:srgbClr val="BB562C"/>
                </a:solidFill>
                <a:latin typeface="Malgun Gothic" panose="020B0503020000020004" charset="-127"/>
                <a:cs typeface="Malgun Gothic" panose="020B0503020000020004" charset="-127"/>
              </a:rPr>
              <a:t>with </a:t>
            </a:r>
            <a:r>
              <a:rPr sz="2200" spc="-25" dirty="0">
                <a:solidFill>
                  <a:srgbClr val="BB562C"/>
                </a:solidFill>
                <a:latin typeface="Malgun Gothic" panose="020B0503020000020004" charset="-127"/>
                <a:cs typeface="Malgun Gothic" panose="020B0503020000020004" charset="-127"/>
              </a:rPr>
              <a:t>accuracy </a:t>
            </a:r>
            <a:r>
              <a:rPr sz="2200" spc="-45" dirty="0">
                <a:solidFill>
                  <a:srgbClr val="BB562C"/>
                </a:solidFill>
                <a:latin typeface="Malgun Gothic" panose="020B0503020000020004" charset="-127"/>
                <a:cs typeface="Malgun Gothic" panose="020B0503020000020004" charset="-127"/>
              </a:rPr>
              <a:t>rate </a:t>
            </a:r>
            <a:r>
              <a:rPr sz="2200" dirty="0">
                <a:solidFill>
                  <a:srgbClr val="BB562C"/>
                </a:solidFill>
                <a:latin typeface="Malgun Gothic" panose="020B0503020000020004" charset="-127"/>
                <a:cs typeface="Malgun Gothic" panose="020B0503020000020004" charset="-127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Malgun Gothic" panose="020B0503020000020004" charset="-127"/>
                <a:cs typeface="Malgun Gothic" panose="020B0503020000020004" charset="-127"/>
              </a:rPr>
              <a:t>about 83.33%. All models </a:t>
            </a:r>
            <a:r>
              <a:rPr sz="2200" spc="-20" dirty="0">
                <a:solidFill>
                  <a:srgbClr val="BB562C"/>
                </a:solidFill>
                <a:latin typeface="Malgun Gothic" panose="020B0503020000020004" charset="-127"/>
                <a:cs typeface="Malgun Gothic" panose="020B0503020000020004" charset="-127"/>
              </a:rPr>
              <a:t>over </a:t>
            </a:r>
            <a:r>
              <a:rPr sz="2200" spc="-25" dirty="0">
                <a:solidFill>
                  <a:srgbClr val="BB562C"/>
                </a:solidFill>
                <a:latin typeface="Malgun Gothic" panose="020B0503020000020004" charset="-127"/>
                <a:cs typeface="Malgun Gothic" panose="020B0503020000020004" charset="-127"/>
              </a:rPr>
              <a:t>predicted </a:t>
            </a:r>
            <a:r>
              <a:rPr sz="2200" spc="-20" dirty="0">
                <a:solidFill>
                  <a:srgbClr val="BB562C"/>
                </a:solidFill>
                <a:latin typeface="Malgun Gothic" panose="020B0503020000020004" charset="-127"/>
                <a:cs typeface="Malgun Gothic" panose="020B0503020000020004" charset="-127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Malgun Gothic" panose="020B0503020000020004" charset="-127"/>
                <a:cs typeface="Malgun Gothic" panose="020B0503020000020004" charset="-127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Malgun Gothic" panose="020B0503020000020004" charset="-127"/>
                <a:cs typeface="Malgun Gothic" panose="020B0503020000020004" charset="-127"/>
              </a:rPr>
              <a:t>More  </a:t>
            </a:r>
            <a:r>
              <a:rPr sz="2200" spc="-35" dirty="0">
                <a:solidFill>
                  <a:srgbClr val="BB562C"/>
                </a:solidFill>
                <a:latin typeface="Malgun Gothic" panose="020B0503020000020004" charset="-127"/>
                <a:cs typeface="Malgun Gothic" panose="020B0503020000020004" charset="-127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Malgun Gothic" panose="020B0503020000020004" charset="-127"/>
                <a:cs typeface="Malgun Gothic" panose="020B0503020000020004" charset="-127"/>
              </a:rPr>
              <a:t>is </a:t>
            </a:r>
            <a:r>
              <a:rPr sz="2200" spc="-15" dirty="0">
                <a:solidFill>
                  <a:srgbClr val="BB562C"/>
                </a:solidFill>
                <a:latin typeface="Malgun Gothic" panose="020B0503020000020004" charset="-127"/>
                <a:cs typeface="Malgun Gothic" panose="020B0503020000020004" charset="-127"/>
              </a:rPr>
              <a:t>needed </a:t>
            </a:r>
            <a:r>
              <a:rPr sz="2200" spc="-35" dirty="0">
                <a:solidFill>
                  <a:srgbClr val="BB562C"/>
                </a:solidFill>
                <a:latin typeface="Malgun Gothic" panose="020B0503020000020004" charset="-127"/>
                <a:cs typeface="Malgun Gothic" panose="020B0503020000020004" charset="-127"/>
              </a:rPr>
              <a:t>for </a:t>
            </a:r>
            <a:r>
              <a:rPr sz="2200" spc="-40" dirty="0">
                <a:solidFill>
                  <a:srgbClr val="BB562C"/>
                </a:solidFill>
                <a:latin typeface="Malgun Gothic" panose="020B0503020000020004" charset="-127"/>
                <a:cs typeface="Malgun Gothic" panose="020B0503020000020004" charset="-127"/>
              </a:rPr>
              <a:t>better </a:t>
            </a:r>
            <a:r>
              <a:rPr sz="2200" spc="-5" dirty="0">
                <a:solidFill>
                  <a:srgbClr val="BB562C"/>
                </a:solidFill>
                <a:latin typeface="Malgun Gothic" panose="020B0503020000020004" charset="-127"/>
                <a:cs typeface="Malgun Gothic" panose="020B0503020000020004" charset="-127"/>
              </a:rPr>
              <a:t>model </a:t>
            </a:r>
            <a:r>
              <a:rPr sz="2200" spc="-20" dirty="0">
                <a:solidFill>
                  <a:srgbClr val="BB562C"/>
                </a:solidFill>
                <a:latin typeface="Malgun Gothic" panose="020B0503020000020004" charset="-127"/>
                <a:cs typeface="Malgun Gothic" panose="020B0503020000020004" charset="-127"/>
              </a:rPr>
              <a:t>determination </a:t>
            </a:r>
            <a:r>
              <a:rPr sz="2200" spc="-5" dirty="0">
                <a:solidFill>
                  <a:srgbClr val="BB562C"/>
                </a:solidFill>
                <a:latin typeface="Malgun Gothic" panose="020B0503020000020004" charset="-127"/>
                <a:cs typeface="Malgun Gothic" panose="020B0503020000020004" charset="-127"/>
              </a:rPr>
              <a:t>and</a:t>
            </a:r>
            <a:r>
              <a:rPr sz="2200" spc="204" dirty="0">
                <a:solidFill>
                  <a:srgbClr val="BB562C"/>
                </a:solidFill>
                <a:latin typeface="Malgun Gothic" panose="020B0503020000020004" charset="-127"/>
                <a:cs typeface="Malgun Gothic" panose="020B0503020000020004" charset="-127"/>
              </a:rPr>
              <a:t> </a:t>
            </a:r>
            <a:r>
              <a:rPr sz="2200" spc="-50" dirty="0">
                <a:solidFill>
                  <a:srgbClr val="BB562C"/>
                </a:solidFill>
                <a:latin typeface="Malgun Gothic" panose="020B0503020000020004" charset="-127"/>
                <a:cs typeface="Malgun Gothic" panose="020B0503020000020004" charset="-127"/>
              </a:rPr>
              <a:t>accuracy.</a:t>
            </a:r>
            <a:endParaRPr sz="2200">
              <a:latin typeface="Malgun Gothic" panose="020B0503020000020004" charset="-127"/>
              <a:cs typeface="Malgun Gothic" panose="020B0503020000020004" charset="-127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68935"/>
            <a:ext cx="910526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90" dirty="0"/>
              <a:t>Successful </a:t>
            </a:r>
            <a:r>
              <a:rPr sz="4300" spc="-300" dirty="0"/>
              <a:t>Drone </a:t>
            </a:r>
            <a:r>
              <a:rPr sz="4300" spc="-375" dirty="0"/>
              <a:t>Ship </a:t>
            </a:r>
            <a:r>
              <a:rPr sz="4300" spc="-340" dirty="0"/>
              <a:t>Landing </a:t>
            </a:r>
            <a:r>
              <a:rPr sz="4300" spc="-75" dirty="0"/>
              <a:t>with</a:t>
            </a:r>
            <a:r>
              <a:rPr sz="4300" spc="-600" dirty="0"/>
              <a:t> </a:t>
            </a:r>
            <a:r>
              <a:rPr sz="4300" spc="-385" dirty="0"/>
              <a:t>Payload  </a:t>
            </a:r>
            <a:r>
              <a:rPr sz="4300" spc="-290" dirty="0"/>
              <a:t>Between </a:t>
            </a:r>
            <a:r>
              <a:rPr sz="4300" spc="-285" dirty="0"/>
              <a:t>4000 and</a:t>
            </a:r>
            <a:r>
              <a:rPr sz="4300" spc="-705" dirty="0"/>
              <a:t> </a:t>
            </a:r>
            <a:r>
              <a:rPr sz="4300" spc="-285" dirty="0"/>
              <a:t>6000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7904226" y="2630170"/>
            <a:ext cx="3121025" cy="14497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20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This </a:t>
            </a:r>
            <a:r>
              <a:rPr sz="200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four  booster </a:t>
            </a:r>
            <a:r>
              <a:rPr sz="2000" spc="-2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that had  successful </a:t>
            </a:r>
            <a:r>
              <a:rPr sz="2000" spc="-2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drone </a:t>
            </a:r>
            <a:r>
              <a:rPr sz="2000" spc="-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ship</a:t>
            </a:r>
            <a:r>
              <a:rPr sz="2000" spc="-10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 </a:t>
            </a:r>
            <a:r>
              <a:rPr sz="200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landings  and a </a:t>
            </a:r>
            <a:r>
              <a:rPr sz="2000" spc="-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payload mass between  </a:t>
            </a:r>
            <a:r>
              <a:rPr sz="200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4000 and 6000</a:t>
            </a:r>
            <a:r>
              <a:rPr sz="2000" spc="-16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noninclusively.</a:t>
            </a:r>
            <a:endParaRPr sz="2000">
              <a:latin typeface="Malgun Gothic" panose="020B0503020000020004" charset="-127"/>
              <a:cs typeface="Malgun Gothic" panose="020B0503020000020004" charset="-127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8200" y="2183892"/>
            <a:ext cx="6886956" cy="2638043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2906" y="751459"/>
            <a:ext cx="93103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285" dirty="0"/>
              <a:t>Number </a:t>
            </a:r>
            <a:r>
              <a:rPr spc="-75" dirty="0"/>
              <a:t>of </a:t>
            </a:r>
            <a:r>
              <a:rPr spc="-540" dirty="0"/>
              <a:t>Each </a:t>
            </a:r>
            <a:r>
              <a:rPr spc="-275" dirty="0"/>
              <a:t>Mission</a:t>
            </a:r>
            <a:r>
              <a:rPr spc="-894" dirty="0"/>
              <a:t> </a:t>
            </a:r>
            <a:r>
              <a:rPr spc="-320" dirty="0"/>
              <a:t>Outcome</a:t>
            </a:r>
            <a:endParaRPr spc="-320" dirty="0"/>
          </a:p>
        </p:txBody>
      </p:sp>
      <p:sp>
        <p:nvSpPr>
          <p:cNvPr id="4" name="object 4"/>
          <p:cNvSpPr txBox="1"/>
          <p:nvPr/>
        </p:nvSpPr>
        <p:spPr>
          <a:xfrm>
            <a:off x="7211694" y="2030983"/>
            <a:ext cx="3716020" cy="337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5"/>
              </a:spcBef>
            </a:pPr>
            <a:r>
              <a:rPr sz="2000" spc="-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This </a:t>
            </a:r>
            <a:r>
              <a:rPr sz="200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a </a:t>
            </a:r>
            <a:r>
              <a:rPr sz="2000" spc="-1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count </a:t>
            </a:r>
            <a:r>
              <a:rPr sz="2000" spc="-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of</a:t>
            </a:r>
            <a:r>
              <a:rPr sz="2000" spc="-14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 </a:t>
            </a:r>
            <a:r>
              <a:rPr sz="200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each</a:t>
            </a:r>
            <a:endParaRPr sz="2000">
              <a:latin typeface="Malgun Gothic" panose="020B0503020000020004" charset="-127"/>
              <a:cs typeface="Malgun Gothic" panose="020B0503020000020004" charset="-127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mission</a:t>
            </a:r>
            <a:r>
              <a:rPr sz="2000" spc="-1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outcome.</a:t>
            </a:r>
            <a:endParaRPr sz="2000">
              <a:latin typeface="Malgun Gothic" panose="020B0503020000020004" charset="-127"/>
              <a:cs typeface="Malgun Gothic" panose="020B0503020000020004" charset="-127"/>
            </a:endParaRPr>
          </a:p>
          <a:p>
            <a:pPr marL="12700" marR="83820">
              <a:lnSpc>
                <a:spcPts val="2200"/>
              </a:lnSpc>
              <a:spcBef>
                <a:spcPts val="1440"/>
              </a:spcBef>
            </a:pPr>
            <a:r>
              <a:rPr sz="200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SpaceX </a:t>
            </a:r>
            <a:r>
              <a:rPr sz="2000" spc="-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appears </a:t>
            </a:r>
            <a:r>
              <a:rPr sz="2000" spc="-2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achieve </a:t>
            </a:r>
            <a:r>
              <a:rPr sz="200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its  </a:t>
            </a:r>
            <a:r>
              <a:rPr sz="2000" spc="-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mission </a:t>
            </a:r>
            <a:r>
              <a:rPr sz="2000" spc="-2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outcome </a:t>
            </a:r>
            <a:r>
              <a:rPr sz="2000" spc="-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nearly </a:t>
            </a:r>
            <a:r>
              <a:rPr sz="200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99% </a:t>
            </a:r>
            <a:r>
              <a:rPr sz="2000" spc="-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of</a:t>
            </a:r>
            <a:r>
              <a:rPr sz="2000" spc="-10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 </a:t>
            </a:r>
            <a:r>
              <a:rPr sz="200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the  </a:t>
            </a:r>
            <a:r>
              <a:rPr sz="2000" spc="-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time.</a:t>
            </a:r>
            <a:endParaRPr sz="2000">
              <a:latin typeface="Malgun Gothic" panose="020B0503020000020004" charset="-127"/>
              <a:cs typeface="Malgun Gothic" panose="020B0503020000020004" charset="-127"/>
            </a:endParaRPr>
          </a:p>
          <a:p>
            <a:pPr marL="12700">
              <a:lnSpc>
                <a:spcPts val="2305"/>
              </a:lnSpc>
              <a:spcBef>
                <a:spcPts val="1150"/>
              </a:spcBef>
            </a:pPr>
            <a:r>
              <a:rPr sz="2000" spc="-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This </a:t>
            </a:r>
            <a:r>
              <a:rPr sz="200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means </a:t>
            </a:r>
            <a:r>
              <a:rPr sz="2000" spc="-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that </a:t>
            </a:r>
            <a:r>
              <a:rPr sz="2000" spc="-2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most </a:t>
            </a:r>
            <a:r>
              <a:rPr sz="200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of the</a:t>
            </a:r>
            <a:r>
              <a:rPr sz="2000" spc="-8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landing</a:t>
            </a:r>
            <a:endParaRPr sz="2000">
              <a:latin typeface="Malgun Gothic" panose="020B0503020000020004" charset="-127"/>
              <a:cs typeface="Malgun Gothic" panose="020B0503020000020004" charset="-127"/>
            </a:endParaRPr>
          </a:p>
          <a:p>
            <a:pPr marL="12700">
              <a:lnSpc>
                <a:spcPts val="2305"/>
              </a:lnSpc>
            </a:pPr>
            <a:r>
              <a:rPr sz="2000" spc="-2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failures are</a:t>
            </a:r>
            <a:r>
              <a:rPr sz="2000" spc="4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intended.</a:t>
            </a:r>
            <a:endParaRPr sz="2000">
              <a:latin typeface="Malgun Gothic" panose="020B0503020000020004" charset="-127"/>
              <a:cs typeface="Malgun Gothic" panose="020B0503020000020004" charset="-127"/>
            </a:endParaRPr>
          </a:p>
          <a:p>
            <a:pPr marL="12700" marR="337185">
              <a:lnSpc>
                <a:spcPts val="2200"/>
              </a:lnSpc>
              <a:spcBef>
                <a:spcPts val="1440"/>
              </a:spcBef>
            </a:pPr>
            <a:r>
              <a:rPr sz="2000" spc="-4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Interestingly, </a:t>
            </a:r>
            <a:r>
              <a:rPr sz="2000" spc="-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one </a:t>
            </a:r>
            <a:r>
              <a:rPr sz="200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launch </a:t>
            </a:r>
            <a:r>
              <a:rPr sz="2000" spc="-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has </a:t>
            </a:r>
            <a:r>
              <a:rPr sz="200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an  unclear </a:t>
            </a:r>
            <a:r>
              <a:rPr sz="2000" spc="-1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payload </a:t>
            </a:r>
            <a:r>
              <a:rPr sz="2000" spc="-2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status </a:t>
            </a:r>
            <a:r>
              <a:rPr sz="200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and  </a:t>
            </a:r>
            <a:r>
              <a:rPr sz="2000" spc="-2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unfortunately </a:t>
            </a:r>
            <a:r>
              <a:rPr sz="2000" spc="-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failed </a:t>
            </a:r>
            <a:r>
              <a:rPr sz="2000" spc="-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in</a:t>
            </a:r>
            <a:r>
              <a:rPr sz="2000" spc="-4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flight.</a:t>
            </a:r>
            <a:endParaRPr sz="2000">
              <a:latin typeface="Malgun Gothic" panose="020B0503020000020004" charset="-127"/>
              <a:cs typeface="Malgun Gothic" panose="020B0503020000020004" charset="-127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89303" y="2026920"/>
            <a:ext cx="5138928" cy="3441191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755648"/>
            <a:ext cx="5811011" cy="488594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635" y="823721"/>
            <a:ext cx="94386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0" dirty="0"/>
              <a:t>Boosters </a:t>
            </a:r>
            <a:r>
              <a:rPr spc="-105" dirty="0"/>
              <a:t>that </a:t>
            </a:r>
            <a:r>
              <a:rPr spc="-315" dirty="0"/>
              <a:t>Carried </a:t>
            </a:r>
            <a:r>
              <a:rPr spc="-285" dirty="0"/>
              <a:t>Maximum</a:t>
            </a:r>
            <a:r>
              <a:rPr spc="-919" dirty="0"/>
              <a:t> </a:t>
            </a:r>
            <a:r>
              <a:rPr spc="-434" dirty="0"/>
              <a:t>Payload</a:t>
            </a:r>
            <a:endParaRPr spc="-434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986778" y="2105609"/>
            <a:ext cx="4516120" cy="23545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This </a:t>
            </a:r>
            <a:r>
              <a:rPr sz="200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that  carried </a:t>
            </a:r>
            <a:r>
              <a:rPr sz="200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highest </a:t>
            </a:r>
            <a:r>
              <a:rPr sz="2000" spc="-1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mass of </a:t>
            </a:r>
            <a:r>
              <a:rPr sz="200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15600  kg.</a:t>
            </a:r>
            <a:endParaRPr sz="2000">
              <a:latin typeface="Malgun Gothic" panose="020B0503020000020004" charset="-127"/>
              <a:cs typeface="Malgun Gothic" panose="020B0503020000020004" charset="-127"/>
            </a:endParaRPr>
          </a:p>
          <a:p>
            <a:pPr marL="12700" marR="71120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These </a:t>
            </a:r>
            <a:r>
              <a:rPr sz="2000" spc="-2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versions </a:t>
            </a:r>
            <a:r>
              <a:rPr sz="2000" spc="-2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similar </a:t>
            </a:r>
            <a:r>
              <a:rPr sz="200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and  all </a:t>
            </a:r>
            <a:r>
              <a:rPr sz="2000" spc="-2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of </a:t>
            </a:r>
            <a:r>
              <a:rPr sz="200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the F9 B5 </a:t>
            </a:r>
            <a:r>
              <a:rPr sz="2000" spc="-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B10xx.x</a:t>
            </a:r>
            <a:r>
              <a:rPr sz="2000" spc="-14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variety.</a:t>
            </a:r>
            <a:endParaRPr sz="2000">
              <a:latin typeface="Malgun Gothic" panose="020B0503020000020004" charset="-127"/>
              <a:cs typeface="Malgun Gothic" panose="020B0503020000020004" charset="-127"/>
            </a:endParaRPr>
          </a:p>
          <a:p>
            <a:pPr marL="12700" marR="27305">
              <a:lnSpc>
                <a:spcPts val="2210"/>
              </a:lnSpc>
              <a:spcBef>
                <a:spcPts val="1395"/>
              </a:spcBef>
            </a:pPr>
            <a:r>
              <a:rPr sz="2000" spc="-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likely </a:t>
            </a:r>
            <a:r>
              <a:rPr sz="2000" spc="-2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indicates </a:t>
            </a:r>
            <a:r>
              <a:rPr sz="2000" spc="-1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mass </a:t>
            </a:r>
            <a:r>
              <a:rPr sz="2000" spc="-2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correlates  </a:t>
            </a:r>
            <a:r>
              <a:rPr sz="2000" spc="-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with </a:t>
            </a:r>
            <a:r>
              <a:rPr sz="200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version </a:t>
            </a:r>
            <a:r>
              <a:rPr sz="2000" spc="-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that is</a:t>
            </a:r>
            <a:r>
              <a:rPr sz="2000" spc="1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used.</a:t>
            </a:r>
            <a:endParaRPr sz="2000">
              <a:latin typeface="Malgun Gothic" panose="020B0503020000020004" charset="-127"/>
              <a:cs typeface="Malgun Gothic" panose="020B0503020000020004" charset="-127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4923" y="751713"/>
            <a:ext cx="93840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5" dirty="0"/>
              <a:t>2015 </a:t>
            </a:r>
            <a:r>
              <a:rPr spc="-370" dirty="0"/>
              <a:t>Failed </a:t>
            </a:r>
            <a:r>
              <a:rPr spc="-320" dirty="0"/>
              <a:t>Drone </a:t>
            </a:r>
            <a:r>
              <a:rPr spc="-409" dirty="0"/>
              <a:t>Ship </a:t>
            </a:r>
            <a:r>
              <a:rPr spc="-370" dirty="0"/>
              <a:t>Landing</a:t>
            </a:r>
            <a:r>
              <a:rPr spc="-695" dirty="0"/>
              <a:t> </a:t>
            </a:r>
            <a:r>
              <a:rPr spc="-455" dirty="0"/>
              <a:t>Records</a:t>
            </a:r>
            <a:endParaRPr spc="-455" dirty="0"/>
          </a:p>
        </p:txBody>
      </p:sp>
      <p:sp>
        <p:nvSpPr>
          <p:cNvPr id="4" name="object 4"/>
          <p:cNvSpPr txBox="1"/>
          <p:nvPr/>
        </p:nvSpPr>
        <p:spPr>
          <a:xfrm>
            <a:off x="7584693" y="2591562"/>
            <a:ext cx="3983354" cy="188595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This </a:t>
            </a:r>
            <a:r>
              <a:rPr sz="200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Month,</a:t>
            </a:r>
            <a:r>
              <a:rPr sz="2000" spc="-14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Landing  </a:t>
            </a:r>
            <a:r>
              <a:rPr sz="2000" spc="-1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Outcome, Booster </a:t>
            </a:r>
            <a:r>
              <a:rPr sz="2000" spc="-4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Version, </a:t>
            </a:r>
            <a:r>
              <a:rPr sz="2000" spc="-2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Payload  </a:t>
            </a:r>
            <a:r>
              <a:rPr sz="200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Mass </a:t>
            </a:r>
            <a:r>
              <a:rPr sz="2000" spc="-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(kg), </a:t>
            </a:r>
            <a:r>
              <a:rPr sz="200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of </a:t>
            </a:r>
            <a:r>
              <a:rPr sz="200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2015  launches </a:t>
            </a:r>
            <a:r>
              <a:rPr sz="2000" spc="-1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where </a:t>
            </a:r>
            <a:r>
              <a:rPr sz="2000" spc="-2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stage </a:t>
            </a:r>
            <a:r>
              <a:rPr sz="200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1 </a:t>
            </a:r>
            <a:r>
              <a:rPr sz="2000" spc="-2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failed </a:t>
            </a:r>
            <a:r>
              <a:rPr sz="2000" spc="-1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land  on </a:t>
            </a:r>
            <a:r>
              <a:rPr sz="200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drone</a:t>
            </a:r>
            <a:r>
              <a:rPr sz="2000" spc="-8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ship.</a:t>
            </a:r>
            <a:endParaRPr sz="2000">
              <a:latin typeface="Malgun Gothic" panose="020B0503020000020004" charset="-127"/>
              <a:cs typeface="Malgun Gothic" panose="020B0503020000020004" charset="-127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2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There were two </a:t>
            </a:r>
            <a:r>
              <a:rPr sz="2000" spc="-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such</a:t>
            </a:r>
            <a:r>
              <a:rPr sz="2000" spc="-5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occurrences.</a:t>
            </a:r>
            <a:endParaRPr sz="2000">
              <a:latin typeface="Malgun Gothic" panose="020B0503020000020004" charset="-127"/>
              <a:cs typeface="Malgun Gothic" panose="020B0503020000020004" charset="-127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5636" y="2630423"/>
            <a:ext cx="7306056" cy="207721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41122"/>
            <a:ext cx="801179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80" dirty="0"/>
              <a:t>Ranking </a:t>
            </a:r>
            <a:r>
              <a:rPr sz="4300" spc="-335" dirty="0"/>
              <a:t>Counts </a:t>
            </a:r>
            <a:r>
              <a:rPr sz="4300" spc="-75" dirty="0"/>
              <a:t>of </a:t>
            </a:r>
            <a:r>
              <a:rPr sz="4300" spc="-390" dirty="0"/>
              <a:t>Successful</a:t>
            </a:r>
            <a:r>
              <a:rPr sz="4300" spc="-844" dirty="0"/>
              <a:t> </a:t>
            </a:r>
            <a:r>
              <a:rPr sz="4300" spc="-370" dirty="0"/>
              <a:t>Landings  </a:t>
            </a:r>
            <a:r>
              <a:rPr sz="4300" spc="-290" dirty="0"/>
              <a:t>Between </a:t>
            </a:r>
            <a:r>
              <a:rPr sz="4300" spc="-280" dirty="0"/>
              <a:t>2010-06-04 </a:t>
            </a:r>
            <a:r>
              <a:rPr sz="4300" spc="-285" dirty="0"/>
              <a:t>and</a:t>
            </a:r>
            <a:r>
              <a:rPr sz="4300" spc="-745" dirty="0"/>
              <a:t> </a:t>
            </a:r>
            <a:r>
              <a:rPr sz="4300" spc="-295" dirty="0"/>
              <a:t>2017-03-20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6923278" y="2256789"/>
            <a:ext cx="4707890" cy="26314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20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This </a:t>
            </a:r>
            <a:r>
              <a:rPr sz="200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list </a:t>
            </a:r>
            <a:r>
              <a:rPr sz="2000" spc="-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of successful</a:t>
            </a:r>
            <a:r>
              <a:rPr sz="2000" spc="-12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 </a:t>
            </a:r>
            <a:r>
              <a:rPr sz="200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landings  and </a:t>
            </a:r>
            <a:r>
              <a:rPr sz="2000" spc="-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between </a:t>
            </a:r>
            <a:r>
              <a:rPr sz="200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2010-06-04 and 2017-03-20  </a:t>
            </a:r>
            <a:r>
              <a:rPr sz="2000" spc="-2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inclusively.</a:t>
            </a:r>
            <a:endParaRPr sz="2000">
              <a:latin typeface="Malgun Gothic" panose="020B0503020000020004" charset="-127"/>
              <a:cs typeface="Malgun Gothic" panose="020B0503020000020004" charset="-127"/>
            </a:endParaRPr>
          </a:p>
          <a:p>
            <a:pPr marL="12700" marR="464185">
              <a:lnSpc>
                <a:spcPct val="92000"/>
              </a:lnSpc>
              <a:spcBef>
                <a:spcPts val="1395"/>
              </a:spcBef>
            </a:pPr>
            <a:r>
              <a:rPr sz="2000" spc="-2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There </a:t>
            </a:r>
            <a:r>
              <a:rPr sz="2000" spc="-1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are two </a:t>
            </a:r>
            <a:r>
              <a:rPr sz="200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types </a:t>
            </a:r>
            <a:r>
              <a:rPr sz="2000" spc="-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of successful</a:t>
            </a:r>
            <a:r>
              <a:rPr sz="2000" spc="-9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 </a:t>
            </a:r>
            <a:r>
              <a:rPr sz="200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landing  </a:t>
            </a:r>
            <a:r>
              <a:rPr sz="2000" spc="-2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outcomes: drone </a:t>
            </a:r>
            <a:r>
              <a:rPr sz="2000" spc="-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ship </a:t>
            </a:r>
            <a:r>
              <a:rPr sz="200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and </a:t>
            </a:r>
            <a:r>
              <a:rPr sz="2000" spc="-1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pad  </a:t>
            </a:r>
            <a:r>
              <a:rPr sz="200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landings.</a:t>
            </a:r>
            <a:endParaRPr sz="2000">
              <a:latin typeface="Malgun Gothic" panose="020B0503020000020004" charset="-127"/>
              <a:cs typeface="Malgun Gothic" panose="020B0503020000020004" charset="-127"/>
            </a:endParaRPr>
          </a:p>
          <a:p>
            <a:pPr marL="12700" marR="561975">
              <a:lnSpc>
                <a:spcPts val="2300"/>
              </a:lnSpc>
              <a:spcBef>
                <a:spcPts val="1160"/>
              </a:spcBef>
            </a:pPr>
            <a:r>
              <a:rPr sz="2000" spc="-2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There were </a:t>
            </a:r>
            <a:r>
              <a:rPr sz="200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8 </a:t>
            </a:r>
            <a:r>
              <a:rPr sz="2000" spc="-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landings in</a:t>
            </a:r>
            <a:r>
              <a:rPr sz="2000" spc="-13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total  </a:t>
            </a:r>
            <a:r>
              <a:rPr sz="2000" spc="-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during </a:t>
            </a:r>
            <a:r>
              <a:rPr sz="200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time</a:t>
            </a:r>
            <a:r>
              <a:rPr sz="2000" spc="-8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period</a:t>
            </a:r>
            <a:endParaRPr sz="2000">
              <a:latin typeface="Malgun Gothic" panose="020B0503020000020004" charset="-127"/>
              <a:cs typeface="Malgun Gothic" panose="020B0503020000020004" charset="-127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8536" y="2307335"/>
            <a:ext cx="6257544" cy="239877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834707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00" dirty="0">
                <a:solidFill>
                  <a:srgbClr val="242424"/>
                </a:solidFill>
              </a:rPr>
              <a:t>Interactive </a:t>
            </a:r>
            <a:r>
              <a:rPr sz="8000" spc="-320" dirty="0">
                <a:solidFill>
                  <a:srgbClr val="242424"/>
                </a:solidFill>
              </a:rPr>
              <a:t>Map</a:t>
            </a:r>
            <a:r>
              <a:rPr sz="8000" spc="-101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405" dirty="0">
                <a:solidFill>
                  <a:srgbClr val="242424"/>
                </a:solidFill>
              </a:rPr>
              <a:t>Folium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</a:t>
            </a:r>
            <a:r>
              <a:rPr u="heavy" spc="-45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05" dirty="0">
                <a:uFill>
                  <a:solidFill>
                    <a:srgbClr val="7D7D7D"/>
                  </a:solidFill>
                </a:uFill>
              </a:rPr>
              <a:t>Locations	</a:t>
            </a:r>
            <a:endParaRPr u="heavy" spc="-305" dirty="0">
              <a:uFill>
                <a:solidFill>
                  <a:srgbClr val="7D7D7D"/>
                </a:solidFill>
              </a:u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20013" y="5535879"/>
            <a:ext cx="9882505" cy="6223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2290"/>
              </a:lnSpc>
              <a:spcBef>
                <a:spcPts val="270"/>
              </a:spcBef>
            </a:pPr>
            <a:r>
              <a:rPr sz="2000" spc="-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The left </a:t>
            </a:r>
            <a:r>
              <a:rPr sz="200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shows </a:t>
            </a:r>
            <a:r>
              <a:rPr sz="200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relative </a:t>
            </a:r>
            <a:r>
              <a:rPr sz="2000" spc="-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US </a:t>
            </a:r>
            <a:r>
              <a:rPr sz="200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map. </a:t>
            </a:r>
            <a:r>
              <a:rPr sz="2000" spc="-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The right </a:t>
            </a:r>
            <a:r>
              <a:rPr sz="200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shows </a:t>
            </a:r>
            <a:r>
              <a:rPr sz="200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two </a:t>
            </a:r>
            <a:r>
              <a:rPr sz="2000" spc="-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Florida </a:t>
            </a:r>
            <a:r>
              <a:rPr sz="200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launch  </a:t>
            </a:r>
            <a:r>
              <a:rPr sz="2000" spc="-2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since they </a:t>
            </a:r>
            <a:r>
              <a:rPr sz="2000" spc="-2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very </a:t>
            </a:r>
            <a:r>
              <a:rPr sz="200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to </a:t>
            </a:r>
            <a:r>
              <a:rPr sz="200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each </a:t>
            </a:r>
            <a:r>
              <a:rPr sz="2000" spc="-6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other. </a:t>
            </a:r>
            <a:r>
              <a:rPr sz="200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sites are </a:t>
            </a:r>
            <a:r>
              <a:rPr sz="2000" spc="-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near </a:t>
            </a:r>
            <a:r>
              <a:rPr sz="200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the</a:t>
            </a:r>
            <a:r>
              <a:rPr sz="2000" spc="12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ocean.</a:t>
            </a:r>
            <a:endParaRPr sz="2000">
              <a:latin typeface="Malgun Gothic" panose="020B0503020000020004" charset="-127"/>
              <a:cs typeface="Malgun Gothic" panose="020B0503020000020004" charset="-127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4963" y="1796795"/>
            <a:ext cx="10279380" cy="361492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20" dirty="0">
                <a:uFill>
                  <a:solidFill>
                    <a:srgbClr val="7D7D7D"/>
                  </a:solidFill>
                </a:uFill>
              </a:rPr>
              <a:t>Color-Coded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53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Markers	</a:t>
            </a:r>
            <a:endParaRPr u="heavy" spc="-270" dirty="0">
              <a:uFill>
                <a:solidFill>
                  <a:srgbClr val="7D7D7D"/>
                </a:solidFill>
              </a:u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32712" y="5356656"/>
            <a:ext cx="10076180" cy="611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0"/>
              </a:spcBef>
            </a:pPr>
            <a:r>
              <a:rPr sz="2000" spc="-2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Clusters </a:t>
            </a:r>
            <a:r>
              <a:rPr sz="2000" spc="-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on </a:t>
            </a:r>
            <a:r>
              <a:rPr sz="2000" spc="-1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Folium </a:t>
            </a:r>
            <a:r>
              <a:rPr sz="200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map </a:t>
            </a:r>
            <a:r>
              <a:rPr sz="2000" spc="-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can </a:t>
            </a:r>
            <a:r>
              <a:rPr sz="200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clicked </a:t>
            </a:r>
            <a:r>
              <a:rPr sz="2000" spc="-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on </a:t>
            </a:r>
            <a:r>
              <a:rPr sz="2000" spc="-2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to display </a:t>
            </a:r>
            <a:r>
              <a:rPr sz="200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each </a:t>
            </a:r>
            <a:r>
              <a:rPr sz="2000" spc="-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landing </a:t>
            </a:r>
            <a:r>
              <a:rPr sz="2000" spc="-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(green icon) </a:t>
            </a:r>
            <a:r>
              <a:rPr sz="200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and</a:t>
            </a:r>
            <a:r>
              <a:rPr sz="2000" spc="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failed</a:t>
            </a:r>
            <a:endParaRPr sz="2000">
              <a:latin typeface="Malgun Gothic" panose="020B0503020000020004" charset="-127"/>
              <a:cs typeface="Malgun Gothic" panose="020B0503020000020004" charset="-127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(red </a:t>
            </a:r>
            <a:r>
              <a:rPr sz="2000" spc="-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icon). </a:t>
            </a:r>
            <a:r>
              <a:rPr sz="200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In this </a:t>
            </a:r>
            <a:r>
              <a:rPr sz="2000" spc="-2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example </a:t>
            </a:r>
            <a:r>
              <a:rPr sz="2000" spc="-4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SLC-4E </a:t>
            </a:r>
            <a:r>
              <a:rPr sz="2000" spc="-2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shows </a:t>
            </a:r>
            <a:r>
              <a:rPr sz="200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4 </a:t>
            </a:r>
            <a:r>
              <a:rPr sz="2000" spc="-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successful landings </a:t>
            </a:r>
            <a:r>
              <a:rPr sz="200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and 6 </a:t>
            </a:r>
            <a:r>
              <a:rPr sz="2000" spc="-2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failed</a:t>
            </a:r>
            <a:r>
              <a:rPr sz="2000" spc="-6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landings.</a:t>
            </a:r>
            <a:endParaRPr sz="2000">
              <a:latin typeface="Malgun Gothic" panose="020B0503020000020004" charset="-127"/>
              <a:cs typeface="Malgun Gothic" panose="020B0503020000020004" charset="-127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89504" y="1801367"/>
            <a:ext cx="5620512" cy="351129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505" dirty="0">
                <a:uFill>
                  <a:solidFill>
                    <a:srgbClr val="7D7D7D"/>
                  </a:solidFill>
                </a:uFill>
              </a:rPr>
              <a:t>Key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Location</a:t>
            </a:r>
            <a:r>
              <a:rPr u="heavy" spc="-44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60" dirty="0">
                <a:uFill>
                  <a:solidFill>
                    <a:srgbClr val="7D7D7D"/>
                  </a:solidFill>
                </a:uFill>
              </a:rPr>
              <a:t>Proximities	</a:t>
            </a:r>
            <a:endParaRPr u="heavy" spc="-260" dirty="0">
              <a:uFill>
                <a:solidFill>
                  <a:srgbClr val="7D7D7D"/>
                </a:solidFill>
              </a:u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4275" y="5141214"/>
            <a:ext cx="9933940" cy="106235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 algn="just">
              <a:lnSpc>
                <a:spcPct val="80000"/>
              </a:lnSpc>
              <a:spcBef>
                <a:spcPts val="585"/>
              </a:spcBef>
            </a:pPr>
            <a:r>
              <a:rPr sz="2000" spc="-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Using </a:t>
            </a:r>
            <a:r>
              <a:rPr sz="2000" spc="-1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KSC </a:t>
            </a:r>
            <a:r>
              <a:rPr sz="2000" spc="-1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LC-39A </a:t>
            </a:r>
            <a:r>
              <a:rPr sz="200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as an </a:t>
            </a:r>
            <a:r>
              <a:rPr sz="2000" spc="-2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example, </a:t>
            </a:r>
            <a:r>
              <a:rPr sz="200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sites are </a:t>
            </a:r>
            <a:r>
              <a:rPr sz="2000" spc="-1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close </a:t>
            </a:r>
            <a:r>
              <a:rPr sz="2000" spc="-2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railways </a:t>
            </a:r>
            <a:r>
              <a:rPr sz="2000" spc="-2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large </a:t>
            </a:r>
            <a:r>
              <a:rPr sz="2000" spc="-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part and supply  </a:t>
            </a:r>
            <a:r>
              <a:rPr sz="2000" spc="-1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transportation. </a:t>
            </a:r>
            <a:r>
              <a:rPr sz="2000" spc="-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sites are </a:t>
            </a:r>
            <a:r>
              <a:rPr sz="200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highways </a:t>
            </a:r>
            <a:r>
              <a:rPr sz="2000" spc="-3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human </a:t>
            </a:r>
            <a:r>
              <a:rPr sz="200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supply transport. Launch </a:t>
            </a:r>
            <a:r>
              <a:rPr sz="2000" spc="-1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sites  </a:t>
            </a:r>
            <a:r>
              <a:rPr sz="2000" spc="-2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also </a:t>
            </a:r>
            <a:r>
              <a:rPr sz="200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close </a:t>
            </a:r>
            <a:r>
              <a:rPr sz="2000" spc="-1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coasts </a:t>
            </a:r>
            <a:r>
              <a:rPr sz="2000" spc="-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relatively </a:t>
            </a:r>
            <a:r>
              <a:rPr sz="2000" spc="-2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far from </a:t>
            </a:r>
            <a:r>
              <a:rPr sz="2000" spc="-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cities so </a:t>
            </a:r>
            <a:r>
              <a:rPr sz="2000" spc="-1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that </a:t>
            </a:r>
            <a:r>
              <a:rPr sz="2000" spc="-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failures </a:t>
            </a:r>
            <a:r>
              <a:rPr sz="2000" spc="-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can land in the sea </a:t>
            </a:r>
            <a:r>
              <a:rPr sz="2000" spc="-4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to  </a:t>
            </a:r>
            <a:r>
              <a:rPr sz="2000" spc="-2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avoid </a:t>
            </a:r>
            <a:r>
              <a:rPr sz="2000" spc="-4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rockets </a:t>
            </a:r>
            <a:r>
              <a:rPr sz="2000" spc="-1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falling </a:t>
            </a:r>
            <a:r>
              <a:rPr sz="2000" spc="-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on densely </a:t>
            </a:r>
            <a:r>
              <a:rPr sz="2000" spc="-2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populated</a:t>
            </a:r>
            <a:r>
              <a:rPr sz="2000" spc="-3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areas.</a:t>
            </a:r>
            <a:endParaRPr sz="2000">
              <a:latin typeface="Malgun Gothic" panose="020B0503020000020004" charset="-127"/>
              <a:cs typeface="Malgun Gothic" panose="020B0503020000020004" charset="-127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97280" y="1837944"/>
            <a:ext cx="8389620" cy="1723643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2802635" y="3552444"/>
            <a:ext cx="7505700" cy="1562100"/>
            <a:chOff x="2802635" y="3552444"/>
            <a:chExt cx="7505700" cy="1562100"/>
          </a:xfrm>
        </p:grpSpPr>
        <p:sp>
          <p:nvSpPr>
            <p:cNvPr id="6" name="object 6"/>
            <p:cNvSpPr/>
            <p:nvPr/>
          </p:nvSpPr>
          <p:spPr>
            <a:xfrm>
              <a:off x="2802635" y="3552444"/>
              <a:ext cx="3409188" cy="151485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6211823" y="3552444"/>
              <a:ext cx="4096512" cy="156209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932116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65" dirty="0">
                <a:solidFill>
                  <a:srgbClr val="242424"/>
                </a:solidFill>
              </a:rPr>
              <a:t>Build </a:t>
            </a:r>
            <a:r>
              <a:rPr sz="8000" spc="-685" dirty="0">
                <a:solidFill>
                  <a:srgbClr val="242424"/>
                </a:solidFill>
              </a:rPr>
              <a:t>a </a:t>
            </a:r>
            <a:r>
              <a:rPr sz="8000" spc="-530" dirty="0">
                <a:solidFill>
                  <a:srgbClr val="242424"/>
                </a:solidFill>
              </a:rPr>
              <a:t>Dashboard</a:t>
            </a:r>
            <a:r>
              <a:rPr sz="8000" spc="-70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315" dirty="0">
                <a:solidFill>
                  <a:srgbClr val="242424"/>
                </a:solidFill>
              </a:rPr>
              <a:t>Plotly</a:t>
            </a:r>
            <a:r>
              <a:rPr sz="8000" spc="-580" dirty="0">
                <a:solidFill>
                  <a:srgbClr val="242424"/>
                </a:solidFill>
              </a:rPr>
              <a:t> </a:t>
            </a:r>
            <a:r>
              <a:rPr sz="8000" spc="-730" dirty="0">
                <a:solidFill>
                  <a:srgbClr val="242424"/>
                </a:solidFill>
              </a:rPr>
              <a:t>Dash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4100" y="171653"/>
            <a:ext cx="29978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Introduction</a:t>
            </a:r>
            <a:endParaRPr spc="-145" dirty="0"/>
          </a:p>
        </p:txBody>
      </p:sp>
      <p:sp>
        <p:nvSpPr>
          <p:cNvPr id="6" name="object 6"/>
          <p:cNvSpPr txBox="1"/>
          <p:nvPr/>
        </p:nvSpPr>
        <p:spPr>
          <a:xfrm>
            <a:off x="4399279" y="456013"/>
            <a:ext cx="6793230" cy="4457065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2499995">
              <a:lnSpc>
                <a:spcPct val="100000"/>
              </a:lnSpc>
              <a:spcBef>
                <a:spcPts val="1270"/>
              </a:spcBef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Malgun Gothic" panose="020B0503020000020004" charset="-127"/>
                <a:cs typeface="Malgun Gothic" panose="020B0503020000020004" charset="-127"/>
              </a:rPr>
              <a:t>Background:</a:t>
            </a:r>
            <a:endParaRPr sz="3000">
              <a:latin typeface="Malgun Gothic" panose="020B0503020000020004" charset="-127"/>
              <a:cs typeface="Malgun Gothic" panose="020B0503020000020004" charset="-127"/>
            </a:endParaRPr>
          </a:p>
          <a:p>
            <a:pPr marL="253365" indent="-229235">
              <a:lnSpc>
                <a:spcPct val="100000"/>
              </a:lnSpc>
              <a:spcBef>
                <a:spcPts val="850"/>
              </a:spcBef>
              <a:buFont typeface="Arial" panose="020B0604020202020204"/>
              <a:buChar char="•"/>
              <a:tabLst>
                <a:tab pos="253365" algn="l"/>
                <a:tab pos="254000" algn="l"/>
              </a:tabLst>
            </a:pPr>
            <a:r>
              <a:rPr sz="2200" spc="-20" dirty="0">
                <a:solidFill>
                  <a:srgbClr val="BB562C"/>
                </a:solidFill>
                <a:latin typeface="Malgun Gothic" panose="020B0503020000020004" charset="-127"/>
                <a:cs typeface="Malgun Gothic" panose="020B0503020000020004" charset="-127"/>
              </a:rPr>
              <a:t>Commercial </a:t>
            </a:r>
            <a:r>
              <a:rPr sz="2200" spc="-10" dirty="0">
                <a:solidFill>
                  <a:srgbClr val="BB562C"/>
                </a:solidFill>
                <a:latin typeface="Malgun Gothic" panose="020B0503020000020004" charset="-127"/>
                <a:cs typeface="Malgun Gothic" panose="020B0503020000020004" charset="-127"/>
              </a:rPr>
              <a:t>Space </a:t>
            </a:r>
            <a:r>
              <a:rPr sz="2200" spc="-25" dirty="0">
                <a:solidFill>
                  <a:srgbClr val="BB562C"/>
                </a:solidFill>
                <a:latin typeface="Malgun Gothic" panose="020B0503020000020004" charset="-127"/>
                <a:cs typeface="Malgun Gothic" panose="020B0503020000020004" charset="-127"/>
              </a:rPr>
              <a:t>Age </a:t>
            </a:r>
            <a:r>
              <a:rPr sz="2200" spc="-5" dirty="0">
                <a:solidFill>
                  <a:srgbClr val="BB562C"/>
                </a:solidFill>
                <a:latin typeface="Malgun Gothic" panose="020B0503020000020004" charset="-127"/>
                <a:cs typeface="Malgun Gothic" panose="020B0503020000020004" charset="-127"/>
              </a:rPr>
              <a:t>is</a:t>
            </a:r>
            <a:r>
              <a:rPr sz="2200" spc="50" dirty="0">
                <a:solidFill>
                  <a:srgbClr val="BB562C"/>
                </a:solidFill>
                <a:latin typeface="Malgun Gothic" panose="020B0503020000020004" charset="-127"/>
                <a:cs typeface="Malgun Gothic" panose="020B0503020000020004" charset="-127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Malgun Gothic" panose="020B0503020000020004" charset="-127"/>
                <a:cs typeface="Malgun Gothic" panose="020B0503020000020004" charset="-127"/>
              </a:rPr>
              <a:t>Here</a:t>
            </a:r>
            <a:endParaRPr sz="2200">
              <a:latin typeface="Malgun Gothic" panose="020B0503020000020004" charset="-127"/>
              <a:cs typeface="Malgun Gothic" panose="020B0503020000020004" charset="-127"/>
            </a:endParaRPr>
          </a:p>
          <a:p>
            <a:pPr marL="253365" indent="-229235">
              <a:lnSpc>
                <a:spcPct val="100000"/>
              </a:lnSpc>
              <a:spcBef>
                <a:spcPts val="705"/>
              </a:spcBef>
              <a:buFont typeface="Arial" panose="020B0604020202020204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Malgun Gothic" panose="020B0503020000020004" charset="-127"/>
                <a:cs typeface="Malgun Gothic" panose="020B0503020000020004" charset="-127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Malgun Gothic" panose="020B0503020000020004" charset="-127"/>
                <a:cs typeface="Malgun Gothic" panose="020B0503020000020004" charset="-127"/>
              </a:rPr>
              <a:t>X </a:t>
            </a:r>
            <a:r>
              <a:rPr sz="2200" spc="-15" dirty="0">
                <a:solidFill>
                  <a:srgbClr val="BB562C"/>
                </a:solidFill>
                <a:latin typeface="Malgun Gothic" panose="020B0503020000020004" charset="-127"/>
                <a:cs typeface="Malgun Gothic" panose="020B0503020000020004" charset="-127"/>
              </a:rPr>
              <a:t>has </a:t>
            </a:r>
            <a:r>
              <a:rPr sz="2200" spc="-20" dirty="0">
                <a:solidFill>
                  <a:srgbClr val="BB562C"/>
                </a:solidFill>
                <a:latin typeface="Malgun Gothic" panose="020B0503020000020004" charset="-127"/>
                <a:cs typeface="Malgun Gothic" panose="020B0503020000020004" charset="-127"/>
              </a:rPr>
              <a:t>best pricing </a:t>
            </a:r>
            <a:r>
              <a:rPr sz="2200" spc="-15" dirty="0">
                <a:solidFill>
                  <a:srgbClr val="BB562C"/>
                </a:solidFill>
                <a:latin typeface="Malgun Gothic" panose="020B0503020000020004" charset="-127"/>
                <a:cs typeface="Malgun Gothic" panose="020B0503020000020004" charset="-127"/>
              </a:rPr>
              <a:t>($62 </a:t>
            </a:r>
            <a:r>
              <a:rPr sz="2200" spc="-5" dirty="0">
                <a:solidFill>
                  <a:srgbClr val="BB562C"/>
                </a:solidFill>
                <a:latin typeface="Malgun Gothic" panose="020B0503020000020004" charset="-127"/>
                <a:cs typeface="Malgun Gothic" panose="020B0503020000020004" charset="-127"/>
              </a:rPr>
              <a:t>million </a:t>
            </a:r>
            <a:r>
              <a:rPr sz="2200" spc="-15" dirty="0">
                <a:solidFill>
                  <a:srgbClr val="BB562C"/>
                </a:solidFill>
                <a:latin typeface="Malgun Gothic" panose="020B0503020000020004" charset="-127"/>
                <a:cs typeface="Malgun Gothic" panose="020B0503020000020004" charset="-127"/>
              </a:rPr>
              <a:t>vs. </a:t>
            </a:r>
            <a:r>
              <a:rPr sz="2200" spc="-5" dirty="0">
                <a:solidFill>
                  <a:srgbClr val="BB562C"/>
                </a:solidFill>
                <a:latin typeface="Malgun Gothic" panose="020B0503020000020004" charset="-127"/>
                <a:cs typeface="Malgun Gothic" panose="020B0503020000020004" charset="-127"/>
              </a:rPr>
              <a:t>$165 million</a:t>
            </a:r>
            <a:r>
              <a:rPr sz="2200" spc="25" dirty="0">
                <a:solidFill>
                  <a:srgbClr val="BB562C"/>
                </a:solidFill>
                <a:latin typeface="Malgun Gothic" panose="020B0503020000020004" charset="-127"/>
                <a:cs typeface="Malgun Gothic" panose="020B0503020000020004" charset="-127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Malgun Gothic" panose="020B0503020000020004" charset="-127"/>
                <a:cs typeface="Malgun Gothic" panose="020B0503020000020004" charset="-127"/>
              </a:rPr>
              <a:t>USD)</a:t>
            </a:r>
            <a:endParaRPr sz="2200">
              <a:latin typeface="Malgun Gothic" panose="020B0503020000020004" charset="-127"/>
              <a:cs typeface="Malgun Gothic" panose="020B0503020000020004" charset="-127"/>
            </a:endParaRPr>
          </a:p>
          <a:p>
            <a:pPr marL="253365" indent="-229235">
              <a:lnSpc>
                <a:spcPct val="100000"/>
              </a:lnSpc>
              <a:spcBef>
                <a:spcPts val="695"/>
              </a:spcBef>
              <a:buFont typeface="Arial" panose="020B0604020202020204"/>
              <a:buChar char="•"/>
              <a:tabLst>
                <a:tab pos="253365" algn="l"/>
                <a:tab pos="254000" algn="l"/>
              </a:tabLst>
            </a:pPr>
            <a:r>
              <a:rPr sz="2200" spc="-25" dirty="0">
                <a:solidFill>
                  <a:srgbClr val="BB562C"/>
                </a:solidFill>
                <a:latin typeface="Malgun Gothic" panose="020B0503020000020004" charset="-127"/>
                <a:cs typeface="Malgun Gothic" panose="020B0503020000020004" charset="-127"/>
              </a:rPr>
              <a:t>Largely </a:t>
            </a:r>
            <a:r>
              <a:rPr sz="2200" spc="-15" dirty="0">
                <a:solidFill>
                  <a:srgbClr val="BB562C"/>
                </a:solidFill>
                <a:latin typeface="Malgun Gothic" panose="020B0503020000020004" charset="-127"/>
                <a:cs typeface="Malgun Gothic" panose="020B0503020000020004" charset="-127"/>
              </a:rPr>
              <a:t>due </a:t>
            </a:r>
            <a:r>
              <a:rPr sz="2200" spc="-30" dirty="0">
                <a:solidFill>
                  <a:srgbClr val="BB562C"/>
                </a:solidFill>
                <a:latin typeface="Malgun Gothic" panose="020B0503020000020004" charset="-127"/>
                <a:cs typeface="Malgun Gothic" panose="020B0503020000020004" charset="-127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Malgun Gothic" panose="020B0503020000020004" charset="-127"/>
                <a:cs typeface="Malgun Gothic" panose="020B0503020000020004" charset="-127"/>
              </a:rPr>
              <a:t>ability </a:t>
            </a:r>
            <a:r>
              <a:rPr sz="2200" spc="-30" dirty="0">
                <a:solidFill>
                  <a:srgbClr val="BB562C"/>
                </a:solidFill>
                <a:latin typeface="Malgun Gothic" panose="020B0503020000020004" charset="-127"/>
                <a:cs typeface="Malgun Gothic" panose="020B0503020000020004" charset="-127"/>
              </a:rPr>
              <a:t>to recover </a:t>
            </a:r>
            <a:r>
              <a:rPr sz="2200" spc="-15" dirty="0">
                <a:solidFill>
                  <a:srgbClr val="BB562C"/>
                </a:solidFill>
                <a:latin typeface="Malgun Gothic" panose="020B0503020000020004" charset="-127"/>
                <a:cs typeface="Malgun Gothic" panose="020B0503020000020004" charset="-127"/>
              </a:rPr>
              <a:t>part </a:t>
            </a:r>
            <a:r>
              <a:rPr sz="2200" dirty="0">
                <a:solidFill>
                  <a:srgbClr val="BB562C"/>
                </a:solidFill>
                <a:latin typeface="Malgun Gothic" panose="020B0503020000020004" charset="-127"/>
                <a:cs typeface="Malgun Gothic" panose="020B0503020000020004" charset="-127"/>
              </a:rPr>
              <a:t>of </a:t>
            </a:r>
            <a:r>
              <a:rPr sz="2200" spc="-45" dirty="0">
                <a:solidFill>
                  <a:srgbClr val="BB562C"/>
                </a:solidFill>
                <a:latin typeface="Malgun Gothic" panose="020B0503020000020004" charset="-127"/>
                <a:cs typeface="Malgun Gothic" panose="020B0503020000020004" charset="-127"/>
              </a:rPr>
              <a:t>rocket </a:t>
            </a:r>
            <a:r>
              <a:rPr sz="2200" spc="-25" dirty="0">
                <a:solidFill>
                  <a:srgbClr val="BB562C"/>
                </a:solidFill>
                <a:latin typeface="Malgun Gothic" panose="020B0503020000020004" charset="-127"/>
                <a:cs typeface="Malgun Gothic" panose="020B0503020000020004" charset="-127"/>
              </a:rPr>
              <a:t>(Stage</a:t>
            </a:r>
            <a:r>
              <a:rPr sz="2200" spc="135" dirty="0">
                <a:solidFill>
                  <a:srgbClr val="BB562C"/>
                </a:solidFill>
                <a:latin typeface="Malgun Gothic" panose="020B0503020000020004" charset="-127"/>
                <a:cs typeface="Malgun Gothic" panose="020B0503020000020004" charset="-127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Malgun Gothic" panose="020B0503020000020004" charset="-127"/>
                <a:cs typeface="Malgun Gothic" panose="020B0503020000020004" charset="-127"/>
              </a:rPr>
              <a:t>1)</a:t>
            </a:r>
            <a:endParaRPr sz="2200">
              <a:latin typeface="Malgun Gothic" panose="020B0503020000020004" charset="-127"/>
              <a:cs typeface="Malgun Gothic" panose="020B0503020000020004" charset="-127"/>
            </a:endParaRPr>
          </a:p>
          <a:p>
            <a:pPr marL="253365" indent="-229235">
              <a:lnSpc>
                <a:spcPct val="100000"/>
              </a:lnSpc>
              <a:spcBef>
                <a:spcPts val="700"/>
              </a:spcBef>
              <a:buFont typeface="Arial" panose="020B0604020202020204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Malgun Gothic" panose="020B0503020000020004" charset="-127"/>
                <a:cs typeface="Malgun Gothic" panose="020B0503020000020004" charset="-127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Malgun Gothic" panose="020B0503020000020004" charset="-127"/>
                <a:cs typeface="Malgun Gothic" panose="020B0503020000020004" charset="-127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Malgun Gothic" panose="020B0503020000020004" charset="-127"/>
                <a:cs typeface="Malgun Gothic" panose="020B0503020000020004" charset="-127"/>
              </a:rPr>
              <a:t>wants </a:t>
            </a:r>
            <a:r>
              <a:rPr sz="2200" spc="-30" dirty="0">
                <a:solidFill>
                  <a:srgbClr val="BB562C"/>
                </a:solidFill>
                <a:latin typeface="Malgun Gothic" panose="020B0503020000020004" charset="-127"/>
                <a:cs typeface="Malgun Gothic" panose="020B0503020000020004" charset="-127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Malgun Gothic" panose="020B0503020000020004" charset="-127"/>
                <a:cs typeface="Malgun Gothic" panose="020B0503020000020004" charset="-127"/>
              </a:rPr>
              <a:t>compete </a:t>
            </a:r>
            <a:r>
              <a:rPr sz="2200" spc="-5" dirty="0">
                <a:solidFill>
                  <a:srgbClr val="BB562C"/>
                </a:solidFill>
                <a:latin typeface="Malgun Gothic" panose="020B0503020000020004" charset="-127"/>
                <a:cs typeface="Malgun Gothic" panose="020B0503020000020004" charset="-127"/>
              </a:rPr>
              <a:t>with </a:t>
            </a:r>
            <a:r>
              <a:rPr sz="2200" spc="-10" dirty="0">
                <a:solidFill>
                  <a:srgbClr val="BB562C"/>
                </a:solidFill>
                <a:latin typeface="Malgun Gothic" panose="020B0503020000020004" charset="-127"/>
                <a:cs typeface="Malgun Gothic" panose="020B0503020000020004" charset="-127"/>
              </a:rPr>
              <a:t>Space</a:t>
            </a:r>
            <a:r>
              <a:rPr sz="2200" spc="60" dirty="0">
                <a:solidFill>
                  <a:srgbClr val="BB562C"/>
                </a:solidFill>
                <a:latin typeface="Malgun Gothic" panose="020B0503020000020004" charset="-127"/>
                <a:cs typeface="Malgun Gothic" panose="020B0503020000020004" charset="-127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Malgun Gothic" panose="020B0503020000020004" charset="-127"/>
                <a:cs typeface="Malgun Gothic" panose="020B0503020000020004" charset="-127"/>
              </a:rPr>
              <a:t>X</a:t>
            </a:r>
            <a:endParaRPr sz="2200">
              <a:latin typeface="Malgun Gothic" panose="020B0503020000020004" charset="-127"/>
              <a:cs typeface="Malgun Gothic" panose="020B0503020000020004" charset="-127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 panose="020B0604020202020204"/>
              <a:buChar char="•"/>
            </a:pPr>
            <a:endParaRPr sz="2500">
              <a:latin typeface="Malgun Gothic" panose="020B0503020000020004" charset="-127"/>
              <a:cs typeface="Malgun Gothic" panose="020B0503020000020004" charset="-127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BB562C"/>
              </a:buClr>
              <a:buFont typeface="Arial" panose="020B0604020202020204"/>
              <a:buChar char="•"/>
            </a:pPr>
            <a:endParaRPr sz="3350">
              <a:latin typeface="Malgun Gothic" panose="020B0503020000020004" charset="-127"/>
              <a:cs typeface="Malgun Gothic" panose="020B0503020000020004" charset="-127"/>
            </a:endParaRPr>
          </a:p>
          <a:p>
            <a:pPr marL="144780" algn="ctr">
              <a:lnSpc>
                <a:spcPct val="100000"/>
              </a:lnSpc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Malgun Gothic" panose="020B0503020000020004" charset="-127"/>
                <a:cs typeface="Malgun Gothic" panose="020B0503020000020004" charset="-127"/>
              </a:rPr>
              <a:t>Problem:</a:t>
            </a:r>
            <a:endParaRPr sz="3000">
              <a:latin typeface="Malgun Gothic" panose="020B0503020000020004" charset="-127"/>
              <a:cs typeface="Malgun Gothic" panose="020B0503020000020004" charset="-127"/>
            </a:endParaRPr>
          </a:p>
          <a:p>
            <a:pPr marL="240665" marR="591185" indent="-240665">
              <a:lnSpc>
                <a:spcPts val="2510"/>
              </a:lnSpc>
              <a:spcBef>
                <a:spcPts val="900"/>
              </a:spcBef>
              <a:buFont typeface="Arial" panose="020B0604020202020204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Malgun Gothic" panose="020B0503020000020004" charset="-127"/>
                <a:cs typeface="Malgun Gothic" panose="020B0503020000020004" charset="-127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Malgun Gothic" panose="020B0503020000020004" charset="-127"/>
                <a:cs typeface="Malgun Gothic" panose="020B0503020000020004" charset="-127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Malgun Gothic" panose="020B0503020000020004" charset="-127"/>
                <a:cs typeface="Malgun Gothic" panose="020B0503020000020004" charset="-127"/>
              </a:rPr>
              <a:t>tasks </a:t>
            </a:r>
            <a:r>
              <a:rPr sz="2200" spc="-5" dirty="0">
                <a:solidFill>
                  <a:srgbClr val="BB562C"/>
                </a:solidFill>
                <a:latin typeface="Malgun Gothic" panose="020B0503020000020004" charset="-127"/>
                <a:cs typeface="Malgun Gothic" panose="020B0503020000020004" charset="-127"/>
              </a:rPr>
              <a:t>us </a:t>
            </a:r>
            <a:r>
              <a:rPr sz="2200" spc="-30" dirty="0">
                <a:solidFill>
                  <a:srgbClr val="BB562C"/>
                </a:solidFill>
                <a:latin typeface="Malgun Gothic" panose="020B0503020000020004" charset="-127"/>
                <a:cs typeface="Malgun Gothic" panose="020B0503020000020004" charset="-127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Malgun Gothic" panose="020B0503020000020004" charset="-127"/>
                <a:cs typeface="Malgun Gothic" panose="020B0503020000020004" charset="-127"/>
              </a:rPr>
              <a:t>train </a:t>
            </a:r>
            <a:r>
              <a:rPr sz="2200" spc="-5" dirty="0">
                <a:solidFill>
                  <a:srgbClr val="BB562C"/>
                </a:solidFill>
                <a:latin typeface="Malgun Gothic" panose="020B0503020000020004" charset="-127"/>
                <a:cs typeface="Malgun Gothic" panose="020B0503020000020004" charset="-127"/>
              </a:rPr>
              <a:t>a machine learning model </a:t>
            </a:r>
            <a:r>
              <a:rPr sz="2200" spc="-60" dirty="0">
                <a:solidFill>
                  <a:srgbClr val="BB562C"/>
                </a:solidFill>
                <a:latin typeface="Malgun Gothic" panose="020B0503020000020004" charset="-127"/>
                <a:cs typeface="Malgun Gothic" panose="020B0503020000020004" charset="-127"/>
              </a:rPr>
              <a:t>to  </a:t>
            </a:r>
            <a:r>
              <a:rPr sz="2200" spc="-20" dirty="0">
                <a:solidFill>
                  <a:srgbClr val="BB562C"/>
                </a:solidFill>
                <a:latin typeface="Malgun Gothic" panose="020B0503020000020004" charset="-127"/>
                <a:cs typeface="Malgun Gothic" panose="020B0503020000020004" charset="-127"/>
              </a:rPr>
              <a:t>predict successful </a:t>
            </a:r>
            <a:r>
              <a:rPr sz="2200" spc="-25" dirty="0">
                <a:solidFill>
                  <a:srgbClr val="BB562C"/>
                </a:solidFill>
                <a:latin typeface="Malgun Gothic" panose="020B0503020000020004" charset="-127"/>
                <a:cs typeface="Malgun Gothic" panose="020B0503020000020004" charset="-127"/>
              </a:rPr>
              <a:t>Stage </a:t>
            </a:r>
            <a:r>
              <a:rPr sz="2200" spc="-5" dirty="0">
                <a:solidFill>
                  <a:srgbClr val="BB562C"/>
                </a:solidFill>
                <a:latin typeface="Malgun Gothic" panose="020B0503020000020004" charset="-127"/>
                <a:cs typeface="Malgun Gothic" panose="020B0503020000020004" charset="-127"/>
              </a:rPr>
              <a:t>1</a:t>
            </a:r>
            <a:r>
              <a:rPr sz="2200" spc="45" dirty="0">
                <a:solidFill>
                  <a:srgbClr val="BB562C"/>
                </a:solidFill>
                <a:latin typeface="Malgun Gothic" panose="020B0503020000020004" charset="-127"/>
                <a:cs typeface="Malgun Gothic" panose="020B0503020000020004" charset="-127"/>
              </a:rPr>
              <a:t> </a:t>
            </a:r>
            <a:r>
              <a:rPr sz="2200" spc="-25" dirty="0">
                <a:solidFill>
                  <a:srgbClr val="BB562C"/>
                </a:solidFill>
                <a:latin typeface="Malgun Gothic" panose="020B0503020000020004" charset="-127"/>
                <a:cs typeface="Malgun Gothic" panose="020B0503020000020004" charset="-127"/>
              </a:rPr>
              <a:t>recovery</a:t>
            </a:r>
            <a:endParaRPr sz="2200">
              <a:latin typeface="Malgun Gothic" panose="020B0503020000020004" charset="-127"/>
              <a:cs typeface="Malgun Gothic" panose="020B0503020000020004" charset="-127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0311" y="1178052"/>
            <a:ext cx="4043171" cy="404469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636267" y="5198109"/>
            <a:ext cx="25425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Malgun Gothic" panose="020B0503020000020004" charset="-127"/>
                <a:cs typeface="Malgun Gothic" panose="020B0503020000020004" charset="-127"/>
              </a:rPr>
              <a:t>SpaceX </a:t>
            </a:r>
            <a:r>
              <a:rPr sz="1400" spc="-20" dirty="0">
                <a:latin typeface="Malgun Gothic" panose="020B0503020000020004" charset="-127"/>
                <a:cs typeface="Malgun Gothic" panose="020B0503020000020004" charset="-127"/>
              </a:rPr>
              <a:t>Falcon </a:t>
            </a:r>
            <a:r>
              <a:rPr sz="1400" dirty="0">
                <a:latin typeface="Malgun Gothic" panose="020B0503020000020004" charset="-127"/>
                <a:cs typeface="Malgun Gothic" panose="020B0503020000020004" charset="-127"/>
              </a:rPr>
              <a:t>9 </a:t>
            </a:r>
            <a:r>
              <a:rPr sz="1400" spc="-25" dirty="0">
                <a:latin typeface="Malgun Gothic" panose="020B0503020000020004" charset="-127"/>
                <a:cs typeface="Malgun Gothic" panose="020B0503020000020004" charset="-127"/>
              </a:rPr>
              <a:t>Rocket </a:t>
            </a:r>
            <a:r>
              <a:rPr sz="1400" dirty="0">
                <a:latin typeface="Malgun Gothic" panose="020B0503020000020004" charset="-127"/>
                <a:cs typeface="Malgun Gothic" panose="020B0503020000020004" charset="-127"/>
              </a:rPr>
              <a:t>– </a:t>
            </a:r>
            <a:r>
              <a:rPr sz="1400" spc="-5" dirty="0">
                <a:latin typeface="Malgun Gothic" panose="020B0503020000020004" charset="-127"/>
                <a:cs typeface="Malgun Gothic" panose="020B0503020000020004" charset="-127"/>
              </a:rPr>
              <a:t>The</a:t>
            </a:r>
            <a:r>
              <a:rPr sz="1400" spc="-185" dirty="0">
                <a:latin typeface="Malgun Gothic" panose="020B0503020000020004" charset="-127"/>
                <a:cs typeface="Malgun Gothic" panose="020B0503020000020004" charset="-127"/>
              </a:rPr>
              <a:t> </a:t>
            </a:r>
            <a:r>
              <a:rPr sz="1400" spc="-45" dirty="0">
                <a:latin typeface="Malgun Gothic" panose="020B0503020000020004" charset="-127"/>
                <a:cs typeface="Malgun Gothic" panose="020B0503020000020004" charset="-127"/>
              </a:rPr>
              <a:t>Verge</a:t>
            </a:r>
            <a:endParaRPr sz="1400">
              <a:latin typeface="Malgun Gothic" panose="020B0503020000020004" charset="-127"/>
              <a:cs typeface="Malgun Gothic" panose="020B0503020000020004" charset="-127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</a:fld>
            <a:endParaRPr sz="1050">
              <a:latin typeface="Malgun Gothic" panose="020B0503020000020004" charset="-127"/>
              <a:cs typeface="Malgun Gothic" panose="020B0503020000020004" charset="-127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85" dirty="0">
                <a:uFill>
                  <a:solidFill>
                    <a:srgbClr val="7D7D7D"/>
                  </a:solidFill>
                </a:uFill>
              </a:rPr>
              <a:t>Successful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Launches Across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2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80" dirty="0">
                <a:uFill>
                  <a:solidFill>
                    <a:srgbClr val="7D7D7D"/>
                  </a:solidFill>
                </a:uFill>
              </a:rPr>
              <a:t>Sites	</a:t>
            </a:r>
            <a:endParaRPr u="heavy" spc="-380" dirty="0">
              <a:uFill>
                <a:solidFill>
                  <a:srgbClr val="7D7D7D"/>
                </a:solidFill>
              </a:u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8055" y="4796409"/>
            <a:ext cx="10751820" cy="11544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This is </a:t>
            </a:r>
            <a:r>
              <a:rPr sz="200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distribution of successful </a:t>
            </a:r>
            <a:r>
              <a:rPr sz="200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across </a:t>
            </a:r>
            <a:r>
              <a:rPr sz="200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sites. </a:t>
            </a:r>
            <a:r>
              <a:rPr sz="2000" spc="-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CCAFS </a:t>
            </a:r>
            <a:r>
              <a:rPr sz="2000" spc="-1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LC-40 </a:t>
            </a:r>
            <a:r>
              <a:rPr sz="2000" spc="-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is </a:t>
            </a:r>
            <a:r>
              <a:rPr sz="200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old name of  CCAFS SLC-40 </a:t>
            </a:r>
            <a:r>
              <a:rPr sz="200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CCAFS </a:t>
            </a:r>
            <a:r>
              <a:rPr sz="200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KSC </a:t>
            </a:r>
            <a:r>
              <a:rPr sz="2000" spc="-3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have </a:t>
            </a:r>
            <a:r>
              <a:rPr sz="200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same amount </a:t>
            </a:r>
            <a:r>
              <a:rPr sz="200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successful landings, but </a:t>
            </a:r>
            <a:r>
              <a:rPr sz="200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a majority of the  </a:t>
            </a:r>
            <a:r>
              <a:rPr sz="2000" spc="-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where </a:t>
            </a:r>
            <a:r>
              <a:rPr sz="2000" spc="-2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performed </a:t>
            </a:r>
            <a:r>
              <a:rPr sz="2000" spc="-2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before </a:t>
            </a:r>
            <a:r>
              <a:rPr sz="200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name </a:t>
            </a:r>
            <a:r>
              <a:rPr sz="200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change. </a:t>
            </a:r>
            <a:r>
              <a:rPr sz="2000" spc="-4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has </a:t>
            </a:r>
            <a:r>
              <a:rPr sz="200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smallest share </a:t>
            </a:r>
            <a:r>
              <a:rPr sz="2000" spc="-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of successful  </a:t>
            </a:r>
            <a:r>
              <a:rPr sz="200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landings. </a:t>
            </a:r>
            <a:r>
              <a:rPr sz="2000" spc="-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may </a:t>
            </a:r>
            <a:r>
              <a:rPr sz="200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be due </a:t>
            </a:r>
            <a:r>
              <a:rPr sz="2000" spc="-2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smaller sample </a:t>
            </a:r>
            <a:r>
              <a:rPr sz="200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increase in </a:t>
            </a:r>
            <a:r>
              <a:rPr sz="2000" spc="-1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difficulty </a:t>
            </a:r>
            <a:r>
              <a:rPr sz="2000" spc="-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of </a:t>
            </a:r>
            <a:r>
              <a:rPr sz="200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launching </a:t>
            </a:r>
            <a:r>
              <a:rPr sz="2000" spc="-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in </a:t>
            </a:r>
            <a:r>
              <a:rPr sz="200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west</a:t>
            </a:r>
            <a:r>
              <a:rPr sz="2000" spc="-6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coast.</a:t>
            </a:r>
            <a:endParaRPr sz="2000">
              <a:latin typeface="Malgun Gothic" panose="020B0503020000020004" charset="-127"/>
              <a:cs typeface="Malgun Gothic" panose="020B0503020000020004" charset="-127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55591" y="1923288"/>
            <a:ext cx="2570988" cy="258165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970519" y="2189988"/>
            <a:ext cx="1085087" cy="665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285" dirty="0">
                <a:uFill>
                  <a:solidFill>
                    <a:srgbClr val="7D7D7D"/>
                  </a:solidFill>
                </a:uFill>
              </a:rPr>
              <a:t>Highest </a:t>
            </a:r>
            <a:r>
              <a:rPr u="heavy" spc="-520" dirty="0">
                <a:uFill>
                  <a:solidFill>
                    <a:srgbClr val="7D7D7D"/>
                  </a:solidFill>
                </a:uFill>
              </a:rPr>
              <a:t>Success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Rate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0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	</a:t>
            </a:r>
            <a:endParaRPr u="heavy" spc="-325" dirty="0">
              <a:uFill>
                <a:solidFill>
                  <a:srgbClr val="7D7D7D"/>
                </a:solidFill>
              </a:u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019" y="5068061"/>
            <a:ext cx="91674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KSC LC-39A has </a:t>
            </a:r>
            <a:r>
              <a:rPr sz="200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highest </a:t>
            </a:r>
            <a:r>
              <a:rPr sz="200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success </a:t>
            </a:r>
            <a:r>
              <a:rPr sz="2000" spc="-4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rate </a:t>
            </a:r>
            <a:r>
              <a:rPr sz="2000" spc="-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with </a:t>
            </a:r>
            <a:r>
              <a:rPr sz="200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10 </a:t>
            </a:r>
            <a:r>
              <a:rPr sz="2000" spc="-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landings and 3 </a:t>
            </a:r>
            <a:r>
              <a:rPr sz="2000" spc="-2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failed</a:t>
            </a:r>
            <a:r>
              <a:rPr sz="2000" spc="-10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 </a:t>
            </a:r>
            <a:r>
              <a:rPr sz="200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landings.</a:t>
            </a:r>
            <a:endParaRPr sz="2000">
              <a:latin typeface="Malgun Gothic" panose="020B0503020000020004" charset="-127"/>
              <a:cs typeface="Malgun Gothic" panose="020B0503020000020004" charset="-127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11267" y="2243327"/>
            <a:ext cx="2570988" cy="257098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248155" y="2308860"/>
            <a:ext cx="3401568" cy="15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8031480" y="2429255"/>
            <a:ext cx="324611" cy="304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68910" marR="5080">
              <a:lnSpc>
                <a:spcPts val="4910"/>
              </a:lnSpc>
              <a:spcBef>
                <a:spcPts val="970"/>
              </a:spcBef>
              <a:tabLst>
                <a:tab pos="10140315" algn="l"/>
              </a:tabLst>
            </a:pPr>
            <a:r>
              <a:rPr spc="-385" dirty="0"/>
              <a:t>Payload </a:t>
            </a:r>
            <a:r>
              <a:rPr spc="-390" dirty="0"/>
              <a:t>Mass </a:t>
            </a:r>
            <a:r>
              <a:rPr spc="-365" dirty="0"/>
              <a:t>vs. </a:t>
            </a:r>
            <a:r>
              <a:rPr spc="-520" dirty="0"/>
              <a:t>Success </a:t>
            </a:r>
            <a:r>
              <a:rPr spc="-365" dirty="0"/>
              <a:t>vs. </a:t>
            </a:r>
            <a:r>
              <a:rPr spc="-270" dirty="0"/>
              <a:t>Booster 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Version</a:t>
            </a:r>
            <a:r>
              <a:rPr u="heavy" spc="-409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Category	</a:t>
            </a:r>
            <a:endParaRPr u="heavy" spc="-330" dirty="0">
              <a:uFill>
                <a:solidFill>
                  <a:srgbClr val="7D7D7D"/>
                </a:solidFill>
              </a:u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4275" y="4868926"/>
            <a:ext cx="9767570" cy="116967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20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Plotly dashboard has </a:t>
            </a:r>
            <a:r>
              <a:rPr sz="200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Payload </a:t>
            </a:r>
            <a:r>
              <a:rPr sz="2000" spc="-2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range </a:t>
            </a:r>
            <a:r>
              <a:rPr sz="2000" spc="-6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selector. </a:t>
            </a:r>
            <a:r>
              <a:rPr sz="2000" spc="-6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However, </a:t>
            </a:r>
            <a:r>
              <a:rPr sz="200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is </a:t>
            </a:r>
            <a:r>
              <a:rPr sz="2000" spc="-1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set </a:t>
            </a:r>
            <a:r>
              <a:rPr sz="2000" spc="-2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from </a:t>
            </a:r>
            <a:r>
              <a:rPr sz="200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0-10000 </a:t>
            </a:r>
            <a:r>
              <a:rPr sz="2000" spc="-2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instead </a:t>
            </a:r>
            <a:r>
              <a:rPr sz="2000" spc="-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of </a:t>
            </a:r>
            <a:r>
              <a:rPr sz="200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the  </a:t>
            </a:r>
            <a:r>
              <a:rPr sz="2000" spc="-2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max </a:t>
            </a:r>
            <a:r>
              <a:rPr sz="2000" spc="-2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of </a:t>
            </a:r>
            <a:r>
              <a:rPr sz="200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15600. </a:t>
            </a:r>
            <a:r>
              <a:rPr sz="2000" spc="-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Class </a:t>
            </a:r>
            <a:r>
              <a:rPr sz="2000" spc="-2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indicates </a:t>
            </a:r>
            <a:r>
              <a:rPr sz="200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1 </a:t>
            </a:r>
            <a:r>
              <a:rPr sz="2000" spc="-3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landing and 0 </a:t>
            </a:r>
            <a:r>
              <a:rPr sz="2000" spc="-3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failure. </a:t>
            </a:r>
            <a:r>
              <a:rPr sz="2000" spc="-2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plot also  accounts </a:t>
            </a:r>
            <a:r>
              <a:rPr sz="2000" spc="-2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version </a:t>
            </a:r>
            <a:r>
              <a:rPr sz="2000" spc="-2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category </a:t>
            </a:r>
            <a:r>
              <a:rPr sz="2000" spc="-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in color </a:t>
            </a:r>
            <a:r>
              <a:rPr sz="200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and number </a:t>
            </a:r>
            <a:r>
              <a:rPr sz="2000" spc="-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of </a:t>
            </a:r>
            <a:r>
              <a:rPr sz="200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launches </a:t>
            </a:r>
            <a:r>
              <a:rPr sz="2000" spc="-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in </a:t>
            </a:r>
            <a:r>
              <a:rPr sz="2000" spc="-1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point </a:t>
            </a:r>
            <a:r>
              <a:rPr sz="2000" spc="-2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size. </a:t>
            </a:r>
            <a:r>
              <a:rPr sz="2000" spc="-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In </a:t>
            </a:r>
            <a:r>
              <a:rPr sz="200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this  </a:t>
            </a:r>
            <a:r>
              <a:rPr sz="2000" spc="-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particular </a:t>
            </a:r>
            <a:r>
              <a:rPr sz="2000" spc="-2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range </a:t>
            </a:r>
            <a:r>
              <a:rPr sz="2000" spc="-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of </a:t>
            </a:r>
            <a:r>
              <a:rPr sz="200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0-6000, </a:t>
            </a:r>
            <a:r>
              <a:rPr sz="2000" spc="-2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interestingly </a:t>
            </a:r>
            <a:r>
              <a:rPr sz="2000" spc="-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there </a:t>
            </a:r>
            <a:r>
              <a:rPr sz="2000" spc="-2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are two failed </a:t>
            </a:r>
            <a:r>
              <a:rPr sz="200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with payloads of </a:t>
            </a:r>
            <a:r>
              <a:rPr sz="2000" spc="-4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zero</a:t>
            </a:r>
            <a:r>
              <a:rPr sz="2000" spc="-3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 </a:t>
            </a:r>
            <a:r>
              <a:rPr sz="200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kg.</a:t>
            </a:r>
            <a:endParaRPr sz="2000">
              <a:latin typeface="Malgun Gothic" panose="020B0503020000020004" charset="-127"/>
              <a:cs typeface="Malgun Gothic" panose="020B0503020000020004" charset="-127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7958" y="1774321"/>
            <a:ext cx="11568046" cy="298156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pc="-385" dirty="0"/>
              <a:t>Predictive</a:t>
            </a:r>
            <a:r>
              <a:rPr spc="-750" dirty="0"/>
              <a:t> </a:t>
            </a:r>
            <a:r>
              <a:rPr spc="-570" dirty="0"/>
              <a:t>Analysis  </a:t>
            </a:r>
            <a:r>
              <a:rPr spc="-425" dirty="0"/>
              <a:t>(Classification)</a:t>
            </a:r>
            <a:endParaRPr spc="-425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176019" y="4417517"/>
            <a:ext cx="955802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  <a:tabLst>
                <a:tab pos="3461385" algn="l"/>
                <a:tab pos="4001135" algn="l"/>
                <a:tab pos="5398770" algn="l"/>
                <a:tab pos="7389495" algn="l"/>
                <a:tab pos="8218170" algn="l"/>
              </a:tabLst>
            </a:pPr>
            <a:r>
              <a:rPr sz="2400" spc="-130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GRIDSEARCHCV(CV=10)	</a:t>
            </a:r>
            <a:r>
              <a:rPr sz="2400" spc="-200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ON	</a:t>
            </a:r>
            <a:r>
              <a:rPr sz="2400" spc="-160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LOGISTIC	</a:t>
            </a:r>
            <a:r>
              <a:rPr sz="2400" spc="-190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REGRESSION,	</a:t>
            </a:r>
            <a:r>
              <a:rPr sz="2400" spc="-95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SVM,	</a:t>
            </a:r>
            <a:r>
              <a:rPr sz="2400" spc="-150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DECISION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2745"/>
              </a:lnSpc>
              <a:tabLst>
                <a:tab pos="911225" algn="l"/>
                <a:tab pos="1632585" algn="l"/>
              </a:tabLst>
            </a:pPr>
            <a:r>
              <a:rPr sz="2400" spc="-220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TREE,	</a:t>
            </a:r>
            <a:r>
              <a:rPr sz="2400" spc="-155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AND	</a:t>
            </a:r>
            <a:r>
              <a:rPr sz="2400" spc="-180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KNN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321386"/>
            <a:ext cx="400875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9" dirty="0">
                <a:solidFill>
                  <a:srgbClr val="BB562C"/>
                </a:solidFill>
              </a:rPr>
              <a:t>Classification</a:t>
            </a:r>
            <a:r>
              <a:rPr sz="3600" spc="-340" dirty="0">
                <a:solidFill>
                  <a:srgbClr val="BB562C"/>
                </a:solidFill>
              </a:rPr>
              <a:t> </a:t>
            </a:r>
            <a:r>
              <a:rPr sz="3600" spc="-280" dirty="0">
                <a:solidFill>
                  <a:srgbClr val="BB562C"/>
                </a:solidFill>
              </a:rPr>
              <a:t>Accuracy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00396"/>
            <a:ext cx="921321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ct val="1210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All models had virtually the </a:t>
            </a:r>
            <a:r>
              <a:rPr sz="1600" spc="-10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accuracy </a:t>
            </a:r>
            <a:r>
              <a:rPr sz="1600" spc="-5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on the </a:t>
            </a:r>
            <a:r>
              <a:rPr sz="1600" spc="-20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test set </a:t>
            </a:r>
            <a:r>
              <a:rPr sz="1600" spc="-15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83.33% </a:t>
            </a:r>
            <a:r>
              <a:rPr sz="1600" spc="-45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accuracy.  </a:t>
            </a:r>
            <a:r>
              <a:rPr sz="1600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It </a:t>
            </a:r>
            <a:r>
              <a:rPr sz="1600" spc="-5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should be </a:t>
            </a:r>
            <a:r>
              <a:rPr sz="1600" spc="-15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noted </a:t>
            </a:r>
            <a:r>
              <a:rPr sz="1600" spc="-10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that </a:t>
            </a:r>
            <a:r>
              <a:rPr sz="1600" spc="-20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test size </a:t>
            </a:r>
            <a:r>
              <a:rPr sz="1600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is </a:t>
            </a:r>
            <a:r>
              <a:rPr sz="1600" spc="-5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small </a:t>
            </a:r>
            <a:r>
              <a:rPr sz="1600" spc="-15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at </a:t>
            </a:r>
            <a:r>
              <a:rPr sz="1600" spc="-5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only </a:t>
            </a:r>
            <a:r>
              <a:rPr sz="1600" spc="-10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sample </a:t>
            </a:r>
            <a:r>
              <a:rPr sz="1600" spc="-20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size </a:t>
            </a:r>
            <a:r>
              <a:rPr sz="1600" spc="-5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of</a:t>
            </a:r>
            <a:r>
              <a:rPr sz="1600" spc="-204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18.</a:t>
            </a:r>
            <a:endParaRPr sz="1600">
              <a:latin typeface="Malgun Gothic" panose="020B0503020000020004" charset="-127"/>
              <a:cs typeface="Malgun Gothic" panose="020B0503020000020004" charset="-127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5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This </a:t>
            </a:r>
            <a:r>
              <a:rPr sz="1600" spc="-20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can cause large variance </a:t>
            </a:r>
            <a:r>
              <a:rPr sz="1600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accuracy results, </a:t>
            </a:r>
            <a:r>
              <a:rPr sz="1600" spc="-15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such </a:t>
            </a:r>
            <a:r>
              <a:rPr sz="1600" spc="-5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as those in </a:t>
            </a:r>
            <a:r>
              <a:rPr sz="1600" spc="-15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Decision </a:t>
            </a:r>
            <a:r>
              <a:rPr sz="1600" spc="-65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Tree </a:t>
            </a:r>
            <a:r>
              <a:rPr sz="1600" spc="-10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Classifier </a:t>
            </a:r>
            <a:r>
              <a:rPr sz="1600" spc="-5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model in </a:t>
            </a:r>
            <a:r>
              <a:rPr sz="1600" spc="-25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repeated</a:t>
            </a:r>
            <a:r>
              <a:rPr sz="1600" spc="60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runs.</a:t>
            </a:r>
            <a:endParaRPr sz="1600">
              <a:latin typeface="Malgun Gothic" panose="020B0503020000020004" charset="-127"/>
              <a:cs typeface="Malgun Gothic" panose="020B0503020000020004" charset="-127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600" spc="-55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We </a:t>
            </a:r>
            <a:r>
              <a:rPr sz="1600" spc="-20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likely </a:t>
            </a:r>
            <a:r>
              <a:rPr sz="1600" spc="-15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need </a:t>
            </a:r>
            <a:r>
              <a:rPr sz="1600" spc="-25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more data </a:t>
            </a:r>
            <a:r>
              <a:rPr sz="1600" spc="-15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determine </a:t>
            </a:r>
            <a:r>
              <a:rPr sz="1600" spc="-5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best</a:t>
            </a:r>
            <a:r>
              <a:rPr sz="1600" spc="114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model.</a:t>
            </a:r>
            <a:endParaRPr sz="1600">
              <a:latin typeface="Malgun Gothic" panose="020B0503020000020004" charset="-127"/>
              <a:cs typeface="Malgun Gothic" panose="020B0503020000020004" charset="-127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86100" y="1207008"/>
            <a:ext cx="5076444" cy="333756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415493"/>
            <a:ext cx="30734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35" dirty="0">
                <a:solidFill>
                  <a:srgbClr val="BB562C"/>
                </a:solidFill>
              </a:rPr>
              <a:t>Confusion</a:t>
            </a:r>
            <a:r>
              <a:rPr sz="3600" spc="-330" dirty="0">
                <a:solidFill>
                  <a:srgbClr val="BB562C"/>
                </a:solidFill>
              </a:rPr>
              <a:t> </a:t>
            </a:r>
            <a:r>
              <a:rPr sz="3600" spc="-114" dirty="0">
                <a:solidFill>
                  <a:srgbClr val="BB562C"/>
                </a:solidFill>
              </a:rPr>
              <a:t>Matrix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049223" y="5054879"/>
            <a:ext cx="8708390" cy="1459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8750">
              <a:lnSpc>
                <a:spcPct val="1130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Since </a:t>
            </a:r>
            <a:r>
              <a:rPr sz="1600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models </a:t>
            </a:r>
            <a:r>
              <a:rPr sz="1600" spc="-25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performed </a:t>
            </a:r>
            <a:r>
              <a:rPr sz="1600" spc="-5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same </a:t>
            </a:r>
            <a:r>
              <a:rPr sz="1600" spc="-25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for </a:t>
            </a:r>
            <a:r>
              <a:rPr sz="1600" spc="-5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test set, </a:t>
            </a:r>
            <a:r>
              <a:rPr sz="1600" spc="-5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confusion </a:t>
            </a:r>
            <a:r>
              <a:rPr sz="1600" spc="-10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matrix is </a:t>
            </a:r>
            <a:r>
              <a:rPr sz="1600" spc="-5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across </a:t>
            </a:r>
            <a:r>
              <a:rPr sz="1600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models.  The </a:t>
            </a:r>
            <a:r>
              <a:rPr sz="1600" spc="-15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12 </a:t>
            </a:r>
            <a:r>
              <a:rPr sz="1600" spc="-20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when the true label</a:t>
            </a:r>
            <a:r>
              <a:rPr sz="1600" spc="275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was successful </a:t>
            </a:r>
            <a:r>
              <a:rPr sz="1600" spc="-10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landing.</a:t>
            </a:r>
            <a:endParaRPr sz="1600">
              <a:latin typeface="Malgun Gothic" panose="020B0503020000020004" charset="-127"/>
              <a:cs typeface="Malgun Gothic" panose="020B0503020000020004" charset="-127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5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unsuccessful </a:t>
            </a:r>
            <a:r>
              <a:rPr sz="1600" spc="-10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when the true label </a:t>
            </a:r>
            <a:r>
              <a:rPr sz="1600" spc="-15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was </a:t>
            </a:r>
            <a:r>
              <a:rPr sz="1600" spc="-20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unsuccessful</a:t>
            </a:r>
            <a:r>
              <a:rPr sz="1600" spc="140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landing.</a:t>
            </a:r>
            <a:endParaRPr sz="1600">
              <a:latin typeface="Malgun Gothic" panose="020B0503020000020004" charset="-127"/>
              <a:cs typeface="Malgun Gothic" panose="020B0503020000020004" charset="-127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5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when the true label </a:t>
            </a:r>
            <a:r>
              <a:rPr sz="1600" spc="-20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was unsuccessful </a:t>
            </a:r>
            <a:r>
              <a:rPr sz="1600" spc="-10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landings </a:t>
            </a:r>
            <a:r>
              <a:rPr sz="1600" spc="-20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(false positives).  </a:t>
            </a:r>
            <a:r>
              <a:rPr sz="1600" spc="-15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Our </a:t>
            </a:r>
            <a:r>
              <a:rPr sz="1600" spc="-5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over predict successful</a:t>
            </a:r>
            <a:r>
              <a:rPr sz="1600" spc="130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landings.</a:t>
            </a:r>
            <a:endParaRPr sz="1600">
              <a:latin typeface="Malgun Gothic" panose="020B0503020000020004" charset="-127"/>
              <a:cs typeface="Malgun Gothic" panose="020B0503020000020004" charset="-127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75432" y="1219200"/>
            <a:ext cx="4541520" cy="3453383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8382381" y="2363851"/>
            <a:ext cx="21621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Malgun Gothic" panose="020B0503020000020004" charset="-127"/>
                <a:cs typeface="Malgun Gothic" panose="020B0503020000020004" charset="-127"/>
              </a:rPr>
              <a:t>Correct predictions are  </a:t>
            </a:r>
            <a:r>
              <a:rPr sz="1800" spc="-5" dirty="0">
                <a:latin typeface="Malgun Gothic" panose="020B0503020000020004" charset="-127"/>
                <a:cs typeface="Malgun Gothic" panose="020B0503020000020004" charset="-127"/>
              </a:rPr>
              <a:t>on </a:t>
            </a:r>
            <a:r>
              <a:rPr sz="1800" dirty="0">
                <a:latin typeface="Malgun Gothic" panose="020B0503020000020004" charset="-127"/>
                <a:cs typeface="Malgun Gothic" panose="020B0503020000020004" charset="-127"/>
              </a:rPr>
              <a:t>a </a:t>
            </a:r>
            <a:r>
              <a:rPr sz="1800" spc="-10" dirty="0">
                <a:latin typeface="Malgun Gothic" panose="020B0503020000020004" charset="-127"/>
                <a:cs typeface="Malgun Gothic" panose="020B0503020000020004" charset="-127"/>
              </a:rPr>
              <a:t>diagonal </a:t>
            </a:r>
            <a:r>
              <a:rPr sz="1800" spc="-20" dirty="0">
                <a:latin typeface="Malgun Gothic" panose="020B0503020000020004" charset="-127"/>
                <a:cs typeface="Malgun Gothic" panose="020B0503020000020004" charset="-127"/>
              </a:rPr>
              <a:t>from </a:t>
            </a:r>
            <a:r>
              <a:rPr sz="1800" spc="-15" dirty="0">
                <a:latin typeface="Malgun Gothic" panose="020B0503020000020004" charset="-127"/>
                <a:cs typeface="Malgun Gothic" panose="020B0503020000020004" charset="-127"/>
              </a:rPr>
              <a:t>top  </a:t>
            </a:r>
            <a:r>
              <a:rPr sz="1800" spc="-5" dirty="0">
                <a:latin typeface="Malgun Gothic" panose="020B0503020000020004" charset="-127"/>
                <a:cs typeface="Malgun Gothic" panose="020B0503020000020004" charset="-127"/>
              </a:rPr>
              <a:t>left </a:t>
            </a:r>
            <a:r>
              <a:rPr sz="1800" spc="-15" dirty="0">
                <a:latin typeface="Malgun Gothic" panose="020B0503020000020004" charset="-127"/>
                <a:cs typeface="Malgun Gothic" panose="020B0503020000020004" charset="-127"/>
              </a:rPr>
              <a:t>to </a:t>
            </a:r>
            <a:r>
              <a:rPr sz="1800" spc="-20" dirty="0">
                <a:latin typeface="Malgun Gothic" panose="020B0503020000020004" charset="-127"/>
                <a:cs typeface="Malgun Gothic" panose="020B0503020000020004" charset="-127"/>
              </a:rPr>
              <a:t>bottom</a:t>
            </a:r>
            <a:r>
              <a:rPr sz="1800" spc="-80" dirty="0">
                <a:latin typeface="Malgun Gothic" panose="020B0503020000020004" charset="-127"/>
                <a:cs typeface="Malgun Gothic" panose="020B0503020000020004" charset="-127"/>
              </a:rPr>
              <a:t> </a:t>
            </a:r>
            <a:r>
              <a:rPr sz="1800" spc="-5" dirty="0">
                <a:latin typeface="Malgun Gothic" panose="020B0503020000020004" charset="-127"/>
                <a:cs typeface="Malgun Gothic" panose="020B0503020000020004" charset="-127"/>
              </a:rPr>
              <a:t>right.</a:t>
            </a:r>
            <a:endParaRPr sz="1800">
              <a:latin typeface="Malgun Gothic" panose="020B0503020000020004" charset="-127"/>
              <a:cs typeface="Malgun Gothic" panose="020B0503020000020004" charset="-127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32448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CONCLUSION</a:t>
            </a:r>
            <a:endParaRPr spc="-67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84249" y="1746715"/>
            <a:ext cx="9956800" cy="369252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49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Our </a:t>
            </a:r>
            <a:r>
              <a:rPr sz="2000" spc="-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task: </a:t>
            </a:r>
            <a:r>
              <a:rPr sz="2000" spc="-2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to develop </a:t>
            </a:r>
            <a:r>
              <a:rPr sz="200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a machine learning model </a:t>
            </a:r>
            <a:r>
              <a:rPr sz="2000" spc="-2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for </a:t>
            </a:r>
            <a:r>
              <a:rPr sz="200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Space Y who </a:t>
            </a:r>
            <a:r>
              <a:rPr sz="2000" spc="-2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wants to </a:t>
            </a:r>
            <a:r>
              <a:rPr sz="2000" spc="-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bid </a:t>
            </a:r>
            <a:r>
              <a:rPr sz="2000" spc="-2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against</a:t>
            </a:r>
            <a:r>
              <a:rPr sz="2000" spc="-7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 </a:t>
            </a:r>
            <a:r>
              <a:rPr sz="200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SpaceX</a:t>
            </a:r>
            <a:endParaRPr sz="2000">
              <a:latin typeface="Malgun Gothic" panose="020B0503020000020004" charset="-127"/>
              <a:cs typeface="Malgun Gothic" panose="020B0503020000020004" charset="-127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The goal </a:t>
            </a:r>
            <a:r>
              <a:rPr sz="200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model is </a:t>
            </a:r>
            <a:r>
              <a:rPr sz="2000" spc="-2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predict when </a:t>
            </a:r>
            <a:r>
              <a:rPr sz="2000" spc="-1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Stage </a:t>
            </a:r>
            <a:r>
              <a:rPr sz="200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will successfully </a:t>
            </a:r>
            <a:r>
              <a:rPr sz="200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land </a:t>
            </a:r>
            <a:r>
              <a:rPr sz="2000" spc="-2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save </a:t>
            </a:r>
            <a:r>
              <a:rPr sz="2000" spc="-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~$100 million</a:t>
            </a:r>
            <a:r>
              <a:rPr sz="2000" spc="-11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 </a:t>
            </a:r>
            <a:r>
              <a:rPr sz="200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USD</a:t>
            </a:r>
            <a:endParaRPr sz="2000">
              <a:latin typeface="Malgun Gothic" panose="020B0503020000020004" charset="-127"/>
              <a:cs typeface="Malgun Gothic" panose="020B0503020000020004" charset="-127"/>
            </a:endParaRPr>
          </a:p>
          <a:p>
            <a:pPr marL="195580" indent="-183515">
              <a:lnSpc>
                <a:spcPct val="100000"/>
              </a:lnSpc>
              <a:spcBef>
                <a:spcPts val="41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Used </a:t>
            </a:r>
            <a:r>
              <a:rPr sz="2000" spc="-2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from </a:t>
            </a:r>
            <a:r>
              <a:rPr sz="200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public </a:t>
            </a:r>
            <a:r>
              <a:rPr sz="200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SpaceX API and </a:t>
            </a:r>
            <a:r>
              <a:rPr sz="2000" spc="-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web scraping </a:t>
            </a:r>
            <a:r>
              <a:rPr sz="200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SpaceX Wikipedia</a:t>
            </a:r>
            <a:r>
              <a:rPr sz="2000" spc="-19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page</a:t>
            </a:r>
            <a:endParaRPr sz="2000">
              <a:latin typeface="Malgun Gothic" panose="020B0503020000020004" charset="-127"/>
              <a:cs typeface="Malgun Gothic" panose="020B0503020000020004" charset="-127"/>
            </a:endParaRPr>
          </a:p>
          <a:p>
            <a:pPr marL="195580" indent="-183515">
              <a:lnSpc>
                <a:spcPct val="100000"/>
              </a:lnSpc>
              <a:spcBef>
                <a:spcPts val="40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Created data </a:t>
            </a:r>
            <a:r>
              <a:rPr sz="2000" spc="-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labels </a:t>
            </a:r>
            <a:r>
              <a:rPr sz="200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and </a:t>
            </a:r>
            <a:r>
              <a:rPr sz="2000" spc="-2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stored data into </a:t>
            </a:r>
            <a:r>
              <a:rPr sz="200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DB2 SQL</a:t>
            </a:r>
            <a:r>
              <a:rPr sz="2000" spc="-1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database</a:t>
            </a:r>
            <a:endParaRPr sz="2000">
              <a:latin typeface="Malgun Gothic" panose="020B0503020000020004" charset="-127"/>
              <a:cs typeface="Malgun Gothic" panose="020B0503020000020004" charset="-127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dashboard </a:t>
            </a:r>
            <a:r>
              <a:rPr sz="2000" spc="-2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for</a:t>
            </a:r>
            <a:r>
              <a:rPr sz="2000" spc="-12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visualization</a:t>
            </a:r>
            <a:endParaRPr sz="2000">
              <a:latin typeface="Malgun Gothic" panose="020B0503020000020004" charset="-127"/>
              <a:cs typeface="Malgun Gothic" panose="020B0503020000020004" charset="-127"/>
            </a:endParaRPr>
          </a:p>
          <a:p>
            <a:pPr marL="195580" indent="-183515">
              <a:lnSpc>
                <a:spcPct val="100000"/>
              </a:lnSpc>
              <a:spcBef>
                <a:spcPts val="4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We </a:t>
            </a:r>
            <a:r>
              <a:rPr sz="2000" spc="-2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a machine learning model </a:t>
            </a:r>
            <a:r>
              <a:rPr sz="2000" spc="-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with </a:t>
            </a:r>
            <a:r>
              <a:rPr sz="200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an </a:t>
            </a:r>
            <a:r>
              <a:rPr sz="2000" spc="-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accuracy of</a:t>
            </a:r>
            <a:r>
              <a:rPr sz="2000" spc="-10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 </a:t>
            </a:r>
            <a:r>
              <a:rPr sz="200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83%</a:t>
            </a:r>
            <a:endParaRPr sz="2000">
              <a:latin typeface="Malgun Gothic" panose="020B0503020000020004" charset="-127"/>
              <a:cs typeface="Malgun Gothic" panose="020B0503020000020004" charset="-127"/>
            </a:endParaRPr>
          </a:p>
          <a:p>
            <a:pPr marL="195580" marR="276860" indent="-183515">
              <a:lnSpc>
                <a:spcPts val="2160"/>
              </a:lnSpc>
              <a:spcBef>
                <a:spcPts val="63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Allon </a:t>
            </a:r>
            <a:r>
              <a:rPr sz="200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Mask </a:t>
            </a:r>
            <a:r>
              <a:rPr sz="2000" spc="-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of </a:t>
            </a:r>
            <a:r>
              <a:rPr sz="200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SpaceY </a:t>
            </a:r>
            <a:r>
              <a:rPr sz="2000" spc="-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can use </a:t>
            </a:r>
            <a:r>
              <a:rPr sz="200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this model </a:t>
            </a:r>
            <a:r>
              <a:rPr sz="2000" spc="-2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predict with </a:t>
            </a:r>
            <a:r>
              <a:rPr sz="2000" spc="-2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relatively </a:t>
            </a:r>
            <a:r>
              <a:rPr sz="2000" spc="-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high accuracy whether </a:t>
            </a:r>
            <a:r>
              <a:rPr sz="200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a  launch </a:t>
            </a:r>
            <a:r>
              <a:rPr sz="2000" spc="-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will </a:t>
            </a:r>
            <a:r>
              <a:rPr sz="2000" spc="-3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have </a:t>
            </a:r>
            <a:r>
              <a:rPr sz="200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successful </a:t>
            </a:r>
            <a:r>
              <a:rPr sz="2000" spc="-2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Stage </a:t>
            </a:r>
            <a:r>
              <a:rPr sz="200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1 landing </a:t>
            </a:r>
            <a:r>
              <a:rPr sz="2000" spc="-2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before </a:t>
            </a:r>
            <a:r>
              <a:rPr sz="200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determine whether </a:t>
            </a:r>
            <a:r>
              <a:rPr sz="200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the launch  </a:t>
            </a:r>
            <a:r>
              <a:rPr sz="2000" spc="-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should be </a:t>
            </a:r>
            <a:r>
              <a:rPr sz="200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made </a:t>
            </a:r>
            <a:r>
              <a:rPr sz="2000" spc="-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or</a:t>
            </a:r>
            <a:r>
              <a:rPr sz="2000" spc="-10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not</a:t>
            </a:r>
            <a:endParaRPr sz="2000">
              <a:latin typeface="Malgun Gothic" panose="020B0503020000020004" charset="-127"/>
              <a:cs typeface="Malgun Gothic" panose="020B0503020000020004" charset="-127"/>
            </a:endParaRPr>
          </a:p>
          <a:p>
            <a:pPr marL="195580" marR="5080" indent="-183515">
              <a:lnSpc>
                <a:spcPts val="2200"/>
              </a:lnSpc>
              <a:spcBef>
                <a:spcPts val="6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If possible </a:t>
            </a:r>
            <a:r>
              <a:rPr sz="2000" spc="-2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more </a:t>
            </a:r>
            <a:r>
              <a:rPr sz="2000" spc="-2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should </a:t>
            </a:r>
            <a:r>
              <a:rPr sz="200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collected </a:t>
            </a:r>
            <a:r>
              <a:rPr sz="2000" spc="-2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better </a:t>
            </a:r>
            <a:r>
              <a:rPr sz="2000" spc="-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determine </a:t>
            </a:r>
            <a:r>
              <a:rPr sz="200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best </a:t>
            </a:r>
            <a:r>
              <a:rPr sz="200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machine learning model  and </a:t>
            </a:r>
            <a:r>
              <a:rPr sz="2000" spc="-2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improve</a:t>
            </a:r>
            <a:r>
              <a:rPr sz="2000" spc="-3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accuracy</a:t>
            </a:r>
            <a:endParaRPr sz="2000">
              <a:latin typeface="Malgun Gothic" panose="020B0503020000020004" charset="-127"/>
              <a:cs typeface="Malgun Gothic" panose="020B0503020000020004" charset="-127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24542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0" dirty="0"/>
              <a:t>APPENDIX</a:t>
            </a:r>
            <a:endParaRPr spc="-65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496901"/>
            <a:ext cx="8401050" cy="3325495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1750" dirty="0">
              <a:latin typeface="Malgun Gothic" panose="020B0503020000020004" charset="-127"/>
              <a:cs typeface="Malgun Gothic" panose="020B0503020000020004" charset="-127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Malgun Gothic" panose="020B0503020000020004" charset="-127"/>
                <a:cs typeface="Malgun Gothic" panose="020B0503020000020004" charset="-127"/>
              </a:rPr>
              <a:t>Instructor</a:t>
            </a:r>
            <a:r>
              <a:rPr lang="en-IN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Malgun Gothic" panose="020B0503020000020004" charset="-127"/>
                <a:cs typeface="Malgun Gothic" panose="020B0503020000020004" charset="-127"/>
              </a:rPr>
              <a:t>s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Malgun Gothic" panose="020B0503020000020004" charset="-127"/>
                <a:cs typeface="Malgun Gothic" panose="020B0503020000020004" charset="-127"/>
              </a:rPr>
              <a:t>:</a:t>
            </a:r>
            <a:endParaRPr sz="2000" dirty="0">
              <a:latin typeface="Malgun Gothic" panose="020B0503020000020004" charset="-127"/>
              <a:cs typeface="Malgun Gothic" panose="020B0503020000020004" charset="-127"/>
            </a:endParaRPr>
          </a:p>
          <a:p>
            <a:pPr algn="l"/>
            <a:r>
              <a:rPr lang="en-IN" sz="2000" b="1" i="0" dirty="0">
                <a:solidFill>
                  <a:srgbClr val="24292F"/>
                </a:solidFill>
                <a:effectLst/>
                <a:latin typeface="Malgun Gothic Semilight" panose="020B0502040204020203" charset="-122"/>
              </a:rPr>
              <a:t>Instructors: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Malgun Gothic Semilight" panose="020B0502040204020203" charset="-122"/>
              </a:rPr>
              <a:t>Rav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Malgun Gothic Semilight" panose="020B0502040204020203" charset="-122"/>
              </a:rPr>
              <a:t> Ahuja, Alex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Malgun Gothic Semilight" panose="020B0502040204020203" charset="-122"/>
              </a:rPr>
              <a:t>Aklson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Malgun Gothic Semilight" panose="020B0502040204020203" charset="-122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Malgun Gothic Semilight" panose="020B0502040204020203" charset="-122"/>
              </a:rPr>
              <a:t>Aije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Malgun Gothic Semilight" panose="020B0502040204020203" charset="-122"/>
              </a:rPr>
              <a:t>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Malgun Gothic Semilight" panose="020B0502040204020203" charset="-122"/>
              </a:rPr>
              <a:t>Egwaikhide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Malgun Gothic Semilight" panose="020B0502040204020203" charset="-122"/>
              </a:rPr>
              <a:t>, Svetlana Levitan, Romeo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Malgun Gothic Semilight" panose="020B0502040204020203" charset="-122"/>
              </a:rPr>
              <a:t>Kienzler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Malgun Gothic Semilight" panose="020B0502040204020203" charset="-122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Malgun Gothic Semilight" panose="020B0502040204020203" charset="-122"/>
              </a:rPr>
              <a:t>Polong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Malgun Gothic Semilight" panose="020B0502040204020203" charset="-122"/>
              </a:rPr>
              <a:t> Lin, Joseph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Malgun Gothic Semilight" panose="020B0502040204020203" charset="-122"/>
              </a:rPr>
              <a:t>Santarcangelo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Malgun Gothic Semilight" panose="020B0502040204020203" charset="-122"/>
              </a:rPr>
              <a:t>, Azim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Malgun Gothic Semilight" panose="020B0502040204020203" charset="-122"/>
              </a:rPr>
              <a:t>Hirjani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Malgun Gothic Semilight" panose="020B0502040204020203" charset="-122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Malgun Gothic Semilight" panose="020B0502040204020203" charset="-122"/>
              </a:rPr>
              <a:t>Hima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Malgun Gothic Semilight" panose="020B0502040204020203" charset="-122"/>
              </a:rPr>
              <a:t> Vasudevan,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Malgun Gothic Semilight" panose="020B0502040204020203" charset="-122"/>
              </a:rPr>
              <a:t>Saishruthi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Malgun Gothic Semilight" panose="020B0502040204020203" charset="-122"/>
              </a:rPr>
              <a:t> Swaminathan, Saeed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Malgun Gothic Semilight" panose="020B0502040204020203" charset="-122"/>
              </a:rPr>
              <a:t>Aghabozorgi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Malgun Gothic Semilight" panose="020B0502040204020203" charset="-122"/>
              </a:rPr>
              <a:t>, Yan Luo</a:t>
            </a:r>
            <a:endParaRPr lang="en-IN" sz="2000" b="1" i="0" dirty="0">
              <a:solidFill>
                <a:srgbClr val="24292F"/>
              </a:solidFill>
              <a:effectLst/>
              <a:latin typeface="Malgun Gothic Semilight" panose="020B0502040204020203" charset="-122"/>
            </a:endParaRPr>
          </a:p>
          <a:p>
            <a:pPr>
              <a:lnSpc>
                <a:spcPct val="100000"/>
              </a:lnSpc>
            </a:pPr>
            <a:endParaRPr sz="2000" dirty="0">
              <a:latin typeface="Malgun Gothic" panose="020B0503020000020004" charset="-127"/>
              <a:cs typeface="Malgun Gothic" panose="020B0503020000020004" charset="-127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 dirty="0">
              <a:latin typeface="Malgun Gothic" panose="020B0503020000020004" charset="-127"/>
              <a:cs typeface="Malgun Gothic" panose="020B0503020000020004" charset="-127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Malgun Gothic" panose="020B0503020000020004" charset="-127"/>
                <a:cs typeface="Malgun Gothic" panose="020B0503020000020004" charset="-127"/>
              </a:rPr>
              <a:t>Special </a:t>
            </a:r>
            <a:r>
              <a:rPr sz="2000" u="heavy" spc="-1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Malgun Gothic" panose="020B0503020000020004" charset="-127"/>
                <a:cs typeface="Malgun Gothic" panose="020B0503020000020004" charset="-127"/>
              </a:rPr>
              <a:t>Thanks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Malgun Gothic" panose="020B0503020000020004" charset="-127"/>
                <a:cs typeface="Malgun Gothic" panose="020B0503020000020004" charset="-127"/>
              </a:rPr>
              <a:t>to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Malgun Gothic" panose="020B0503020000020004" charset="-127"/>
                <a:cs typeface="Malgun Gothic" panose="020B0503020000020004" charset="-127"/>
              </a:rPr>
              <a:t>All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Malgun Gothic" panose="020B0503020000020004" charset="-127"/>
                <a:cs typeface="Malgun Gothic" panose="020B0503020000020004" charset="-127"/>
              </a:rPr>
              <a:t>Instructors:</a:t>
            </a:r>
            <a:endParaRPr sz="2000" dirty="0">
              <a:latin typeface="Malgun Gothic" panose="020B0503020000020004" charset="-127"/>
              <a:cs typeface="Malgun Gothic" panose="020B0503020000020004" charset="-127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u="heavy" spc="-20" dirty="0">
                <a:solidFill>
                  <a:srgbClr val="800080"/>
                </a:solidFill>
                <a:uFill>
                  <a:solidFill>
                    <a:srgbClr val="2996E1"/>
                  </a:solidFill>
                </a:uFill>
                <a:latin typeface="Malgun Gothic" panose="020B0503020000020004" charset="-127"/>
                <a:cs typeface="Malgun Gothic" panose="020B0503020000020004" charset="-127"/>
                <a:hlinkClick r:id="rId1"/>
              </a:rPr>
              <a:t>https://www.coursera.org/professional-certificates/ibm-data-science?#instructors</a:t>
            </a:r>
            <a:endParaRPr sz="2000" dirty="0">
              <a:latin typeface="Malgun Gothic" panose="020B0503020000020004" charset="-127"/>
              <a:cs typeface="Malgun Gothic" panose="020B0503020000020004" charset="-12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Methodology	</a:t>
            </a:r>
            <a:endParaRPr u="heavy" spc="-190" dirty="0">
              <a:uFill>
                <a:solidFill>
                  <a:srgbClr val="7D7D7D"/>
                </a:solidFill>
              </a:u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</a:fld>
            <a:endParaRPr sz="1050">
              <a:latin typeface="Malgun Gothic" panose="020B0503020000020004" charset="-127"/>
              <a:cs typeface="Malgun Gothic" panose="020B0503020000020004" charset="-127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3665" y="1742066"/>
            <a:ext cx="7760970" cy="315404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485"/>
              </a:spcBef>
              <a:buFont typeface="Arial" panose="020B0604020202020204"/>
              <a:buChar char="•"/>
              <a:tabLst>
                <a:tab pos="240665" algn="l"/>
                <a:tab pos="241935" algn="l"/>
              </a:tabLst>
            </a:pPr>
            <a:r>
              <a:rPr sz="2200" spc="-35" dirty="0">
                <a:solidFill>
                  <a:srgbClr val="BB562C"/>
                </a:solidFill>
                <a:latin typeface="Malgun Gothic" panose="020B0503020000020004" charset="-127"/>
                <a:cs typeface="Malgun Gothic" panose="020B0503020000020004" charset="-127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Malgun Gothic" panose="020B0503020000020004" charset="-127"/>
                <a:cs typeface="Malgun Gothic" panose="020B0503020000020004" charset="-127"/>
              </a:rPr>
              <a:t>collection</a:t>
            </a:r>
            <a:r>
              <a:rPr sz="2200" spc="15" dirty="0">
                <a:solidFill>
                  <a:srgbClr val="BB562C"/>
                </a:solidFill>
                <a:latin typeface="Malgun Gothic" panose="020B0503020000020004" charset="-127"/>
                <a:cs typeface="Malgun Gothic" panose="020B0503020000020004" charset="-127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Malgun Gothic" panose="020B0503020000020004" charset="-127"/>
                <a:cs typeface="Malgun Gothic" panose="020B0503020000020004" charset="-127"/>
              </a:rPr>
              <a:t>methodology:</a:t>
            </a:r>
            <a:endParaRPr sz="2200">
              <a:latin typeface="Malgun Gothic" panose="020B0503020000020004" charset="-127"/>
              <a:cs typeface="Malgun Gothic" panose="020B0503020000020004" charset="-127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 panose="020B0604020202020204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Malgun Gothic" panose="020B0503020000020004" charset="-127"/>
                <a:cs typeface="Malgun Gothic" panose="020B0503020000020004" charset="-127"/>
              </a:rPr>
              <a:t>Combined </a:t>
            </a:r>
            <a:r>
              <a:rPr sz="1800" spc="-20" dirty="0">
                <a:solidFill>
                  <a:srgbClr val="BB562C"/>
                </a:solidFill>
                <a:latin typeface="Malgun Gothic" panose="020B0503020000020004" charset="-127"/>
                <a:cs typeface="Malgun Gothic" panose="020B0503020000020004" charset="-127"/>
              </a:rPr>
              <a:t>data from </a:t>
            </a:r>
            <a:r>
              <a:rPr sz="1800" spc="-5" dirty="0">
                <a:solidFill>
                  <a:srgbClr val="BB562C"/>
                </a:solidFill>
                <a:latin typeface="Malgun Gothic" panose="020B0503020000020004" charset="-127"/>
                <a:cs typeface="Malgun Gothic" panose="020B0503020000020004" charset="-127"/>
              </a:rPr>
              <a:t>SpaceX public </a:t>
            </a:r>
            <a:r>
              <a:rPr sz="1800" dirty="0">
                <a:solidFill>
                  <a:srgbClr val="BB562C"/>
                </a:solidFill>
                <a:latin typeface="Malgun Gothic" panose="020B0503020000020004" charset="-127"/>
                <a:cs typeface="Malgun Gothic" panose="020B0503020000020004" charset="-127"/>
              </a:rPr>
              <a:t>API and </a:t>
            </a:r>
            <a:r>
              <a:rPr sz="1800" spc="-5" dirty="0">
                <a:solidFill>
                  <a:srgbClr val="BB562C"/>
                </a:solidFill>
                <a:latin typeface="Malgun Gothic" panose="020B0503020000020004" charset="-127"/>
                <a:cs typeface="Malgun Gothic" panose="020B0503020000020004" charset="-127"/>
              </a:rPr>
              <a:t>SpaceX Wikipedia</a:t>
            </a:r>
            <a:r>
              <a:rPr sz="1800" spc="15" dirty="0">
                <a:solidFill>
                  <a:srgbClr val="BB562C"/>
                </a:solidFill>
                <a:latin typeface="Malgun Gothic" panose="020B0503020000020004" charset="-127"/>
                <a:cs typeface="Malgun Gothic" panose="020B0503020000020004" charset="-127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Malgun Gothic" panose="020B0503020000020004" charset="-127"/>
                <a:cs typeface="Malgun Gothic" panose="020B0503020000020004" charset="-127"/>
              </a:rPr>
              <a:t>page</a:t>
            </a:r>
            <a:endParaRPr sz="1800">
              <a:latin typeface="Malgun Gothic" panose="020B0503020000020004" charset="-127"/>
              <a:cs typeface="Malgun Gothic" panose="020B0503020000020004" charset="-127"/>
            </a:endParaRPr>
          </a:p>
          <a:p>
            <a:pPr marL="241300" indent="-229235">
              <a:lnSpc>
                <a:spcPct val="100000"/>
              </a:lnSpc>
              <a:spcBef>
                <a:spcPts val="1485"/>
              </a:spcBef>
              <a:buFont typeface="Arial" panose="020B0604020202020204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Malgun Gothic" panose="020B0503020000020004" charset="-127"/>
                <a:cs typeface="Malgun Gothic" panose="020B0503020000020004" charset="-127"/>
              </a:rPr>
              <a:t>Perform </a:t>
            </a:r>
            <a:r>
              <a:rPr sz="2200" spc="-35" dirty="0">
                <a:solidFill>
                  <a:srgbClr val="BB562C"/>
                </a:solidFill>
                <a:latin typeface="Malgun Gothic" panose="020B0503020000020004" charset="-127"/>
                <a:cs typeface="Malgun Gothic" panose="020B0503020000020004" charset="-127"/>
              </a:rPr>
              <a:t>data</a:t>
            </a:r>
            <a:r>
              <a:rPr sz="2200" spc="35" dirty="0">
                <a:solidFill>
                  <a:srgbClr val="BB562C"/>
                </a:solidFill>
                <a:latin typeface="Malgun Gothic" panose="020B0503020000020004" charset="-127"/>
                <a:cs typeface="Malgun Gothic" panose="020B0503020000020004" charset="-127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Malgun Gothic" panose="020B0503020000020004" charset="-127"/>
                <a:cs typeface="Malgun Gothic" panose="020B0503020000020004" charset="-127"/>
              </a:rPr>
              <a:t>wrangling</a:t>
            </a:r>
            <a:endParaRPr sz="2200">
              <a:latin typeface="Malgun Gothic" panose="020B0503020000020004" charset="-127"/>
              <a:cs typeface="Malgun Gothic" panose="020B0503020000020004" charset="-127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 panose="020B0604020202020204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Malgun Gothic" panose="020B0503020000020004" charset="-127"/>
                <a:cs typeface="Malgun Gothic" panose="020B0503020000020004" charset="-127"/>
              </a:rPr>
              <a:t>Classifying true landings </a:t>
            </a:r>
            <a:r>
              <a:rPr sz="1800" dirty="0">
                <a:solidFill>
                  <a:srgbClr val="BB562C"/>
                </a:solidFill>
                <a:latin typeface="Malgun Gothic" panose="020B0503020000020004" charset="-127"/>
                <a:cs typeface="Malgun Gothic" panose="020B0503020000020004" charset="-127"/>
              </a:rPr>
              <a:t>as </a:t>
            </a:r>
            <a:r>
              <a:rPr sz="1800" spc="-5" dirty="0">
                <a:solidFill>
                  <a:srgbClr val="BB562C"/>
                </a:solidFill>
                <a:latin typeface="Malgun Gothic" panose="020B0503020000020004" charset="-127"/>
                <a:cs typeface="Malgun Gothic" panose="020B0503020000020004" charset="-127"/>
              </a:rPr>
              <a:t>successful </a:t>
            </a:r>
            <a:r>
              <a:rPr sz="1800" dirty="0">
                <a:solidFill>
                  <a:srgbClr val="BB562C"/>
                </a:solidFill>
                <a:latin typeface="Malgun Gothic" panose="020B0503020000020004" charset="-127"/>
                <a:cs typeface="Malgun Gothic" panose="020B0503020000020004" charset="-127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Malgun Gothic" panose="020B0503020000020004" charset="-127"/>
                <a:cs typeface="Malgun Gothic" panose="020B0503020000020004" charset="-127"/>
              </a:rPr>
              <a:t>unsuccessful</a:t>
            </a:r>
            <a:r>
              <a:rPr sz="1800" spc="-50" dirty="0">
                <a:solidFill>
                  <a:srgbClr val="BB562C"/>
                </a:solidFill>
                <a:latin typeface="Malgun Gothic" panose="020B0503020000020004" charset="-127"/>
                <a:cs typeface="Malgun Gothic" panose="020B0503020000020004" charset="-127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Malgun Gothic" panose="020B0503020000020004" charset="-127"/>
                <a:cs typeface="Malgun Gothic" panose="020B0503020000020004" charset="-127"/>
              </a:rPr>
              <a:t>otherwise</a:t>
            </a:r>
            <a:endParaRPr sz="1800">
              <a:latin typeface="Malgun Gothic" panose="020B0503020000020004" charset="-127"/>
              <a:cs typeface="Malgun Gothic" panose="020B0503020000020004" charset="-127"/>
            </a:endParaRPr>
          </a:p>
          <a:p>
            <a:pPr marL="241300" indent="-229235">
              <a:lnSpc>
                <a:spcPct val="100000"/>
              </a:lnSpc>
              <a:spcBef>
                <a:spcPts val="680"/>
              </a:spcBef>
              <a:buFont typeface="Arial" panose="020B0604020202020204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Malgun Gothic" panose="020B0503020000020004" charset="-127"/>
                <a:cs typeface="Malgun Gothic" panose="020B0503020000020004" charset="-127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Malgun Gothic" panose="020B0503020000020004" charset="-127"/>
                <a:cs typeface="Malgun Gothic" panose="020B0503020000020004" charset="-127"/>
              </a:rPr>
              <a:t>exploratory </a:t>
            </a:r>
            <a:r>
              <a:rPr sz="2200" spc="-35" dirty="0">
                <a:solidFill>
                  <a:srgbClr val="BB562C"/>
                </a:solidFill>
                <a:latin typeface="Malgun Gothic" panose="020B0503020000020004" charset="-127"/>
                <a:cs typeface="Malgun Gothic" panose="020B0503020000020004" charset="-127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Malgun Gothic" panose="020B0503020000020004" charset="-127"/>
                <a:cs typeface="Malgun Gothic" panose="020B0503020000020004" charset="-127"/>
              </a:rPr>
              <a:t>analysis </a:t>
            </a:r>
            <a:r>
              <a:rPr sz="2200" spc="-25" dirty="0">
                <a:solidFill>
                  <a:srgbClr val="BB562C"/>
                </a:solidFill>
                <a:latin typeface="Malgun Gothic" panose="020B0503020000020004" charset="-127"/>
                <a:cs typeface="Malgun Gothic" panose="020B0503020000020004" charset="-127"/>
              </a:rPr>
              <a:t>(EDA) </a:t>
            </a:r>
            <a:r>
              <a:rPr sz="2200" spc="-15" dirty="0">
                <a:solidFill>
                  <a:srgbClr val="BB562C"/>
                </a:solidFill>
                <a:latin typeface="Malgun Gothic" panose="020B0503020000020004" charset="-127"/>
                <a:cs typeface="Malgun Gothic" panose="020B0503020000020004" charset="-127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Malgun Gothic" panose="020B0503020000020004" charset="-127"/>
                <a:cs typeface="Malgun Gothic" panose="020B0503020000020004" charset="-127"/>
              </a:rPr>
              <a:t>visualization </a:t>
            </a:r>
            <a:r>
              <a:rPr sz="2200" spc="-5" dirty="0">
                <a:solidFill>
                  <a:srgbClr val="BB562C"/>
                </a:solidFill>
                <a:latin typeface="Malgun Gothic" panose="020B0503020000020004" charset="-127"/>
                <a:cs typeface="Malgun Gothic" panose="020B0503020000020004" charset="-127"/>
              </a:rPr>
              <a:t>and</a:t>
            </a:r>
            <a:r>
              <a:rPr sz="2200" spc="155" dirty="0">
                <a:solidFill>
                  <a:srgbClr val="BB562C"/>
                </a:solidFill>
                <a:latin typeface="Malgun Gothic" panose="020B0503020000020004" charset="-127"/>
                <a:cs typeface="Malgun Gothic" panose="020B0503020000020004" charset="-127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Malgun Gothic" panose="020B0503020000020004" charset="-127"/>
                <a:cs typeface="Malgun Gothic" panose="020B0503020000020004" charset="-127"/>
              </a:rPr>
              <a:t>SQL</a:t>
            </a:r>
            <a:endParaRPr sz="2200">
              <a:latin typeface="Malgun Gothic" panose="020B0503020000020004" charset="-127"/>
              <a:cs typeface="Malgun Gothic" panose="020B0503020000020004" charset="-127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Font typeface="Arial" panose="020B0604020202020204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Malgun Gothic" panose="020B0503020000020004" charset="-127"/>
                <a:cs typeface="Malgun Gothic" panose="020B0503020000020004" charset="-127"/>
              </a:rPr>
              <a:t>Perform </a:t>
            </a:r>
            <a:r>
              <a:rPr sz="2200" spc="-30" dirty="0">
                <a:solidFill>
                  <a:srgbClr val="BB562C"/>
                </a:solidFill>
                <a:latin typeface="Malgun Gothic" panose="020B0503020000020004" charset="-127"/>
                <a:cs typeface="Malgun Gothic" panose="020B0503020000020004" charset="-127"/>
              </a:rPr>
              <a:t>interactive </a:t>
            </a:r>
            <a:r>
              <a:rPr sz="2200" spc="-5" dirty="0">
                <a:solidFill>
                  <a:srgbClr val="BB562C"/>
                </a:solidFill>
                <a:latin typeface="Malgun Gothic" panose="020B0503020000020004" charset="-127"/>
                <a:cs typeface="Malgun Gothic" panose="020B0503020000020004" charset="-127"/>
              </a:rPr>
              <a:t>visual analytics </a:t>
            </a:r>
            <a:r>
              <a:rPr sz="2200" spc="-15" dirty="0">
                <a:solidFill>
                  <a:srgbClr val="BB562C"/>
                </a:solidFill>
                <a:latin typeface="Malgun Gothic" panose="020B0503020000020004" charset="-127"/>
                <a:cs typeface="Malgun Gothic" panose="020B0503020000020004" charset="-127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Malgun Gothic" panose="020B0503020000020004" charset="-127"/>
                <a:cs typeface="Malgun Gothic" panose="020B0503020000020004" charset="-127"/>
              </a:rPr>
              <a:t>Folium </a:t>
            </a:r>
            <a:r>
              <a:rPr sz="2200" spc="-5" dirty="0">
                <a:solidFill>
                  <a:srgbClr val="BB562C"/>
                </a:solidFill>
                <a:latin typeface="Malgun Gothic" panose="020B0503020000020004" charset="-127"/>
                <a:cs typeface="Malgun Gothic" panose="020B0503020000020004" charset="-127"/>
              </a:rPr>
              <a:t>and Plotly</a:t>
            </a:r>
            <a:r>
              <a:rPr sz="2200" spc="10" dirty="0">
                <a:solidFill>
                  <a:srgbClr val="BB562C"/>
                </a:solidFill>
                <a:latin typeface="Malgun Gothic" panose="020B0503020000020004" charset="-127"/>
                <a:cs typeface="Malgun Gothic" panose="020B0503020000020004" charset="-127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Malgun Gothic" panose="020B0503020000020004" charset="-127"/>
                <a:cs typeface="Malgun Gothic" panose="020B0503020000020004" charset="-127"/>
              </a:rPr>
              <a:t>Dash</a:t>
            </a:r>
            <a:endParaRPr sz="2200">
              <a:latin typeface="Malgun Gothic" panose="020B0503020000020004" charset="-127"/>
              <a:cs typeface="Malgun Gothic" panose="020B0503020000020004" charset="-127"/>
            </a:endParaRPr>
          </a:p>
          <a:p>
            <a:pPr marL="241300" indent="-229235">
              <a:lnSpc>
                <a:spcPct val="100000"/>
              </a:lnSpc>
              <a:spcBef>
                <a:spcPts val="1440"/>
              </a:spcBef>
              <a:buFont typeface="Arial" panose="020B0604020202020204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Malgun Gothic" panose="020B0503020000020004" charset="-127"/>
                <a:cs typeface="Malgun Gothic" panose="020B0503020000020004" charset="-127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Malgun Gothic" panose="020B0503020000020004" charset="-127"/>
                <a:cs typeface="Malgun Gothic" panose="020B0503020000020004" charset="-127"/>
              </a:rPr>
              <a:t>predictive </a:t>
            </a:r>
            <a:r>
              <a:rPr sz="2200" spc="-20" dirty="0">
                <a:solidFill>
                  <a:srgbClr val="BB562C"/>
                </a:solidFill>
                <a:latin typeface="Malgun Gothic" panose="020B0503020000020004" charset="-127"/>
                <a:cs typeface="Malgun Gothic" panose="020B0503020000020004" charset="-127"/>
              </a:rPr>
              <a:t>analysis </a:t>
            </a:r>
            <a:r>
              <a:rPr sz="2200" spc="-15" dirty="0">
                <a:solidFill>
                  <a:srgbClr val="BB562C"/>
                </a:solidFill>
                <a:latin typeface="Malgun Gothic" panose="020B0503020000020004" charset="-127"/>
                <a:cs typeface="Malgun Gothic" panose="020B0503020000020004" charset="-127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Malgun Gothic" panose="020B0503020000020004" charset="-127"/>
                <a:cs typeface="Malgun Gothic" panose="020B0503020000020004" charset="-127"/>
              </a:rPr>
              <a:t>classification</a:t>
            </a:r>
            <a:r>
              <a:rPr sz="2200" spc="170" dirty="0">
                <a:solidFill>
                  <a:srgbClr val="BB562C"/>
                </a:solidFill>
                <a:latin typeface="Malgun Gothic" panose="020B0503020000020004" charset="-127"/>
                <a:cs typeface="Malgun Gothic" panose="020B0503020000020004" charset="-127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Malgun Gothic" panose="020B0503020000020004" charset="-127"/>
                <a:cs typeface="Malgun Gothic" panose="020B0503020000020004" charset="-127"/>
              </a:rPr>
              <a:t>models</a:t>
            </a:r>
            <a:endParaRPr sz="2200">
              <a:latin typeface="Malgun Gothic" panose="020B0503020000020004" charset="-127"/>
              <a:cs typeface="Malgun Gothic" panose="020B0503020000020004" charset="-127"/>
            </a:endParaRPr>
          </a:p>
          <a:p>
            <a:pPr marL="698500" lvl="1" indent="-229235">
              <a:lnSpc>
                <a:spcPct val="100000"/>
              </a:lnSpc>
              <a:spcBef>
                <a:spcPts val="325"/>
              </a:spcBef>
              <a:buFont typeface="Arial" panose="020B0604020202020204"/>
              <a:buChar char="•"/>
              <a:tabLst>
                <a:tab pos="697865" algn="l"/>
                <a:tab pos="699135" algn="l"/>
              </a:tabLst>
            </a:pPr>
            <a:r>
              <a:rPr sz="1800" spc="-45" dirty="0">
                <a:solidFill>
                  <a:srgbClr val="BB562C"/>
                </a:solidFill>
                <a:latin typeface="Malgun Gothic" panose="020B0503020000020004" charset="-127"/>
                <a:cs typeface="Malgun Gothic" panose="020B0503020000020004" charset="-127"/>
              </a:rPr>
              <a:t>Tuned </a:t>
            </a:r>
            <a:r>
              <a:rPr sz="1800" dirty="0">
                <a:solidFill>
                  <a:srgbClr val="BB562C"/>
                </a:solidFill>
                <a:latin typeface="Malgun Gothic" panose="020B0503020000020004" charset="-127"/>
                <a:cs typeface="Malgun Gothic" panose="020B0503020000020004" charset="-127"/>
              </a:rPr>
              <a:t>models </a:t>
            </a:r>
            <a:r>
              <a:rPr sz="1800" spc="-5" dirty="0">
                <a:solidFill>
                  <a:srgbClr val="BB562C"/>
                </a:solidFill>
                <a:latin typeface="Malgun Gothic" panose="020B0503020000020004" charset="-127"/>
                <a:cs typeface="Malgun Gothic" panose="020B0503020000020004" charset="-127"/>
              </a:rPr>
              <a:t>using</a:t>
            </a:r>
            <a:r>
              <a:rPr sz="1800" spc="10" dirty="0">
                <a:solidFill>
                  <a:srgbClr val="BB562C"/>
                </a:solidFill>
                <a:latin typeface="Malgun Gothic" panose="020B0503020000020004" charset="-127"/>
                <a:cs typeface="Malgun Gothic" panose="020B0503020000020004" charset="-127"/>
              </a:rPr>
              <a:t> </a:t>
            </a:r>
            <a:r>
              <a:rPr sz="1800" spc="-20" dirty="0">
                <a:solidFill>
                  <a:srgbClr val="BB562C"/>
                </a:solidFill>
                <a:latin typeface="Malgun Gothic" panose="020B0503020000020004" charset="-127"/>
                <a:cs typeface="Malgun Gothic" panose="020B0503020000020004" charset="-127"/>
              </a:rPr>
              <a:t>GridSearchCV</a:t>
            </a:r>
            <a:endParaRPr sz="1800">
              <a:latin typeface="Malgun Gothic" panose="020B0503020000020004" charset="-127"/>
              <a:cs typeface="Malgun Gothic" panose="020B0503020000020004" charset="-12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50840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285" dirty="0">
                <a:solidFill>
                  <a:srgbClr val="242424"/>
                </a:solidFill>
                <a:latin typeface="Arial" panose="020B0604020202020204"/>
                <a:cs typeface="Arial" panose="020B0604020202020204"/>
              </a:rPr>
              <a:t>Methodology</a:t>
            </a:r>
            <a:endParaRPr sz="8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</a:fld>
            <a:endParaRPr sz="1050">
              <a:latin typeface="Malgun Gothic" panose="020B0503020000020004" charset="-127"/>
              <a:cs typeface="Malgun Gothic" panose="020B0503020000020004" charset="-127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019" y="4417517"/>
            <a:ext cx="889508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</a:pPr>
            <a:r>
              <a:rPr sz="2400" spc="-165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OVERVIEW </a:t>
            </a:r>
            <a:r>
              <a:rPr sz="2400" spc="-285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OF </a:t>
            </a:r>
            <a:r>
              <a:rPr sz="2400" spc="-340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DATA </a:t>
            </a:r>
            <a:r>
              <a:rPr sz="2400" spc="-140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COLLECTION, </a:t>
            </a:r>
            <a:r>
              <a:rPr sz="2400" spc="-95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WRANGLING,</a:t>
            </a:r>
            <a:r>
              <a:rPr sz="2400" spc="-120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spc="-105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VISUALIZATION,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2745"/>
              </a:lnSpc>
              <a:tabLst>
                <a:tab pos="1963420" algn="l"/>
                <a:tab pos="2682875" algn="l"/>
                <a:tab pos="3816350" algn="l"/>
              </a:tabLst>
            </a:pPr>
            <a:r>
              <a:rPr sz="2400" spc="-165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DASHBOARD,	</a:t>
            </a:r>
            <a:r>
              <a:rPr sz="2400" spc="-155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AND	</a:t>
            </a:r>
            <a:r>
              <a:rPr sz="2400" spc="-140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MODEL	</a:t>
            </a:r>
            <a:r>
              <a:rPr sz="2400" spc="-150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METHODS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7115" y="860805"/>
            <a:ext cx="60312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 </a:t>
            </a:r>
            <a:r>
              <a:rPr spc="-235" dirty="0"/>
              <a:t>Collection</a:t>
            </a:r>
            <a:r>
              <a:rPr spc="-505" dirty="0"/>
              <a:t> </a:t>
            </a:r>
            <a:r>
              <a:rPr spc="-275" dirty="0"/>
              <a:t>Overview</a:t>
            </a:r>
            <a:endParaRPr spc="-275" dirty="0"/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</a:fld>
            <a:endParaRPr sz="1050">
              <a:latin typeface="Malgun Gothic" panose="020B0503020000020004" charset="-127"/>
              <a:cs typeface="Malgun Gothic" panose="020B0503020000020004" charset="-127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899650" cy="371030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42545">
              <a:lnSpc>
                <a:spcPts val="2210"/>
              </a:lnSpc>
              <a:spcBef>
                <a:spcPts val="335"/>
              </a:spcBef>
            </a:pPr>
            <a:r>
              <a:rPr sz="2000" spc="-2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process </a:t>
            </a:r>
            <a:r>
              <a:rPr sz="2000" spc="-2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involved </a:t>
            </a:r>
            <a:r>
              <a:rPr sz="200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combination </a:t>
            </a:r>
            <a:r>
              <a:rPr sz="2000" spc="-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of </a:t>
            </a:r>
            <a:r>
              <a:rPr sz="200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API </a:t>
            </a:r>
            <a:r>
              <a:rPr sz="2000" spc="-2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requests from </a:t>
            </a:r>
            <a:r>
              <a:rPr sz="200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Space X </a:t>
            </a:r>
            <a:r>
              <a:rPr sz="2000" spc="-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public </a:t>
            </a:r>
            <a:r>
              <a:rPr sz="200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API and </a:t>
            </a:r>
            <a:r>
              <a:rPr sz="2000" spc="-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web  scraping </a:t>
            </a:r>
            <a:r>
              <a:rPr sz="2000" spc="-2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from </a:t>
            </a:r>
            <a:r>
              <a:rPr sz="200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table in </a:t>
            </a:r>
            <a:r>
              <a:rPr sz="200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Space </a:t>
            </a:r>
            <a:r>
              <a:rPr sz="2000" spc="-7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X’s </a:t>
            </a:r>
            <a:r>
              <a:rPr sz="200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Wikipedia</a:t>
            </a:r>
            <a:r>
              <a:rPr sz="2000" spc="-10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entry.</a:t>
            </a:r>
            <a:endParaRPr sz="2000">
              <a:latin typeface="Malgun Gothic" panose="020B0503020000020004" charset="-127"/>
              <a:cs typeface="Malgun Gothic" panose="020B0503020000020004" charset="-127"/>
            </a:endParaRPr>
          </a:p>
          <a:p>
            <a:pPr marL="12700" marR="356235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next </a:t>
            </a:r>
            <a:r>
              <a:rPr sz="2000" spc="-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slide will show </a:t>
            </a:r>
            <a:r>
              <a:rPr sz="200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from </a:t>
            </a:r>
            <a:r>
              <a:rPr sz="200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API and the </a:t>
            </a:r>
            <a:r>
              <a:rPr sz="2000" spc="-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after </a:t>
            </a:r>
            <a:r>
              <a:rPr sz="2000" spc="-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will show  </a:t>
            </a:r>
            <a:r>
              <a:rPr sz="200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from</a:t>
            </a:r>
            <a:r>
              <a:rPr sz="2000" spc="-11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webscraping.</a:t>
            </a:r>
            <a:endParaRPr sz="2000">
              <a:latin typeface="Malgun Gothic" panose="020B0503020000020004" charset="-127"/>
              <a:cs typeface="Malgun Gothic" panose="020B0503020000020004" charset="-127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Malgun Gothic" panose="020B0503020000020004" charset="-127"/>
                <a:cs typeface="Malgun Gothic" panose="020B0503020000020004" charset="-127"/>
              </a:rPr>
              <a:t>Space X API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Malgun Gothic" panose="020B0503020000020004" charset="-127"/>
                <a:cs typeface="Malgun Gothic" panose="020B0503020000020004" charset="-127"/>
              </a:rPr>
              <a:t>Data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Malgun Gothic" panose="020B0503020000020004" charset="-127"/>
                <a:cs typeface="Malgun Gothic" panose="020B0503020000020004" charset="-127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Malgun Gothic" panose="020B0503020000020004" charset="-127"/>
                <a:cs typeface="Malgun Gothic" panose="020B0503020000020004" charset="-127"/>
              </a:rPr>
              <a:t>Columns:</a:t>
            </a:r>
            <a:endParaRPr sz="2000">
              <a:latin typeface="Malgun Gothic" panose="020B0503020000020004" charset="-127"/>
              <a:cs typeface="Malgun Gothic" panose="020B0503020000020004" charset="-127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FlightNumber, </a:t>
            </a:r>
            <a:r>
              <a:rPr sz="2000" spc="-2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Date, </a:t>
            </a:r>
            <a:r>
              <a:rPr sz="2000" spc="-2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BoosterVersion, </a:t>
            </a:r>
            <a:r>
              <a:rPr sz="2000" spc="-2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Orbit, LaunchSite, </a:t>
            </a:r>
            <a:r>
              <a:rPr sz="2000" spc="-1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Outcome, </a:t>
            </a:r>
            <a:r>
              <a:rPr sz="2000" spc="-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Flights,</a:t>
            </a:r>
            <a:r>
              <a:rPr sz="2000" spc="5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 </a:t>
            </a:r>
            <a:r>
              <a:rPr sz="200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GridFins,</a:t>
            </a:r>
            <a:endParaRPr sz="2000">
              <a:latin typeface="Malgun Gothic" panose="020B0503020000020004" charset="-127"/>
              <a:cs typeface="Malgun Gothic" panose="020B0503020000020004" charset="-127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Reused, Legs, </a:t>
            </a:r>
            <a:r>
              <a:rPr sz="2000" spc="-1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LandingPad, </a:t>
            </a:r>
            <a:r>
              <a:rPr sz="200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Block, </a:t>
            </a:r>
            <a:r>
              <a:rPr sz="2000" spc="-1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ReusedCount, </a:t>
            </a:r>
            <a:r>
              <a:rPr sz="2000" spc="-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Serial, Longitude,</a:t>
            </a:r>
            <a:r>
              <a:rPr sz="2000" spc="-229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Latitude</a:t>
            </a:r>
            <a:endParaRPr sz="2000">
              <a:latin typeface="Malgun Gothic" panose="020B0503020000020004" charset="-127"/>
              <a:cs typeface="Malgun Gothic" panose="020B0503020000020004" charset="-127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Malgun Gothic" panose="020B0503020000020004" charset="-127"/>
                <a:cs typeface="Malgun Gothic" panose="020B0503020000020004" charset="-127"/>
              </a:rPr>
              <a:t>Wikipedia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Malgun Gothic" panose="020B0503020000020004" charset="-127"/>
                <a:cs typeface="Malgun Gothic" panose="020B0503020000020004" charset="-127"/>
              </a:rPr>
              <a:t>Webscrape Data</a:t>
            </a:r>
            <a:r>
              <a:rPr sz="2000" u="heavy" spc="-1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Malgun Gothic" panose="020B0503020000020004" charset="-127"/>
                <a:cs typeface="Malgun Gothic" panose="020B0503020000020004" charset="-127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Malgun Gothic" panose="020B0503020000020004" charset="-127"/>
                <a:cs typeface="Malgun Gothic" panose="020B0503020000020004" charset="-127"/>
              </a:rPr>
              <a:t>Columns:</a:t>
            </a:r>
            <a:endParaRPr sz="2000">
              <a:latin typeface="Malgun Gothic" panose="020B0503020000020004" charset="-127"/>
              <a:cs typeface="Malgun Gothic" panose="020B0503020000020004" charset="-127"/>
            </a:endParaRPr>
          </a:p>
          <a:p>
            <a:pPr marL="12700" marR="837565">
              <a:lnSpc>
                <a:spcPts val="2200"/>
              </a:lnSpc>
              <a:spcBef>
                <a:spcPts val="1440"/>
              </a:spcBef>
            </a:pPr>
            <a:r>
              <a:rPr sz="2000" spc="-1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Flight </a:t>
            </a:r>
            <a:r>
              <a:rPr sz="200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No., </a:t>
            </a:r>
            <a:r>
              <a:rPr sz="2000" spc="-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Payload, </a:t>
            </a:r>
            <a:r>
              <a:rPr sz="2000" spc="-2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Orbit, </a:t>
            </a:r>
            <a:r>
              <a:rPr sz="2000" spc="-6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Customer, </a:t>
            </a:r>
            <a:r>
              <a:rPr sz="2000" spc="-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outcome, </a:t>
            </a:r>
            <a:r>
              <a:rPr sz="2000" spc="-4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Version  </a:t>
            </a:r>
            <a:r>
              <a:rPr sz="2000" spc="-6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Booster, </a:t>
            </a:r>
            <a:r>
              <a:rPr sz="2000" spc="-2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Booster </a:t>
            </a:r>
            <a:r>
              <a:rPr sz="200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landing, </a:t>
            </a:r>
            <a:r>
              <a:rPr sz="2000" spc="-2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Date,</a:t>
            </a:r>
            <a:r>
              <a:rPr sz="2000" spc="40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Malgun Gothic" panose="020B0503020000020004" charset="-127"/>
                <a:cs typeface="Malgun Gothic" panose="020B0503020000020004" charset="-127"/>
              </a:rPr>
              <a:t>Time</a:t>
            </a:r>
            <a:endParaRPr sz="2000">
              <a:latin typeface="Malgun Gothic" panose="020B0503020000020004" charset="-127"/>
              <a:cs typeface="Malgun Gothic" panose="020B0503020000020004" charset="-127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–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4015"/>
              </a:lnSpc>
            </a:pPr>
            <a:r>
              <a:rPr sz="3600" spc="-4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SpaceX</a:t>
            </a:r>
            <a:r>
              <a:rPr sz="3600" spc="-3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API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62728" y="1754123"/>
            <a:ext cx="237744" cy="138988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7" name="object 7"/>
          <p:cNvGrpSpPr/>
          <p:nvPr/>
        </p:nvGrpSpPr>
        <p:grpSpPr>
          <a:xfrm>
            <a:off x="4782311" y="1478280"/>
            <a:ext cx="1851660" cy="1607820"/>
            <a:chOff x="4782311" y="1478280"/>
            <a:chExt cx="1851660" cy="1607820"/>
          </a:xfrm>
        </p:grpSpPr>
        <p:sp>
          <p:nvSpPr>
            <p:cNvPr id="8" name="object 8"/>
            <p:cNvSpPr/>
            <p:nvPr/>
          </p:nvSpPr>
          <p:spPr>
            <a:xfrm>
              <a:off x="5084063" y="1766316"/>
              <a:ext cx="158496" cy="131978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782311" y="1478280"/>
              <a:ext cx="1851660" cy="1143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888991" y="1719072"/>
              <a:ext cx="1677923" cy="69646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803647" y="1499616"/>
              <a:ext cx="1772411" cy="106375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5015865" y="1766061"/>
            <a:ext cx="1327150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479425" marR="5080" indent="-466725">
              <a:lnSpc>
                <a:spcPts val="1640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Request </a:t>
            </a:r>
            <a:r>
              <a:rPr sz="1500" spc="-10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(Space</a:t>
            </a:r>
            <a:r>
              <a:rPr sz="1500" spc="-240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 </a:t>
            </a:r>
            <a:r>
              <a:rPr sz="1500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X  APIs)</a:t>
            </a:r>
            <a:endParaRPr sz="1500">
              <a:latin typeface="Malgun Gothic" panose="020B0503020000020004" charset="-127"/>
              <a:cs typeface="Malgun Gothic" panose="020B0503020000020004" charset="-127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782311" y="2807207"/>
            <a:ext cx="1851660" cy="1666239"/>
            <a:chOff x="4782311" y="2807207"/>
            <a:chExt cx="1851660" cy="1666239"/>
          </a:xfrm>
        </p:grpSpPr>
        <p:sp>
          <p:nvSpPr>
            <p:cNvPr id="14" name="object 14"/>
            <p:cNvSpPr/>
            <p:nvPr/>
          </p:nvSpPr>
          <p:spPr>
            <a:xfrm>
              <a:off x="5062727" y="3073907"/>
              <a:ext cx="237744" cy="139903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5084063" y="3095243"/>
              <a:ext cx="158496" cy="131978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4782311" y="2807207"/>
              <a:ext cx="1851660" cy="1143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4888991" y="2839211"/>
              <a:ext cx="1677923" cy="111556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4803647" y="2828543"/>
              <a:ext cx="1772411" cy="106375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5015865" y="2886583"/>
            <a:ext cx="1332865" cy="88201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 indent="4445" algn="ctr">
              <a:lnSpc>
                <a:spcPct val="92000"/>
              </a:lnSpc>
              <a:spcBef>
                <a:spcPts val="250"/>
              </a:spcBef>
            </a:pPr>
            <a:r>
              <a:rPr sz="1500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.JSON </a:t>
            </a:r>
            <a:r>
              <a:rPr sz="1500" spc="-5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file </a:t>
            </a:r>
            <a:r>
              <a:rPr sz="1500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+  </a:t>
            </a:r>
            <a:r>
              <a:rPr sz="1500" spc="-10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Lists(Launch</a:t>
            </a:r>
            <a:r>
              <a:rPr sz="1500" spc="-125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Site,  </a:t>
            </a:r>
            <a:r>
              <a:rPr sz="1500" spc="-5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Booster </a:t>
            </a:r>
            <a:r>
              <a:rPr sz="1500" spc="-25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Version,  </a:t>
            </a:r>
            <a:r>
              <a:rPr sz="1500" spc="-20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Payload</a:t>
            </a:r>
            <a:r>
              <a:rPr sz="1500" spc="-75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Data)</a:t>
            </a:r>
            <a:endParaRPr sz="1500">
              <a:latin typeface="Malgun Gothic" panose="020B0503020000020004" charset="-127"/>
              <a:cs typeface="Malgun Gothic" panose="020B0503020000020004" charset="-127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782311" y="4137659"/>
            <a:ext cx="2790825" cy="1141730"/>
            <a:chOff x="4782311" y="4137659"/>
            <a:chExt cx="2790825" cy="1141730"/>
          </a:xfrm>
        </p:grpSpPr>
        <p:sp>
          <p:nvSpPr>
            <p:cNvPr id="21" name="object 21"/>
            <p:cNvSpPr/>
            <p:nvPr/>
          </p:nvSpPr>
          <p:spPr>
            <a:xfrm>
              <a:off x="5146547" y="4319015"/>
              <a:ext cx="2426207" cy="23926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5167883" y="4340351"/>
              <a:ext cx="2346960" cy="160019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4782311" y="4137659"/>
              <a:ext cx="1851660" cy="1141476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4850891" y="4273295"/>
              <a:ext cx="1755648" cy="90525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4803647" y="4158995"/>
              <a:ext cx="1772411" cy="1062227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/>
          <p:cNvSpPr txBox="1"/>
          <p:nvPr/>
        </p:nvSpPr>
        <p:spPr>
          <a:xfrm>
            <a:off x="4977765" y="4320920"/>
            <a:ext cx="1403985" cy="66484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ct val="90000"/>
              </a:lnSpc>
              <a:spcBef>
                <a:spcPts val="280"/>
              </a:spcBef>
            </a:pPr>
            <a:r>
              <a:rPr sz="1500" spc="-10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Json_normalize</a:t>
            </a:r>
            <a:r>
              <a:rPr sz="1500" spc="-170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to  </a:t>
            </a:r>
            <a:r>
              <a:rPr sz="1500" spc="-20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DataFrame data  from</a:t>
            </a:r>
            <a:r>
              <a:rPr sz="1500" spc="-45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 </a:t>
            </a:r>
            <a:r>
              <a:rPr sz="1500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JSON</a:t>
            </a:r>
            <a:endParaRPr sz="1500">
              <a:latin typeface="Malgun Gothic" panose="020B0503020000020004" charset="-127"/>
              <a:cs typeface="Malgun Gothic" panose="020B0503020000020004" charset="-127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139940" y="3073907"/>
            <a:ext cx="1859280" cy="2205355"/>
            <a:chOff x="7139940" y="3073907"/>
            <a:chExt cx="1859280" cy="2205355"/>
          </a:xfrm>
        </p:grpSpPr>
        <p:sp>
          <p:nvSpPr>
            <p:cNvPr id="28" name="object 28"/>
            <p:cNvSpPr/>
            <p:nvPr/>
          </p:nvSpPr>
          <p:spPr>
            <a:xfrm>
              <a:off x="7418832" y="3073907"/>
              <a:ext cx="239268" cy="1399032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7440168" y="3095243"/>
              <a:ext cx="160020" cy="1319784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7139940" y="4137659"/>
              <a:ext cx="1851659" cy="1141476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7173468" y="4378451"/>
              <a:ext cx="1825752" cy="69494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7161276" y="4158995"/>
              <a:ext cx="1772412" cy="1062227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/>
          <p:cNvSpPr txBox="1"/>
          <p:nvPr/>
        </p:nvSpPr>
        <p:spPr>
          <a:xfrm>
            <a:off x="7300721" y="4425442"/>
            <a:ext cx="148399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575945" marR="5080" indent="-563880">
              <a:lnSpc>
                <a:spcPts val="1640"/>
              </a:lnSpc>
              <a:spcBef>
                <a:spcPts val="285"/>
              </a:spcBef>
            </a:pPr>
            <a:r>
              <a:rPr sz="1500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Dictionary</a:t>
            </a:r>
            <a:r>
              <a:rPr sz="1500" spc="-95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relevant  </a:t>
            </a:r>
            <a:r>
              <a:rPr sz="1500" spc="-20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data</a:t>
            </a:r>
            <a:endParaRPr sz="1500">
              <a:latin typeface="Malgun Gothic" panose="020B0503020000020004" charset="-127"/>
              <a:cs typeface="Malgun Gothic" panose="020B0503020000020004" charset="-127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139940" y="1744979"/>
            <a:ext cx="1868805" cy="2205355"/>
            <a:chOff x="7139940" y="1744979"/>
            <a:chExt cx="1868805" cy="2205355"/>
          </a:xfrm>
        </p:grpSpPr>
        <p:sp>
          <p:nvSpPr>
            <p:cNvPr id="35" name="object 35"/>
            <p:cNvSpPr/>
            <p:nvPr/>
          </p:nvSpPr>
          <p:spPr>
            <a:xfrm>
              <a:off x="7418832" y="1744979"/>
              <a:ext cx="239268" cy="1399032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7440168" y="1766315"/>
              <a:ext cx="160020" cy="1319784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7139940" y="2807207"/>
              <a:ext cx="1851659" cy="1143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7164324" y="3047999"/>
              <a:ext cx="1844039" cy="696468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7161276" y="2828543"/>
              <a:ext cx="1772412" cy="106375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0" name="object 40"/>
          <p:cNvSpPr txBox="1"/>
          <p:nvPr/>
        </p:nvSpPr>
        <p:spPr>
          <a:xfrm>
            <a:off x="7291578" y="3096005"/>
            <a:ext cx="149288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32740" marR="5080" indent="-320040">
              <a:lnSpc>
                <a:spcPts val="1640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Cast </a:t>
            </a:r>
            <a:r>
              <a:rPr sz="1500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dictionary</a:t>
            </a:r>
            <a:r>
              <a:rPr sz="1500" spc="-250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to </a:t>
            </a:r>
            <a:r>
              <a:rPr sz="1500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a  </a:t>
            </a:r>
            <a:r>
              <a:rPr sz="1500" spc="-20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DataFrame</a:t>
            </a:r>
            <a:endParaRPr sz="1500">
              <a:latin typeface="Malgun Gothic" panose="020B0503020000020004" charset="-127"/>
              <a:cs typeface="Malgun Gothic" panose="020B0503020000020004" charset="-127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139940" y="1478280"/>
            <a:ext cx="2790825" cy="1143000"/>
            <a:chOff x="7139940" y="1478280"/>
            <a:chExt cx="2790825" cy="1143000"/>
          </a:xfrm>
        </p:grpSpPr>
        <p:sp>
          <p:nvSpPr>
            <p:cNvPr id="42" name="object 42"/>
            <p:cNvSpPr/>
            <p:nvPr/>
          </p:nvSpPr>
          <p:spPr>
            <a:xfrm>
              <a:off x="7504176" y="1661160"/>
              <a:ext cx="2426207" cy="237744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7525512" y="1682496"/>
              <a:ext cx="2346959" cy="158496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7139940" y="1478280"/>
              <a:ext cx="1851659" cy="1143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7226808" y="1615440"/>
              <a:ext cx="1717548" cy="903731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7161276" y="1499616"/>
              <a:ext cx="1772412" cy="106375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7354061" y="1660905"/>
            <a:ext cx="1373505" cy="67310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ts val="1650"/>
              </a:lnSpc>
              <a:spcBef>
                <a:spcPts val="280"/>
              </a:spcBef>
            </a:pPr>
            <a:r>
              <a:rPr sz="1500" spc="-5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Filter </a:t>
            </a:r>
            <a:r>
              <a:rPr sz="1500" spc="-10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data to</a:t>
            </a:r>
            <a:r>
              <a:rPr sz="1500" spc="-204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only  </a:t>
            </a:r>
            <a:r>
              <a:rPr sz="1500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include </a:t>
            </a:r>
            <a:r>
              <a:rPr sz="1500" spc="-20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Falcon </a:t>
            </a:r>
            <a:r>
              <a:rPr sz="1500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9  launches</a:t>
            </a:r>
            <a:endParaRPr sz="1500">
              <a:latin typeface="Malgun Gothic" panose="020B0503020000020004" charset="-127"/>
              <a:cs typeface="Malgun Gothic" panose="020B0503020000020004" charset="-127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9496043" y="1478280"/>
            <a:ext cx="1894839" cy="1143000"/>
            <a:chOff x="9496043" y="1478280"/>
            <a:chExt cx="1894839" cy="1143000"/>
          </a:xfrm>
        </p:grpSpPr>
        <p:sp>
          <p:nvSpPr>
            <p:cNvPr id="49" name="object 49"/>
            <p:cNvSpPr/>
            <p:nvPr/>
          </p:nvSpPr>
          <p:spPr>
            <a:xfrm>
              <a:off x="9496043" y="1478280"/>
              <a:ext cx="1851659" cy="1143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9497567" y="1615440"/>
              <a:ext cx="1892807" cy="90373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9517379" y="1499616"/>
              <a:ext cx="1772412" cy="1063752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2" name="object 52"/>
          <p:cNvSpPr txBox="1"/>
          <p:nvPr/>
        </p:nvSpPr>
        <p:spPr>
          <a:xfrm>
            <a:off x="9640316" y="1660905"/>
            <a:ext cx="1539240" cy="6705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-1270" algn="ctr">
              <a:lnSpc>
                <a:spcPct val="91000"/>
              </a:lnSpc>
              <a:spcBef>
                <a:spcPts val="260"/>
              </a:spcBef>
            </a:pPr>
            <a:r>
              <a:rPr sz="1500" spc="-20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Imputate </a:t>
            </a:r>
            <a:r>
              <a:rPr sz="1500" spc="-5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missing  </a:t>
            </a:r>
            <a:r>
              <a:rPr sz="1500" spc="-20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PayloadMass</a:t>
            </a:r>
            <a:r>
              <a:rPr sz="1500" spc="-160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values  with</a:t>
            </a:r>
            <a:r>
              <a:rPr sz="1500" spc="-35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 </a:t>
            </a:r>
            <a:r>
              <a:rPr sz="1500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mean</a:t>
            </a:r>
            <a:endParaRPr sz="1500">
              <a:latin typeface="Malgun Gothic" panose="020B0503020000020004" charset="-127"/>
              <a:cs typeface="Malgun Gothic" panose="020B0503020000020004" charset="-127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35635" y="4830826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algun Gothic" panose="020B0503020000020004" charset="-127"/>
                <a:cs typeface="Malgun Gothic" panose="020B0503020000020004" charset="-127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algun Gothic" panose="020B0503020000020004" charset="-127"/>
                <a:cs typeface="Malgun Gothic" panose="020B0503020000020004" charset="-127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algun Gothic" panose="020B0503020000020004" charset="-127"/>
                <a:cs typeface="Malgun Gothic" panose="020B0503020000020004" charset="-127"/>
              </a:rPr>
              <a:t>url:</a:t>
            </a:r>
            <a:endParaRPr sz="1500">
              <a:latin typeface="Malgun Gothic" panose="020B0503020000020004" charset="-127"/>
              <a:cs typeface="Malgun Gothic" panose="020B0503020000020004" charset="-127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35635" y="5215508"/>
            <a:ext cx="2988945" cy="1271117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89000"/>
              </a:lnSpc>
              <a:spcBef>
                <a:spcPts val="300"/>
              </a:spcBef>
            </a:pPr>
            <a:r>
              <a:rPr lang="en-IN" sz="1500" u="sng" spc="-10" dirty="0">
                <a:solidFill>
                  <a:schemeClr val="bg1"/>
                </a:solidFill>
                <a:uFill>
                  <a:solidFill>
                    <a:srgbClr val="2996E1"/>
                  </a:solidFill>
                </a:uFill>
                <a:latin typeface="Malgun Gothic" panose="020B0503020000020004" charset="-127"/>
                <a:cs typeface="Malgun Gothic" panose="020B0503020000020004" charset="-127"/>
                <a:hlinkClick r:id="rId22"/>
              </a:rPr>
              <a:t>https://github.com/navassherif98/IBM_Data_Science_Professional_Certification/blob/master/10.Applied_Data_Science_Capstone/Week%201%20Introduction/Data%20Collection%20Api%20.ipynb</a:t>
            </a:r>
            <a:endParaRPr sz="1500" dirty="0">
              <a:solidFill>
                <a:schemeClr val="bg1"/>
              </a:solidFill>
              <a:latin typeface="Malgun Gothic" panose="020B0503020000020004" charset="-127"/>
              <a:cs typeface="Malgun Gothic" panose="020B0503020000020004" charset="-127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–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4015"/>
              </a:lnSpc>
            </a:pPr>
            <a:r>
              <a:rPr sz="3600" spc="-3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Web</a:t>
            </a:r>
            <a:r>
              <a:rPr sz="3600" spc="-3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spc="-3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Scraping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111496" y="713231"/>
            <a:ext cx="2621280" cy="2318385"/>
            <a:chOff x="5111496" y="713231"/>
            <a:chExt cx="2621280" cy="2318385"/>
          </a:xfrm>
        </p:grpSpPr>
        <p:sp>
          <p:nvSpPr>
            <p:cNvPr id="7" name="object 7"/>
            <p:cNvSpPr/>
            <p:nvPr/>
          </p:nvSpPr>
          <p:spPr>
            <a:xfrm>
              <a:off x="5506212" y="1098804"/>
              <a:ext cx="304800" cy="1932432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5527548" y="1110995"/>
              <a:ext cx="225551" cy="186232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111496" y="713231"/>
              <a:ext cx="2580131" cy="158038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5134356" y="1037843"/>
              <a:ext cx="2598420" cy="98145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5132832" y="734567"/>
              <a:ext cx="2500884" cy="150113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5314569" y="1104137"/>
            <a:ext cx="2121535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2520"/>
              </a:lnSpc>
              <a:spcBef>
                <a:spcPts val="95"/>
              </a:spcBef>
            </a:pPr>
            <a:r>
              <a:rPr sz="2200" spc="-25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Request</a:t>
            </a:r>
            <a:r>
              <a:rPr sz="2200" spc="-114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Wikipedia</a:t>
            </a:r>
            <a:endParaRPr sz="2200">
              <a:latin typeface="Malgun Gothic" panose="020B0503020000020004" charset="-127"/>
              <a:cs typeface="Malgun Gothic" panose="020B0503020000020004" charset="-127"/>
            </a:endParaRPr>
          </a:p>
          <a:p>
            <a:pPr marL="13335" algn="ctr">
              <a:lnSpc>
                <a:spcPts val="2520"/>
              </a:lnSpc>
            </a:pPr>
            <a:r>
              <a:rPr sz="2200" spc="-25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html</a:t>
            </a:r>
            <a:endParaRPr sz="2200">
              <a:latin typeface="Malgun Gothic" panose="020B0503020000020004" charset="-127"/>
              <a:cs typeface="Malgun Gothic" panose="020B0503020000020004" charset="-127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111496" y="2589276"/>
            <a:ext cx="2580640" cy="2318385"/>
            <a:chOff x="5111496" y="2589276"/>
            <a:chExt cx="2580640" cy="2318385"/>
          </a:xfrm>
        </p:grpSpPr>
        <p:sp>
          <p:nvSpPr>
            <p:cNvPr id="14" name="object 14"/>
            <p:cNvSpPr/>
            <p:nvPr/>
          </p:nvSpPr>
          <p:spPr>
            <a:xfrm>
              <a:off x="5506212" y="2965704"/>
              <a:ext cx="304800" cy="194157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5527548" y="2987040"/>
              <a:ext cx="225551" cy="186232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5111496" y="2589276"/>
              <a:ext cx="2580131" cy="158038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5334000" y="2913888"/>
              <a:ext cx="2135124" cy="98145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5132832" y="2610612"/>
              <a:ext cx="2500884" cy="150113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5514594" y="2980689"/>
            <a:ext cx="1709420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025">
              <a:lnSpc>
                <a:spcPts val="2520"/>
              </a:lnSpc>
              <a:spcBef>
                <a:spcPts val="95"/>
              </a:spcBef>
            </a:pPr>
            <a:r>
              <a:rPr sz="2200" spc="-15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BeautifulSoup</a:t>
            </a:r>
            <a:endParaRPr sz="2200">
              <a:latin typeface="Malgun Gothic" panose="020B0503020000020004" charset="-127"/>
              <a:cs typeface="Malgun Gothic" panose="020B0503020000020004" charset="-127"/>
            </a:endParaRPr>
          </a:p>
          <a:p>
            <a:pPr marL="12700">
              <a:lnSpc>
                <a:spcPts val="2520"/>
              </a:lnSpc>
            </a:pPr>
            <a:r>
              <a:rPr sz="2200" spc="-20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html5lib</a:t>
            </a:r>
            <a:r>
              <a:rPr sz="2200" spc="-105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 </a:t>
            </a:r>
            <a:r>
              <a:rPr sz="2200" spc="-35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Parser</a:t>
            </a:r>
            <a:endParaRPr sz="2200">
              <a:latin typeface="Malgun Gothic" panose="020B0503020000020004" charset="-127"/>
              <a:cs typeface="Malgun Gothic" panose="020B0503020000020004" charset="-127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111496" y="4465320"/>
            <a:ext cx="3906520" cy="1580515"/>
            <a:chOff x="5111496" y="4465320"/>
            <a:chExt cx="3906520" cy="1580515"/>
          </a:xfrm>
        </p:grpSpPr>
        <p:sp>
          <p:nvSpPr>
            <p:cNvPr id="21" name="object 21"/>
            <p:cNvSpPr/>
            <p:nvPr/>
          </p:nvSpPr>
          <p:spPr>
            <a:xfrm>
              <a:off x="5625084" y="4721352"/>
              <a:ext cx="3392423" cy="3048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5646420" y="4742688"/>
              <a:ext cx="3313176" cy="225551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5111496" y="4465320"/>
              <a:ext cx="2580131" cy="158038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5289804" y="4789932"/>
              <a:ext cx="2287524" cy="981456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5132832" y="4486656"/>
              <a:ext cx="2500884" cy="150114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/>
          <p:cNvSpPr txBox="1"/>
          <p:nvPr/>
        </p:nvSpPr>
        <p:spPr>
          <a:xfrm>
            <a:off x="5470016" y="4854321"/>
            <a:ext cx="1802130" cy="66865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34010" marR="5080" indent="-321945">
              <a:lnSpc>
                <a:spcPts val="2430"/>
              </a:lnSpc>
              <a:spcBef>
                <a:spcPts val="350"/>
              </a:spcBef>
            </a:pPr>
            <a:r>
              <a:rPr sz="2200" spc="-15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Find </a:t>
            </a:r>
            <a:r>
              <a:rPr sz="2200" spc="-5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launch</a:t>
            </a:r>
            <a:r>
              <a:rPr sz="2200" spc="-145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 </a:t>
            </a:r>
            <a:r>
              <a:rPr sz="2200" spc="-40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info  </a:t>
            </a:r>
            <a:r>
              <a:rPr sz="2200" spc="-25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html</a:t>
            </a:r>
            <a:r>
              <a:rPr sz="2200" spc="-70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table</a:t>
            </a:r>
            <a:endParaRPr sz="2200">
              <a:latin typeface="Malgun Gothic" panose="020B0503020000020004" charset="-127"/>
              <a:cs typeface="Malgun Gothic" panose="020B0503020000020004" charset="-127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438388" y="2965704"/>
            <a:ext cx="2580640" cy="3080385"/>
            <a:chOff x="8438388" y="2965704"/>
            <a:chExt cx="2580640" cy="3080385"/>
          </a:xfrm>
        </p:grpSpPr>
        <p:sp>
          <p:nvSpPr>
            <p:cNvPr id="28" name="object 28"/>
            <p:cNvSpPr/>
            <p:nvPr/>
          </p:nvSpPr>
          <p:spPr>
            <a:xfrm>
              <a:off x="8833104" y="2965704"/>
              <a:ext cx="304800" cy="19415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8854440" y="2987040"/>
              <a:ext cx="225551" cy="1862327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8438388" y="4465320"/>
              <a:ext cx="2580131" cy="158038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8546592" y="4943855"/>
              <a:ext cx="2363724" cy="67360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8459724" y="4486656"/>
              <a:ext cx="2500883" cy="150114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/>
          <p:cNvSpPr txBox="1"/>
          <p:nvPr/>
        </p:nvSpPr>
        <p:spPr>
          <a:xfrm>
            <a:off x="8727440" y="5007990"/>
            <a:ext cx="19437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40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Create</a:t>
            </a:r>
            <a:r>
              <a:rPr sz="2200" spc="-70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dictionary</a:t>
            </a:r>
            <a:endParaRPr sz="2200">
              <a:latin typeface="Malgun Gothic" panose="020B0503020000020004" charset="-127"/>
              <a:cs typeface="Malgun Gothic" panose="020B0503020000020004" charset="-127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438388" y="1089660"/>
            <a:ext cx="2580640" cy="3112135"/>
            <a:chOff x="8438388" y="1089660"/>
            <a:chExt cx="2580640" cy="3112135"/>
          </a:xfrm>
        </p:grpSpPr>
        <p:sp>
          <p:nvSpPr>
            <p:cNvPr id="35" name="object 35"/>
            <p:cNvSpPr/>
            <p:nvPr/>
          </p:nvSpPr>
          <p:spPr>
            <a:xfrm>
              <a:off x="8833104" y="1089660"/>
              <a:ext cx="304800" cy="19415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8854440" y="1110996"/>
              <a:ext cx="225551" cy="1862327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8438388" y="2589276"/>
              <a:ext cx="2580131" cy="158038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8659368" y="2606040"/>
              <a:ext cx="2203704" cy="1595628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8459724" y="2610612"/>
              <a:ext cx="2500883" cy="150113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0" name="object 40"/>
          <p:cNvSpPr txBox="1"/>
          <p:nvPr/>
        </p:nvSpPr>
        <p:spPr>
          <a:xfrm>
            <a:off x="8840216" y="2670810"/>
            <a:ext cx="1708150" cy="12820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algn="ctr">
              <a:lnSpc>
                <a:spcPct val="92000"/>
              </a:lnSpc>
              <a:spcBef>
                <a:spcPts val="315"/>
              </a:spcBef>
            </a:pPr>
            <a:r>
              <a:rPr sz="2200" spc="-45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Iterate</a:t>
            </a:r>
            <a:r>
              <a:rPr sz="2200" spc="-135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through  table </a:t>
            </a:r>
            <a:r>
              <a:rPr sz="2200" spc="-5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cells </a:t>
            </a:r>
            <a:r>
              <a:rPr sz="2200" spc="-30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to  extract </a:t>
            </a:r>
            <a:r>
              <a:rPr sz="2200" spc="-35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data </a:t>
            </a:r>
            <a:r>
              <a:rPr sz="2200" spc="-30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to  </a:t>
            </a:r>
            <a:r>
              <a:rPr sz="2200" spc="-10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dictionary</a:t>
            </a:r>
            <a:endParaRPr sz="2200">
              <a:latin typeface="Malgun Gothic" panose="020B0503020000020004" charset="-127"/>
              <a:cs typeface="Malgun Gothic" panose="020B0503020000020004" charset="-127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8438388" y="713231"/>
            <a:ext cx="2580640" cy="1580515"/>
            <a:chOff x="8438388" y="713231"/>
            <a:chExt cx="2580640" cy="1580515"/>
          </a:xfrm>
        </p:grpSpPr>
        <p:sp>
          <p:nvSpPr>
            <p:cNvPr id="42" name="object 42"/>
            <p:cNvSpPr/>
            <p:nvPr/>
          </p:nvSpPr>
          <p:spPr>
            <a:xfrm>
              <a:off x="8438388" y="713231"/>
              <a:ext cx="2580131" cy="158038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8525256" y="1037843"/>
              <a:ext cx="2468879" cy="981455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8459724" y="734567"/>
              <a:ext cx="2500883" cy="150113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5" name="object 45"/>
          <p:cNvSpPr txBox="1"/>
          <p:nvPr/>
        </p:nvSpPr>
        <p:spPr>
          <a:xfrm>
            <a:off x="8706104" y="1101090"/>
            <a:ext cx="1983105" cy="66802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384175" marR="5080" indent="-372110">
              <a:lnSpc>
                <a:spcPts val="2420"/>
              </a:lnSpc>
              <a:spcBef>
                <a:spcPts val="360"/>
              </a:spcBef>
            </a:pPr>
            <a:r>
              <a:rPr sz="2200" spc="-20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Cast </a:t>
            </a:r>
            <a:r>
              <a:rPr sz="2200" spc="-5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dictionary</a:t>
            </a:r>
            <a:r>
              <a:rPr sz="2200" spc="-135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 </a:t>
            </a:r>
            <a:r>
              <a:rPr sz="2200" spc="-60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to  </a:t>
            </a:r>
            <a:r>
              <a:rPr sz="2200" spc="-30" dirty="0">
                <a:solidFill>
                  <a:srgbClr val="FFFFFF"/>
                </a:solidFill>
                <a:latin typeface="Malgun Gothic" panose="020B0503020000020004" charset="-127"/>
                <a:cs typeface="Malgun Gothic" panose="020B0503020000020004" charset="-127"/>
              </a:rPr>
              <a:t>DataFrame</a:t>
            </a:r>
            <a:endParaRPr sz="2200">
              <a:latin typeface="Malgun Gothic" panose="020B0503020000020004" charset="-127"/>
              <a:cs typeface="Malgun Gothic" panose="020B0503020000020004" charset="-127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35635" y="4448302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algun Gothic" panose="020B0503020000020004" charset="-127"/>
                <a:cs typeface="Malgun Gothic" panose="020B0503020000020004" charset="-127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algun Gothic" panose="020B0503020000020004" charset="-127"/>
                <a:cs typeface="Malgun Gothic" panose="020B0503020000020004" charset="-127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algun Gothic" panose="020B0503020000020004" charset="-127"/>
                <a:cs typeface="Malgun Gothic" panose="020B0503020000020004" charset="-127"/>
              </a:rPr>
              <a:t>url:</a:t>
            </a:r>
            <a:endParaRPr sz="1500">
              <a:latin typeface="Malgun Gothic" panose="020B0503020000020004" charset="-127"/>
              <a:cs typeface="Malgun Gothic" panose="020B0503020000020004" charset="-127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35635" y="4830826"/>
            <a:ext cx="2988945" cy="1282402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280"/>
              </a:spcBef>
            </a:pPr>
            <a:r>
              <a:rPr lang="en-IN" sz="1500" u="sng" spc="-10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Malgun Gothic" panose="020B0503020000020004" charset="-127"/>
                <a:cs typeface="Malgun Gothic" panose="020B0503020000020004" charset="-127"/>
                <a:hlinkClick r:id="rId16"/>
              </a:rPr>
              <a:t>https://github.com/navassherif98/IBM_Data_Science_Professional_Certification/blob/master/10.Applied_Data_Science_Capstone/Week%201%20Introduction/Data%20Collection%20with%20Web%20Scraping.ipynb</a:t>
            </a:r>
            <a:endParaRPr lang="en-IN" sz="1500" dirty="0">
              <a:latin typeface="Malgun Gothic" panose="020B0503020000020004" charset="-127"/>
              <a:cs typeface="Malgun Gothic" panose="020B0503020000020004" charset="-127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14519</Words>
  <Application>WPS Presentation</Application>
  <PresentationFormat>Widescreen</PresentationFormat>
  <Paragraphs>452</Paragraphs>
  <Slides>47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64" baseType="lpstr">
      <vt:lpstr>Arial</vt:lpstr>
      <vt:lpstr>SimSun</vt:lpstr>
      <vt:lpstr>Wingdings</vt:lpstr>
      <vt:lpstr>Arial</vt:lpstr>
      <vt:lpstr>Carlito</vt:lpstr>
      <vt:lpstr>Malgun Gothic</vt:lpstr>
      <vt:lpstr>Bahnschrift Light SemiCondensed</vt:lpstr>
      <vt:lpstr>Calibri</vt:lpstr>
      <vt:lpstr>Microsoft YaHei</vt:lpstr>
      <vt:lpstr>Arial Unicode MS</vt:lpstr>
      <vt:lpstr>Bahnschrift Condensed</vt:lpstr>
      <vt:lpstr>-apple-system</vt:lpstr>
      <vt:lpstr>AMGDT</vt:lpstr>
      <vt:lpstr>-apple-system</vt:lpstr>
      <vt:lpstr>Carlito</vt:lpstr>
      <vt:lpstr>Malgun Gothic Semilight</vt:lpstr>
      <vt:lpstr>Office Theme</vt:lpstr>
      <vt:lpstr>PowerPoint 演示文稿</vt:lpstr>
      <vt:lpstr>Outline	</vt:lpstr>
      <vt:lpstr>Executive Summary	</vt:lpstr>
      <vt:lpstr>Introduction</vt:lpstr>
      <vt:lpstr>Methodology	</vt:lpstr>
      <vt:lpstr>PowerPoint 演示文稿</vt:lpstr>
      <vt:lpstr>Data Collection Overview</vt:lpstr>
      <vt:lpstr>Filter data to only  include Falcon 9  launches</vt:lpstr>
      <vt:lpstr>PowerPoint 演示文稿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	</vt:lpstr>
      <vt:lpstr>PowerPoint 演示文稿</vt:lpstr>
      <vt:lpstr>Flight Number vs. Launch Site</vt:lpstr>
      <vt:lpstr>Payload vs. Launch Site</vt:lpstr>
      <vt:lpstr>Success rate vs. Orbit type</vt:lpstr>
      <vt:lpstr>Flight Number vs. Orbit type</vt:lpstr>
      <vt:lpstr>Payload vs. Orbit type</vt:lpstr>
      <vt:lpstr>Launch Success Yearly Trend</vt:lpstr>
      <vt:lpstr>PowerPoint 演示文稿</vt:lpstr>
      <vt:lpstr>All Launch Site Names</vt:lpstr>
      <vt:lpstr>Launch Site Names Beginning with `CCA`</vt:lpstr>
      <vt:lpstr>Total Payload Mass from NASA</vt:lpstr>
      <vt:lpstr>Average Payload Mass by F9 v1.1</vt:lpstr>
      <vt:lpstr>First Successful Ground Pad Landing Date</vt:lpstr>
      <vt:lpstr>Successful Drone Ship Landing with Payload  Between 4000 and 6000</vt:lpstr>
      <vt:lpstr>Total Number of Each Mission Outcome</vt:lpstr>
      <vt:lpstr>Boosters that Carried Maximum Payload</vt:lpstr>
      <vt:lpstr>2015 Failed Drone Ship Landing Records</vt:lpstr>
      <vt:lpstr>Ranking Counts of Successful Landings  Between 2010-06-04 and 2017-03-20</vt:lpstr>
      <vt:lpstr>Interactive Map with  Folium</vt:lpstr>
      <vt:lpstr>Launch Site Locations	</vt:lpstr>
      <vt:lpstr>Color-Coded Launch Markers	</vt:lpstr>
      <vt:lpstr>Key Location Proximities	</vt:lpstr>
      <vt:lpstr>Build a Dashboard with  Plotly Dash</vt:lpstr>
      <vt:lpstr>Successful Launches Across Launch Sites	</vt:lpstr>
      <vt:lpstr>Highest Success Rate Launch Site	</vt:lpstr>
      <vt:lpstr>Payload Mass vs. Success vs. Booster  Version Category	</vt:lpstr>
      <vt:lpstr>PowerPoint 演示文稿</vt:lpstr>
      <vt:lpstr>Classification Accuracy</vt:lpstr>
      <vt:lpstr>Confusion Matrix</vt:lpstr>
      <vt:lpstr>CONCLUSION</vt:lpstr>
      <vt:lpstr>APPENDIX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YAN Luo</dc:creator>
  <cp:lastModifiedBy>KIIT</cp:lastModifiedBy>
  <cp:revision>4</cp:revision>
  <dcterms:created xsi:type="dcterms:W3CDTF">2021-08-26T16:53:00Z</dcterms:created>
  <dcterms:modified xsi:type="dcterms:W3CDTF">2024-03-24T13:42:28Z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2021-08-26T11:00:00Z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2021-08-26T11:00:00Z</vt:filetime>
  </property>
  <property fmtid="{D5CDD505-2E9C-101B-9397-08002B2CF9AE}" pid="5" name="ICV">
    <vt:lpwstr>3D36928B89EF442897ED27490EF46CEB_12</vt:lpwstr>
  </property>
  <property fmtid="{D5CDD505-2E9C-101B-9397-08002B2CF9AE}" pid="6" name="KSOProductBuildVer">
    <vt:lpwstr>1033-12.2.0.13472</vt:lpwstr>
  </property>
</Properties>
</file>