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4.svg" ContentType="image/svg+xml"/>
  <Override PartName="/ppt/media/image19.svg" ContentType="image/svg+xml"/>
  <Override PartName="/ppt/media/image21.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8288000" cy="10287000"/>
  <p:notesSz cx="6858000" cy="9144000"/>
  <p:embeddedFontLst>
    <p:embeddedFont>
      <p:font typeface="Balsamiq Sans" panose="02000603000000000000"/>
      <p:regular r:id="rId19"/>
    </p:embeddedFont>
    <p:embeddedFont>
      <p:font typeface="Caveat Brush"/>
      <p:regular r:id="rId20"/>
    </p:embeddedFont>
    <p:embeddedFont>
      <p:font typeface="Balsamiq Sans Bold" panose="02000603000000000000"/>
      <p:bold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svg"/><Relationship Id="rId6" Type="http://schemas.openxmlformats.org/officeDocument/2006/relationships/image" Target="../media/image9.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a:off x="6668465" y="8891778"/>
            <a:ext cx="4716664" cy="366522"/>
          </a:xfrm>
          <a:prstGeom prst="rect">
            <a:avLst/>
          </a:prstGeom>
        </p:spPr>
        <p:txBody>
          <a:bodyPr lIns="0" tIns="0" rIns="0" bIns="0" rtlCol="0" anchor="t">
            <a:spAutoFit/>
          </a:bodyPr>
          <a:lstStyle/>
          <a:p>
            <a:pPr algn="ctr">
              <a:lnSpc>
                <a:spcPts val="2905"/>
              </a:lnSpc>
            </a:pPr>
            <a:r>
              <a:rPr lang="en-US" sz="2200">
                <a:solidFill>
                  <a:srgbClr val="FFFFF4"/>
                </a:solidFill>
                <a:latin typeface="Balsamiq Sans" panose="02000603000000000000"/>
                <a:ea typeface="Balsamiq Sans" panose="02000603000000000000"/>
                <a:cs typeface="Balsamiq Sans" panose="02000603000000000000"/>
                <a:sym typeface="Balsamiq Sans" panose="02000603000000000000"/>
              </a:rPr>
              <a:t>By Olivia Wilson</a:t>
            </a:r>
            <a:endParaRPr lang="en-US" sz="2200">
              <a:solidFill>
                <a:srgbClr val="FFFFF4"/>
              </a:solidFill>
              <a:latin typeface="Balsamiq Sans" panose="02000603000000000000"/>
              <a:ea typeface="Balsamiq Sans" panose="02000603000000000000"/>
              <a:cs typeface="Balsamiq Sans" panose="02000603000000000000"/>
              <a:sym typeface="Balsamiq Sans" panose="02000603000000000000"/>
            </a:endParaRPr>
          </a:p>
        </p:txBody>
      </p:sp>
      <p:pic>
        <p:nvPicPr>
          <p:cNvPr id="4" name="Picture 4"/>
          <p:cNvPicPr>
            <a:picLocks noChangeAspect="1"/>
          </p:cNvPicPr>
          <p:nvPr/>
        </p:nvPicPr>
        <p:blipFill>
          <a:blip r:embed="rId2"/>
          <a:srcRect/>
          <a:stretch>
            <a:fillRect/>
          </a:stretch>
        </p:blipFill>
        <p:spPr>
          <a:xfrm>
            <a:off x="7043" y="7763123"/>
            <a:ext cx="2043313" cy="1675517"/>
          </a:xfrm>
          <a:prstGeom prst="rect">
            <a:avLst/>
          </a:prstGeom>
        </p:spPr>
      </p:pic>
      <p:sp>
        <p:nvSpPr>
          <p:cNvPr id="5" name="Freeform 5"/>
          <p:cNvSpPr/>
          <p:nvPr/>
        </p:nvSpPr>
        <p:spPr>
          <a:xfrm>
            <a:off x="10150539" y="2183109"/>
            <a:ext cx="7626299" cy="5920781"/>
          </a:xfrm>
          <a:custGeom>
            <a:avLst/>
            <a:gdLst/>
            <a:ahLst/>
            <a:cxnLst/>
            <a:rect l="l" t="t" r="r" b="b"/>
            <a:pathLst>
              <a:path w="7626299" h="5920781">
                <a:moveTo>
                  <a:pt x="0" y="0"/>
                </a:moveTo>
                <a:lnTo>
                  <a:pt x="7626299" y="0"/>
                </a:lnTo>
                <a:lnTo>
                  <a:pt x="7626299" y="5920782"/>
                </a:lnTo>
                <a:lnTo>
                  <a:pt x="0" y="5920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379368" y="22898"/>
            <a:ext cx="9504044" cy="9071191"/>
          </a:xfrm>
          <a:prstGeom prst="rect">
            <a:avLst/>
          </a:prstGeom>
        </p:spPr>
        <p:txBody>
          <a:bodyPr lIns="0" tIns="0" rIns="0" bIns="0" rtlCol="0" anchor="t">
            <a:spAutoFit/>
          </a:bodyPr>
          <a:lstStyle/>
          <a:p>
            <a:pPr algn="l">
              <a:lnSpc>
                <a:spcPts val="24130"/>
              </a:lnSpc>
            </a:pPr>
            <a:r>
              <a:rPr lang="en-US" sz="17235">
                <a:solidFill>
                  <a:srgbClr val="FFFFFF"/>
                </a:solidFill>
                <a:latin typeface="Caveat Brush"/>
                <a:ea typeface="Caveat Brush"/>
                <a:cs typeface="Caveat Brush"/>
                <a:sym typeface="Caveat Brush"/>
              </a:rPr>
              <a:t>FLIGHT</a:t>
            </a:r>
            <a:endParaRPr lang="en-US" sz="17235">
              <a:solidFill>
                <a:srgbClr val="FFFFFF"/>
              </a:solidFill>
              <a:latin typeface="Caveat Brush"/>
              <a:ea typeface="Caveat Brush"/>
              <a:cs typeface="Caveat Brush"/>
              <a:sym typeface="Caveat Brush"/>
            </a:endParaRPr>
          </a:p>
          <a:p>
            <a:pPr algn="l">
              <a:lnSpc>
                <a:spcPts val="24130"/>
              </a:lnSpc>
            </a:pPr>
            <a:r>
              <a:rPr lang="en-US" sz="17235">
                <a:solidFill>
                  <a:srgbClr val="FFFFFF"/>
                </a:solidFill>
                <a:latin typeface="Caveat Brush"/>
                <a:ea typeface="Caveat Brush"/>
                <a:cs typeface="Caveat Brush"/>
                <a:sym typeface="Caveat Brush"/>
              </a:rPr>
              <a:t>PREDICTOR</a:t>
            </a:r>
            <a:endParaRPr lang="en-US" sz="17235">
              <a:solidFill>
                <a:srgbClr val="FFFFFF"/>
              </a:solidFill>
              <a:latin typeface="Caveat Brush"/>
              <a:ea typeface="Caveat Brush"/>
              <a:cs typeface="Caveat Brush"/>
              <a:sym typeface="Caveat Brush"/>
            </a:endParaRPr>
          </a:p>
          <a:p>
            <a:pPr algn="l">
              <a:lnSpc>
                <a:spcPts val="24130"/>
              </a:lnSpc>
            </a:pPr>
          </a:p>
        </p:txBody>
      </p:sp>
      <p:sp>
        <p:nvSpPr>
          <p:cNvPr id="7" name="AutoShape 7"/>
          <p:cNvSpPr/>
          <p:nvPr/>
        </p:nvSpPr>
        <p:spPr>
          <a:xfrm>
            <a:off x="8000619" y="8545555"/>
            <a:ext cx="9035606" cy="1702354"/>
          </a:xfrm>
          <a:prstGeom prst="rect">
            <a:avLst/>
          </a:prstGeom>
          <a:solidFill>
            <a:srgbClr val="FFFFFF"/>
          </a:solidFill>
        </p:spPr>
      </p:sp>
      <p:sp>
        <p:nvSpPr>
          <p:cNvPr id="8" name="AutoShape 8"/>
          <p:cNvSpPr/>
          <p:nvPr/>
        </p:nvSpPr>
        <p:spPr>
          <a:xfrm>
            <a:off x="8223694" y="8648123"/>
            <a:ext cx="8812530" cy="1581034"/>
          </a:xfrm>
          <a:prstGeom prst="rect">
            <a:avLst/>
          </a:prstGeom>
          <a:solidFill>
            <a:srgbClr val="595757"/>
          </a:solidFill>
        </p:spPr>
      </p:sp>
      <p:sp>
        <p:nvSpPr>
          <p:cNvPr id="9" name="Freeform 9"/>
          <p:cNvSpPr/>
          <p:nvPr/>
        </p:nvSpPr>
        <p:spPr>
          <a:xfrm>
            <a:off x="8687983" y="8841212"/>
            <a:ext cx="912034" cy="964652"/>
          </a:xfrm>
          <a:custGeom>
            <a:avLst/>
            <a:gdLst/>
            <a:ahLst/>
            <a:cxnLst/>
            <a:rect l="l" t="t" r="r" b="b"/>
            <a:pathLst>
              <a:path w="912034" h="964652">
                <a:moveTo>
                  <a:pt x="0" y="0"/>
                </a:moveTo>
                <a:lnTo>
                  <a:pt x="912034" y="0"/>
                </a:lnTo>
                <a:lnTo>
                  <a:pt x="912034" y="964651"/>
                </a:lnTo>
                <a:lnTo>
                  <a:pt x="0" y="9646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10150539" y="8637291"/>
            <a:ext cx="6086118" cy="1335249"/>
          </a:xfrm>
          <a:prstGeom prst="rect">
            <a:avLst/>
          </a:prstGeom>
        </p:spPr>
        <p:txBody>
          <a:bodyPr lIns="0" tIns="0" rIns="0" bIns="0" rtlCol="0" anchor="t">
            <a:spAutoFit/>
          </a:bodyPr>
          <a:lstStyle/>
          <a:p>
            <a:pPr algn="ctr">
              <a:lnSpc>
                <a:spcPts val="10930"/>
              </a:lnSpc>
              <a:spcBef>
                <a:spcPct val="0"/>
              </a:spcBef>
            </a:pPr>
            <a:r>
              <a:rPr lang="en-US" sz="7805">
                <a:solidFill>
                  <a:srgbClr val="000000"/>
                </a:solidFill>
                <a:latin typeface="Caveat Brush"/>
                <a:ea typeface="Caveat Brush"/>
                <a:cs typeface="Caveat Brush"/>
                <a:sym typeface="Caveat Brush"/>
              </a:rPr>
              <a:t>MAJOR</a:t>
            </a:r>
            <a:r>
              <a:rPr lang="en-US" sz="7805">
                <a:solidFill>
                  <a:srgbClr val="000000"/>
                </a:solidFill>
                <a:latin typeface="Caveat Brush"/>
                <a:ea typeface="Caveat Brush"/>
                <a:cs typeface="Caveat Brush"/>
                <a:sym typeface="Caveat Brush"/>
              </a:rPr>
              <a:t> PROJECT </a:t>
            </a:r>
            <a:endParaRPr lang="en-US" sz="7805">
              <a:solidFill>
                <a:srgbClr val="000000"/>
              </a:solidFill>
              <a:latin typeface="Caveat Brush"/>
              <a:ea typeface="Caveat Brush"/>
              <a:cs typeface="Caveat Brush"/>
              <a:sym typeface="Caveat Brus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17888" b="-17888"/>
            </a:stretch>
          </a:blipFill>
        </p:spPr>
      </p:sp>
      <p:sp>
        <p:nvSpPr>
          <p:cNvPr id="3" name="Freeform 3"/>
          <p:cNvSpPr/>
          <p:nvPr/>
        </p:nvSpPr>
        <p:spPr>
          <a:xfrm>
            <a:off x="635652" y="1994789"/>
            <a:ext cx="9857227" cy="6297423"/>
          </a:xfrm>
          <a:custGeom>
            <a:avLst/>
            <a:gdLst/>
            <a:ahLst/>
            <a:cxnLst/>
            <a:rect l="l" t="t" r="r" b="b"/>
            <a:pathLst>
              <a:path w="9857227" h="6297423">
                <a:moveTo>
                  <a:pt x="0" y="0"/>
                </a:moveTo>
                <a:lnTo>
                  <a:pt x="9857227" y="0"/>
                </a:lnTo>
                <a:lnTo>
                  <a:pt x="9857227" y="6297422"/>
                </a:lnTo>
                <a:lnTo>
                  <a:pt x="0" y="6297422"/>
                </a:lnTo>
                <a:lnTo>
                  <a:pt x="0" y="0"/>
                </a:lnTo>
                <a:close/>
              </a:path>
            </a:pathLst>
          </a:custGeom>
          <a:blipFill>
            <a:blip r:embed="rId2"/>
            <a:stretch>
              <a:fillRect t="-776" r="-117" b="-4024"/>
            </a:stretch>
          </a:blipFill>
        </p:spPr>
      </p:sp>
      <p:sp>
        <p:nvSpPr>
          <p:cNvPr id="4" name="Freeform 4"/>
          <p:cNvSpPr/>
          <p:nvPr/>
        </p:nvSpPr>
        <p:spPr>
          <a:xfrm>
            <a:off x="10714167" y="1994789"/>
            <a:ext cx="6940920" cy="6297423"/>
          </a:xfrm>
          <a:custGeom>
            <a:avLst/>
            <a:gdLst/>
            <a:ahLst/>
            <a:cxnLst/>
            <a:rect l="l" t="t" r="r" b="b"/>
            <a:pathLst>
              <a:path w="6940920" h="6297423">
                <a:moveTo>
                  <a:pt x="0" y="0"/>
                </a:moveTo>
                <a:lnTo>
                  <a:pt x="6940920" y="0"/>
                </a:lnTo>
                <a:lnTo>
                  <a:pt x="6940920" y="6297422"/>
                </a:lnTo>
                <a:lnTo>
                  <a:pt x="0" y="6297422"/>
                </a:lnTo>
                <a:lnTo>
                  <a:pt x="0" y="0"/>
                </a:lnTo>
                <a:close/>
              </a:path>
            </a:pathLst>
          </a:custGeom>
          <a:blipFill>
            <a:blip r:embed="rId3"/>
            <a:stretch>
              <a:fillRect l="-4010" r="-25384"/>
            </a:stretch>
          </a:blipFill>
        </p:spPr>
      </p:sp>
      <p:sp>
        <p:nvSpPr>
          <p:cNvPr id="5" name="TextBox 5"/>
          <p:cNvSpPr txBox="1"/>
          <p:nvPr/>
        </p:nvSpPr>
        <p:spPr>
          <a:xfrm>
            <a:off x="2983129" y="-99944"/>
            <a:ext cx="11201498" cy="1460131"/>
          </a:xfrm>
          <a:prstGeom prst="rect">
            <a:avLst/>
          </a:prstGeom>
        </p:spPr>
        <p:txBody>
          <a:bodyPr lIns="0" tIns="0" rIns="0" bIns="0" rtlCol="0" anchor="t">
            <a:spAutoFit/>
          </a:bodyPr>
          <a:lstStyle/>
          <a:p>
            <a:pPr algn="ctr">
              <a:lnSpc>
                <a:spcPts val="11920"/>
              </a:lnSpc>
            </a:pPr>
            <a:r>
              <a:rPr lang="en-US" sz="8515">
                <a:solidFill>
                  <a:srgbClr val="FFFFFF"/>
                </a:solidFill>
                <a:latin typeface="Caveat Brush"/>
                <a:ea typeface="Caveat Brush"/>
                <a:cs typeface="Caveat Brush"/>
                <a:sym typeface="Caveat Brush"/>
              </a:rPr>
              <a:t>RESULTS AND ANALYSIS</a:t>
            </a:r>
            <a:endParaRPr lang="en-US" sz="8515">
              <a:solidFill>
                <a:srgbClr val="FFFFFF"/>
              </a:solidFill>
              <a:latin typeface="Caveat Brush"/>
              <a:ea typeface="Caveat Brush"/>
              <a:cs typeface="Caveat Brush"/>
              <a:sym typeface="Caveat Brus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rot="9985">
            <a:off x="2019843" y="383099"/>
            <a:ext cx="13310084" cy="1460177"/>
          </a:xfrm>
          <a:prstGeom prst="rect">
            <a:avLst/>
          </a:prstGeom>
        </p:spPr>
        <p:txBody>
          <a:bodyPr lIns="0" tIns="0" rIns="0" bIns="0" rtlCol="0" anchor="t">
            <a:spAutoFit/>
          </a:bodyPr>
          <a:lstStyle/>
          <a:p>
            <a:pPr algn="ctr">
              <a:lnSpc>
                <a:spcPts val="11915"/>
              </a:lnSpc>
            </a:pPr>
            <a:r>
              <a:rPr lang="en-US" sz="8510">
                <a:solidFill>
                  <a:srgbClr val="FFFFFF"/>
                </a:solidFill>
                <a:latin typeface="Caveat Brush"/>
                <a:ea typeface="Caveat Brush"/>
                <a:cs typeface="Caveat Brush"/>
                <a:sym typeface="Caveat Brush"/>
              </a:rPr>
              <a:t>CONCLUSION</a:t>
            </a:r>
            <a:endParaRPr lang="en-US" sz="8510">
              <a:solidFill>
                <a:srgbClr val="FFFFFF"/>
              </a:solidFill>
              <a:latin typeface="Caveat Brush"/>
              <a:ea typeface="Caveat Brush"/>
              <a:cs typeface="Caveat Brush"/>
              <a:sym typeface="Caveat Brush"/>
            </a:endParaRPr>
          </a:p>
        </p:txBody>
      </p:sp>
      <p:sp>
        <p:nvSpPr>
          <p:cNvPr id="4" name="TextBox 4"/>
          <p:cNvSpPr txBox="1"/>
          <p:nvPr/>
        </p:nvSpPr>
        <p:spPr>
          <a:xfrm>
            <a:off x="1028700" y="3231524"/>
            <a:ext cx="15776624" cy="4797005"/>
          </a:xfrm>
          <a:prstGeom prst="rect">
            <a:avLst/>
          </a:prstGeom>
        </p:spPr>
        <p:txBody>
          <a:bodyPr lIns="0" tIns="0" rIns="0" bIns="0" rtlCol="0" anchor="t">
            <a:spAutoFit/>
          </a:bodyPr>
          <a:lstStyle/>
          <a:p>
            <a:pPr algn="just">
              <a:lnSpc>
                <a:spcPts val="3860"/>
              </a:lnSpc>
            </a:pPr>
            <a:r>
              <a:rPr lang="en-US" sz="2755">
                <a:solidFill>
                  <a:srgbClr val="FFFFFF"/>
                </a:solidFill>
                <a:latin typeface="Balsamiq Sans" panose="02000603000000000000"/>
                <a:ea typeface="Balsamiq Sans" panose="02000603000000000000"/>
                <a:cs typeface="Balsamiq Sans" panose="02000603000000000000"/>
                <a:sym typeface="Balsamiq Sans" panose="02000603000000000000"/>
              </a:rPr>
              <a:t>This project successfully developed a highly accurate flight status prediction system that addresses critical industry needs. The solution demonstrates how machine learning can transform operational challenges into data-driven opportunities for improvement. A</a:t>
            </a:r>
            <a:r>
              <a:rPr lang="en-US" sz="2755">
                <a:solidFill>
                  <a:srgbClr val="FFFFFF"/>
                </a:solidFill>
                <a:latin typeface="Balsamiq Sans" panose="02000603000000000000"/>
                <a:ea typeface="Balsamiq Sans" panose="02000603000000000000"/>
                <a:cs typeface="Balsamiq Sans" panose="02000603000000000000"/>
                <a:sym typeface="Balsamiq Sans" panose="02000603000000000000"/>
              </a:rPr>
              <a:t>irlines implementing this technology can expect significant benefits including reduced operational costs, improved resource utilization, and enhanced passenger satisfaction. The model's architecture allows for continuous improvement as more data becomes available, ensuring long-term relevance in the dynamic aviation environment. While already showing strong performance, the system provides a foundation for even more sophisticated predictive capabilities as additional data sources become integrated.</a:t>
            </a:r>
            <a:endParaRPr lang="en-US" sz="2755">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860"/>
              </a:lnSpc>
            </a:pPr>
          </a:p>
          <a:p>
            <a:pPr algn="just">
              <a:lnSpc>
                <a:spcPts val="3860"/>
              </a:lnSpc>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a:off x="1028700" y="1920567"/>
            <a:ext cx="16396513" cy="8821071"/>
          </a:xfrm>
          <a:prstGeom prst="rect">
            <a:avLst/>
          </a:prstGeom>
        </p:spPr>
        <p:txBody>
          <a:bodyPr lIns="0" tIns="0" rIns="0" bIns="0" rtlCol="0" anchor="t">
            <a:spAutoFit/>
          </a:bodyPr>
          <a:lstStyle/>
          <a:p>
            <a:pPr marL="546100" lvl="1" indent="-273050" algn="l">
              <a:lnSpc>
                <a:spcPts val="3540"/>
              </a:lnSpc>
              <a:buAutoNum type="arabicPeriod"/>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Real-Time Data Integration</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1091565" lvl="2" indent="-363855" algn="l">
              <a:lnSpc>
                <a:spcPts val="3540"/>
              </a:lnSpc>
              <a:buFont typeface="Arial" panose="020B0604020202020204"/>
              <a:buChar char="⚬"/>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Incorporate live data streams from air traffic control, weather APIs, and airline operations systems to enable dynamic, minute-by-minute predictions.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46100" lvl="1" indent="-273050" algn="l">
              <a:lnSpc>
                <a:spcPts val="3540"/>
              </a:lnSpc>
              <a:buAutoNum type="arabicPeriod"/>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Enhanced Predictive Features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1091565" lvl="2" indent="-363855" algn="l">
              <a:lnSpc>
                <a:spcPts val="3540"/>
              </a:lnSpc>
              <a:buFont typeface="Arial" panose="020B0604020202020204"/>
              <a:buChar char="⚬"/>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Integrate hyperlocal weather data (e.g., termi</a:t>
            </a: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nal-specific wind conditions) to improve delay cause attribution.</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46100" lvl="1" indent="-273050" algn="l">
              <a:lnSpc>
                <a:spcPts val="3540"/>
              </a:lnSpc>
              <a:buAutoNum type="arabicPeriod"/>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Network-Wide Delay Propagation Modeling</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1091565" lvl="2" indent="-363855" algn="l">
              <a:lnSpc>
                <a:spcPts val="3540"/>
              </a:lnSpc>
              <a:buFont typeface="Arial" panose="020B0604020202020204"/>
              <a:buChar char="⚬"/>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Expand the system to predict downstream impacts, such as how a delay in a morning flight might affect connecting flights throughout the day.</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46100" lvl="1" indent="-273050" algn="l">
              <a:lnSpc>
                <a:spcPts val="3540"/>
              </a:lnSpc>
              <a:buAutoNum type="arabicPeriod"/>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Explainable AI for Operational Decisions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1091565" lvl="2" indent="-363855" algn="l">
              <a:lnSpc>
                <a:spcPts val="3540"/>
              </a:lnSpc>
              <a:buFont typeface="Arial" panose="020B0604020202020204"/>
              <a:buChar char="⚬"/>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Develop intuitive dashboards that explain predictions in plain language (e.g, "High cancellation risk due to incoming snowstorm and crew scheduling constraints").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46100" lvl="1" indent="-273050" algn="l">
              <a:lnSpc>
                <a:spcPts val="3540"/>
              </a:lnSpc>
              <a:buAutoNum type="arabicPeriod"/>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Passenger-Centric Predictive Tools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1091565" lvl="2" indent="-363855" algn="l">
              <a:lnSpc>
                <a:spcPts val="3540"/>
              </a:lnSpc>
              <a:buFont typeface="Arial" panose="020B0604020202020204"/>
              <a:buChar char="⚬"/>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Build personalized rebooking recommendation engines that suggest optimal alternate flights when disruptions occur.</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l">
              <a:lnSpc>
                <a:spcPts val="3540"/>
              </a:lnSpc>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   6. Cross-Industry Adaptation</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l">
              <a:lnSpc>
                <a:spcPts val="3540"/>
              </a:lnSpc>
            </a:pP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            </a:t>
            </a:r>
            <a:r>
              <a:rPr lang="en-US" sz="2530">
                <a:solidFill>
                  <a:srgbClr val="FFFFFF"/>
                </a:solidFill>
                <a:latin typeface="Balsamiq Sans" panose="02000603000000000000"/>
                <a:ea typeface="Balsamiq Sans" panose="02000603000000000000"/>
                <a:cs typeface="Balsamiq Sans" panose="02000603000000000000"/>
                <a:sym typeface="Balsamiq Sans" panose="02000603000000000000"/>
              </a:rPr>
              <a:t>Adapt the framework for cargo airlines, where delay prediction is critical for perishable shipments.</a:t>
            </a:r>
            <a:endParaRPr lang="en-US" sz="253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l">
              <a:lnSpc>
                <a:spcPts val="3540"/>
              </a:lnSpc>
            </a:pPr>
          </a:p>
          <a:p>
            <a:pPr algn="l">
              <a:lnSpc>
                <a:spcPts val="3540"/>
              </a:lnSpc>
            </a:pPr>
          </a:p>
          <a:p>
            <a:pPr algn="l">
              <a:lnSpc>
                <a:spcPts val="3540"/>
              </a:lnSpc>
            </a:pPr>
          </a:p>
        </p:txBody>
      </p:sp>
      <p:sp>
        <p:nvSpPr>
          <p:cNvPr id="4" name="TextBox 4"/>
          <p:cNvSpPr txBox="1"/>
          <p:nvPr/>
        </p:nvSpPr>
        <p:spPr>
          <a:xfrm>
            <a:off x="4837091" y="200456"/>
            <a:ext cx="8170831" cy="1485037"/>
          </a:xfrm>
          <a:prstGeom prst="rect">
            <a:avLst/>
          </a:prstGeom>
        </p:spPr>
        <p:txBody>
          <a:bodyPr lIns="0" tIns="0" rIns="0" bIns="0" rtlCol="0" anchor="t">
            <a:spAutoFit/>
          </a:bodyPr>
          <a:lstStyle/>
          <a:p>
            <a:pPr algn="ctr">
              <a:lnSpc>
                <a:spcPts val="12120"/>
              </a:lnSpc>
            </a:pPr>
            <a:r>
              <a:rPr lang="en-US" sz="8660">
                <a:solidFill>
                  <a:srgbClr val="FFFFFF"/>
                </a:solidFill>
                <a:latin typeface="Caveat Brush"/>
                <a:ea typeface="Caveat Brush"/>
                <a:cs typeface="Caveat Brush"/>
                <a:sym typeface="Caveat Brush"/>
              </a:rPr>
              <a:t>FUTURE SCOPE</a:t>
            </a:r>
            <a:endParaRPr lang="en-US" sz="8660">
              <a:solidFill>
                <a:srgbClr val="FFFFFF"/>
              </a:solidFill>
              <a:latin typeface="Caveat Brush"/>
              <a:ea typeface="Caveat Brush"/>
              <a:cs typeface="Caveat Brush"/>
              <a:sym typeface="Caveat Brush"/>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a:off x="3992358" y="3213834"/>
            <a:ext cx="10303285" cy="4248144"/>
          </a:xfrm>
          <a:prstGeom prst="rect">
            <a:avLst/>
          </a:prstGeom>
        </p:spPr>
        <p:txBody>
          <a:bodyPr lIns="0" tIns="0" rIns="0" bIns="0" rtlCol="0" anchor="t">
            <a:spAutoFit/>
          </a:bodyPr>
          <a:lstStyle/>
          <a:p>
            <a:pPr algn="ctr">
              <a:lnSpc>
                <a:spcPts val="15860"/>
              </a:lnSpc>
            </a:pPr>
            <a:r>
              <a:rPr lang="en-US" sz="19340">
                <a:solidFill>
                  <a:srgbClr val="FFFFFF"/>
                </a:solidFill>
                <a:latin typeface="Caveat Brush"/>
                <a:ea typeface="Caveat Brush"/>
                <a:cs typeface="Caveat Brush"/>
                <a:sym typeface="Caveat Brush"/>
              </a:rPr>
              <a:t>THANK YOU!</a:t>
            </a:r>
            <a:endParaRPr lang="en-US" sz="19340">
              <a:solidFill>
                <a:srgbClr val="FFFFFF"/>
              </a:solidFill>
              <a:latin typeface="Caveat Brush"/>
              <a:ea typeface="Caveat Brush"/>
              <a:cs typeface="Caveat Brush"/>
              <a:sym typeface="Caveat Brush"/>
            </a:endParaRPr>
          </a:p>
        </p:txBody>
      </p:sp>
      <p:sp>
        <p:nvSpPr>
          <p:cNvPr id="4" name="Freeform 4"/>
          <p:cNvSpPr/>
          <p:nvPr/>
        </p:nvSpPr>
        <p:spPr>
          <a:xfrm rot="-825270">
            <a:off x="4314807" y="3981121"/>
            <a:ext cx="2168278" cy="4114800"/>
          </a:xfrm>
          <a:custGeom>
            <a:avLst/>
            <a:gdLst/>
            <a:ahLst/>
            <a:cxnLst/>
            <a:rect l="l" t="t" r="r" b="b"/>
            <a:pathLst>
              <a:path w="2168278" h="4114800">
                <a:moveTo>
                  <a:pt x="0" y="0"/>
                </a:moveTo>
                <a:lnTo>
                  <a:pt x="2168278" y="0"/>
                </a:lnTo>
                <a:lnTo>
                  <a:pt x="216827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5697693" y="6879238"/>
            <a:ext cx="6892615" cy="1165479"/>
          </a:xfrm>
          <a:custGeom>
            <a:avLst/>
            <a:gdLst/>
            <a:ahLst/>
            <a:cxnLst/>
            <a:rect l="l" t="t" r="r" b="b"/>
            <a:pathLst>
              <a:path w="6892615" h="1165479">
                <a:moveTo>
                  <a:pt x="0" y="0"/>
                </a:moveTo>
                <a:lnTo>
                  <a:pt x="6892614" y="0"/>
                </a:lnTo>
                <a:lnTo>
                  <a:pt x="6892614" y="1165479"/>
                </a:lnTo>
                <a:lnTo>
                  <a:pt x="0" y="11654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Freeform 3"/>
          <p:cNvSpPr/>
          <p:nvPr/>
        </p:nvSpPr>
        <p:spPr>
          <a:xfrm>
            <a:off x="13404877" y="606036"/>
            <a:ext cx="3215482" cy="2194566"/>
          </a:xfrm>
          <a:custGeom>
            <a:avLst/>
            <a:gdLst/>
            <a:ahLst/>
            <a:cxnLst/>
            <a:rect l="l" t="t" r="r" b="b"/>
            <a:pathLst>
              <a:path w="3215482" h="2194566">
                <a:moveTo>
                  <a:pt x="0" y="0"/>
                </a:moveTo>
                <a:lnTo>
                  <a:pt x="3215482" y="0"/>
                </a:lnTo>
                <a:lnTo>
                  <a:pt x="3215482" y="2194567"/>
                </a:lnTo>
                <a:lnTo>
                  <a:pt x="0" y="21945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668877" y="3837623"/>
            <a:ext cx="10855048" cy="5919865"/>
          </a:xfrm>
          <a:prstGeom prst="rect">
            <a:avLst/>
          </a:prstGeom>
        </p:spPr>
        <p:txBody>
          <a:bodyPr lIns="0" tIns="0" rIns="0" bIns="0" rtlCol="0" anchor="t">
            <a:spAutoFit/>
          </a:bodyPr>
          <a:lstStyle/>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Abhijeet Kumar - 2106002</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Ankit Kumar Ghosh - 2106013</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Sayan Hasan Mandal - 2106062</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Ankit Prakash - 2106091</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Chaitanya Punja - 2106109</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r>
              <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rPr>
              <a:t>Shantanu Basu - 2106283</a:t>
            </a:r>
            <a:endParaRPr lang="en-US" sz="3940" b="1" spc="106">
              <a:solidFill>
                <a:srgbClr val="FFFFF4"/>
              </a:solidFill>
              <a:latin typeface="Balsamiq Sans Bold" panose="02000603000000000000"/>
              <a:ea typeface="Balsamiq Sans Bold" panose="02000603000000000000"/>
              <a:cs typeface="Balsamiq Sans Bold" panose="02000603000000000000"/>
              <a:sym typeface="Balsamiq Sans Bold" panose="02000603000000000000"/>
            </a:endParaRPr>
          </a:p>
          <a:p>
            <a:pPr algn="ctr">
              <a:lnSpc>
                <a:spcPts val="5200"/>
              </a:lnSpc>
            </a:pPr>
          </a:p>
          <a:p>
            <a:pPr algn="ctr">
              <a:lnSpc>
                <a:spcPts val="5200"/>
              </a:lnSpc>
            </a:pPr>
          </a:p>
          <a:p>
            <a:pPr algn="ctr">
              <a:lnSpc>
                <a:spcPts val="5200"/>
              </a:lnSpc>
            </a:pPr>
          </a:p>
        </p:txBody>
      </p:sp>
      <p:sp>
        <p:nvSpPr>
          <p:cNvPr id="5" name="Freeform 5"/>
          <p:cNvSpPr/>
          <p:nvPr/>
        </p:nvSpPr>
        <p:spPr>
          <a:xfrm>
            <a:off x="1028700" y="556608"/>
            <a:ext cx="7067701" cy="2243995"/>
          </a:xfrm>
          <a:custGeom>
            <a:avLst/>
            <a:gdLst/>
            <a:ahLst/>
            <a:cxnLst/>
            <a:rect l="l" t="t" r="r" b="b"/>
            <a:pathLst>
              <a:path w="7067701" h="2243995">
                <a:moveTo>
                  <a:pt x="0" y="0"/>
                </a:moveTo>
                <a:lnTo>
                  <a:pt x="7067701" y="0"/>
                </a:lnTo>
                <a:lnTo>
                  <a:pt x="7067701" y="2243995"/>
                </a:lnTo>
                <a:lnTo>
                  <a:pt x="0" y="22439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rot="9985">
            <a:off x="1030944" y="444440"/>
            <a:ext cx="6786809" cy="1555119"/>
          </a:xfrm>
          <a:prstGeom prst="rect">
            <a:avLst/>
          </a:prstGeom>
        </p:spPr>
        <p:txBody>
          <a:bodyPr lIns="0" tIns="0" rIns="0" bIns="0" rtlCol="0" anchor="t">
            <a:spAutoFit/>
          </a:bodyPr>
          <a:lstStyle/>
          <a:p>
            <a:pPr algn="ctr">
              <a:lnSpc>
                <a:spcPts val="12735"/>
              </a:lnSpc>
            </a:pPr>
            <a:r>
              <a:rPr lang="en-US" sz="9095">
                <a:solidFill>
                  <a:srgbClr val="FFFFFF"/>
                </a:solidFill>
                <a:latin typeface="Caveat Brush"/>
                <a:ea typeface="Caveat Brush"/>
                <a:cs typeface="Caveat Brush"/>
                <a:sym typeface="Caveat Brush"/>
              </a:rPr>
              <a:t>TEAM MEMBERS</a:t>
            </a:r>
            <a:endParaRPr lang="en-US" sz="9095">
              <a:solidFill>
                <a:srgbClr val="FFFFFF"/>
              </a:solidFill>
              <a:latin typeface="Caveat Brush"/>
              <a:ea typeface="Caveat Brush"/>
              <a:cs typeface="Caveat Brush"/>
              <a:sym typeface="Caveat Brus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Freeform 3"/>
          <p:cNvSpPr/>
          <p:nvPr/>
        </p:nvSpPr>
        <p:spPr>
          <a:xfrm>
            <a:off x="2809708" y="3901561"/>
            <a:ext cx="5323215" cy="996893"/>
          </a:xfrm>
          <a:custGeom>
            <a:avLst/>
            <a:gdLst/>
            <a:ahLst/>
            <a:cxnLst/>
            <a:rect l="l" t="t" r="r" b="b"/>
            <a:pathLst>
              <a:path w="5323215" h="996893">
                <a:moveTo>
                  <a:pt x="0" y="0"/>
                </a:moveTo>
                <a:lnTo>
                  <a:pt x="5323215" y="0"/>
                </a:lnTo>
                <a:lnTo>
                  <a:pt x="5323215"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298967" y="3901561"/>
            <a:ext cx="5323215" cy="996893"/>
          </a:xfrm>
          <a:custGeom>
            <a:avLst/>
            <a:gdLst/>
            <a:ahLst/>
            <a:cxnLst/>
            <a:rect l="l" t="t" r="r" b="b"/>
            <a:pathLst>
              <a:path w="5323215" h="996893">
                <a:moveTo>
                  <a:pt x="0" y="0"/>
                </a:moveTo>
                <a:lnTo>
                  <a:pt x="5323216" y="0"/>
                </a:lnTo>
                <a:lnTo>
                  <a:pt x="5323216"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9298967" y="5354616"/>
            <a:ext cx="5323215" cy="996893"/>
          </a:xfrm>
          <a:custGeom>
            <a:avLst/>
            <a:gdLst/>
            <a:ahLst/>
            <a:cxnLst/>
            <a:rect l="l" t="t" r="r" b="b"/>
            <a:pathLst>
              <a:path w="5323215" h="996893">
                <a:moveTo>
                  <a:pt x="0" y="0"/>
                </a:moveTo>
                <a:lnTo>
                  <a:pt x="5323216" y="0"/>
                </a:lnTo>
                <a:lnTo>
                  <a:pt x="5323216"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9298967" y="6807670"/>
            <a:ext cx="5323215" cy="996893"/>
          </a:xfrm>
          <a:custGeom>
            <a:avLst/>
            <a:gdLst/>
            <a:ahLst/>
            <a:cxnLst/>
            <a:rect l="l" t="t" r="r" b="b"/>
            <a:pathLst>
              <a:path w="5323215" h="996893">
                <a:moveTo>
                  <a:pt x="0" y="0"/>
                </a:moveTo>
                <a:lnTo>
                  <a:pt x="5323216" y="0"/>
                </a:lnTo>
                <a:lnTo>
                  <a:pt x="5323216"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809708" y="5354616"/>
            <a:ext cx="5323215" cy="996893"/>
          </a:xfrm>
          <a:custGeom>
            <a:avLst/>
            <a:gdLst/>
            <a:ahLst/>
            <a:cxnLst/>
            <a:rect l="l" t="t" r="r" b="b"/>
            <a:pathLst>
              <a:path w="5323215" h="996893">
                <a:moveTo>
                  <a:pt x="0" y="0"/>
                </a:moveTo>
                <a:lnTo>
                  <a:pt x="5323215" y="0"/>
                </a:lnTo>
                <a:lnTo>
                  <a:pt x="5323215"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2809708" y="6807670"/>
            <a:ext cx="5323215" cy="996893"/>
          </a:xfrm>
          <a:custGeom>
            <a:avLst/>
            <a:gdLst/>
            <a:ahLst/>
            <a:cxnLst/>
            <a:rect l="l" t="t" r="r" b="b"/>
            <a:pathLst>
              <a:path w="5323215" h="996893">
                <a:moveTo>
                  <a:pt x="0" y="0"/>
                </a:moveTo>
                <a:lnTo>
                  <a:pt x="5323215" y="0"/>
                </a:lnTo>
                <a:lnTo>
                  <a:pt x="5323215" y="996893"/>
                </a:lnTo>
                <a:lnTo>
                  <a:pt x="0" y="9968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flipH="1">
            <a:off x="15347464" y="5612600"/>
            <a:ext cx="3196273" cy="4114800"/>
          </a:xfrm>
          <a:custGeom>
            <a:avLst/>
            <a:gdLst/>
            <a:ahLst/>
            <a:cxnLst/>
            <a:rect l="l" t="t" r="r" b="b"/>
            <a:pathLst>
              <a:path w="3196273" h="4114800">
                <a:moveTo>
                  <a:pt x="3196272" y="0"/>
                </a:moveTo>
                <a:lnTo>
                  <a:pt x="0" y="0"/>
                </a:lnTo>
                <a:lnTo>
                  <a:pt x="0" y="4114800"/>
                </a:lnTo>
                <a:lnTo>
                  <a:pt x="3196272" y="4114800"/>
                </a:lnTo>
                <a:lnTo>
                  <a:pt x="319627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5629401" y="784793"/>
            <a:ext cx="6816594" cy="2164268"/>
          </a:xfrm>
          <a:custGeom>
            <a:avLst/>
            <a:gdLst/>
            <a:ahLst/>
            <a:cxnLst/>
            <a:rect l="l" t="t" r="r" b="b"/>
            <a:pathLst>
              <a:path w="6816594" h="2164268">
                <a:moveTo>
                  <a:pt x="0" y="0"/>
                </a:moveTo>
                <a:lnTo>
                  <a:pt x="6816594" y="0"/>
                </a:lnTo>
                <a:lnTo>
                  <a:pt x="6816594" y="2164268"/>
                </a:lnTo>
                <a:lnTo>
                  <a:pt x="0" y="21642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718745" y="885825"/>
            <a:ext cx="8109434" cy="1276716"/>
          </a:xfrm>
          <a:prstGeom prst="rect">
            <a:avLst/>
          </a:prstGeom>
        </p:spPr>
        <p:txBody>
          <a:bodyPr lIns="0" tIns="0" rIns="0" bIns="0" rtlCol="0" anchor="t">
            <a:spAutoFit/>
          </a:bodyPr>
          <a:lstStyle/>
          <a:p>
            <a:pPr algn="ctr">
              <a:lnSpc>
                <a:spcPts val="10425"/>
              </a:lnSpc>
            </a:pPr>
            <a:r>
              <a:rPr lang="en-US" sz="7450">
                <a:solidFill>
                  <a:srgbClr val="FFFFF4"/>
                </a:solidFill>
                <a:latin typeface="Caveat Brush"/>
                <a:ea typeface="Caveat Brush"/>
                <a:cs typeface="Caveat Brush"/>
                <a:sym typeface="Caveat Brush"/>
              </a:rPr>
              <a:t>TODAY'S AGENDA</a:t>
            </a:r>
            <a:endParaRPr lang="en-US" sz="7450">
              <a:solidFill>
                <a:srgbClr val="FFFFF4"/>
              </a:solidFill>
              <a:latin typeface="Caveat Brush"/>
              <a:ea typeface="Caveat Brush"/>
              <a:cs typeface="Caveat Brush"/>
              <a:sym typeface="Caveat Brush"/>
            </a:endParaRPr>
          </a:p>
        </p:txBody>
      </p:sp>
      <p:sp>
        <p:nvSpPr>
          <p:cNvPr id="12" name="TextBox 12"/>
          <p:cNvSpPr txBox="1"/>
          <p:nvPr/>
        </p:nvSpPr>
        <p:spPr>
          <a:xfrm>
            <a:off x="3884706" y="6929597"/>
            <a:ext cx="3599375" cy="547370"/>
          </a:xfrm>
          <a:prstGeom prst="rect">
            <a:avLst/>
          </a:prstGeom>
        </p:spPr>
        <p:txBody>
          <a:bodyPr lIns="0" tIns="0" rIns="0" bIns="0" rtlCol="0" anchor="t">
            <a:spAutoFit/>
          </a:bodyPr>
          <a:lstStyle/>
          <a:p>
            <a:pPr algn="just">
              <a:lnSpc>
                <a:spcPts val="4480"/>
              </a:lnSpc>
            </a:pPr>
            <a:r>
              <a:rPr lang="en-US" sz="3200">
                <a:solidFill>
                  <a:srgbClr val="000000"/>
                </a:solidFill>
                <a:latin typeface="Balsamiq Sans" panose="02000603000000000000"/>
                <a:ea typeface="Balsamiq Sans" panose="02000603000000000000"/>
                <a:cs typeface="Balsamiq Sans" panose="02000603000000000000"/>
                <a:sym typeface="Balsamiq Sans" panose="02000603000000000000"/>
              </a:rPr>
              <a:t> Methodology</a:t>
            </a:r>
            <a:endParaRPr lang="en-US" sz="320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
        <p:nvSpPr>
          <p:cNvPr id="13" name="TextBox 13"/>
          <p:cNvSpPr txBox="1"/>
          <p:nvPr/>
        </p:nvSpPr>
        <p:spPr>
          <a:xfrm>
            <a:off x="3701776" y="4110998"/>
            <a:ext cx="3637370" cy="580914"/>
          </a:xfrm>
          <a:prstGeom prst="rect">
            <a:avLst/>
          </a:prstGeom>
        </p:spPr>
        <p:txBody>
          <a:bodyPr lIns="0" tIns="0" rIns="0" bIns="0" rtlCol="0" anchor="t">
            <a:spAutoFit/>
          </a:bodyPr>
          <a:lstStyle/>
          <a:p>
            <a:pPr algn="just">
              <a:lnSpc>
                <a:spcPts val="4730"/>
              </a:lnSpc>
            </a:pPr>
            <a:r>
              <a:rPr lang="en-US" sz="3380">
                <a:solidFill>
                  <a:srgbClr val="000000"/>
                </a:solidFill>
                <a:latin typeface="Balsamiq Sans" panose="02000603000000000000"/>
                <a:ea typeface="Balsamiq Sans" panose="02000603000000000000"/>
                <a:cs typeface="Balsamiq Sans" panose="02000603000000000000"/>
                <a:sym typeface="Balsamiq Sans" panose="02000603000000000000"/>
              </a:rPr>
              <a:t>  </a:t>
            </a:r>
            <a:r>
              <a:rPr lang="en-US" sz="3380">
                <a:solidFill>
                  <a:srgbClr val="000000"/>
                </a:solidFill>
                <a:latin typeface="Balsamiq Sans" panose="02000603000000000000"/>
                <a:ea typeface="Balsamiq Sans" panose="02000603000000000000"/>
                <a:cs typeface="Balsamiq Sans" panose="02000603000000000000"/>
                <a:sym typeface="Balsamiq Sans" panose="02000603000000000000"/>
              </a:rPr>
              <a:t>Introduction</a:t>
            </a:r>
            <a:endParaRPr lang="en-US" sz="338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
        <p:nvSpPr>
          <p:cNvPr id="14" name="TextBox 14"/>
          <p:cNvSpPr txBox="1"/>
          <p:nvPr/>
        </p:nvSpPr>
        <p:spPr>
          <a:xfrm>
            <a:off x="3884706" y="5536400"/>
            <a:ext cx="4248218" cy="573405"/>
          </a:xfrm>
          <a:prstGeom prst="rect">
            <a:avLst/>
          </a:prstGeom>
        </p:spPr>
        <p:txBody>
          <a:bodyPr lIns="0" tIns="0" rIns="0" bIns="0" rtlCol="0" anchor="t">
            <a:spAutoFit/>
          </a:bodyPr>
          <a:lstStyle/>
          <a:p>
            <a:pPr algn="l">
              <a:lnSpc>
                <a:spcPts val="4620"/>
              </a:lnSpc>
            </a:pPr>
            <a:r>
              <a:rPr lang="en-US" sz="3300">
                <a:solidFill>
                  <a:srgbClr val="000000"/>
                </a:solidFill>
                <a:latin typeface="Balsamiq Sans" panose="02000603000000000000"/>
                <a:ea typeface="Balsamiq Sans" panose="02000603000000000000"/>
                <a:cs typeface="Balsamiq Sans" panose="02000603000000000000"/>
                <a:sym typeface="Balsamiq Sans" panose="02000603000000000000"/>
              </a:rPr>
              <a:t>Acknowledgement</a:t>
            </a:r>
            <a:endParaRPr lang="en-US" sz="330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
        <p:nvSpPr>
          <p:cNvPr id="15" name="TextBox 15"/>
          <p:cNvSpPr txBox="1"/>
          <p:nvPr/>
        </p:nvSpPr>
        <p:spPr>
          <a:xfrm>
            <a:off x="10269807" y="4110998"/>
            <a:ext cx="4125038" cy="547370"/>
          </a:xfrm>
          <a:prstGeom prst="rect">
            <a:avLst/>
          </a:prstGeom>
        </p:spPr>
        <p:txBody>
          <a:bodyPr lIns="0" tIns="0" rIns="0" bIns="0" rtlCol="0" anchor="t">
            <a:spAutoFit/>
          </a:bodyPr>
          <a:lstStyle/>
          <a:p>
            <a:pPr algn="just">
              <a:lnSpc>
                <a:spcPts val="4480"/>
              </a:lnSpc>
            </a:pPr>
            <a:r>
              <a:rPr lang="en-US" sz="3200">
                <a:solidFill>
                  <a:srgbClr val="000000"/>
                </a:solidFill>
                <a:latin typeface="Balsamiq Sans" panose="02000603000000000000"/>
                <a:ea typeface="Balsamiq Sans" panose="02000603000000000000"/>
                <a:cs typeface="Balsamiq Sans" panose="02000603000000000000"/>
                <a:sym typeface="Balsamiq Sans" panose="02000603000000000000"/>
              </a:rPr>
              <a:t>Results and Analysis</a:t>
            </a:r>
            <a:endParaRPr lang="en-US" sz="320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
        <p:nvSpPr>
          <p:cNvPr id="16" name="TextBox 16"/>
          <p:cNvSpPr txBox="1"/>
          <p:nvPr/>
        </p:nvSpPr>
        <p:spPr>
          <a:xfrm>
            <a:off x="10269807" y="5536400"/>
            <a:ext cx="4352376" cy="573405"/>
          </a:xfrm>
          <a:prstGeom prst="rect">
            <a:avLst/>
          </a:prstGeom>
        </p:spPr>
        <p:txBody>
          <a:bodyPr lIns="0" tIns="0" rIns="0" bIns="0" rtlCol="0" anchor="t">
            <a:spAutoFit/>
          </a:bodyPr>
          <a:lstStyle/>
          <a:p>
            <a:pPr algn="l">
              <a:lnSpc>
                <a:spcPts val="4620"/>
              </a:lnSpc>
            </a:pPr>
            <a:r>
              <a:rPr lang="en-US" sz="3300">
                <a:solidFill>
                  <a:srgbClr val="000000"/>
                </a:solidFill>
                <a:latin typeface="Balsamiq Sans" panose="02000603000000000000"/>
                <a:ea typeface="Balsamiq Sans" panose="02000603000000000000"/>
                <a:cs typeface="Balsamiq Sans" panose="02000603000000000000"/>
                <a:sym typeface="Balsamiq Sans" panose="02000603000000000000"/>
              </a:rPr>
              <a:t>Conclusion</a:t>
            </a:r>
            <a:endParaRPr lang="en-US" sz="330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
        <p:nvSpPr>
          <p:cNvPr id="17" name="TextBox 17"/>
          <p:cNvSpPr txBox="1"/>
          <p:nvPr/>
        </p:nvSpPr>
        <p:spPr>
          <a:xfrm>
            <a:off x="10269807" y="6929597"/>
            <a:ext cx="3955888" cy="555303"/>
          </a:xfrm>
          <a:prstGeom prst="rect">
            <a:avLst/>
          </a:prstGeom>
        </p:spPr>
        <p:txBody>
          <a:bodyPr lIns="0" tIns="0" rIns="0" bIns="0" rtlCol="0" anchor="t">
            <a:spAutoFit/>
          </a:bodyPr>
          <a:lstStyle/>
          <a:p>
            <a:pPr algn="just">
              <a:lnSpc>
                <a:spcPts val="4565"/>
              </a:lnSpc>
            </a:pPr>
            <a:r>
              <a:rPr lang="en-US" sz="3260">
                <a:solidFill>
                  <a:srgbClr val="000000"/>
                </a:solidFill>
                <a:latin typeface="Balsamiq Sans" panose="02000603000000000000"/>
                <a:ea typeface="Balsamiq Sans" panose="02000603000000000000"/>
                <a:cs typeface="Balsamiq Sans" panose="02000603000000000000"/>
                <a:sym typeface="Balsamiq Sans" panose="02000603000000000000"/>
              </a:rPr>
              <a:t>Future Scope</a:t>
            </a:r>
            <a:endParaRPr lang="en-US" sz="3260">
              <a:solidFill>
                <a:srgbClr val="000000"/>
              </a:solidFill>
              <a:latin typeface="Balsamiq Sans" panose="02000603000000000000"/>
              <a:ea typeface="Balsamiq Sans" panose="02000603000000000000"/>
              <a:cs typeface="Balsamiq Sans" panose="02000603000000000000"/>
              <a:sym typeface="Balsamiq Sans" panose="02000603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5435" t="-23088" r="-4539" b="-26233"/>
            </a:stretch>
          </a:blipFill>
        </p:spPr>
      </p:sp>
      <p:sp>
        <p:nvSpPr>
          <p:cNvPr id="3" name="TextBox 3"/>
          <p:cNvSpPr txBox="1"/>
          <p:nvPr/>
        </p:nvSpPr>
        <p:spPr>
          <a:xfrm rot="-10627">
            <a:off x="3939530" y="-156043"/>
            <a:ext cx="9969784" cy="1460320"/>
          </a:xfrm>
          <a:prstGeom prst="rect">
            <a:avLst/>
          </a:prstGeom>
        </p:spPr>
        <p:txBody>
          <a:bodyPr lIns="0" tIns="0" rIns="0" bIns="0" rtlCol="0" anchor="t">
            <a:spAutoFit/>
          </a:bodyPr>
          <a:lstStyle/>
          <a:p>
            <a:pPr algn="ctr">
              <a:lnSpc>
                <a:spcPts val="11910"/>
              </a:lnSpc>
            </a:pPr>
            <a:r>
              <a:rPr lang="en-US" sz="8505">
                <a:solidFill>
                  <a:srgbClr val="FFFFFF"/>
                </a:solidFill>
                <a:latin typeface="Caveat Brush"/>
                <a:ea typeface="Caveat Brush"/>
                <a:cs typeface="Caveat Brush"/>
                <a:sym typeface="Caveat Brush"/>
              </a:rPr>
              <a:t>INTRODUCTION</a:t>
            </a:r>
            <a:endParaRPr lang="en-US" sz="8505">
              <a:solidFill>
                <a:srgbClr val="FFFFFF"/>
              </a:solidFill>
              <a:latin typeface="Caveat Brush"/>
              <a:ea typeface="Caveat Brush"/>
              <a:cs typeface="Caveat Brush"/>
              <a:sym typeface="Caveat Brush"/>
            </a:endParaRPr>
          </a:p>
        </p:txBody>
      </p:sp>
      <p:sp>
        <p:nvSpPr>
          <p:cNvPr id="4" name="TextBox 4"/>
          <p:cNvSpPr txBox="1"/>
          <p:nvPr/>
        </p:nvSpPr>
        <p:spPr>
          <a:xfrm>
            <a:off x="840301" y="1874153"/>
            <a:ext cx="16607399" cy="6932729"/>
          </a:xfrm>
          <a:prstGeom prst="rect">
            <a:avLst/>
          </a:prstGeom>
        </p:spPr>
        <p:txBody>
          <a:bodyPr lIns="0" tIns="0" rIns="0" bIns="0" rtlCol="0" anchor="t">
            <a:spAutoFit/>
          </a:bodyPr>
          <a:lstStyle/>
          <a:p>
            <a:pPr algn="just">
              <a:lnSpc>
                <a:spcPts val="4250"/>
              </a:lnSpc>
            </a:pPr>
            <a:r>
              <a:rPr lang="en-US" sz="3220">
                <a:solidFill>
                  <a:srgbClr val="FFFFFF"/>
                </a:solidFill>
                <a:latin typeface="Balsamiq Sans" panose="02000603000000000000"/>
                <a:ea typeface="Balsamiq Sans" panose="02000603000000000000"/>
                <a:cs typeface="Balsamiq Sans" panose="02000603000000000000"/>
                <a:sym typeface="Balsamiq Sans" panose="02000603000000000000"/>
              </a:rPr>
              <a:t>Flight delays and cancellations remain one of the most persistent challenges in the aviation industry, causing significant operational disruptions and passenger dissatisfaction. Each year, these issues cost airlines billions in lost revenue and compensation, while passengers waste countless hours in airports. This project addresses this critical problem by developing an advanced machine learning system capable of predicting flight statuses with remarkable accuracy. Using a comprehensive dataset of 3 million flight records spanning several years, we've built a predictive model that classifies flights into three distinct categories: on-time (within 15 minutes of schedule), delayed (exceeding 15 minutes), and canceled. Our solution goes beyond simple prediction - it provides airlines with actionable insights to optimize operations, improve resource allocation, and enhance communication with passengers. The model analyzes multiple factors including historical delay patterns, flight distances, airline performance metrics, and temporal trends to generate reliable forecasts.</a:t>
            </a:r>
            <a:endParaRPr lang="en-US" sz="3220">
              <a:solidFill>
                <a:srgbClr val="FFFFFF"/>
              </a:solidFill>
              <a:latin typeface="Balsamiq Sans" panose="02000603000000000000"/>
              <a:ea typeface="Balsamiq Sans" panose="02000603000000000000"/>
              <a:cs typeface="Balsamiq Sans" panose="02000603000000000000"/>
              <a:sym typeface="Balsamiq Sans" panose="02000603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a:off x="4225799" y="-5857"/>
            <a:ext cx="8915756" cy="1464202"/>
          </a:xfrm>
          <a:prstGeom prst="rect">
            <a:avLst/>
          </a:prstGeom>
        </p:spPr>
        <p:txBody>
          <a:bodyPr lIns="0" tIns="0" rIns="0" bIns="0" rtlCol="0" anchor="t">
            <a:spAutoFit/>
          </a:bodyPr>
          <a:lstStyle/>
          <a:p>
            <a:pPr algn="ctr">
              <a:lnSpc>
                <a:spcPts val="11990"/>
              </a:lnSpc>
            </a:pPr>
            <a:r>
              <a:rPr lang="en-US" sz="8565">
                <a:solidFill>
                  <a:srgbClr val="FFFFFF"/>
                </a:solidFill>
                <a:latin typeface="Caveat Brush"/>
                <a:ea typeface="Caveat Brush"/>
                <a:cs typeface="Caveat Brush"/>
                <a:sym typeface="Caveat Brush"/>
              </a:rPr>
              <a:t>ACKNOWLEDGEMENT</a:t>
            </a:r>
            <a:endParaRPr lang="en-US" sz="8565">
              <a:solidFill>
                <a:srgbClr val="FFFFFF"/>
              </a:solidFill>
              <a:latin typeface="Caveat Brush"/>
              <a:ea typeface="Caveat Brush"/>
              <a:cs typeface="Caveat Brush"/>
              <a:sym typeface="Caveat Brush"/>
            </a:endParaRPr>
          </a:p>
        </p:txBody>
      </p:sp>
      <p:sp>
        <p:nvSpPr>
          <p:cNvPr id="4" name="TextBox 4"/>
          <p:cNvSpPr txBox="1"/>
          <p:nvPr/>
        </p:nvSpPr>
        <p:spPr>
          <a:xfrm>
            <a:off x="1028700" y="2642815"/>
            <a:ext cx="15859506" cy="5127173"/>
          </a:xfrm>
          <a:prstGeom prst="rect">
            <a:avLst/>
          </a:prstGeom>
        </p:spPr>
        <p:txBody>
          <a:bodyPr lIns="0" tIns="0" rIns="0" bIns="0" rtlCol="0" anchor="t">
            <a:spAutoFit/>
          </a:bodyPr>
          <a:lstStyle/>
          <a:p>
            <a:pPr algn="just">
              <a:lnSpc>
                <a:spcPts val="4575"/>
              </a:lnSpc>
            </a:pPr>
            <a:r>
              <a:rPr lang="en-US" sz="3265">
                <a:solidFill>
                  <a:srgbClr val="FFFFFF"/>
                </a:solidFill>
                <a:latin typeface="Balsamiq Sans" panose="02000603000000000000"/>
                <a:ea typeface="Balsamiq Sans" panose="02000603000000000000"/>
                <a:cs typeface="Balsamiq Sans" panose="02000603000000000000"/>
                <a:sym typeface="Balsamiq Sans" panose="02000603000000000000"/>
              </a:rPr>
              <a:t>We would like to sincerely thank our supervisor, Dr. Pradeep Kumar Malick, for his invaluable guidance, constant support, and unwavering encouragement throughout this project. His expertise and insightful feedback were essential in shaping the direction of our research. Dr. Malick's patience and understanding fostered a positive environment for learning and growth.</a:t>
            </a:r>
            <a:endParaRPr lang="en-US" sz="3265">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4575"/>
              </a:lnSpc>
            </a:pPr>
          </a:p>
          <a:p>
            <a:pPr algn="just">
              <a:lnSpc>
                <a:spcPts val="4575"/>
              </a:lnSpc>
            </a:pPr>
            <a:r>
              <a:rPr lang="en-US" sz="3265">
                <a:solidFill>
                  <a:srgbClr val="FFFFFF"/>
                </a:solidFill>
                <a:latin typeface="Balsamiq Sans" panose="02000603000000000000"/>
                <a:ea typeface="Balsamiq Sans" panose="02000603000000000000"/>
                <a:cs typeface="Balsamiq Sans" panose="02000603000000000000"/>
                <a:sym typeface="Balsamiq Sans" panose="02000603000000000000"/>
              </a:rPr>
              <a:t>We are also thankful to the Department of Computer Science at KIIT for providing the necessary resources and facilities to conduct this research. Additionally, we appreciate the support and cooperation of our colleagues and friends.</a:t>
            </a:r>
            <a:endParaRPr lang="en-US" sz="3265">
              <a:solidFill>
                <a:srgbClr val="FFFFFF"/>
              </a:solidFill>
              <a:latin typeface="Balsamiq Sans" panose="02000603000000000000"/>
              <a:ea typeface="Balsamiq Sans" panose="02000603000000000000"/>
              <a:cs typeface="Balsamiq Sans" panose="02000603000000000000"/>
              <a:sym typeface="Balsamiq Sans" panose="02000603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rot="-43923">
            <a:off x="4726452" y="-122615"/>
            <a:ext cx="7651599" cy="1460131"/>
          </a:xfrm>
          <a:prstGeom prst="rect">
            <a:avLst/>
          </a:prstGeom>
        </p:spPr>
        <p:txBody>
          <a:bodyPr lIns="0" tIns="0" rIns="0" bIns="0" rtlCol="0" anchor="t">
            <a:spAutoFit/>
          </a:bodyPr>
          <a:lstStyle/>
          <a:p>
            <a:pPr algn="ctr">
              <a:lnSpc>
                <a:spcPts val="11920"/>
              </a:lnSpc>
            </a:pPr>
            <a:r>
              <a:rPr lang="en-US" sz="8515">
                <a:solidFill>
                  <a:srgbClr val="FFFFFF"/>
                </a:solidFill>
                <a:latin typeface="Caveat Brush"/>
                <a:ea typeface="Caveat Brush"/>
                <a:cs typeface="Caveat Brush"/>
                <a:sym typeface="Caveat Brush"/>
              </a:rPr>
              <a:t>METHODOLOGY</a:t>
            </a:r>
            <a:endParaRPr lang="en-US" sz="8515">
              <a:solidFill>
                <a:srgbClr val="FFFFFF"/>
              </a:solidFill>
              <a:latin typeface="Caveat Brush"/>
              <a:ea typeface="Caveat Brush"/>
              <a:cs typeface="Caveat Brush"/>
              <a:sym typeface="Caveat Brush"/>
            </a:endParaRPr>
          </a:p>
        </p:txBody>
      </p:sp>
      <p:sp>
        <p:nvSpPr>
          <p:cNvPr id="4" name="TextBox 4"/>
          <p:cNvSpPr txBox="1"/>
          <p:nvPr/>
        </p:nvSpPr>
        <p:spPr>
          <a:xfrm>
            <a:off x="560406" y="1461678"/>
            <a:ext cx="17167188" cy="9135295"/>
          </a:xfrm>
          <a:prstGeom prst="rect">
            <a:avLst/>
          </a:prstGeom>
        </p:spPr>
        <p:txBody>
          <a:bodyPr lIns="0" tIns="0" rIns="0" bIns="0" rtlCol="0" anchor="t">
            <a:spAutoFit/>
          </a:bodyPr>
          <a:lstStyle/>
          <a:p>
            <a:pPr algn="just">
              <a:lnSpc>
                <a:spcPts val="3630"/>
              </a:lnSpc>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Step 1: Data Preparation and Cleaning</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30"/>
              </a:lnSpc>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The initial phase focused on preparing the raw flight data for analysis. Missing values were addressed through statistical techniques—numerical features were imputed using median values to maintain distribution integrity, while categorical variables were filled with the most frequent category. Inconsistent or erroneous entries, such as negative flight durations or implausible delay times, were identified and corrected. The dataset was then standardized to ensure all features contributed equally to model training, preventing bias from varying scales.</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30"/>
              </a:lnSpc>
            </a:pPr>
          </a:p>
          <a:p>
            <a:pPr algn="just">
              <a:lnSpc>
                <a:spcPts val="3630"/>
              </a:lnSpc>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Step 2: Feature Engineering and Selection</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30"/>
              </a:lnSpc>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To enhance predictive power, domain-specific features were engineered. Temporal variables, such as time-of-day and day-of-week, were extracted to capture recurring delay patterns. Route-specific metrics, including historical delay rates for origin-destination pairs, were calculated to provide context. Highly correlated or low-variance features were removed to simplify the model. Techniques like Principal Component Analysis (PCA) were explored but ultimately deemed unnecessary due to the interpretability benefits of retaining original features. Advanced feature engineering created predictive variables capturing:</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0070" lvl="1" indent="-280035" algn="just">
              <a:lnSpc>
                <a:spcPts val="3630"/>
              </a:lnSpc>
              <a:buFont typeface="Arial" panose="020B0604020202020204"/>
              <a:buChar char="•"/>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Operational dynamics: Rolling averages of delay times for specific routes</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0070" lvl="1" indent="-280035" algn="just">
              <a:lnSpc>
                <a:spcPts val="3630"/>
              </a:lnSpc>
              <a:buFont typeface="Arial" panose="020B0604020202020204"/>
              <a:buChar char="•"/>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Temporal patterns: Holiday period indicators and weekend travel effects</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0070" lvl="1" indent="-280035" algn="just">
              <a:lnSpc>
                <a:spcPts val="3630"/>
              </a:lnSpc>
              <a:buFont typeface="Arial" panose="020B0604020202020204"/>
              <a:buChar char="•"/>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Network effects: Connection tightness metrics for hub airports</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0070" lvl="1" indent="-280035" algn="just">
              <a:lnSpc>
                <a:spcPts val="3630"/>
              </a:lnSpc>
              <a:buFont typeface="Arial" panose="020B0604020202020204"/>
              <a:buChar char="•"/>
            </a:pPr>
            <a:r>
              <a:rPr lang="en-US" sz="2590">
                <a:solidFill>
                  <a:srgbClr val="FFFFFF"/>
                </a:solidFill>
                <a:latin typeface="Balsamiq Sans" panose="02000603000000000000"/>
                <a:ea typeface="Balsamiq Sans" panose="02000603000000000000"/>
                <a:cs typeface="Balsamiq Sans" panose="02000603000000000000"/>
                <a:sym typeface="Balsamiq Sans" panose="02000603000000000000"/>
              </a:rPr>
              <a:t>Equipment factors: Aircraft age and maintenance cycle alignments</a:t>
            </a:r>
            <a:endParaRPr lang="en-US" sz="259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30"/>
              </a:lnSpc>
            </a:pPr>
          </a:p>
          <a:p>
            <a:pPr algn="just">
              <a:lnSpc>
                <a:spcPts val="3630"/>
              </a:lnSpc>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rot="-43923">
            <a:off x="4726452" y="-122615"/>
            <a:ext cx="7651599" cy="1460131"/>
          </a:xfrm>
          <a:prstGeom prst="rect">
            <a:avLst/>
          </a:prstGeom>
        </p:spPr>
        <p:txBody>
          <a:bodyPr lIns="0" tIns="0" rIns="0" bIns="0" rtlCol="0" anchor="t">
            <a:spAutoFit/>
          </a:bodyPr>
          <a:lstStyle/>
          <a:p>
            <a:pPr algn="ctr">
              <a:lnSpc>
                <a:spcPts val="11920"/>
              </a:lnSpc>
            </a:pPr>
            <a:r>
              <a:rPr lang="en-US" sz="8515">
                <a:solidFill>
                  <a:srgbClr val="FFFFFF"/>
                </a:solidFill>
                <a:latin typeface="Caveat Brush"/>
                <a:ea typeface="Caveat Brush"/>
                <a:cs typeface="Caveat Brush"/>
                <a:sym typeface="Caveat Brush"/>
              </a:rPr>
              <a:t>METHODOLOGY</a:t>
            </a:r>
            <a:endParaRPr lang="en-US" sz="8515">
              <a:solidFill>
                <a:srgbClr val="FFFFFF"/>
              </a:solidFill>
              <a:latin typeface="Caveat Brush"/>
              <a:ea typeface="Caveat Brush"/>
              <a:cs typeface="Caveat Brush"/>
              <a:sym typeface="Caveat Brush"/>
            </a:endParaRPr>
          </a:p>
        </p:txBody>
      </p:sp>
      <p:sp>
        <p:nvSpPr>
          <p:cNvPr id="4" name="TextBox 4"/>
          <p:cNvSpPr txBox="1"/>
          <p:nvPr/>
        </p:nvSpPr>
        <p:spPr>
          <a:xfrm>
            <a:off x="472209" y="1329187"/>
            <a:ext cx="17343583" cy="9228574"/>
          </a:xfrm>
          <a:prstGeom prst="rect">
            <a:avLst/>
          </a:prstGeom>
        </p:spPr>
        <p:txBody>
          <a:bodyPr lIns="0" tIns="0" rIns="0" bIns="0" rtlCol="0" anchor="t">
            <a:spAutoFit/>
          </a:bodyPr>
          <a:lstStyle/>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Step 3: Model Development</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Three</a:t>
            </a: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 st</a:t>
            </a: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ate-of-the-art algorithms were implemented and fine-tuned:</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Random Forest was selected for its ability to handle non-linear relationships and resist overfitting.</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Gradient Boosting provided sequential error correction, improving accuracy through iterative learning.</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XGBoost offered advantages in computational efficiency and handling class imbalances.</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Each model was trained using stratified k-fold cross-validation to ensure generalizability across all flight status categories. Hyperparameter optimization was conducted via grid search, balancing performance and computational cost.</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Base Models:</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Random Forest: Configured with 200 trees and dynamic depth adjustment</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Gradient Boosting: Implemented with early stopping (patience=10)</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XGBoost: Optimized using Bayesian hyperparameter tuning</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Ste</a:t>
            </a: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p 4: Ensemble Modeling(Model Enhancement)</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Predictions from the individual models were combined using a weighted voting ensemble. This hybrid approach leveraged the strengths of each algorithm—Random Forest’s stability, Gradient Boosting’s precision, and XGBoost’s speed—while mitigating their individual weaknesses. The ensemble’s weights were calibrated to prioritize recall for cancellations, given their operational criticality.</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p>
          <a:p>
            <a:pPr algn="just">
              <a:lnSpc>
                <a:spcPts val="3665"/>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l="-7299" t="-20065" r="-4976" b="-32379"/>
            </a:stretch>
          </a:blipFill>
        </p:spPr>
      </p:sp>
      <p:sp>
        <p:nvSpPr>
          <p:cNvPr id="3" name="TextBox 3"/>
          <p:cNvSpPr txBox="1"/>
          <p:nvPr/>
        </p:nvSpPr>
        <p:spPr>
          <a:xfrm rot="-43923">
            <a:off x="4726452" y="-122615"/>
            <a:ext cx="7651599" cy="1460131"/>
          </a:xfrm>
          <a:prstGeom prst="rect">
            <a:avLst/>
          </a:prstGeom>
        </p:spPr>
        <p:txBody>
          <a:bodyPr lIns="0" tIns="0" rIns="0" bIns="0" rtlCol="0" anchor="t">
            <a:spAutoFit/>
          </a:bodyPr>
          <a:lstStyle/>
          <a:p>
            <a:pPr algn="ctr">
              <a:lnSpc>
                <a:spcPts val="11920"/>
              </a:lnSpc>
            </a:pPr>
            <a:r>
              <a:rPr lang="en-US" sz="8515">
                <a:solidFill>
                  <a:srgbClr val="FFFFFF"/>
                </a:solidFill>
                <a:latin typeface="Caveat Brush"/>
                <a:ea typeface="Caveat Brush"/>
                <a:cs typeface="Caveat Brush"/>
                <a:sym typeface="Caveat Brush"/>
              </a:rPr>
              <a:t>METHODOLOGY</a:t>
            </a:r>
            <a:endParaRPr lang="en-US" sz="8515">
              <a:solidFill>
                <a:srgbClr val="FFFFFF"/>
              </a:solidFill>
              <a:latin typeface="Caveat Brush"/>
              <a:ea typeface="Caveat Brush"/>
              <a:cs typeface="Caveat Brush"/>
              <a:sym typeface="Caveat Brush"/>
            </a:endParaRPr>
          </a:p>
        </p:txBody>
      </p:sp>
      <p:sp>
        <p:nvSpPr>
          <p:cNvPr id="4" name="TextBox 4"/>
          <p:cNvSpPr txBox="1"/>
          <p:nvPr/>
        </p:nvSpPr>
        <p:spPr>
          <a:xfrm>
            <a:off x="472209" y="1884411"/>
            <a:ext cx="17343583" cy="7842880"/>
          </a:xfrm>
          <a:prstGeom prst="rect">
            <a:avLst/>
          </a:prstGeom>
        </p:spPr>
        <p:txBody>
          <a:bodyPr lIns="0" tIns="0" rIns="0" bIns="0" rtlCol="0" anchor="t">
            <a:spAutoFit/>
          </a:bodyPr>
          <a:lstStyle/>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Ensemble Construction:</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Developed a stacked ensemble where base model predictions served as meta-features for a logistic regression blender. The ensemble incorporated:</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Weighted voting (60% XGBoost, 30% GBM, 10% RF)</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Dynamic thresholding for cancellation classification</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Cost-sensitive learning to prioritize recall on critical classes</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Step 5: Evaluation and Validation</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Performance was assessed using a holdout test set representing unseen data. Metrics included:</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Accuracy for overall performance,</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Precision-Recall curves to evaluate trade-offs in cancellation detection,</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marL="565785" lvl="1" indent="-282575" algn="just">
              <a:lnSpc>
                <a:spcPts val="3665"/>
              </a:lnSpc>
              <a:buFont typeface="Arial" panose="020B0604020202020204"/>
              <a:buChar char="•"/>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ROC-AUC for binary classification tasks (e.g, delayed vs. on-time).</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r>
              <a:rPr lang="en-US" sz="2620">
                <a:solidFill>
                  <a:srgbClr val="FFFFFF"/>
                </a:solidFill>
                <a:latin typeface="Balsamiq Sans" panose="02000603000000000000"/>
                <a:ea typeface="Balsamiq Sans" panose="02000603000000000000"/>
                <a:cs typeface="Balsamiq Sans" panose="02000603000000000000"/>
                <a:sym typeface="Balsamiq Sans" panose="02000603000000000000"/>
              </a:rPr>
              <a:t>The model’s business impact was further validated through scenario testing, simulating real-world disruptions to assess its predictive reliability under stress conditions.</a:t>
            </a:r>
            <a:endParaRPr lang="en-US" sz="2620">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665"/>
              </a:lnSpc>
            </a:pPr>
          </a:p>
          <a:p>
            <a:pPr algn="just">
              <a:lnSpc>
                <a:spcPts val="3665"/>
              </a:lnSpc>
            </a:pPr>
          </a:p>
          <a:p>
            <a:pPr algn="just">
              <a:lnSpc>
                <a:spcPts val="3665"/>
              </a:lnSpc>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2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17888" b="-17888"/>
            </a:stretch>
          </a:blipFill>
        </p:spPr>
      </p:sp>
      <p:sp>
        <p:nvSpPr>
          <p:cNvPr id="3" name="TextBox 3"/>
          <p:cNvSpPr txBox="1"/>
          <p:nvPr/>
        </p:nvSpPr>
        <p:spPr>
          <a:xfrm>
            <a:off x="2983129" y="-99944"/>
            <a:ext cx="11201498" cy="1460131"/>
          </a:xfrm>
          <a:prstGeom prst="rect">
            <a:avLst/>
          </a:prstGeom>
        </p:spPr>
        <p:txBody>
          <a:bodyPr lIns="0" tIns="0" rIns="0" bIns="0" rtlCol="0" anchor="t">
            <a:spAutoFit/>
          </a:bodyPr>
          <a:lstStyle/>
          <a:p>
            <a:pPr algn="ctr">
              <a:lnSpc>
                <a:spcPts val="11920"/>
              </a:lnSpc>
            </a:pPr>
            <a:r>
              <a:rPr lang="en-US" sz="8515">
                <a:solidFill>
                  <a:srgbClr val="FFFFFF"/>
                </a:solidFill>
                <a:latin typeface="Caveat Brush"/>
                <a:ea typeface="Caveat Brush"/>
                <a:cs typeface="Caveat Brush"/>
                <a:sym typeface="Caveat Brush"/>
              </a:rPr>
              <a:t>RESULTS AND ANALYSIS</a:t>
            </a:r>
            <a:endParaRPr lang="en-US" sz="8515">
              <a:solidFill>
                <a:srgbClr val="FFFFFF"/>
              </a:solidFill>
              <a:latin typeface="Caveat Brush"/>
              <a:ea typeface="Caveat Brush"/>
              <a:cs typeface="Caveat Brush"/>
              <a:sym typeface="Caveat Brush"/>
            </a:endParaRPr>
          </a:p>
        </p:txBody>
      </p:sp>
      <p:sp>
        <p:nvSpPr>
          <p:cNvPr id="4" name="TextBox 4"/>
          <p:cNvSpPr txBox="1"/>
          <p:nvPr/>
        </p:nvSpPr>
        <p:spPr>
          <a:xfrm>
            <a:off x="1437278" y="2312765"/>
            <a:ext cx="15413444" cy="5694045"/>
          </a:xfrm>
          <a:prstGeom prst="rect">
            <a:avLst/>
          </a:prstGeom>
        </p:spPr>
        <p:txBody>
          <a:bodyPr lIns="0" tIns="0" rIns="0" bIns="0" rtlCol="0" anchor="t">
            <a:spAutoFit/>
          </a:bodyPr>
          <a:lstStyle/>
          <a:p>
            <a:pPr algn="just">
              <a:lnSpc>
                <a:spcPts val="3700"/>
              </a:lnSpc>
            </a:pPr>
            <a:r>
              <a:rPr 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The hybrid ensemble model demonstrated exceptional performance, achieving near-perfect classification accuracy across all flight status categories. Detailed analysis revealed the model's particular strength in identifying cancellation patterns, correctly flagging 99.</a:t>
            </a:r>
            <a:r>
              <a:rPr lang="en-IN" alt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975</a:t>
            </a:r>
            <a:r>
              <a:rPr 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 of cancelled flights. Examination of feature importance showed that departure delay times and route frequencies were among the strongest predictors. The model also successfully captured temporal patterns, with higher delay probabilities during peak travel periods and adverse weather seasons. Error analysis indicated that most misclassifications occurred in borderline cases where delay times were very close to our defined thresholds, suggesting the model's decision boundaries were appropriately calibrated.</a:t>
            </a:r>
            <a:endParaRPr lang="en-US" sz="2645">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700"/>
              </a:lnSpc>
            </a:pPr>
          </a:p>
          <a:p>
            <a:pPr algn="just">
              <a:lnSpc>
                <a:spcPts val="3700"/>
              </a:lnSpc>
            </a:pPr>
            <a:r>
              <a:rPr 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Prediction Accuracy</a:t>
            </a:r>
            <a:endParaRPr lang="en-US" sz="2645">
              <a:solidFill>
                <a:srgbClr val="FFFFFF"/>
              </a:solidFill>
              <a:latin typeface="Balsamiq Sans" panose="02000603000000000000"/>
              <a:ea typeface="Balsamiq Sans" panose="02000603000000000000"/>
              <a:cs typeface="Balsamiq Sans" panose="02000603000000000000"/>
              <a:sym typeface="Balsamiq Sans" panose="02000603000000000000"/>
            </a:endParaRPr>
          </a:p>
          <a:p>
            <a:pPr algn="just">
              <a:lnSpc>
                <a:spcPts val="3700"/>
              </a:lnSpc>
            </a:pPr>
            <a:r>
              <a:rPr 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The hybrid ensemble model achieved 99.</a:t>
            </a:r>
            <a:r>
              <a:rPr lang="en-IN" alt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976</a:t>
            </a:r>
            <a:r>
              <a:rPr 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 overall accuracy on the test dataset, with near-perfect classification of on-time flights</a:t>
            </a:r>
            <a:r>
              <a:rPr lang="en-IN" altLang="en-US" sz="2645">
                <a:solidFill>
                  <a:srgbClr val="FFFFFF"/>
                </a:solidFill>
                <a:latin typeface="Balsamiq Sans" panose="02000603000000000000"/>
                <a:ea typeface="Balsamiq Sans" panose="02000603000000000000"/>
                <a:cs typeface="Balsamiq Sans" panose="02000603000000000000"/>
                <a:sym typeface="Balsamiq Sans" panose="02000603000000000000"/>
              </a:rPr>
              <a:t>.</a:t>
            </a:r>
            <a:endParaRPr lang="en-IN" altLang="en-US" sz="2645">
              <a:solidFill>
                <a:srgbClr val="FFFFFF"/>
              </a:solidFill>
              <a:latin typeface="Balsamiq Sans" panose="02000603000000000000"/>
              <a:ea typeface="Balsamiq Sans" panose="02000603000000000000"/>
              <a:cs typeface="Balsamiq Sans" panose="02000603000000000000"/>
              <a:sym typeface="Balsamiq Sans" panose="02000603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8363</Words>
  <Application>WPS Slides</Application>
  <PresentationFormat>On-screen Show (4:3)</PresentationFormat>
  <Paragraphs>129</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Balsamiq Sans</vt:lpstr>
      <vt:lpstr>Caveat Brush</vt:lpstr>
      <vt:lpstr>Balsamiq Sans Bold</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investigates stock market data using Python for exploratory data analysis (EDA), data visualization, and risk assessment. It leverages Python libraries to acquire and analyze real-time financial information, focusing on aspects like daily</dc:title>
  <dc:creator/>
  <cp:lastModifiedBy>Chaitanya Punja</cp:lastModifiedBy>
  <cp:revision>2</cp:revision>
  <dcterms:created xsi:type="dcterms:W3CDTF">2006-08-16T00:00:00Z</dcterms:created>
  <dcterms:modified xsi:type="dcterms:W3CDTF">2025-04-08T05:22:39Z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51F2907D357748D9A2AEACF8E0EE5365_12</vt:lpwstr>
  </property>
  <property fmtid="{D5CDD505-2E9C-101B-9397-08002B2CF9AE}" pid="3" name="KSOProductBuildVer">
    <vt:lpwstr>2057-12.2.0.20755</vt:lpwstr>
  </property>
</Properties>
</file>