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87634" y="91336"/>
            <a:ext cx="11214717"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Franklin Gothic Heavy" panose="02000000000000000000" pitchFamily="2" charset="0"/>
                <a:ea typeface="Franklin Gothic Heavy" panose="02000000000000000000" pitchFamily="2" charset="0"/>
                <a:cs typeface="Times New Roman" panose="02020603050405020304" pitchFamily="18" charset="0"/>
              </a:rPr>
              <a:t>Employee Data Analysis using Excel</a:t>
            </a:r>
            <a:r>
              <a:rPr lang="en-US" b="1" i="0" dirty="0">
                <a:solidFill>
                  <a:srgbClr val="0F0F0F"/>
                </a:solidFill>
                <a:effectLst/>
                <a:latin typeface="Franklin Gothic Heavy" panose="02000000000000000000" pitchFamily="2" charset="0"/>
                <a:ea typeface="Franklin Gothic Heavy" panose="02000000000000000000" pitchFamily="2" charset="0"/>
                <a:cs typeface="Times New Roman" panose="02020603050405020304" pitchFamily="18" charset="0"/>
              </a:rPr>
              <a:t> </a:t>
            </a:r>
            <a:br>
              <a:rPr lang="en-US" b="1" i="0" dirty="0">
                <a:solidFill>
                  <a:srgbClr val="0F0F0F"/>
                </a:solidFill>
                <a:effectLst/>
                <a:latin typeface="Franklin Gothic Heavy" panose="02000000000000000000" pitchFamily="2" charset="0"/>
                <a:ea typeface="Franklin Gothic Heavy" panose="02000000000000000000" pitchFamily="2" charset="0"/>
              </a:rPr>
            </a:br>
            <a:endParaRPr spc="15" dirty="0">
              <a:latin typeface="Franklin Gothic Heavy" panose="02000000000000000000" pitchFamily="2" charset="0"/>
              <a:ea typeface="Franklin Gothic Heavy" panose="02000000000000000000" pitchFamily="2"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98970" y="3021121"/>
            <a:ext cx="9994059" cy="1815882"/>
          </a:xfrm>
          <a:prstGeom prst="rect">
            <a:avLst/>
          </a:prstGeom>
          <a:noFill/>
        </p:spPr>
        <p:txBody>
          <a:bodyPr wrap="square" rtlCol="0">
            <a:spAutoFit/>
          </a:bodyPr>
          <a:lstStyle/>
          <a:p>
            <a:r>
              <a:rPr lang="en-US" sz="2800" dirty="0">
                <a:latin typeface="Franklin Gothic Heavy" panose="020B0903020102020204" pitchFamily="34" charset="0"/>
              </a:rPr>
              <a:t>STUDENT NAME</a:t>
            </a:r>
            <a:r>
              <a:rPr lang="en-IN" sz="2800" dirty="0">
                <a:latin typeface="Franklin Gothic Heavy" panose="020B0903020102020204" pitchFamily="34" charset="0"/>
              </a:rPr>
              <a:t> </a:t>
            </a:r>
            <a:r>
              <a:rPr lang="en-US" sz="2800" dirty="0">
                <a:latin typeface="Franklin Gothic Heavy" panose="020B0903020102020204" pitchFamily="34" charset="0"/>
              </a:rPr>
              <a:t>:</a:t>
            </a:r>
            <a:r>
              <a:rPr lang="en-IN" sz="2800" dirty="0">
                <a:latin typeface="Franklin Gothic Heavy" panose="020B0903020102020204" pitchFamily="34" charset="0"/>
              </a:rPr>
              <a:t> SHANTHA KUMAR.A.</a:t>
            </a:r>
            <a:endParaRPr lang="en-US" sz="2800" dirty="0">
              <a:latin typeface="Franklin Gothic Heavy" panose="020B0903020102020204" pitchFamily="34" charset="0"/>
            </a:endParaRPr>
          </a:p>
          <a:p>
            <a:r>
              <a:rPr lang="en-US" sz="2800" dirty="0">
                <a:latin typeface="Franklin Gothic Heavy" panose="020B0903020102020204" pitchFamily="34" charset="0"/>
              </a:rPr>
              <a:t>REGISTER NO</a:t>
            </a:r>
            <a:r>
              <a:rPr lang="en-IN" sz="2800" dirty="0">
                <a:latin typeface="Franklin Gothic Heavy" panose="020B0903020102020204" pitchFamily="34" charset="0"/>
              </a:rPr>
              <a:t> </a:t>
            </a:r>
            <a:r>
              <a:rPr lang="en-US" sz="2800" dirty="0">
                <a:latin typeface="Franklin Gothic Heavy" panose="020B0903020102020204" pitchFamily="34" charset="0"/>
              </a:rPr>
              <a:t>:</a:t>
            </a:r>
            <a:r>
              <a:rPr lang="en-IN" sz="2800" dirty="0">
                <a:latin typeface="Franklin Gothic Heavy" panose="020B0903020102020204" pitchFamily="34" charset="0"/>
              </a:rPr>
              <a:t> 122202699.</a:t>
            </a:r>
            <a:endParaRPr lang="en-US" sz="2800" dirty="0">
              <a:latin typeface="Franklin Gothic Heavy" panose="020B0903020102020204" pitchFamily="34" charset="0"/>
            </a:endParaRPr>
          </a:p>
          <a:p>
            <a:r>
              <a:rPr lang="en-US" sz="2800" dirty="0">
                <a:latin typeface="Franklin Gothic Heavy" panose="020B0903020102020204" pitchFamily="34" charset="0"/>
              </a:rPr>
              <a:t>DEPARTMENT</a:t>
            </a:r>
            <a:r>
              <a:rPr lang="en-IN" sz="2800" dirty="0">
                <a:latin typeface="Franklin Gothic Heavy" panose="020B0903020102020204" pitchFamily="34" charset="0"/>
              </a:rPr>
              <a:t> </a:t>
            </a:r>
            <a:r>
              <a:rPr lang="en-US" sz="2800" dirty="0">
                <a:latin typeface="Franklin Gothic Heavy" panose="020B0903020102020204" pitchFamily="34" charset="0"/>
              </a:rPr>
              <a:t>:</a:t>
            </a:r>
            <a:r>
              <a:rPr lang="en-IN" sz="2800" dirty="0">
                <a:latin typeface="Franklin Gothic Heavy" panose="020B0903020102020204" pitchFamily="34" charset="0"/>
              </a:rPr>
              <a:t> III BCOM (CORPORATE SECRETARYSHIP) “B”</a:t>
            </a:r>
            <a:endParaRPr lang="en-US" sz="2800" dirty="0">
              <a:latin typeface="Franklin Gothic Heavy" panose="020B0903020102020204" pitchFamily="34" charset="0"/>
            </a:endParaRPr>
          </a:p>
          <a:p>
            <a:r>
              <a:rPr lang="en-US" sz="2800" dirty="0">
                <a:latin typeface="Franklin Gothic Heavy" panose="020B0903020102020204" pitchFamily="34" charset="0"/>
              </a:rPr>
              <a:t>COLLEGE</a:t>
            </a:r>
            <a:r>
              <a:rPr lang="en-IN" sz="2800" dirty="0">
                <a:latin typeface="Franklin Gothic Heavy" panose="020B0903020102020204" pitchFamily="34" charset="0"/>
              </a:rPr>
              <a:t> : THIRUTHANGAL NADAR COLLEGE.</a:t>
            </a:r>
            <a:endParaRPr lang="en-US" sz="2800" dirty="0">
              <a:latin typeface="Franklin Gothic Heavy" panose="020B09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Table 10">
            <a:extLst>
              <a:ext uri="{FF2B5EF4-FFF2-40B4-BE49-F238E27FC236}">
                <a16:creationId xmlns:a16="http://schemas.microsoft.com/office/drawing/2014/main" id="{1664E28A-D09A-A8EC-63AD-63F89CEA934A}"/>
              </a:ext>
            </a:extLst>
          </p:cNvPr>
          <p:cNvGraphicFramePr/>
          <p:nvPr>
            <p:extLst>
              <p:ext uri="{D42A27DB-BD31-4B8C-83A1-F6EECF244321}">
                <p14:modId xmlns:p14="http://schemas.microsoft.com/office/powerpoint/2010/main" val="3514377022"/>
              </p:ext>
            </p:extLst>
          </p:nvPr>
        </p:nvGraphicFramePr>
        <p:xfrm>
          <a:off x="755330" y="1143635"/>
          <a:ext cx="5646050" cy="3438524"/>
        </p:xfrm>
        <a:graphic>
          <a:graphicData uri="http://schemas.openxmlformats.org/drawingml/2006/table">
            <a:tbl>
              <a:tblPr>
                <a:tableStyleId>{5C22544A-7EE6-4342-B048-85BDC9FD1C3A}</a:tableStyleId>
              </a:tblPr>
              <a:tblGrid>
                <a:gridCol w="512381">
                  <a:extLst>
                    <a:ext uri="{9D8B030D-6E8A-4147-A177-3AD203B41FA5}">
                      <a16:colId xmlns:a16="http://schemas.microsoft.com/office/drawing/2014/main" val="4048264536"/>
                    </a:ext>
                  </a:extLst>
                </a:gridCol>
                <a:gridCol w="748864">
                  <a:extLst>
                    <a:ext uri="{9D8B030D-6E8A-4147-A177-3AD203B41FA5}">
                      <a16:colId xmlns:a16="http://schemas.microsoft.com/office/drawing/2014/main" val="990930381"/>
                    </a:ext>
                  </a:extLst>
                </a:gridCol>
                <a:gridCol w="1182419">
                  <a:extLst>
                    <a:ext uri="{9D8B030D-6E8A-4147-A177-3AD203B41FA5}">
                      <a16:colId xmlns:a16="http://schemas.microsoft.com/office/drawing/2014/main" val="1796061964"/>
                    </a:ext>
                  </a:extLst>
                </a:gridCol>
                <a:gridCol w="1399197">
                  <a:extLst>
                    <a:ext uri="{9D8B030D-6E8A-4147-A177-3AD203B41FA5}">
                      <a16:colId xmlns:a16="http://schemas.microsoft.com/office/drawing/2014/main" val="822602534"/>
                    </a:ext>
                  </a:extLst>
                </a:gridCol>
                <a:gridCol w="1803189">
                  <a:extLst>
                    <a:ext uri="{9D8B030D-6E8A-4147-A177-3AD203B41FA5}">
                      <a16:colId xmlns:a16="http://schemas.microsoft.com/office/drawing/2014/main" val="933736775"/>
                    </a:ext>
                  </a:extLst>
                </a:gridCol>
              </a:tblGrid>
              <a:tr h="782679">
                <a:tc>
                  <a:txBody>
                    <a:bodyPr/>
                    <a:lstStyle/>
                    <a:p>
                      <a:pPr algn="ctr" rtl="0" fontAlgn="b"/>
                      <a:r>
                        <a:rPr lang="en-IN">
                          <a:effectLst/>
                        </a:rPr>
                        <a:t>EmpID</a:t>
                      </a:r>
                      <a:endParaRPr lang="en-IN" b="1">
                        <a:effectLst/>
                        <a:latin typeface="Calibri" panose="020F0502020204030204" pitchFamily="34" charset="0"/>
                      </a:endParaRPr>
                    </a:p>
                  </a:txBody>
                  <a:tcPr marL="18789" marR="18789" marT="0" marB="0" anchor="b"/>
                </a:tc>
                <a:tc>
                  <a:txBody>
                    <a:bodyPr/>
                    <a:lstStyle/>
                    <a:p>
                      <a:pPr algn="ctr" rtl="0" fontAlgn="b"/>
                      <a:r>
                        <a:rPr lang="en-IN">
                          <a:effectLst/>
                        </a:rPr>
                        <a:t>FirstName</a:t>
                      </a:r>
                      <a:endParaRPr lang="en-IN" b="1">
                        <a:effectLst/>
                        <a:latin typeface="Calibri" panose="020F0502020204030204" pitchFamily="34" charset="0"/>
                      </a:endParaRPr>
                    </a:p>
                  </a:txBody>
                  <a:tcPr marL="18789" marR="18789" marT="0" marB="0" anchor="b"/>
                </a:tc>
                <a:tc>
                  <a:txBody>
                    <a:bodyPr/>
                    <a:lstStyle/>
                    <a:p>
                      <a:pPr algn="ctr" rtl="0" fontAlgn="b"/>
                      <a:r>
                        <a:rPr lang="en-IN">
                          <a:effectLst/>
                        </a:rPr>
                        <a:t>DepartmentType</a:t>
                      </a:r>
                      <a:endParaRPr lang="en-IN" b="1">
                        <a:effectLst/>
                        <a:latin typeface="Calibri" panose="020F0502020204030204" pitchFamily="34" charset="0"/>
                      </a:endParaRPr>
                    </a:p>
                  </a:txBody>
                  <a:tcPr marL="18789" marR="18789" marT="0" marB="0" anchor="b"/>
                </a:tc>
                <a:tc>
                  <a:txBody>
                    <a:bodyPr/>
                    <a:lstStyle/>
                    <a:p>
                      <a:pPr algn="ctr" rtl="0" fontAlgn="b"/>
                      <a:r>
                        <a:rPr lang="en-IN">
                          <a:effectLst/>
                        </a:rPr>
                        <a:t>Performance Score</a:t>
                      </a:r>
                      <a:endParaRPr lang="en-IN" b="1">
                        <a:effectLst/>
                        <a:latin typeface="Calibri" panose="020F0502020204030204" pitchFamily="34" charset="0"/>
                      </a:endParaRPr>
                    </a:p>
                  </a:txBody>
                  <a:tcPr marL="18789" marR="18789" marT="0" marB="0" anchor="b"/>
                </a:tc>
                <a:tc>
                  <a:txBody>
                    <a:bodyPr/>
                    <a:lstStyle/>
                    <a:p>
                      <a:pPr algn="ctr" rtl="0" fontAlgn="b"/>
                      <a:r>
                        <a:rPr lang="en-IN">
                          <a:effectLst/>
                        </a:rPr>
                        <a:t>Current Employee Rating</a:t>
                      </a:r>
                      <a:endParaRPr lang="en-IN" b="1">
                        <a:effectLst/>
                        <a:latin typeface="Calibri" panose="020F0502020204030204" pitchFamily="34" charset="0"/>
                      </a:endParaRPr>
                    </a:p>
                  </a:txBody>
                  <a:tcPr marL="18789" marR="18789" marT="0" marB="0" anchor="b"/>
                </a:tc>
                <a:extLst>
                  <a:ext uri="{0D108BD9-81ED-4DB2-BD59-A6C34878D82A}">
                    <a16:rowId xmlns:a16="http://schemas.microsoft.com/office/drawing/2014/main" val="1579860158"/>
                  </a:ext>
                </a:extLst>
              </a:tr>
              <a:tr h="531169">
                <a:tc>
                  <a:txBody>
                    <a:bodyPr/>
                    <a:lstStyle/>
                    <a:p>
                      <a:pPr algn="ctr" rtl="0" fontAlgn="b"/>
                      <a:r>
                        <a:rPr lang="en-IN">
                          <a:effectLst/>
                        </a:rPr>
                        <a:t>2658</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Yuliana</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Sales</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Fully Meets</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2</a:t>
                      </a:r>
                      <a:endParaRPr lang="en-IN" b="0">
                        <a:effectLst/>
                        <a:latin typeface="Calibri" panose="020F0502020204030204" pitchFamily="34" charset="0"/>
                      </a:endParaRPr>
                    </a:p>
                  </a:txBody>
                  <a:tcPr marL="18789" marR="18789" marT="0" marB="0" anchor="b"/>
                </a:tc>
                <a:extLst>
                  <a:ext uri="{0D108BD9-81ED-4DB2-BD59-A6C34878D82A}">
                    <a16:rowId xmlns:a16="http://schemas.microsoft.com/office/drawing/2014/main" val="272053609"/>
                  </a:ext>
                </a:extLst>
              </a:tr>
              <a:tr h="531169">
                <a:tc>
                  <a:txBody>
                    <a:bodyPr/>
                    <a:lstStyle/>
                    <a:p>
                      <a:pPr algn="ctr" rtl="0" fontAlgn="b"/>
                      <a:r>
                        <a:rPr lang="en-IN">
                          <a:effectLst/>
                        </a:rPr>
                        <a:t>2659</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Bailey</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Sales</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Fully Meets</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2</a:t>
                      </a:r>
                      <a:endParaRPr lang="en-IN" b="0">
                        <a:effectLst/>
                        <a:latin typeface="Calibri" panose="020F0502020204030204" pitchFamily="34" charset="0"/>
                      </a:endParaRPr>
                    </a:p>
                  </a:txBody>
                  <a:tcPr marL="18789" marR="18789" marT="0" marB="0" anchor="b"/>
                </a:tc>
                <a:extLst>
                  <a:ext uri="{0D108BD9-81ED-4DB2-BD59-A6C34878D82A}">
                    <a16:rowId xmlns:a16="http://schemas.microsoft.com/office/drawing/2014/main" val="2662030715"/>
                  </a:ext>
                </a:extLst>
              </a:tr>
              <a:tr h="531169">
                <a:tc>
                  <a:txBody>
                    <a:bodyPr/>
                    <a:lstStyle/>
                    <a:p>
                      <a:pPr algn="ctr" rtl="0" fontAlgn="b"/>
                      <a:r>
                        <a:rPr lang="en-IN">
                          <a:effectLst/>
                        </a:rPr>
                        <a:t>2660</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Sanaa</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Sales</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Fully Meets</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4</a:t>
                      </a:r>
                      <a:endParaRPr lang="en-IN" b="0">
                        <a:effectLst/>
                        <a:latin typeface="Calibri" panose="020F0502020204030204" pitchFamily="34" charset="0"/>
                      </a:endParaRPr>
                    </a:p>
                  </a:txBody>
                  <a:tcPr marL="18789" marR="18789" marT="0" marB="0" anchor="b"/>
                </a:tc>
                <a:extLst>
                  <a:ext uri="{0D108BD9-81ED-4DB2-BD59-A6C34878D82A}">
                    <a16:rowId xmlns:a16="http://schemas.microsoft.com/office/drawing/2014/main" val="591333321"/>
                  </a:ext>
                </a:extLst>
              </a:tr>
              <a:tr h="531169">
                <a:tc>
                  <a:txBody>
                    <a:bodyPr/>
                    <a:lstStyle/>
                    <a:p>
                      <a:pPr algn="ctr" rtl="0" fontAlgn="b"/>
                      <a:r>
                        <a:rPr lang="en-IN">
                          <a:effectLst/>
                        </a:rPr>
                        <a:t>2661</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Avah</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Sales</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Fully Meets</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2</a:t>
                      </a:r>
                      <a:endParaRPr lang="en-IN" b="0">
                        <a:effectLst/>
                        <a:latin typeface="Calibri" panose="020F0502020204030204" pitchFamily="34" charset="0"/>
                      </a:endParaRPr>
                    </a:p>
                  </a:txBody>
                  <a:tcPr marL="18789" marR="18789" marT="0" marB="0" anchor="b"/>
                </a:tc>
                <a:extLst>
                  <a:ext uri="{0D108BD9-81ED-4DB2-BD59-A6C34878D82A}">
                    <a16:rowId xmlns:a16="http://schemas.microsoft.com/office/drawing/2014/main" val="3918217358"/>
                  </a:ext>
                </a:extLst>
              </a:tr>
              <a:tr h="531169">
                <a:tc>
                  <a:txBody>
                    <a:bodyPr/>
                    <a:lstStyle/>
                    <a:p>
                      <a:pPr algn="ctr" rtl="0" fontAlgn="b"/>
                      <a:r>
                        <a:rPr lang="en-IN">
                          <a:effectLst/>
                        </a:rPr>
                        <a:t>2662</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Cody</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Sales</a:t>
                      </a:r>
                      <a:endParaRPr lang="en-IN" b="0">
                        <a:effectLst/>
                        <a:latin typeface="Calibri" panose="020F0502020204030204" pitchFamily="34" charset="0"/>
                      </a:endParaRPr>
                    </a:p>
                  </a:txBody>
                  <a:tcPr marL="18789" marR="18789" marT="0" marB="0" anchor="b"/>
                </a:tc>
                <a:tc>
                  <a:txBody>
                    <a:bodyPr/>
                    <a:lstStyle/>
                    <a:p>
                      <a:pPr algn="ctr" rtl="0" fontAlgn="b"/>
                      <a:r>
                        <a:rPr lang="en-IN">
                          <a:effectLst/>
                        </a:rPr>
                        <a:t>Fully Meets</a:t>
                      </a:r>
                      <a:endParaRPr lang="en-IN" b="0">
                        <a:effectLst/>
                        <a:latin typeface="Calibri" panose="020F0502020204030204" pitchFamily="34" charset="0"/>
                      </a:endParaRPr>
                    </a:p>
                  </a:txBody>
                  <a:tcPr marL="18789" marR="18789" marT="0" marB="0" anchor="b"/>
                </a:tc>
                <a:tc>
                  <a:txBody>
                    <a:bodyPr/>
                    <a:lstStyle/>
                    <a:p>
                      <a:pPr algn="ctr" rtl="0" fontAlgn="b"/>
                      <a:r>
                        <a:rPr lang="en-IN" dirty="0">
                          <a:effectLst/>
                        </a:rPr>
                        <a:t>2</a:t>
                      </a:r>
                      <a:endParaRPr lang="en-IN" b="0" dirty="0">
                        <a:effectLst/>
                        <a:latin typeface="Calibri" panose="020F0502020204030204" pitchFamily="34" charset="0"/>
                      </a:endParaRPr>
                    </a:p>
                  </a:txBody>
                  <a:tcPr marL="18789" marR="18789" marT="0" marB="0" anchor="b"/>
                </a:tc>
                <a:extLst>
                  <a:ext uri="{0D108BD9-81ED-4DB2-BD59-A6C34878D82A}">
                    <a16:rowId xmlns:a16="http://schemas.microsoft.com/office/drawing/2014/main" val="2863421139"/>
                  </a:ext>
                </a:extLst>
              </a:tr>
            </a:tbl>
          </a:graphicData>
        </a:graphic>
      </p:graphicFrame>
      <p:pic>
        <p:nvPicPr>
          <p:cNvPr id="25" name="Picture 24">
            <a:extLst>
              <a:ext uri="{FF2B5EF4-FFF2-40B4-BE49-F238E27FC236}">
                <a16:creationId xmlns:a16="http://schemas.microsoft.com/office/drawing/2014/main" id="{CB6FE6E6-91C1-4E13-3C4E-35AE41461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380" y="1143634"/>
            <a:ext cx="5457825" cy="3438525"/>
          </a:xfrm>
          <a:prstGeom prst="rect">
            <a:avLst/>
          </a:prstGeom>
        </p:spPr>
      </p:pic>
      <p:sp>
        <p:nvSpPr>
          <p:cNvPr id="26" name="TextBox 25">
            <a:extLst>
              <a:ext uri="{FF2B5EF4-FFF2-40B4-BE49-F238E27FC236}">
                <a16:creationId xmlns:a16="http://schemas.microsoft.com/office/drawing/2014/main" id="{297820C5-AB6C-5B06-8E9B-175B67959B53}"/>
              </a:ext>
            </a:extLst>
          </p:cNvPr>
          <p:cNvSpPr txBox="1"/>
          <p:nvPr/>
        </p:nvSpPr>
        <p:spPr>
          <a:xfrm>
            <a:off x="755330" y="5020033"/>
            <a:ext cx="2332668" cy="369332"/>
          </a:xfrm>
          <a:prstGeom prst="rect">
            <a:avLst/>
          </a:prstGeom>
          <a:noFill/>
        </p:spPr>
        <p:txBody>
          <a:bodyPr wrap="square" rtlCol="0">
            <a:spAutoFit/>
          </a:bodyPr>
          <a:lstStyle/>
          <a:p>
            <a:pPr algn="l"/>
            <a:r>
              <a:rPr lang="en-IN" dirty="0">
                <a:latin typeface="Franklin Gothic Heavy" panose="020B0903020102020204" pitchFamily="34" charset="0"/>
              </a:rPr>
              <a:t>INTERPRETATION :- </a:t>
            </a:r>
            <a:endParaRPr lang="en-US" dirty="0">
              <a:latin typeface="Franklin Gothic Heavy" panose="020B0903020102020204" pitchFamily="34" charset="0"/>
            </a:endParaRPr>
          </a:p>
        </p:txBody>
      </p:sp>
      <p:sp>
        <p:nvSpPr>
          <p:cNvPr id="8" name="TextBox 7">
            <a:extLst>
              <a:ext uri="{FF2B5EF4-FFF2-40B4-BE49-F238E27FC236}">
                <a16:creationId xmlns:a16="http://schemas.microsoft.com/office/drawing/2014/main" id="{F4916CCC-E235-9F9B-EAB7-4CEF3D4C7C7F}"/>
              </a:ext>
            </a:extLst>
          </p:cNvPr>
          <p:cNvSpPr txBox="1"/>
          <p:nvPr/>
        </p:nvSpPr>
        <p:spPr>
          <a:xfrm>
            <a:off x="1921664" y="5365574"/>
            <a:ext cx="9124568" cy="923330"/>
          </a:xfrm>
          <a:prstGeom prst="rect">
            <a:avLst/>
          </a:prstGeom>
          <a:noFill/>
        </p:spPr>
        <p:txBody>
          <a:bodyPr wrap="square" rtlCol="0">
            <a:spAutoFit/>
          </a:bodyPr>
          <a:lstStyle/>
          <a:p>
            <a:pPr algn="l"/>
            <a:r>
              <a:rPr lang="en-IN" b="1" dirty="0">
                <a:latin typeface="Franklin Gothic Heavy" panose="020B0903020102020204" pitchFamily="34" charset="0"/>
              </a:rPr>
              <a:t>FOR THE EMPLOYEED ID 2660 COMPARED WITH THE OTHERS ARE FULLY MEET THE PERFORMANCE SCORE ARE MODE AND VALUE IS 4 AND OTHERS ARE LESS THAN THAT EMPLOYEE ID ARE 2658,2659,2661,2662 AND THE VALUE IS 2.</a:t>
            </a:r>
            <a:endParaRPr lang="en-US" b="1" dirty="0">
              <a:latin typeface="Franklin Gothic Heavy" panose="020B0903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Shantha Kumar</cp:lastModifiedBy>
  <cp:revision>17</cp:revision>
  <dcterms:created xsi:type="dcterms:W3CDTF">2024-03-29T15:07:22Z</dcterms:created>
  <dcterms:modified xsi:type="dcterms:W3CDTF">2024-09-04T03:44:02Z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