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0" r:id="rId9"/>
    <p:sldId id="265" r:id="rId10"/>
    <p:sldId id="266" r:id="rId11"/>
    <p:sldId id="267" r:id="rId12"/>
    <p:sldId id="2146847056" r:id="rId13"/>
    <p:sldId id="2146847057" r:id="rId14"/>
    <p:sldId id="2146847058" r:id="rId15"/>
    <p:sldId id="2146847059"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49" d="100"/>
          <a:sy n="49" d="100"/>
        </p:scale>
        <p:origin x="8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4" Type="http://schemas.openxmlformats.org/officeDocument/2006/relationships/hyperlink" Target="https://pypi.org/project/pynpu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TNSDC PROJECT</a:t>
            </a:r>
          </a:p>
        </p:txBody>
      </p:sp>
      <p:sp>
        <p:nvSpPr>
          <p:cNvPr id="4" name="TextBox 3"/>
          <p:cNvSpPr txBox="1"/>
          <p:nvPr/>
        </p:nvSpPr>
        <p:spPr>
          <a:xfrm>
            <a:off x="1064030" y="4110838"/>
            <a:ext cx="10141526"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Shantha Priya . M - 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4" name="Content Placeholder 3">
            <a:extLst>
              <a:ext uri="{FF2B5EF4-FFF2-40B4-BE49-F238E27FC236}">
                <a16:creationId xmlns:a16="http://schemas.microsoft.com/office/drawing/2014/main" id="{76392F50-4CB2-EBD9-84CA-7684941AF3D0}"/>
              </a:ext>
            </a:extLst>
          </p:cNvPr>
          <p:cNvPicPr>
            <a:picLocks noGrp="1" noChangeAspect="1"/>
          </p:cNvPicPr>
          <p:nvPr>
            <p:ph idx="1"/>
          </p:nvPr>
        </p:nvPicPr>
        <p:blipFill>
          <a:blip r:embed="rId2"/>
          <a:stretch>
            <a:fillRect/>
          </a:stretch>
        </p:blipFill>
        <p:spPr>
          <a:xfrm>
            <a:off x="1581807" y="1677058"/>
            <a:ext cx="8781393" cy="4425272"/>
          </a:xfrm>
        </p:spPr>
      </p:pic>
      <p:sp>
        <p:nvSpPr>
          <p:cNvPr id="6" name="TextBox 5">
            <a:extLst>
              <a:ext uri="{FF2B5EF4-FFF2-40B4-BE49-F238E27FC236}">
                <a16:creationId xmlns:a16="http://schemas.microsoft.com/office/drawing/2014/main" id="{5CB5A930-86BC-AE1E-76D3-4EEA99BD9CDC}"/>
              </a:ext>
            </a:extLst>
          </p:cNvPr>
          <p:cNvSpPr txBox="1"/>
          <p:nvPr/>
        </p:nvSpPr>
        <p:spPr>
          <a:xfrm>
            <a:off x="2709041" y="5465170"/>
            <a:ext cx="6526924" cy="923330"/>
          </a:xfrm>
          <a:prstGeom prst="rect">
            <a:avLst/>
          </a:prstGeom>
          <a:noFill/>
        </p:spPr>
        <p:txBody>
          <a:bodyPr wrap="square" rtlCol="0">
            <a:spAutoFit/>
          </a:bodyPr>
          <a:lstStyle/>
          <a:p>
            <a:pPr marL="342900" indent="-342900">
              <a:buFont typeface="Arial" panose="020B0604020202020204" pitchFamily="34" charset="0"/>
              <a:buChar char="•"/>
            </a:pPr>
            <a:r>
              <a:rPr lang="en-IN" sz="1800" dirty="0"/>
              <a:t>This is how the output text file of keylogger looked like</a:t>
            </a:r>
          </a:p>
          <a:p>
            <a:pPr marL="342900" indent="-342900">
              <a:buFont typeface="Arial" panose="020B0604020202020204" pitchFamily="34" charset="0"/>
              <a:buChar char="•"/>
            </a:pPr>
            <a:r>
              <a:rPr lang="en-IN" sz="1800" dirty="0"/>
              <a:t>Name of the File: </a:t>
            </a:r>
            <a:r>
              <a:rPr lang="en-IN" dirty="0"/>
              <a:t>k</a:t>
            </a:r>
            <a:r>
              <a:rPr lang="en-IN" sz="1800" dirty="0"/>
              <a:t>ey_log.</a:t>
            </a:r>
            <a:r>
              <a:rPr lang="en-IN" dirty="0"/>
              <a:t>txt</a:t>
            </a:r>
            <a:endParaRPr lang="en-IN" sz="1800" dirty="0"/>
          </a:p>
          <a:p>
            <a:endParaRPr lang="en-IN" dirty="0"/>
          </a:p>
        </p:txBody>
      </p:sp>
    </p:spTree>
    <p:extLst>
      <p:ext uri="{BB962C8B-B14F-4D97-AF65-F5344CB8AC3E}">
        <p14:creationId xmlns:p14="http://schemas.microsoft.com/office/powerpoint/2010/main" val="328637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tretch>
            <a:fillRect/>
          </a:stretch>
        </p:blipFill>
        <p:spPr>
          <a:xfrm>
            <a:off x="1087821" y="1517012"/>
            <a:ext cx="7394027" cy="5123474"/>
          </a:xfrm>
        </p:spPr>
      </p:pic>
      <p:sp>
        <p:nvSpPr>
          <p:cNvPr id="14" name="TextBox 13">
            <a:extLst>
              <a:ext uri="{FF2B5EF4-FFF2-40B4-BE49-F238E27FC236}">
                <a16:creationId xmlns:a16="http://schemas.microsoft.com/office/drawing/2014/main" id="{642A1AFD-3EC2-BCE0-957A-B696B0716907}"/>
              </a:ext>
            </a:extLst>
          </p:cNvPr>
          <p:cNvSpPr txBox="1"/>
          <p:nvPr/>
        </p:nvSpPr>
        <p:spPr>
          <a:xfrm>
            <a:off x="8986344" y="2459504"/>
            <a:ext cx="276635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JSON output file of keylogger looked like</a:t>
            </a:r>
          </a:p>
          <a:p>
            <a:endParaRPr lang="en-IN" sz="2400" dirty="0"/>
          </a:p>
          <a:p>
            <a:pPr marL="342900" indent="-342900">
              <a:buFont typeface="Arial" panose="020B0604020202020204" pitchFamily="34" charset="0"/>
              <a:buChar char="•"/>
            </a:pPr>
            <a:r>
              <a:rPr lang="en-IN" sz="2400" dirty="0"/>
              <a:t>Name of the File: </a:t>
            </a:r>
            <a:r>
              <a:rPr lang="en-IN" sz="2400" dirty="0" err="1"/>
              <a:t>key_log.json</a:t>
            </a:r>
            <a:endParaRPr lang="en-IN" sz="2400" dirty="0"/>
          </a:p>
        </p:txBody>
      </p:sp>
    </p:spTree>
    <p:extLst>
      <p:ext uri="{BB962C8B-B14F-4D97-AF65-F5344CB8AC3E}">
        <p14:creationId xmlns:p14="http://schemas.microsoft.com/office/powerpoint/2010/main" val="330752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OUTPUT SCREENSHOTS : </a:t>
            </a:r>
            <a:endParaRPr lang="en-US" dirty="0"/>
          </a:p>
        </p:txBody>
      </p:sp>
      <p:pic>
        <p:nvPicPr>
          <p:cNvPr id="13" name="Content Placeholder 12">
            <a:extLst>
              <a:ext uri="{FF2B5EF4-FFF2-40B4-BE49-F238E27FC236}">
                <a16:creationId xmlns:a16="http://schemas.microsoft.com/office/drawing/2014/main" id="{3C8D78BE-A74E-1196-AACA-88509D3E7065}"/>
              </a:ext>
            </a:extLst>
          </p:cNvPr>
          <p:cNvPicPr>
            <a:picLocks noGrp="1" noChangeAspect="1"/>
          </p:cNvPicPr>
          <p:nvPr>
            <p:ph idx="1"/>
          </p:nvPr>
        </p:nvPicPr>
        <p:blipFill>
          <a:blip r:embed="rId2"/>
          <a:srcRect/>
          <a:stretch/>
        </p:blipFill>
        <p:spPr>
          <a:xfrm>
            <a:off x="1103587" y="1517012"/>
            <a:ext cx="4992414" cy="4580417"/>
          </a:xfrm>
        </p:spPr>
      </p:pic>
      <p:sp>
        <p:nvSpPr>
          <p:cNvPr id="2" name="TextBox 1">
            <a:extLst>
              <a:ext uri="{FF2B5EF4-FFF2-40B4-BE49-F238E27FC236}">
                <a16:creationId xmlns:a16="http://schemas.microsoft.com/office/drawing/2014/main" id="{38055573-EA22-2865-3205-54184AFFF9B4}"/>
              </a:ext>
            </a:extLst>
          </p:cNvPr>
          <p:cNvSpPr txBox="1"/>
          <p:nvPr/>
        </p:nvSpPr>
        <p:spPr>
          <a:xfrm>
            <a:off x="6921063" y="2349062"/>
            <a:ext cx="386255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t>This is how the User interface of Keylogger looks like.</a:t>
            </a:r>
          </a:p>
          <a:p>
            <a:pPr marL="342900" indent="-342900">
              <a:buFont typeface="Arial" panose="020B0604020202020204" pitchFamily="34" charset="0"/>
              <a:buChar char="•"/>
            </a:pPr>
            <a:r>
              <a:rPr lang="en-IN" sz="2400" dirty="0"/>
              <a:t>It has 2 buttons:</a:t>
            </a:r>
          </a:p>
          <a:p>
            <a:pPr marL="800100" lvl="1" indent="-342900">
              <a:buFont typeface="Arial" panose="020B0604020202020204" pitchFamily="34" charset="0"/>
              <a:buChar char="•"/>
            </a:pPr>
            <a:r>
              <a:rPr lang="en-IN" sz="2400" dirty="0"/>
              <a:t>Star</a:t>
            </a:r>
          </a:p>
          <a:p>
            <a:pPr marL="800100" lvl="1" indent="-342900">
              <a:buFont typeface="Arial" panose="020B0604020202020204" pitchFamily="34" charset="0"/>
              <a:buChar char="•"/>
            </a:pPr>
            <a:r>
              <a:rPr lang="en-IN" sz="2400" dirty="0"/>
              <a:t>stop</a:t>
            </a:r>
          </a:p>
        </p:txBody>
      </p:sp>
    </p:spTree>
    <p:extLst>
      <p:ext uri="{BB962C8B-B14F-4D97-AF65-F5344CB8AC3E}">
        <p14:creationId xmlns:p14="http://schemas.microsoft.com/office/powerpoint/2010/main" val="281211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7316" y="1036878"/>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b="0" i="0" dirty="0">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8431" y="1440883"/>
            <a:ext cx="11075137" cy="4020426"/>
          </a:xfrm>
        </p:spPr>
        <p:txBody>
          <a:bodyPr>
            <a:normAutofit/>
          </a:bodyPr>
          <a:lstStyle/>
          <a:p>
            <a:pPr marL="0" indent="0">
              <a:buNone/>
            </a:pPr>
            <a:endParaRPr lang="en-US" sz="2400" b="1" dirty="0"/>
          </a:p>
          <a:p>
            <a:pPr marL="305435" indent="-305435"/>
            <a:r>
              <a:rPr lang="en-US" sz="2400" b="0" i="0" dirty="0">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803684" y="117573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3020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Python Documentation: </a:t>
            </a:r>
            <a:r>
              <a:rPr lang="en-IN" sz="2400" b="0" i="0" u="none" strike="noStrike" dirty="0">
                <a:solidFill>
                  <a:srgbClr val="0D0D0D"/>
                </a:solidFill>
                <a:effectLst/>
                <a:latin typeface="Söhne"/>
                <a:hlinkClick r:id="rId2"/>
              </a:rPr>
              <a:t>https://docs.python.org/3/</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tkinter</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3"/>
              </a:rPr>
              <a:t>https://docs.python.org/3/library/tkinter.html</a:t>
            </a:r>
            <a:endParaRPr lang="en-IN" sz="2400" b="0" i="0" dirty="0">
              <a:solidFill>
                <a:srgbClr val="0D0D0D"/>
              </a:solidFill>
              <a:effectLst/>
              <a:latin typeface="Söhne"/>
            </a:endParaRP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a:t>
            </a:r>
            <a:r>
              <a:rPr lang="en-IN" sz="2400" b="0" i="0" u="none" strike="noStrike" dirty="0">
                <a:solidFill>
                  <a:srgbClr val="0D0D0D"/>
                </a:solidFill>
                <a:effectLst/>
                <a:latin typeface="Söhne"/>
                <a:hlinkClick r:id="rId4"/>
              </a:rPr>
              <a:t>https://pypi.org/project/pynput/</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"Mastering Python for Networking and Security" by José Manuel Ortega.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600" b="1" dirty="0">
                <a:solidFill>
                  <a:srgbClr val="002060"/>
                </a:solidFill>
                <a:latin typeface="Arial Rounded MT Bold" panose="020F070403050403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2152" y="772510"/>
            <a:ext cx="10645928" cy="70483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95896" y="1631770"/>
            <a:ext cx="10378440" cy="4673324"/>
          </a:xfrm>
        </p:spPr>
        <p:txBody>
          <a:bodyPr>
            <a:noAutofit/>
          </a:bodyPr>
          <a:lstStyle/>
          <a:p>
            <a:pPr marL="305435" indent="-305435"/>
            <a:r>
              <a:rPr lang="en-US" sz="2400" b="0" i="0" dirty="0">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1338" y="1361318"/>
            <a:ext cx="10609142" cy="5418899"/>
          </a:xfrm>
        </p:spPr>
        <p:txBody>
          <a:bodyPr vert="horz" lIns="91440" tIns="45720" rIns="91440" bIns="45720" rtlCol="0" anchor="ctr">
            <a:noAutofit/>
          </a:bodyPr>
          <a:lstStyle/>
          <a:p>
            <a:pPr marL="0" indent="0" algn="l">
              <a:buNone/>
            </a:pPr>
            <a:r>
              <a:rPr lang="en-US" sz="1800" b="0" i="0" dirty="0">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lang="en-US" sz="1800" b="0" i="0" dirty="0">
                <a:solidFill>
                  <a:srgbClr val="0D0D0D"/>
                </a:solidFill>
                <a:effectLst/>
              </a:rPr>
              <a:t>Enhanced Detection Mechanism:</a:t>
            </a:r>
          </a:p>
          <a:p>
            <a:pPr marL="742950" lvl="1" indent="-285750" algn="l">
              <a:buFont typeface="+mj-lt"/>
              <a:buAutoNum type="arabicPeriod"/>
            </a:pPr>
            <a:r>
              <a:rPr lang="en-US" sz="1800" b="0" i="0" dirty="0">
                <a:solidFill>
                  <a:srgbClr val="0D0D0D"/>
                </a:solidFill>
                <a:effectLst/>
              </a:rPr>
              <a:t>Develop advanced algorithms leveraging event-driven programming to continuously monitor keyboard activities for suspicious patterns indicative of keylogging behavior.</a:t>
            </a:r>
          </a:p>
          <a:p>
            <a:pPr marL="742950" lvl="1" indent="-285750" algn="l">
              <a:buFont typeface="+mj-lt"/>
              <a:buAutoNum type="arabicPeriod"/>
            </a:pPr>
            <a:r>
              <a:rPr lang="en-US" sz="1800" b="0" i="0" dirty="0">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lang="en-US" sz="1800" b="0" i="0" dirty="0">
                <a:solidFill>
                  <a:srgbClr val="0D0D0D"/>
                </a:solidFill>
                <a:effectLst/>
              </a:rPr>
              <a:t>Proactive Response Strategies:</a:t>
            </a:r>
          </a:p>
          <a:p>
            <a:pPr marL="742950" lvl="1" indent="-285750" algn="l">
              <a:buFont typeface="+mj-lt"/>
              <a:buAutoNum type="arabicPeriod"/>
            </a:pPr>
            <a:r>
              <a:rPr lang="en-US" sz="1800" b="0" i="0" dirty="0">
                <a:solidFill>
                  <a:srgbClr val="0D0D0D"/>
                </a:solidFill>
                <a:effectLst/>
              </a:rPr>
              <a:t>Integrate an alerting system to notify users promptly upon detection of suspicious keystroke behavior, empowering them to take immediate action to safeguard their sensitive information.</a:t>
            </a:r>
          </a:p>
          <a:p>
            <a:pPr marL="742950" lvl="1" indent="-285750" algn="l">
              <a:buFont typeface="+mj-lt"/>
              <a:buAutoNum type="arabicPeriod"/>
            </a:pPr>
            <a:r>
              <a:rPr lang="en-US" sz="1800" b="0" i="0" dirty="0">
                <a:solidFill>
                  <a:srgbClr val="0D0D0D"/>
                </a:solidFill>
                <a:effectLst/>
              </a:rPr>
              <a:t>Employ secure input handling mechanisms at the application level to mitigate the risk of keylogger interception, including encryption of keystrokes and secure password entry dialogs.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1520" y="831022"/>
            <a:ext cx="1087928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continuation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66648" y="1232452"/>
            <a:ext cx="10444160" cy="5418899"/>
          </a:xfrm>
        </p:spPr>
        <p:txBody>
          <a:bodyPr vert="horz" lIns="91440" tIns="45720" rIns="91440" bIns="45720" rtlCol="0" anchor="ctr">
            <a:noAutofit/>
          </a:bodyPr>
          <a:lstStyle/>
          <a:p>
            <a:pPr marL="457200" indent="-457200" algn="l">
              <a:buFont typeface="+mj-lt"/>
              <a:buAutoNum type="arabicPeriod" startAt="3"/>
            </a:pPr>
            <a:r>
              <a:rPr lang="en-US" sz="2000" b="0" i="0" dirty="0">
                <a:solidFill>
                  <a:srgbClr val="0D0D0D"/>
                </a:solidFill>
                <a:effectLst/>
              </a:rPr>
              <a:t>Continuous Monitoring and Adaptation:</a:t>
            </a:r>
          </a:p>
          <a:p>
            <a:pPr marL="914400" lvl="1" indent="-457200" algn="l">
              <a:buFont typeface="+mj-lt"/>
              <a:buAutoNum type="arabicPeriod"/>
            </a:pPr>
            <a:r>
              <a:rPr lang="en-US" sz="2000" b="0" i="0" dirty="0">
                <a:solidFill>
                  <a:srgbClr val="0D0D0D"/>
                </a:solidFill>
                <a:effectLst/>
              </a:rPr>
              <a:t>Establish a framework for ongoing monitoring and updates to the keylogger detection system, ensuring its resilience against evolving threats and vulnerabilities.</a:t>
            </a:r>
          </a:p>
          <a:p>
            <a:pPr marL="914400" lvl="1" indent="-457200" algn="l">
              <a:buFont typeface="+mj-lt"/>
              <a:buAutoNum type="arabicPeriod"/>
            </a:pPr>
            <a:r>
              <a:rPr lang="en-US" sz="2000" b="0" i="0" dirty="0">
                <a:solidFill>
                  <a:srgbClr val="0D0D0D"/>
                </a:solidFill>
                <a:effectLst/>
              </a:rPr>
              <a:t>Regularly update the system with patches and enhancements to bolster detection capabilities and address emerging security challenges effectively.</a:t>
            </a:r>
          </a:p>
          <a:p>
            <a:pPr marL="457200" indent="-457200" algn="l">
              <a:buFont typeface="+mj-lt"/>
              <a:buAutoNum type="arabicPeriod" startAt="3"/>
            </a:pPr>
            <a:r>
              <a:rPr lang="en-US" sz="2000" b="0" i="0" dirty="0">
                <a:solidFill>
                  <a:srgbClr val="0D0D0D"/>
                </a:solidFill>
                <a:effectLst/>
              </a:rPr>
              <a:t>Rigorous Evaluation:</a:t>
            </a:r>
          </a:p>
          <a:p>
            <a:pPr marL="914400" lvl="1" indent="-457200" algn="l">
              <a:buFont typeface="+mj-lt"/>
              <a:buAutoNum type="arabicPeriod"/>
            </a:pPr>
            <a:r>
              <a:rPr lang="en-US" sz="2000" b="0" i="0" dirty="0">
                <a:solidFill>
                  <a:srgbClr val="0D0D0D"/>
                </a:solidFill>
                <a:effectLst/>
              </a:rPr>
              <a:t>Conduct comprehensive testing and validation of the detection system to assess its performance metrics, including detection accuracy, false positive rate, and response time.</a:t>
            </a:r>
          </a:p>
          <a:p>
            <a:pPr marL="914400" lvl="1" indent="-457200" algn="l">
              <a:buFont typeface="+mj-lt"/>
              <a:buAutoNum type="arabicPeriod"/>
            </a:pPr>
            <a:r>
              <a:rPr lang="en-US" sz="2000" b="0" i="0" dirty="0">
                <a:solidFill>
                  <a:srgbClr val="0D0D0D"/>
                </a:solidFill>
                <a:effectLst/>
              </a:rPr>
              <a:t>Evaluate the system's effectiveness in real-world scenarios to ensure its reliability and efficacy in safeguarding against keylogging threats.</a:t>
            </a:r>
          </a:p>
          <a:p>
            <a:pPr marL="0" indent="0">
              <a:buNone/>
            </a:pPr>
            <a:endParaRPr lang="en-IN" sz="2000" dirty="0"/>
          </a:p>
        </p:txBody>
      </p:sp>
    </p:spTree>
    <p:extLst>
      <p:ext uri="{BB962C8B-B14F-4D97-AF65-F5344CB8AC3E}">
        <p14:creationId xmlns:p14="http://schemas.microsoft.com/office/powerpoint/2010/main" val="326243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8280"/>
            <a:ext cx="11029616" cy="795568"/>
          </a:xfrm>
        </p:spPr>
        <p:txBody>
          <a:bodyPr>
            <a:noAutofit/>
          </a:bodyPr>
          <a:lstStyle/>
          <a:p>
            <a:r>
              <a:rPr lang="en-US" sz="3900" b="1" dirty="0">
                <a:solidFill>
                  <a:schemeClr val="accent1"/>
                </a:solidFill>
                <a:latin typeface="Arial"/>
                <a:ea typeface="+mj-lt"/>
                <a:cs typeface="Arial"/>
              </a:rPr>
              <a:t>System  </a:t>
            </a:r>
            <a:r>
              <a:rPr lang="en-US" sz="3900" b="1" dirty="0" err="1">
                <a:solidFill>
                  <a:schemeClr val="accent1"/>
                </a:solidFill>
                <a:latin typeface="Arial"/>
                <a:ea typeface="+mj-lt"/>
                <a:cs typeface="Arial"/>
              </a:rPr>
              <a:t>ApproacH</a:t>
            </a:r>
            <a:r>
              <a:rPr lang="en-US" sz="3900" b="1" dirty="0">
                <a:solidFill>
                  <a:schemeClr val="accent1"/>
                </a:solidFill>
                <a:latin typeface="Arial"/>
                <a:ea typeface="+mj-lt"/>
                <a:cs typeface="Arial"/>
              </a:rPr>
              <a:t> (Technology Used):</a:t>
            </a:r>
            <a:endParaRPr lang="en-US" sz="39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2400" b="0" i="0" dirty="0">
                <a:solidFill>
                  <a:srgbClr val="0D0D0D"/>
                </a:solidFill>
                <a:effectLst/>
              </a:rPr>
              <a:t>The system development approach involves utilizing Python programming language along with libraries such as </a:t>
            </a:r>
            <a:r>
              <a:rPr lang="en-US" sz="2400" b="0" i="0" dirty="0" err="1">
                <a:solidFill>
                  <a:srgbClr val="0D0D0D"/>
                </a:solidFill>
                <a:effectLst/>
              </a:rPr>
              <a:t>tkinter</a:t>
            </a:r>
            <a:r>
              <a:rPr lang="en-US" sz="2400" b="0" i="0" dirty="0">
                <a:solidFill>
                  <a:srgbClr val="0D0D0D"/>
                </a:solidFill>
                <a:effectLst/>
              </a:rPr>
              <a:t> for GUI development and </a:t>
            </a:r>
            <a:r>
              <a:rPr lang="en-US" sz="2400" b="0" i="0" dirty="0" err="1">
                <a:solidFill>
                  <a:srgbClr val="0D0D0D"/>
                </a:solidFill>
                <a:effectLst/>
              </a:rPr>
              <a:t>pynput</a:t>
            </a:r>
            <a:r>
              <a:rPr lang="en-US" sz="2400" b="0" i="0" dirty="0">
                <a:solidFill>
                  <a:srgbClr val="0D0D0D"/>
                </a:solidFill>
                <a:effectLst/>
              </a:rPr>
              <a:t> for keyboard monitoring. Python's simplicity, versatility, and extensive library support make it an ideal choice for developing security applications. The </a:t>
            </a:r>
            <a:r>
              <a:rPr lang="en-US" sz="2400" b="0" i="0" dirty="0" err="1">
                <a:solidFill>
                  <a:srgbClr val="0D0D0D"/>
                </a:solidFill>
                <a:effectLst/>
              </a:rPr>
              <a:t>tkinter</a:t>
            </a:r>
            <a:r>
              <a:rPr lang="en-US" sz="2400" b="0" i="0" dirty="0">
                <a:solidFill>
                  <a:srgbClr val="0D0D0D"/>
                </a:solidFill>
                <a:effectLst/>
              </a:rPr>
              <a:t> library provides an intuitive and platform-independent GUI framework, enabling us to create an interactive interface for users to start and stop the keylogger easily. Additionally, the </a:t>
            </a:r>
            <a:r>
              <a:rPr lang="en-US" sz="2400" b="0" i="0" dirty="0" err="1">
                <a:solidFill>
                  <a:srgbClr val="0D0D0D"/>
                </a:solidFill>
                <a:effectLst/>
              </a:rPr>
              <a:t>pynput</a:t>
            </a:r>
            <a:r>
              <a:rPr lang="en-US" sz="2400" b="0" i="0" dirty="0">
                <a:solidFill>
                  <a:srgbClr val="0D0D0D"/>
                </a:solidFill>
                <a:effectLst/>
              </a:rPr>
              <a:t> library facilitates keyboard event monitoring, allowing us to capture keystrokes and respond to key press and release events effectively</a:t>
            </a:r>
            <a:r>
              <a:rPr lang="en-US" sz="2400" b="0" i="0" dirty="0">
                <a:solidFill>
                  <a:srgbClr val="0D0D0D"/>
                </a:solidFill>
                <a:effectLst/>
                <a:latin typeface="Söhne"/>
              </a:rPr>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1251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576552"/>
            <a:ext cx="10785746" cy="4729654"/>
          </a:xfrm>
        </p:spPr>
        <p:txBody>
          <a:bodyPr>
            <a:normAutofit/>
          </a:bodyPr>
          <a:lstStyle/>
          <a:p>
            <a:pPr algn="just">
              <a:buFont typeface="Wingdings" panose="05000000000000000000" pitchFamily="2" charset="2"/>
              <a:buChar char="§"/>
            </a:pPr>
            <a:r>
              <a:rPr lang="en-US" sz="2400" b="0" i="0" dirty="0">
                <a:solidFill>
                  <a:srgbClr val="0D0D0D"/>
                </a:solidFill>
                <a:effectLst/>
              </a:rPr>
              <a:t>The keylogger system utilizes event-driven programming, continuously monitoring keyboard events via </a:t>
            </a:r>
            <a:r>
              <a:rPr lang="en-US" sz="2400" b="0" i="0" dirty="0" err="1">
                <a:solidFill>
                  <a:srgbClr val="0D0D0D"/>
                </a:solidFill>
                <a:effectLst/>
              </a:rPr>
              <a:t>pynput's</a:t>
            </a:r>
            <a:r>
              <a:rPr lang="en-US" sz="2400" b="0" i="0" dirty="0">
                <a:solidFill>
                  <a:srgbClr val="0D0D0D"/>
                </a:solidFill>
                <a:effectLst/>
              </a:rPr>
              <a:t> keyboard listener.</a:t>
            </a:r>
          </a:p>
          <a:p>
            <a:pPr algn="just">
              <a:buFont typeface="Wingdings" panose="05000000000000000000" pitchFamily="2" charset="2"/>
              <a:buChar char="§"/>
            </a:pPr>
            <a:r>
              <a:rPr lang="en-US" sz="2400" b="0" i="0" dirty="0">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lang="en-US" sz="2400" b="0" i="0" dirty="0">
                <a:solidFill>
                  <a:srgbClr val="0D0D0D"/>
                </a:solidFill>
                <a:effectLst/>
              </a:rPr>
              <a:t>Deployment of the system is achieved by packaging the Python code into an executable file using tools like </a:t>
            </a:r>
            <a:r>
              <a:rPr lang="en-US" sz="2400" b="0" i="0" dirty="0" err="1">
                <a:solidFill>
                  <a:srgbClr val="0D0D0D"/>
                </a:solidFill>
                <a:effectLst/>
              </a:rPr>
              <a:t>PyInstaller</a:t>
            </a:r>
            <a:r>
              <a:rPr lang="en-US" sz="2400" b="0" i="0" dirty="0">
                <a:solidFill>
                  <a:srgbClr val="0D0D0D"/>
                </a:solidFill>
                <a:effectLst/>
              </a:rPr>
              <a:t> or </a:t>
            </a:r>
            <a:r>
              <a:rPr lang="en-US" sz="2400" b="0" i="0" dirty="0" err="1">
                <a:solidFill>
                  <a:srgbClr val="0D0D0D"/>
                </a:solidFill>
                <a:effectLst/>
              </a:rPr>
              <a:t>cx_Freeze</a:t>
            </a:r>
            <a:r>
              <a:rPr lang="en-US" sz="2400" b="0" i="0" dirty="0">
                <a:solidFill>
                  <a:srgbClr val="0D0D0D"/>
                </a:solidFill>
                <a:effectLst/>
              </a:rPr>
              <a:t>.</a:t>
            </a:r>
          </a:p>
          <a:p>
            <a:pPr algn="just">
              <a:buFont typeface="Wingdings" panose="05000000000000000000" pitchFamily="2" charset="2"/>
              <a:buChar char="§"/>
            </a:pPr>
            <a:r>
              <a:rPr lang="en-US" sz="2400" b="0" i="0" dirty="0">
                <a:solidFill>
                  <a:srgbClr val="0D0D0D"/>
                </a:solidFill>
                <a:effectLst/>
              </a:rPr>
              <a:t>This packaging ensures easy installation and usage across various operating systems, eliminating the need for users to have Python installed on their systems.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1036878"/>
            <a:ext cx="11029616" cy="530296"/>
          </a:xfrm>
        </p:spPr>
        <p:txBody>
          <a:bodyPr>
            <a:normAutofit fontScale="90000"/>
          </a:bodyPr>
          <a:lstStyle/>
          <a:p>
            <a:r>
              <a:rPr lang="en-US" sz="4400" b="1" dirty="0">
                <a:solidFill>
                  <a:schemeClr val="accent1"/>
                </a:solidFill>
                <a:latin typeface="Arial"/>
                <a:ea typeface="+mj-lt"/>
                <a:cs typeface="Arial"/>
              </a:rPr>
              <a:t>Result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55830" y="1330596"/>
            <a:ext cx="10880339" cy="4490526"/>
          </a:xfrm>
        </p:spPr>
        <p:txBody>
          <a:bodyPr>
            <a:noAutofit/>
          </a:bodyPr>
          <a:lstStyle/>
          <a:p>
            <a:pPr algn="just">
              <a:buFont typeface="Wingdings" panose="05000000000000000000" pitchFamily="2" charset="2"/>
              <a:buChar char="§"/>
            </a:pPr>
            <a:r>
              <a:rPr lang="en-US" sz="2400" dirty="0"/>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lang="en-US" sz="2400" dirty="0"/>
              <a:t>The interface design ensures ease of use, enabling users to interact with the keylogger application effortlessly.</a:t>
            </a:r>
          </a:p>
          <a:p>
            <a:pPr algn="just">
              <a:buFont typeface="Wingdings" panose="05000000000000000000" pitchFamily="2" charset="2"/>
              <a:buChar char="§"/>
            </a:pPr>
            <a:r>
              <a:rPr lang="en-US" sz="2400" dirty="0"/>
              <a:t>In addition to the start and stop buttons, the interface may incorporate visual indicators or status updates to inform users about the current state of the keylogger, enhancing user awareness and control.</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23082" y="860592"/>
            <a:ext cx="11029616" cy="530296"/>
          </a:xfrm>
        </p:spPr>
        <p:txBody>
          <a:bodyPr>
            <a:normAutofit fontScale="90000"/>
          </a:bodyPr>
          <a:lstStyle/>
          <a:p>
            <a:r>
              <a:rPr lang="en-US" sz="4400" b="1" dirty="0">
                <a:solidFill>
                  <a:schemeClr val="accent1"/>
                </a:solidFill>
                <a:latin typeface="Arial"/>
                <a:ea typeface="+mj-lt"/>
                <a:cs typeface="Arial"/>
              </a:rPr>
              <a:t>Result - continuation </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977462" y="1390888"/>
            <a:ext cx="10263352" cy="4374774"/>
          </a:xfrm>
        </p:spPr>
        <p:txBody>
          <a:bodyPr>
            <a:noAutofit/>
          </a:bodyPr>
          <a:lstStyle/>
          <a:p>
            <a:pPr algn="just"/>
            <a:r>
              <a:rPr lang="en-US" sz="2400" dirty="0"/>
              <a:t>The system may also include notifications or alerts to promptly notify users of any detected keylogging activities, enabling timely intervention to mitigate potential security threats.</a:t>
            </a:r>
          </a:p>
          <a:p>
            <a:pPr algn="just"/>
            <a:r>
              <a:rPr lang="en-US" sz="2400" dirty="0"/>
              <a:t>Overall, the output image demonstrates the system's commitment to providing a seamless user experience while prioritizing transparency and security in keylogging detection and prevention.</a:t>
            </a:r>
            <a:endParaRPr lang="en-IN" sz="2400" dirty="0"/>
          </a:p>
          <a:p>
            <a:pPr algn="just">
              <a:buFont typeface="Wingdings" panose="05000000000000000000" pitchFamily="2" charset="2"/>
              <a:buChar char="§"/>
            </a:pPr>
            <a:endParaRPr lang="en-US" sz="2400" dirty="0"/>
          </a:p>
        </p:txBody>
      </p:sp>
    </p:spTree>
    <p:extLst>
      <p:ext uri="{BB962C8B-B14F-4D97-AF65-F5344CB8AC3E}">
        <p14:creationId xmlns:p14="http://schemas.microsoft.com/office/powerpoint/2010/main" val="12205102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1043</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Calibri</vt:lpstr>
      <vt:lpstr>Calibri Light</vt:lpstr>
      <vt:lpstr>Franklin Gothic Book</vt:lpstr>
      <vt:lpstr>Franklin Gothic Demi</vt:lpstr>
      <vt:lpstr>Söhne</vt:lpstr>
      <vt:lpstr>Wingdings</vt:lpstr>
      <vt:lpstr>Wingdings 2</vt:lpstr>
      <vt:lpstr>DividendVTI</vt:lpstr>
      <vt:lpstr>KEY LOGGER AND SECURITY</vt:lpstr>
      <vt:lpstr>OUTLINE</vt:lpstr>
      <vt:lpstr>Problem Statement</vt:lpstr>
      <vt:lpstr>Proposed Solution :</vt:lpstr>
      <vt:lpstr>Proposed Solution - continuation :</vt:lpstr>
      <vt:lpstr>System  ApproacH (Technology Used):</vt:lpstr>
      <vt:lpstr>Algorithm &amp; Deployment</vt:lpstr>
      <vt:lpstr>Result </vt:lpstr>
      <vt:lpstr>Result - continuation </vt:lpstr>
      <vt:lpstr>OUTPUT SCREENSHOTS : </vt:lpstr>
      <vt:lpstr>OUTPUT SCREENSHOTS : </vt:lpstr>
      <vt:lpstr>OUTPUT SCREENSHOTS :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Shantha Priya</cp:lastModifiedBy>
  <cp:revision>25</cp:revision>
  <dcterms:created xsi:type="dcterms:W3CDTF">2021-05-26T16:50:10Z</dcterms:created>
  <dcterms:modified xsi:type="dcterms:W3CDTF">2024-04-01T15:31:04Z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