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59" r:id="rId5"/>
    <p:sldId id="1960" r:id="rId6"/>
    <p:sldId id="1682" r:id="rId7"/>
    <p:sldId id="1603" r:id="rId8"/>
    <p:sldId id="487" r:id="rId9"/>
    <p:sldId id="1636" r:id="rId10"/>
    <p:sldId id="1289" r:id="rId11"/>
    <p:sldId id="1101" r:id="rId12"/>
    <p:sldId id="1298" r:id="rId13"/>
    <p:sldId id="1363" r:id="rId14"/>
    <p:sldId id="1364" r:id="rId15"/>
    <p:sldId id="1407" r:id="rId16"/>
    <p:sldId id="1615" r:id="rId17"/>
    <p:sldId id="1614" r:id="rId18"/>
    <p:sldId id="1637" r:id="rId19"/>
    <p:sldId id="1062" r:id="rId20"/>
    <p:sldId id="1240" r:id="rId21"/>
    <p:sldId id="1067" r:id="rId22"/>
    <p:sldId id="1366" r:id="rId23"/>
    <p:sldId id="1643" r:id="rId24"/>
    <p:sldId id="1641" r:id="rId25"/>
    <p:sldId id="1365" r:id="rId26"/>
    <p:sldId id="1684" r:id="rId27"/>
    <p:sldId id="1623" r:id="rId28"/>
    <p:sldId id="1674" r:id="rId29"/>
    <p:sldId id="1675" r:id="rId30"/>
    <p:sldId id="1676" r:id="rId31"/>
    <p:sldId id="1677" r:id="rId32"/>
    <p:sldId id="1679" r:id="rId33"/>
    <p:sldId id="1678" r:id="rId34"/>
    <p:sldId id="1680" r:id="rId35"/>
    <p:sldId id="1683" r:id="rId36"/>
    <p:sldId id="1977" r:id="rId37"/>
    <p:sldId id="1671" r:id="rId38"/>
    <p:sldId id="1681" r:id="rId39"/>
    <p:sldId id="1672" r:id="rId40"/>
    <p:sldId id="1647" r:id="rId41"/>
    <p:sldId id="1646" r:id="rId42"/>
    <p:sldId id="1651" r:id="rId43"/>
    <p:sldId id="1653" r:id="rId44"/>
    <p:sldId id="1673" r:id="rId45"/>
    <p:sldId id="1657" r:id="rId46"/>
    <p:sldId id="1658" r:id="rId47"/>
    <p:sldId id="1661" r:id="rId48"/>
    <p:sldId id="1626" r:id="rId49"/>
    <p:sldId id="1627" r:id="rId50"/>
    <p:sldId id="1668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E1A2F-4A3C-49A2-A047-8FDFE266464C}" v="1" dt="2024-11-27T01:28:40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96" y="2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Teoh Teik Toe" userId="55ecb6fd-ba51-4086-9090-c17ec3ac27f3" providerId="ADAL" clId="{55C29A64-79CA-4F9D-BDD8-2E66523E8AFC}"/>
    <pc:docChg chg="custSel delSld modSld">
      <pc:chgData name="Dr Teoh Teik Toe" userId="55ecb6fd-ba51-4086-9090-c17ec3ac27f3" providerId="ADAL" clId="{55C29A64-79CA-4F9D-BDD8-2E66523E8AFC}" dt="2023-08-20T23:43:58.350" v="42" actId="21"/>
      <pc:docMkLst>
        <pc:docMk/>
      </pc:docMkLst>
      <pc:sldChg chg="del">
        <pc:chgData name="Dr Teoh Teik Toe" userId="55ecb6fd-ba51-4086-9090-c17ec3ac27f3" providerId="ADAL" clId="{55C29A64-79CA-4F9D-BDD8-2E66523E8AFC}" dt="2023-08-20T14:34:57.924" v="0" actId="47"/>
        <pc:sldMkLst>
          <pc:docMk/>
          <pc:sldMk cId="1883248666" sldId="1297"/>
        </pc:sldMkLst>
      </pc:sldChg>
      <pc:sldChg chg="del">
        <pc:chgData name="Dr Teoh Teik Toe" userId="55ecb6fd-ba51-4086-9090-c17ec3ac27f3" providerId="ADAL" clId="{55C29A64-79CA-4F9D-BDD8-2E66523E8AFC}" dt="2023-08-20T14:35:19.398" v="1" actId="47"/>
        <pc:sldMkLst>
          <pc:docMk/>
          <pc:sldMk cId="374748343" sldId="1638"/>
        </pc:sldMkLst>
      </pc:sldChg>
      <pc:sldChg chg="del">
        <pc:chgData name="Dr Teoh Teik Toe" userId="55ecb6fd-ba51-4086-9090-c17ec3ac27f3" providerId="ADAL" clId="{55C29A64-79CA-4F9D-BDD8-2E66523E8AFC}" dt="2023-08-20T14:35:22.847" v="2" actId="47"/>
        <pc:sldMkLst>
          <pc:docMk/>
          <pc:sldMk cId="3175150121" sldId="1644"/>
        </pc:sldMkLst>
      </pc:sldChg>
      <pc:sldChg chg="modSp mod">
        <pc:chgData name="Dr Teoh Teik Toe" userId="55ecb6fd-ba51-4086-9090-c17ec3ac27f3" providerId="ADAL" clId="{55C29A64-79CA-4F9D-BDD8-2E66523E8AFC}" dt="2023-08-20T23:36:44.074" v="7" actId="20577"/>
        <pc:sldMkLst>
          <pc:docMk/>
          <pc:sldMk cId="1992787269" sldId="1648"/>
        </pc:sldMkLst>
      </pc:sldChg>
      <pc:sldChg chg="delSp modSp mod">
        <pc:chgData name="Dr Teoh Teik Toe" userId="55ecb6fd-ba51-4086-9090-c17ec3ac27f3" providerId="ADAL" clId="{55C29A64-79CA-4F9D-BDD8-2E66523E8AFC}" dt="2023-08-20T23:43:58.350" v="42" actId="21"/>
        <pc:sldMkLst>
          <pc:docMk/>
          <pc:sldMk cId="1060578321" sldId="1653"/>
        </pc:sldMkLst>
      </pc:sldChg>
    </pc:docChg>
  </pc:docChgLst>
  <pc:docChgLst>
    <pc:chgData name="Dr Teoh Teik Toe" userId="55ecb6fd-ba51-4086-9090-c17ec3ac27f3" providerId="ADAL" clId="{DF8DE6F6-380F-402D-8B56-0BE834182B58}"/>
    <pc:docChg chg="undo custSel addSld delSld">
      <pc:chgData name="Dr Teoh Teik Toe" userId="55ecb6fd-ba51-4086-9090-c17ec3ac27f3" providerId="ADAL" clId="{DF8DE6F6-380F-402D-8B56-0BE834182B58}" dt="2023-08-31T06:28:04.240" v="2" actId="47"/>
      <pc:docMkLst>
        <pc:docMk/>
      </pc:docMkLst>
      <pc:sldChg chg="del">
        <pc:chgData name="Dr Teoh Teik Toe" userId="55ecb6fd-ba51-4086-9090-c17ec3ac27f3" providerId="ADAL" clId="{DF8DE6F6-380F-402D-8B56-0BE834182B58}" dt="2023-08-31T06:27:45.050" v="0" actId="47"/>
        <pc:sldMkLst>
          <pc:docMk/>
          <pc:sldMk cId="3664807187" sldId="1068"/>
        </pc:sldMkLst>
      </pc:sldChg>
      <pc:sldChg chg="add del">
        <pc:chgData name="Dr Teoh Teik Toe" userId="55ecb6fd-ba51-4086-9090-c17ec3ac27f3" providerId="ADAL" clId="{DF8DE6F6-380F-402D-8B56-0BE834182B58}" dt="2023-08-31T06:28:04.240" v="2" actId="47"/>
        <pc:sldMkLst>
          <pc:docMk/>
          <pc:sldMk cId="3522295133" sldId="1659"/>
        </pc:sldMkLst>
      </pc:sldChg>
    </pc:docChg>
  </pc:docChgLst>
  <pc:docChgLst>
    <pc:chgData name="Teik Toe Teoh" userId="f2f2b67b8c6b3629" providerId="LiveId" clId="{286CC7A9-737F-40C3-9D7F-51A3A3321623}"/>
    <pc:docChg chg="undo custSel addSld delSld modSld sldOrd">
      <pc:chgData name="Teik Toe Teoh" userId="f2f2b67b8c6b3629" providerId="LiveId" clId="{286CC7A9-737F-40C3-9D7F-51A3A3321623}" dt="2023-12-26T02:54:42.024" v="797" actId="20577"/>
      <pc:docMkLst>
        <pc:docMk/>
      </pc:docMkLst>
      <pc:sldChg chg="del">
        <pc:chgData name="Teik Toe Teoh" userId="f2f2b67b8c6b3629" providerId="LiveId" clId="{286CC7A9-737F-40C3-9D7F-51A3A3321623}" dt="2023-09-21T01:46:04.374" v="455" actId="47"/>
        <pc:sldMkLst>
          <pc:docMk/>
          <pc:sldMk cId="1146793138" sldId="484"/>
        </pc:sldMkLst>
      </pc:sldChg>
      <pc:sldChg chg="modSp mod">
        <pc:chgData name="Teik Toe Teoh" userId="f2f2b67b8c6b3629" providerId="LiveId" clId="{286CC7A9-737F-40C3-9D7F-51A3A3321623}" dt="2023-12-26T02:54:42.024" v="797" actId="20577"/>
        <pc:sldMkLst>
          <pc:docMk/>
          <pc:sldMk cId="3421466370" sldId="487"/>
        </pc:sldMkLst>
      </pc:sldChg>
      <pc:sldChg chg="del">
        <pc:chgData name="Teik Toe Teoh" userId="f2f2b67b8c6b3629" providerId="LiveId" clId="{286CC7A9-737F-40C3-9D7F-51A3A3321623}" dt="2023-09-21T01:46:04.675" v="456" actId="47"/>
        <pc:sldMkLst>
          <pc:docMk/>
          <pc:sldMk cId="0" sldId="700"/>
        </pc:sldMkLst>
      </pc:sldChg>
      <pc:sldChg chg="del">
        <pc:chgData name="Teik Toe Teoh" userId="f2f2b67b8c6b3629" providerId="LiveId" clId="{286CC7A9-737F-40C3-9D7F-51A3A3321623}" dt="2023-09-21T01:45:56.214" v="454" actId="47"/>
        <pc:sldMkLst>
          <pc:docMk/>
          <pc:sldMk cId="1524870377" sldId="1236"/>
        </pc:sldMkLst>
      </pc:sldChg>
      <pc:sldChg chg="ord">
        <pc:chgData name="Teik Toe Teoh" userId="f2f2b67b8c6b3629" providerId="LiveId" clId="{286CC7A9-737F-40C3-9D7F-51A3A3321623}" dt="2023-12-23T04:51:46.055" v="677"/>
        <pc:sldMkLst>
          <pc:docMk/>
          <pc:sldMk cId="3782981424" sldId="1366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122860739" sldId="1464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564117420" sldId="1504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4290105885" sldId="1505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727858729" sldId="1506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1682348901" sldId="1507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2405051439" sldId="1556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2520412478" sldId="1557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4101737095" sldId="1559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3072618748" sldId="1588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2420725364" sldId="1589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4178236190" sldId="1599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1448233704" sldId="1609"/>
        </pc:sldMkLst>
      </pc:sldChg>
      <pc:sldChg chg="addSp delSp modSp mod">
        <pc:chgData name="Teik Toe Teoh" userId="f2f2b67b8c6b3629" providerId="LiveId" clId="{286CC7A9-737F-40C3-9D7F-51A3A3321623}" dt="2023-11-07T01:16:07.150" v="567" actId="1076"/>
        <pc:sldMkLst>
          <pc:docMk/>
          <pc:sldMk cId="1681554352" sldId="1614"/>
        </pc:sldMkLst>
      </pc:sldChg>
      <pc:sldChg chg="add">
        <pc:chgData name="Teik Toe Teoh" userId="f2f2b67b8c6b3629" providerId="LiveId" clId="{286CC7A9-737F-40C3-9D7F-51A3A3321623}" dt="2023-09-21T02:16:03.658" v="457"/>
        <pc:sldMkLst>
          <pc:docMk/>
          <pc:sldMk cId="1885425510" sldId="1626"/>
        </pc:sldMkLst>
      </pc:sldChg>
      <pc:sldChg chg="add">
        <pc:chgData name="Teik Toe Teoh" userId="f2f2b67b8c6b3629" providerId="LiveId" clId="{286CC7A9-737F-40C3-9D7F-51A3A3321623}" dt="2023-09-21T02:16:03.658" v="457"/>
        <pc:sldMkLst>
          <pc:docMk/>
          <pc:sldMk cId="1862380684" sldId="1627"/>
        </pc:sldMkLst>
      </pc:sldChg>
      <pc:sldChg chg="del">
        <pc:chgData name="Teik Toe Teoh" userId="f2f2b67b8c6b3629" providerId="LiveId" clId="{286CC7A9-737F-40C3-9D7F-51A3A3321623}" dt="2023-09-21T01:11:54.656" v="222" actId="47"/>
        <pc:sldMkLst>
          <pc:docMk/>
          <pc:sldMk cId="1798585579" sldId="1640"/>
        </pc:sldMkLst>
      </pc:sldChg>
      <pc:sldChg chg="del">
        <pc:chgData name="Teik Toe Teoh" userId="f2f2b67b8c6b3629" providerId="LiveId" clId="{286CC7A9-737F-40C3-9D7F-51A3A3321623}" dt="2023-09-21T00:55:15.169" v="157" actId="47"/>
        <pc:sldMkLst>
          <pc:docMk/>
          <pc:sldMk cId="2128491816" sldId="1645"/>
        </pc:sldMkLst>
      </pc:sldChg>
      <pc:sldChg chg="modSp mod">
        <pc:chgData name="Teik Toe Teoh" userId="f2f2b67b8c6b3629" providerId="LiveId" clId="{286CC7A9-737F-40C3-9D7F-51A3A3321623}" dt="2023-09-21T01:35:13.045" v="445" actId="1076"/>
        <pc:sldMkLst>
          <pc:docMk/>
          <pc:sldMk cId="743129518" sldId="1646"/>
        </pc:sldMkLst>
      </pc:sldChg>
      <pc:sldChg chg="addSp delSp modSp mod ord">
        <pc:chgData name="Teik Toe Teoh" userId="f2f2b67b8c6b3629" providerId="LiveId" clId="{286CC7A9-737F-40C3-9D7F-51A3A3321623}" dt="2023-11-07T08:01:40.061" v="642"/>
        <pc:sldMkLst>
          <pc:docMk/>
          <pc:sldMk cId="2455610481" sldId="1647"/>
        </pc:sldMkLst>
      </pc:sldChg>
      <pc:sldChg chg="modSp del mod">
        <pc:chgData name="Teik Toe Teoh" userId="f2f2b67b8c6b3629" providerId="LiveId" clId="{286CC7A9-737F-40C3-9D7F-51A3A3321623}" dt="2023-09-21T00:56:16.918" v="172" actId="47"/>
        <pc:sldMkLst>
          <pc:docMk/>
          <pc:sldMk cId="1992787269" sldId="1648"/>
        </pc:sldMkLst>
      </pc:sldChg>
      <pc:sldChg chg="del">
        <pc:chgData name="Teik Toe Teoh" userId="f2f2b67b8c6b3629" providerId="LiveId" clId="{286CC7A9-737F-40C3-9D7F-51A3A3321623}" dt="2023-09-21T00:56:26.292" v="173" actId="47"/>
        <pc:sldMkLst>
          <pc:docMk/>
          <pc:sldMk cId="2898669853" sldId="1649"/>
        </pc:sldMkLst>
      </pc:sldChg>
      <pc:sldChg chg="del">
        <pc:chgData name="Teik Toe Teoh" userId="f2f2b67b8c6b3629" providerId="LiveId" clId="{286CC7A9-737F-40C3-9D7F-51A3A3321623}" dt="2023-09-21T00:56:27.812" v="174" actId="47"/>
        <pc:sldMkLst>
          <pc:docMk/>
          <pc:sldMk cId="1791950885" sldId="1650"/>
        </pc:sldMkLst>
      </pc:sldChg>
      <pc:sldChg chg="modSp mod">
        <pc:chgData name="Teik Toe Teoh" userId="f2f2b67b8c6b3629" providerId="LiveId" clId="{286CC7A9-737F-40C3-9D7F-51A3A3321623}" dt="2023-09-21T00:56:54.496" v="181" actId="14100"/>
        <pc:sldMkLst>
          <pc:docMk/>
          <pc:sldMk cId="1188644472" sldId="1651"/>
        </pc:sldMkLst>
      </pc:sldChg>
      <pc:sldChg chg="del">
        <pc:chgData name="Teik Toe Teoh" userId="f2f2b67b8c6b3629" providerId="LiveId" clId="{286CC7A9-737F-40C3-9D7F-51A3A3321623}" dt="2023-09-21T00:56:57.760" v="182" actId="47"/>
        <pc:sldMkLst>
          <pc:docMk/>
          <pc:sldMk cId="2022929635" sldId="1652"/>
        </pc:sldMkLst>
      </pc:sldChg>
      <pc:sldChg chg="modSp mod">
        <pc:chgData name="Teik Toe Teoh" userId="f2f2b67b8c6b3629" providerId="LiveId" clId="{286CC7A9-737F-40C3-9D7F-51A3A3321623}" dt="2023-09-21T00:59:46.314" v="201" actId="255"/>
        <pc:sldMkLst>
          <pc:docMk/>
          <pc:sldMk cId="1060578321" sldId="1653"/>
        </pc:sldMkLst>
      </pc:sldChg>
      <pc:sldChg chg="del">
        <pc:chgData name="Teik Toe Teoh" userId="f2f2b67b8c6b3629" providerId="LiveId" clId="{286CC7A9-737F-40C3-9D7F-51A3A3321623}" dt="2023-09-21T00:59:50.609" v="202" actId="47"/>
        <pc:sldMkLst>
          <pc:docMk/>
          <pc:sldMk cId="3057431413" sldId="1654"/>
        </pc:sldMkLst>
      </pc:sldChg>
      <pc:sldChg chg="del">
        <pc:chgData name="Teik Toe Teoh" userId="f2f2b67b8c6b3629" providerId="LiveId" clId="{286CC7A9-737F-40C3-9D7F-51A3A3321623}" dt="2023-09-21T00:59:57.052" v="203" actId="47"/>
        <pc:sldMkLst>
          <pc:docMk/>
          <pc:sldMk cId="1310493199" sldId="1655"/>
        </pc:sldMkLst>
      </pc:sldChg>
      <pc:sldChg chg="del">
        <pc:chgData name="Teik Toe Teoh" userId="f2f2b67b8c6b3629" providerId="LiveId" clId="{286CC7A9-737F-40C3-9D7F-51A3A3321623}" dt="2023-09-21T00:59:58.592" v="204" actId="47"/>
        <pc:sldMkLst>
          <pc:docMk/>
          <pc:sldMk cId="291966652" sldId="1656"/>
        </pc:sldMkLst>
      </pc:sldChg>
      <pc:sldChg chg="addSp delSp modSp mod">
        <pc:chgData name="Teik Toe Teoh" userId="f2f2b67b8c6b3629" providerId="LiveId" clId="{286CC7A9-737F-40C3-9D7F-51A3A3321623}" dt="2023-09-21T01:03:25.494" v="219" actId="1076"/>
        <pc:sldMkLst>
          <pc:docMk/>
          <pc:sldMk cId="1838872299" sldId="1658"/>
        </pc:sldMkLst>
      </pc:sldChg>
      <pc:sldChg chg="del">
        <pc:chgData name="Teik Toe Teoh" userId="f2f2b67b8c6b3629" providerId="LiveId" clId="{286CC7A9-737F-40C3-9D7F-51A3A3321623}" dt="2023-09-21T01:03:56.089" v="221" actId="47"/>
        <pc:sldMkLst>
          <pc:docMk/>
          <pc:sldMk cId="1790908107" sldId="1660"/>
        </pc:sldMkLst>
      </pc:sldChg>
      <pc:sldChg chg="delSp add mod">
        <pc:chgData name="Teik Toe Teoh" userId="f2f2b67b8c6b3629" providerId="LiveId" clId="{286CC7A9-737F-40C3-9D7F-51A3A3321623}" dt="2023-09-21T01:03:34.904" v="220" actId="21"/>
        <pc:sldMkLst>
          <pc:docMk/>
          <pc:sldMk cId="1839652318" sldId="1661"/>
        </pc:sldMkLst>
      </pc:sldChg>
      <pc:sldChg chg="addSp delSp modSp new del mod">
        <pc:chgData name="Teik Toe Teoh" userId="f2f2b67b8c6b3629" providerId="LiveId" clId="{286CC7A9-737F-40C3-9D7F-51A3A3321623}" dt="2023-12-23T04:56:55.015" v="680" actId="47"/>
        <pc:sldMkLst>
          <pc:docMk/>
          <pc:sldMk cId="118334840" sldId="1662"/>
        </pc:sldMkLst>
      </pc:sldChg>
      <pc:sldChg chg="addSp delSp modSp new del mod">
        <pc:chgData name="Teik Toe Teoh" userId="f2f2b67b8c6b3629" providerId="LiveId" clId="{286CC7A9-737F-40C3-9D7F-51A3A3321623}" dt="2023-11-07T08:02:42.339" v="673" actId="47"/>
        <pc:sldMkLst>
          <pc:docMk/>
          <pc:sldMk cId="3662610004" sldId="1663"/>
        </pc:sldMkLst>
      </pc:sldChg>
      <pc:sldChg chg="addSp delSp modSp new del mod">
        <pc:chgData name="Teik Toe Teoh" userId="f2f2b67b8c6b3629" providerId="LiveId" clId="{286CC7A9-737F-40C3-9D7F-51A3A3321623}" dt="2023-12-23T04:56:55.937" v="681" actId="47"/>
        <pc:sldMkLst>
          <pc:docMk/>
          <pc:sldMk cId="3002286276" sldId="1664"/>
        </pc:sldMkLst>
      </pc:sldChg>
      <pc:sldChg chg="addSp delSp modSp new del mod">
        <pc:chgData name="Teik Toe Teoh" userId="f2f2b67b8c6b3629" providerId="LiveId" clId="{286CC7A9-737F-40C3-9D7F-51A3A3321623}" dt="2023-12-23T04:56:56.616" v="682" actId="47"/>
        <pc:sldMkLst>
          <pc:docMk/>
          <pc:sldMk cId="643410542" sldId="1665"/>
        </pc:sldMkLst>
      </pc:sldChg>
      <pc:sldChg chg="addSp delSp modSp new del mod">
        <pc:chgData name="Teik Toe Teoh" userId="f2f2b67b8c6b3629" providerId="LiveId" clId="{286CC7A9-737F-40C3-9D7F-51A3A3321623}" dt="2023-12-23T04:57:50.940" v="683" actId="47"/>
        <pc:sldMkLst>
          <pc:docMk/>
          <pc:sldMk cId="1146141771" sldId="1666"/>
        </pc:sldMkLst>
      </pc:sldChg>
      <pc:sldChg chg="addSp modSp new del mod">
        <pc:chgData name="Teik Toe Teoh" userId="f2f2b67b8c6b3629" providerId="LiveId" clId="{286CC7A9-737F-40C3-9D7F-51A3A3321623}" dt="2023-12-23T04:53:30.932" v="678" actId="2696"/>
        <pc:sldMkLst>
          <pc:docMk/>
          <pc:sldMk cId="4242297014" sldId="1667"/>
        </pc:sldMkLst>
      </pc:sldChg>
      <pc:sldChg chg="addSp delSp modSp new mod">
        <pc:chgData name="Teik Toe Teoh" userId="f2f2b67b8c6b3629" providerId="LiveId" clId="{286CC7A9-737F-40C3-9D7F-51A3A3321623}" dt="2023-09-30T08:23:22.057" v="516" actId="1076"/>
        <pc:sldMkLst>
          <pc:docMk/>
          <pc:sldMk cId="3699661479" sldId="1668"/>
        </pc:sldMkLst>
      </pc:sldChg>
      <pc:sldChg chg="addSp delSp modSp new del mod">
        <pc:chgData name="Teik Toe Teoh" userId="f2f2b67b8c6b3629" providerId="LiveId" clId="{286CC7A9-737F-40C3-9D7F-51A3A3321623}" dt="2023-12-23T04:53:30.932" v="678" actId="2696"/>
        <pc:sldMkLst>
          <pc:docMk/>
          <pc:sldMk cId="2988020556" sldId="1669"/>
        </pc:sldMkLst>
      </pc:sldChg>
      <pc:sldChg chg="addSp delSp modSp new del mod">
        <pc:chgData name="Teik Toe Teoh" userId="f2f2b67b8c6b3629" providerId="LiveId" clId="{286CC7A9-737F-40C3-9D7F-51A3A3321623}" dt="2023-11-07T07:58:53.624" v="634" actId="47"/>
        <pc:sldMkLst>
          <pc:docMk/>
          <pc:sldMk cId="3848221963" sldId="1670"/>
        </pc:sldMkLst>
      </pc:sldChg>
      <pc:sldChg chg="delSp modSp new mod">
        <pc:chgData name="Teik Toe Teoh" userId="f2f2b67b8c6b3629" providerId="LiveId" clId="{286CC7A9-737F-40C3-9D7F-51A3A3321623}" dt="2023-12-23T05:12:53.022" v="705" actId="20577"/>
        <pc:sldMkLst>
          <pc:docMk/>
          <pc:sldMk cId="4032320734" sldId="1671"/>
        </pc:sldMkLst>
      </pc:sldChg>
      <pc:sldChg chg="addSp delSp modSp new mod">
        <pc:chgData name="Teik Toe Teoh" userId="f2f2b67b8c6b3629" providerId="LiveId" clId="{286CC7A9-737F-40C3-9D7F-51A3A3321623}" dt="2023-11-07T07:58:23.847" v="633" actId="20577"/>
        <pc:sldMkLst>
          <pc:docMk/>
          <pc:sldMk cId="482038741" sldId="1672"/>
        </pc:sldMkLst>
      </pc:sldChg>
      <pc:sldChg chg="addSp delSp modSp new mod">
        <pc:chgData name="Teik Toe Teoh" userId="f2f2b67b8c6b3629" providerId="LiveId" clId="{286CC7A9-737F-40C3-9D7F-51A3A3321623}" dt="2023-11-07T08:02:18.032" v="669" actId="14100"/>
        <pc:sldMkLst>
          <pc:docMk/>
          <pc:sldMk cId="2056748595" sldId="1673"/>
        </pc:sldMkLst>
      </pc:sldChg>
      <pc:sldChg chg="add">
        <pc:chgData name="Teik Toe Teoh" userId="f2f2b67b8c6b3629" providerId="LiveId" clId="{286CC7A9-737F-40C3-9D7F-51A3A3321623}" dt="2023-12-23T04:56:06.655" v="679"/>
        <pc:sldMkLst>
          <pc:docMk/>
          <pc:sldMk cId="1480767795" sldId="1674"/>
        </pc:sldMkLst>
      </pc:sldChg>
      <pc:sldChg chg="add">
        <pc:chgData name="Teik Toe Teoh" userId="f2f2b67b8c6b3629" providerId="LiveId" clId="{286CC7A9-737F-40C3-9D7F-51A3A3321623}" dt="2023-12-23T04:56:06.655" v="679"/>
        <pc:sldMkLst>
          <pc:docMk/>
          <pc:sldMk cId="2607397671" sldId="1675"/>
        </pc:sldMkLst>
      </pc:sldChg>
      <pc:sldChg chg="add">
        <pc:chgData name="Teik Toe Teoh" userId="f2f2b67b8c6b3629" providerId="LiveId" clId="{286CC7A9-737F-40C3-9D7F-51A3A3321623}" dt="2023-12-23T04:56:06.655" v="679"/>
        <pc:sldMkLst>
          <pc:docMk/>
          <pc:sldMk cId="2950180476" sldId="1676"/>
        </pc:sldMkLst>
      </pc:sldChg>
      <pc:sldChg chg="add">
        <pc:chgData name="Teik Toe Teoh" userId="f2f2b67b8c6b3629" providerId="LiveId" clId="{286CC7A9-737F-40C3-9D7F-51A3A3321623}" dt="2023-12-23T04:56:06.655" v="679"/>
        <pc:sldMkLst>
          <pc:docMk/>
          <pc:sldMk cId="939482352" sldId="1677"/>
        </pc:sldMkLst>
      </pc:sldChg>
      <pc:sldChg chg="modSp add mod">
        <pc:chgData name="Teik Toe Teoh" userId="f2f2b67b8c6b3629" providerId="LiveId" clId="{286CC7A9-737F-40C3-9D7F-51A3A3321623}" dt="2023-12-23T05:00:29.611" v="694"/>
        <pc:sldMkLst>
          <pc:docMk/>
          <pc:sldMk cId="3391855583" sldId="1678"/>
        </pc:sldMkLst>
      </pc:sldChg>
      <pc:sldChg chg="add">
        <pc:chgData name="Teik Toe Teoh" userId="f2f2b67b8c6b3629" providerId="LiveId" clId="{286CC7A9-737F-40C3-9D7F-51A3A3321623}" dt="2023-12-23T04:56:06.655" v="679"/>
        <pc:sldMkLst>
          <pc:docMk/>
          <pc:sldMk cId="2836835398" sldId="1679"/>
        </pc:sldMkLst>
      </pc:sldChg>
      <pc:sldChg chg="addSp delSp modSp new mod">
        <pc:chgData name="Teik Toe Teoh" userId="f2f2b67b8c6b3629" providerId="LiveId" clId="{286CC7A9-737F-40C3-9D7F-51A3A3321623}" dt="2023-12-23T05:00:25.568" v="693" actId="21"/>
        <pc:sldMkLst>
          <pc:docMk/>
          <pc:sldMk cId="15378761" sldId="1680"/>
        </pc:sldMkLst>
      </pc:sldChg>
      <pc:sldChg chg="add">
        <pc:chgData name="Teik Toe Teoh" userId="f2f2b67b8c6b3629" providerId="LiveId" clId="{286CC7A9-737F-40C3-9D7F-51A3A3321623}" dt="2023-12-23T05:13:07.403" v="706"/>
        <pc:sldMkLst>
          <pc:docMk/>
          <pc:sldMk cId="2324388572" sldId="1681"/>
        </pc:sldMkLst>
      </pc:sldChg>
      <pc:sldChg chg="modSp new mod ord">
        <pc:chgData name="Teik Toe Teoh" userId="f2f2b67b8c6b3629" providerId="LiveId" clId="{286CC7A9-737F-40C3-9D7F-51A3A3321623}" dt="2023-12-26T02:54:33.860" v="785"/>
        <pc:sldMkLst>
          <pc:docMk/>
          <pc:sldMk cId="2738128185" sldId="1682"/>
        </pc:sldMkLst>
      </pc:sldChg>
    </pc:docChg>
  </pc:docChgLst>
  <pc:docChgLst>
    <pc:chgData name="Dr Teoh Teik Toe" userId="55ecb6fd-ba51-4086-9090-c17ec3ac27f3" providerId="ADAL" clId="{0DEFF62D-09F5-45D7-B403-EE58DE325983}"/>
    <pc:docChg chg="modSld">
      <pc:chgData name="Dr Teoh Teik Toe" userId="55ecb6fd-ba51-4086-9090-c17ec3ac27f3" providerId="ADAL" clId="{0DEFF62D-09F5-45D7-B403-EE58DE325983}" dt="2023-08-21T01:22:29.546" v="14" actId="20577"/>
      <pc:docMkLst>
        <pc:docMk/>
      </pc:docMkLst>
      <pc:sldChg chg="modSp mod">
        <pc:chgData name="Dr Teoh Teik Toe" userId="55ecb6fd-ba51-4086-9090-c17ec3ac27f3" providerId="ADAL" clId="{0DEFF62D-09F5-45D7-B403-EE58DE325983}" dt="2023-08-21T01:22:29.546" v="14" actId="20577"/>
        <pc:sldMkLst>
          <pc:docMk/>
          <pc:sldMk cId="1682348901" sldId="1507"/>
        </pc:sldMkLst>
      </pc:sldChg>
    </pc:docChg>
  </pc:docChgLst>
  <pc:docChgLst>
    <pc:chgData name="Teik Toe Teoh" userId="f2f2b67b8c6b3629" providerId="LiveId" clId="{8EBE1EC5-410F-4BFC-8DCC-E769D4768DD1}"/>
    <pc:docChg chg="modSld">
      <pc:chgData name="Teik Toe Teoh" userId="f2f2b67b8c6b3629" providerId="LiveId" clId="{8EBE1EC5-410F-4BFC-8DCC-E769D4768DD1}" dt="2024-09-09T08:47:31.669" v="1" actId="20577"/>
      <pc:docMkLst>
        <pc:docMk/>
      </pc:docMkLst>
      <pc:sldChg chg="modSp mod">
        <pc:chgData name="Teik Toe Teoh" userId="f2f2b67b8c6b3629" providerId="LiveId" clId="{8EBE1EC5-410F-4BFC-8DCC-E769D4768DD1}" dt="2024-09-09T08:47:31.669" v="1" actId="20577"/>
        <pc:sldMkLst>
          <pc:docMk/>
          <pc:sldMk cId="2106570640" sldId="1657"/>
        </pc:sldMkLst>
        <pc:spChg chg="mod">
          <ac:chgData name="Teik Toe Teoh" userId="f2f2b67b8c6b3629" providerId="LiveId" clId="{8EBE1EC5-410F-4BFC-8DCC-E769D4768DD1}" dt="2024-09-09T08:47:31.669" v="1" actId="20577"/>
          <ac:spMkLst>
            <pc:docMk/>
            <pc:sldMk cId="2106570640" sldId="1657"/>
            <ac:spMk id="7" creationId="{EAB23D20-4651-4783-B249-9B119B640E9A}"/>
          </ac:spMkLst>
        </pc:spChg>
      </pc:sldChg>
    </pc:docChg>
  </pc:docChgLst>
  <pc:docChgLst>
    <pc:chgData name="Teik Toe Teoh" userId="f2f2b67b8c6b3629" providerId="LiveId" clId="{D04E1A2F-4A3C-49A2-A047-8FDFE266464C}"/>
    <pc:docChg chg="addSld modSld">
      <pc:chgData name="Teik Toe Teoh" userId="f2f2b67b8c6b3629" providerId="LiveId" clId="{D04E1A2F-4A3C-49A2-A047-8FDFE266464C}" dt="2024-11-27T01:28:40.796" v="1"/>
      <pc:docMkLst>
        <pc:docMk/>
      </pc:docMkLst>
      <pc:sldChg chg="modSp mod">
        <pc:chgData name="Teik Toe Teoh" userId="f2f2b67b8c6b3629" providerId="LiveId" clId="{D04E1A2F-4A3C-49A2-A047-8FDFE266464C}" dt="2024-11-25T08:10:51.061" v="0"/>
        <pc:sldMkLst>
          <pc:docMk/>
          <pc:sldMk cId="1480767795" sldId="1674"/>
        </pc:sldMkLst>
        <pc:spChg chg="mod">
          <ac:chgData name="Teik Toe Teoh" userId="f2f2b67b8c6b3629" providerId="LiveId" clId="{D04E1A2F-4A3C-49A2-A047-8FDFE266464C}" dt="2024-11-25T08:10:51.061" v="0"/>
          <ac:spMkLst>
            <pc:docMk/>
            <pc:sldMk cId="1480767795" sldId="1674"/>
            <ac:spMk id="5" creationId="{B34B5D59-5A9D-B2F5-36E9-7FE3D9FFCD14}"/>
          </ac:spMkLst>
        </pc:spChg>
      </pc:sldChg>
      <pc:sldChg chg="add">
        <pc:chgData name="Teik Toe Teoh" userId="f2f2b67b8c6b3629" providerId="LiveId" clId="{D04E1A2F-4A3C-49A2-A047-8FDFE266464C}" dt="2024-11-27T01:28:40.796" v="1"/>
        <pc:sldMkLst>
          <pc:docMk/>
          <pc:sldMk cId="2884170253" sldId="1960"/>
        </pc:sldMkLst>
      </pc:sldChg>
    </pc:docChg>
  </pc:docChgLst>
  <pc:docChgLst>
    <pc:chgData name="Teik Toe Teoh" userId="f2f2b67b8c6b3629" providerId="LiveId" clId="{59C11CD7-39B0-4DB8-BAD6-6A6D80711102}"/>
    <pc:docChg chg="undo custSel addSld delSld modSld">
      <pc:chgData name="Teik Toe Teoh" userId="f2f2b67b8c6b3629" providerId="LiveId" clId="{59C11CD7-39B0-4DB8-BAD6-6A6D80711102}" dt="2024-09-16T04:17:20.586" v="163" actId="1076"/>
      <pc:docMkLst>
        <pc:docMk/>
      </pc:docMkLst>
      <pc:sldChg chg="del">
        <pc:chgData name="Teik Toe Teoh" userId="f2f2b67b8c6b3629" providerId="LiveId" clId="{59C11CD7-39B0-4DB8-BAD6-6A6D80711102}" dt="2024-08-26T06:29:30.565" v="96" actId="47"/>
        <pc:sldMkLst>
          <pc:docMk/>
          <pc:sldMk cId="437108575" sldId="1069"/>
        </pc:sldMkLst>
      </pc:sldChg>
      <pc:sldChg chg="del">
        <pc:chgData name="Teik Toe Teoh" userId="f2f2b67b8c6b3629" providerId="LiveId" clId="{59C11CD7-39B0-4DB8-BAD6-6A6D80711102}" dt="2024-08-26T06:29:34.112" v="97" actId="47"/>
        <pc:sldMkLst>
          <pc:docMk/>
          <pc:sldMk cId="3690785470" sldId="1283"/>
        </pc:sldMkLst>
      </pc:sldChg>
      <pc:sldChg chg="del">
        <pc:chgData name="Teik Toe Teoh" userId="f2f2b67b8c6b3629" providerId="LiveId" clId="{59C11CD7-39B0-4DB8-BAD6-6A6D80711102}" dt="2024-08-26T06:29:42.087" v="98" actId="47"/>
        <pc:sldMkLst>
          <pc:docMk/>
          <pc:sldMk cId="1825039514" sldId="1290"/>
        </pc:sldMkLst>
      </pc:sldChg>
      <pc:sldChg chg="addSp modSp mod">
        <pc:chgData name="Teik Toe Teoh" userId="f2f2b67b8c6b3629" providerId="LiveId" clId="{59C11CD7-39B0-4DB8-BAD6-6A6D80711102}" dt="2024-08-28T07:28:09.664" v="100" actId="1076"/>
        <pc:sldMkLst>
          <pc:docMk/>
          <pc:sldMk cId="324685106" sldId="1407"/>
        </pc:sldMkLst>
      </pc:sldChg>
      <pc:sldChg chg="addSp modSp mod">
        <pc:chgData name="Teik Toe Teoh" userId="f2f2b67b8c6b3629" providerId="LiveId" clId="{59C11CD7-39B0-4DB8-BAD6-6A6D80711102}" dt="2024-09-16T01:03:52.670" v="158" actId="1076"/>
        <pc:sldMkLst>
          <pc:docMk/>
          <pc:sldMk cId="2106570640" sldId="1657"/>
        </pc:sldMkLst>
        <pc:spChg chg="add mod">
          <ac:chgData name="Teik Toe Teoh" userId="f2f2b67b8c6b3629" providerId="LiveId" clId="{59C11CD7-39B0-4DB8-BAD6-6A6D80711102}" dt="2024-09-16T01:03:52.670" v="158" actId="1076"/>
          <ac:spMkLst>
            <pc:docMk/>
            <pc:sldMk cId="2106570640" sldId="1657"/>
            <ac:spMk id="4" creationId="{A97B2609-3253-3050-1192-445F8DB3931F}"/>
          </ac:spMkLst>
        </pc:spChg>
        <pc:spChg chg="mod">
          <ac:chgData name="Teik Toe Teoh" userId="f2f2b67b8c6b3629" providerId="LiveId" clId="{59C11CD7-39B0-4DB8-BAD6-6A6D80711102}" dt="2024-09-16T01:02:10.797" v="109" actId="1076"/>
          <ac:spMkLst>
            <pc:docMk/>
            <pc:sldMk cId="2106570640" sldId="1657"/>
            <ac:spMk id="5" creationId="{E4E46654-7D4F-4E75-99A0-4F3AFA2A8306}"/>
          </ac:spMkLst>
        </pc:spChg>
        <pc:spChg chg="mod">
          <ac:chgData name="Teik Toe Teoh" userId="f2f2b67b8c6b3629" providerId="LiveId" clId="{59C11CD7-39B0-4DB8-BAD6-6A6D80711102}" dt="2024-09-16T01:02:13.532" v="110" actId="1076"/>
          <ac:spMkLst>
            <pc:docMk/>
            <pc:sldMk cId="2106570640" sldId="1657"/>
            <ac:spMk id="7" creationId="{EAB23D20-4651-4783-B249-9B119B640E9A}"/>
          </ac:spMkLst>
        </pc:spChg>
      </pc:sldChg>
      <pc:sldChg chg="del">
        <pc:chgData name="Teik Toe Teoh" userId="f2f2b67b8c6b3629" providerId="LiveId" clId="{59C11CD7-39B0-4DB8-BAD6-6A6D80711102}" dt="2024-08-26T06:29:16.208" v="95" actId="47"/>
        <pc:sldMkLst>
          <pc:docMk/>
          <pc:sldMk cId="3522295133" sldId="1659"/>
        </pc:sldMkLst>
      </pc:sldChg>
      <pc:sldChg chg="addSp delSp modSp mod">
        <pc:chgData name="Teik Toe Teoh" userId="f2f2b67b8c6b3629" providerId="LiveId" clId="{59C11CD7-39B0-4DB8-BAD6-6A6D80711102}" dt="2024-09-16T04:17:20.586" v="163" actId="1076"/>
        <pc:sldMkLst>
          <pc:docMk/>
          <pc:sldMk cId="2324388572" sldId="1681"/>
        </pc:sldMkLst>
        <pc:spChg chg="mod">
          <ac:chgData name="Teik Toe Teoh" userId="f2f2b67b8c6b3629" providerId="LiveId" clId="{59C11CD7-39B0-4DB8-BAD6-6A6D80711102}" dt="2024-09-16T01:08:14.624" v="159" actId="14100"/>
          <ac:spMkLst>
            <pc:docMk/>
            <pc:sldMk cId="2324388572" sldId="1681"/>
            <ac:spMk id="5" creationId="{19EFDE79-C222-EB92-A7B9-CA993678B227}"/>
          </ac:spMkLst>
        </pc:spChg>
        <pc:spChg chg="add mod">
          <ac:chgData name="Teik Toe Teoh" userId="f2f2b67b8c6b3629" providerId="LiveId" clId="{59C11CD7-39B0-4DB8-BAD6-6A6D80711102}" dt="2024-09-16T04:17:20.586" v="163" actId="1076"/>
          <ac:spMkLst>
            <pc:docMk/>
            <pc:sldMk cId="2324388572" sldId="1681"/>
            <ac:spMk id="6" creationId="{4A330863-2354-9607-99D1-08705AAB0B59}"/>
          </ac:spMkLst>
        </pc:spChg>
      </pc:sldChg>
      <pc:sldChg chg="addSp modSp new mod">
        <pc:chgData name="Teik Toe Teoh" userId="f2f2b67b8c6b3629" providerId="LiveId" clId="{59C11CD7-39B0-4DB8-BAD6-6A6D80711102}" dt="2024-08-26T01:22:20.352" v="84" actId="1076"/>
        <pc:sldMkLst>
          <pc:docMk/>
          <pc:sldMk cId="188540425" sldId="1683"/>
        </pc:sldMkLst>
      </pc:sldChg>
      <pc:sldChg chg="addSp delSp modSp new mod">
        <pc:chgData name="Teik Toe Teoh" userId="f2f2b67b8c6b3629" providerId="LiveId" clId="{59C11CD7-39B0-4DB8-BAD6-6A6D80711102}" dt="2024-08-26T03:05:32.407" v="94" actId="1076"/>
        <pc:sldMkLst>
          <pc:docMk/>
          <pc:sldMk cId="716939568" sldId="1684"/>
        </pc:sldMkLst>
      </pc:sldChg>
      <pc:sldChg chg="modSp mod">
        <pc:chgData name="Teik Toe Teoh" userId="f2f2b67b8c6b3629" providerId="LiveId" clId="{59C11CD7-39B0-4DB8-BAD6-6A6D80711102}" dt="2024-09-12T01:23:25.613" v="108" actId="20577"/>
        <pc:sldMkLst>
          <pc:docMk/>
          <pc:sldMk cId="1126554274" sldId="1977"/>
        </pc:sldMkLst>
        <pc:spChg chg="mod">
          <ac:chgData name="Teik Toe Teoh" userId="f2f2b67b8c6b3629" providerId="LiveId" clId="{59C11CD7-39B0-4DB8-BAD6-6A6D80711102}" dt="2024-09-12T01:23:25.613" v="108" actId="20577"/>
          <ac:spMkLst>
            <pc:docMk/>
            <pc:sldMk cId="1126554274" sldId="1977"/>
            <ac:spMk id="2" creationId="{00350DEF-210E-F9F3-2E5F-E42B4CA4800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11/25/2024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36F0-6936-4FC0-97A3-A708269A923B}" type="datetimeFigureOut">
              <a:rPr lang="en-SG" smtClean="0"/>
              <a:t>25/11/2024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0A2B-4052-4FBD-8A9E-819616F49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95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20A2B-4052-4FBD-8A9E-819616F498F6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3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760415" y="127000"/>
            <a:ext cx="76168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8F1AA-3A6B-4A55-8511-F5B572336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0" y="990600"/>
            <a:ext cx="533400" cy="61384"/>
          </a:xfrm>
          <a:prstGeom prst="rect">
            <a:avLst/>
          </a:prstGeom>
          <a:solidFill>
            <a:srgbClr val="F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12800"/>
          </a:xfrm>
        </p:spPr>
        <p:txBody>
          <a:bodyPr/>
          <a:lstStyle>
            <a:lvl1pPr algn="l">
              <a:defRPr sz="2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34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77A-8FCB-48AD-92CA-653A190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63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ik2a4x7tvLyi6xN2jPwJGa6wiftEw?e=WeHwxC" TargetMode="External"/><Relationship Id="rId2" Type="http://schemas.openxmlformats.org/officeDocument/2006/relationships/hyperlink" Target="https://colab.research.google.com/drive/1v8uhUffRi1J9G-c_2dxzT0duNACwI9As?usp=drive_lin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fXjR7HWQVDvW4b_UwFmEM_NymlOo4Wbw?usp=sharing" TargetMode="External"/><Relationship Id="rId2" Type="http://schemas.openxmlformats.org/officeDocument/2006/relationships/hyperlink" Target="https://youtu.be/ZVR2Way4nw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DWSSkL9zMwXktar8rxC_3rUGqxwNNTrR?usp=sharin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986" y="2603322"/>
            <a:ext cx="2015285" cy="1651356"/>
          </a:xfrm>
        </p:spPr>
        <p:txBody>
          <a:bodyPr>
            <a:normAutofit/>
          </a:bodyPr>
          <a:lstStyle/>
          <a:p>
            <a:r>
              <a:rPr lang="en-US" sz="2250" b="1" dirty="0">
                <a:solidFill>
                  <a:schemeClr val="bg1"/>
                </a:solidFill>
                <a:cs typeface="Arial"/>
              </a:rPr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709" y="4977700"/>
            <a:ext cx="3756540" cy="1265293"/>
          </a:xfrm>
        </p:spPr>
        <p:txBody>
          <a:bodyPr>
            <a:normAutofit/>
          </a:bodyPr>
          <a:lstStyle/>
          <a:p>
            <a:pPr algn="l"/>
            <a:r>
              <a:rPr lang="en-US" sz="1125">
                <a:solidFill>
                  <a:srgbClr val="FFFFFF"/>
                </a:solidFill>
                <a:cs typeface="Arial"/>
              </a:rPr>
              <a:t>Teoh Teik Toe</a:t>
            </a:r>
          </a:p>
          <a:p>
            <a:pPr algn="l"/>
            <a:r>
              <a:rPr lang="en-US" sz="1125">
                <a:solidFill>
                  <a:srgbClr val="FFFFFF"/>
                </a:solidFill>
                <a:cs typeface="Arial"/>
              </a:rPr>
              <a:t>ITOM/NBS</a:t>
            </a:r>
          </a:p>
          <a:p>
            <a:pPr algn="l"/>
            <a:r>
              <a:rPr lang="en-US" sz="1125" i="1">
                <a:solidFill>
                  <a:srgbClr val="FFFFFF"/>
                </a:solidFill>
                <a:cs typeface="Arial"/>
              </a:rPr>
              <a:t>ttteoh@ntu.edu.sg</a:t>
            </a:r>
          </a:p>
          <a:p>
            <a:pPr algn="l"/>
            <a:r>
              <a:rPr lang="en-US" sz="1125" i="1">
                <a:solidFill>
                  <a:srgbClr val="FFFFFF"/>
                </a:solidFill>
                <a:cs typeface="Arial"/>
              </a:rPr>
              <a:t>97905202</a:t>
            </a:r>
          </a:p>
        </p:txBody>
      </p:sp>
    </p:spTree>
    <p:extLst>
      <p:ext uri="{BB962C8B-B14F-4D97-AF65-F5344CB8AC3E}">
        <p14:creationId xmlns:p14="http://schemas.microsoft.com/office/powerpoint/2010/main" val="18979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45B1-9E51-444C-AC6F-85B6B462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38" y="130842"/>
            <a:ext cx="8229600" cy="1143000"/>
          </a:xfrm>
        </p:spPr>
        <p:txBody>
          <a:bodyPr/>
          <a:lstStyle/>
          <a:p>
            <a:r>
              <a:rPr lang="en-US"/>
              <a:t>Decision Tree Algorithm (1 Independent Variable X and 1 Dependent Variable Y)</a:t>
            </a:r>
            <a:endParaRPr lang="en-S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090C28-0ED7-4B15-97E2-67B2F3C94398}"/>
              </a:ext>
            </a:extLst>
          </p:cNvPr>
          <p:cNvCxnSpPr>
            <a:cxnSpLocks/>
          </p:cNvCxnSpPr>
          <p:nvPr/>
        </p:nvCxnSpPr>
        <p:spPr>
          <a:xfrm>
            <a:off x="719191" y="2414427"/>
            <a:ext cx="54658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36707F-7B4B-4B6E-BA7B-93474767C4F4}"/>
              </a:ext>
            </a:extLst>
          </p:cNvPr>
          <p:cNvSpPr txBox="1"/>
          <p:nvPr/>
        </p:nvSpPr>
        <p:spPr>
          <a:xfrm>
            <a:off x="6626588" y="2250309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</a:t>
            </a:r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871DAE-06C7-4678-BC04-F9BB39345D7F}"/>
              </a:ext>
            </a:extLst>
          </p:cNvPr>
          <p:cNvSpPr/>
          <p:nvPr/>
        </p:nvSpPr>
        <p:spPr>
          <a:xfrm>
            <a:off x="3832260" y="2250309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B63636-6E30-4664-B77B-589B263DC8FE}"/>
              </a:ext>
            </a:extLst>
          </p:cNvPr>
          <p:cNvSpPr/>
          <p:nvPr/>
        </p:nvSpPr>
        <p:spPr>
          <a:xfrm>
            <a:off x="4243226" y="2257427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14DAA-FD56-41F1-91FF-F55436BFC1D4}"/>
              </a:ext>
            </a:extLst>
          </p:cNvPr>
          <p:cNvSpPr/>
          <p:nvPr/>
        </p:nvSpPr>
        <p:spPr>
          <a:xfrm>
            <a:off x="4684771" y="2250308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53F759-BC3C-4164-B24D-D1B103CCC9E1}"/>
              </a:ext>
            </a:extLst>
          </p:cNvPr>
          <p:cNvSpPr/>
          <p:nvPr/>
        </p:nvSpPr>
        <p:spPr>
          <a:xfrm>
            <a:off x="5655679" y="2250039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DED8E2-6E7B-4AD6-89E6-1EAEF072FE90}"/>
              </a:ext>
            </a:extLst>
          </p:cNvPr>
          <p:cNvSpPr/>
          <p:nvPr/>
        </p:nvSpPr>
        <p:spPr>
          <a:xfrm>
            <a:off x="5131330" y="2250307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7F37A-41F9-4EB0-86DF-A5B534BDE244}"/>
              </a:ext>
            </a:extLst>
          </p:cNvPr>
          <p:cNvSpPr/>
          <p:nvPr/>
        </p:nvSpPr>
        <p:spPr>
          <a:xfrm>
            <a:off x="2419564" y="2257427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D5CA4F-E7B4-415F-93B8-1621495A037C}"/>
              </a:ext>
            </a:extLst>
          </p:cNvPr>
          <p:cNvSpPr/>
          <p:nvPr/>
        </p:nvSpPr>
        <p:spPr>
          <a:xfrm>
            <a:off x="798935" y="2257426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415515-02EB-4EDA-B2CA-C2A5FE42CB46}"/>
              </a:ext>
            </a:extLst>
          </p:cNvPr>
          <p:cNvSpPr/>
          <p:nvPr/>
        </p:nvSpPr>
        <p:spPr>
          <a:xfrm>
            <a:off x="1179571" y="2239743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DBF180-A69E-46E4-BDEA-88035AED3060}"/>
              </a:ext>
            </a:extLst>
          </p:cNvPr>
          <p:cNvSpPr/>
          <p:nvPr/>
        </p:nvSpPr>
        <p:spPr>
          <a:xfrm>
            <a:off x="1579650" y="2257427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1205AA-84D1-4738-8FE5-C8848742A28E}"/>
              </a:ext>
            </a:extLst>
          </p:cNvPr>
          <p:cNvSpPr/>
          <p:nvPr/>
        </p:nvSpPr>
        <p:spPr>
          <a:xfrm>
            <a:off x="1979243" y="2257427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C0AC79-665C-49CD-850F-542C529E25D3}"/>
              </a:ext>
            </a:extLst>
          </p:cNvPr>
          <p:cNvCxnSpPr/>
          <p:nvPr/>
        </p:nvCxnSpPr>
        <p:spPr>
          <a:xfrm>
            <a:off x="3298004" y="1859622"/>
            <a:ext cx="0" cy="1232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7F45AD-55FF-4B91-BE3D-FD63B6DF5E46}"/>
              </a:ext>
            </a:extLst>
          </p:cNvPr>
          <p:cNvSpPr txBox="1"/>
          <p:nvPr/>
        </p:nvSpPr>
        <p:spPr>
          <a:xfrm>
            <a:off x="2989780" y="326718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1.7M</a:t>
            </a:r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AA30B2-BDD4-449D-AEB5-AF67F64B7FC7}"/>
              </a:ext>
            </a:extLst>
          </p:cNvPr>
          <p:cNvSpPr/>
          <p:nvPr/>
        </p:nvSpPr>
        <p:spPr>
          <a:xfrm>
            <a:off x="1490659" y="3296075"/>
            <a:ext cx="673582" cy="5702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7D6AB6-AECF-4753-BD56-EB8D0DFA2D24}"/>
              </a:ext>
            </a:extLst>
          </p:cNvPr>
          <p:cNvCxnSpPr/>
          <p:nvPr/>
        </p:nvCxnSpPr>
        <p:spPr>
          <a:xfrm flipH="1">
            <a:off x="866506" y="3866280"/>
            <a:ext cx="801384" cy="9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30597B-BBAD-4D9A-84C1-AE9B7EA3B168}"/>
              </a:ext>
            </a:extLst>
          </p:cNvPr>
          <p:cNvCxnSpPr>
            <a:cxnSpLocks/>
          </p:cNvCxnSpPr>
          <p:nvPr/>
        </p:nvCxnSpPr>
        <p:spPr>
          <a:xfrm>
            <a:off x="2064690" y="3800614"/>
            <a:ext cx="1144323" cy="99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6EF4E6-AD3D-4032-BF03-87539C64A379}"/>
              </a:ext>
            </a:extLst>
          </p:cNvPr>
          <p:cNvCxnSpPr>
            <a:cxnSpLocks/>
          </p:cNvCxnSpPr>
          <p:nvPr/>
        </p:nvCxnSpPr>
        <p:spPr>
          <a:xfrm flipH="1">
            <a:off x="3986372" y="1706632"/>
            <a:ext cx="1006624" cy="44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178EE54-D577-4659-A52B-79BEEF5253AB}"/>
              </a:ext>
            </a:extLst>
          </p:cNvPr>
          <p:cNvSpPr txBox="1"/>
          <p:nvPr/>
        </p:nvSpPr>
        <p:spPr>
          <a:xfrm>
            <a:off x="5049016" y="151198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Male</a:t>
            </a:r>
            <a:endParaRPr lang="en-S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E701E-96C4-4D45-813B-F30C474D70DD}"/>
              </a:ext>
            </a:extLst>
          </p:cNvPr>
          <p:cNvSpPr txBox="1"/>
          <p:nvPr/>
        </p:nvSpPr>
        <p:spPr>
          <a:xfrm>
            <a:off x="569221" y="1521966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Female</a:t>
            </a:r>
            <a:endParaRPr lang="en-SG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2D226-9759-46B2-8A32-F5FC9349E4B2}"/>
              </a:ext>
            </a:extLst>
          </p:cNvPr>
          <p:cNvCxnSpPr/>
          <p:nvPr/>
        </p:nvCxnSpPr>
        <p:spPr>
          <a:xfrm>
            <a:off x="1579650" y="1859622"/>
            <a:ext cx="331588" cy="26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021514-5964-41BC-A7B7-79EFC164DB70}"/>
              </a:ext>
            </a:extLst>
          </p:cNvPr>
          <p:cNvSpPr txBox="1"/>
          <p:nvPr/>
        </p:nvSpPr>
        <p:spPr>
          <a:xfrm>
            <a:off x="1260104" y="4364983"/>
            <a:ext cx="15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 &gt; 1.7m</a:t>
            </a:r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100FFD-863B-4BBD-87C9-44CC47CB9F3D}"/>
              </a:ext>
            </a:extLst>
          </p:cNvPr>
          <p:cNvSpPr txBox="1"/>
          <p:nvPr/>
        </p:nvSpPr>
        <p:spPr>
          <a:xfrm>
            <a:off x="388234" y="500469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Male</a:t>
            </a:r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1786D7-A7FB-4373-A2CD-00BB77BB5BF7}"/>
              </a:ext>
            </a:extLst>
          </p:cNvPr>
          <p:cNvSpPr txBox="1"/>
          <p:nvPr/>
        </p:nvSpPr>
        <p:spPr>
          <a:xfrm>
            <a:off x="2767186" y="4933067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Female</a:t>
            </a:r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2A597E-856C-45BA-A04A-1A4C2939505F}"/>
              </a:ext>
            </a:extLst>
          </p:cNvPr>
          <p:cNvSpPr txBox="1"/>
          <p:nvPr/>
        </p:nvSpPr>
        <p:spPr>
          <a:xfrm>
            <a:off x="373756" y="5420006"/>
            <a:ext cx="367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 height (X) to classified gender (Y)</a:t>
            </a:r>
          </a:p>
          <a:p>
            <a:r>
              <a:rPr lang="en-US"/>
              <a:t>Classification or Categorical Y</a:t>
            </a:r>
            <a:endParaRPr lang="en-SG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17DA52-87E6-41E2-BF48-433FD5EF7529}"/>
              </a:ext>
            </a:extLst>
          </p:cNvPr>
          <p:cNvSpPr/>
          <p:nvPr/>
        </p:nvSpPr>
        <p:spPr>
          <a:xfrm>
            <a:off x="5914175" y="3201846"/>
            <a:ext cx="673582" cy="5702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557677-936F-47D1-954E-5EF20E54CCE5}"/>
              </a:ext>
            </a:extLst>
          </p:cNvPr>
          <p:cNvCxnSpPr/>
          <p:nvPr/>
        </p:nvCxnSpPr>
        <p:spPr>
          <a:xfrm flipH="1">
            <a:off x="5290022" y="3772051"/>
            <a:ext cx="801384" cy="9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902D03-79C8-47DF-90EA-AD2C47F321D9}"/>
              </a:ext>
            </a:extLst>
          </p:cNvPr>
          <p:cNvCxnSpPr>
            <a:cxnSpLocks/>
          </p:cNvCxnSpPr>
          <p:nvPr/>
        </p:nvCxnSpPr>
        <p:spPr>
          <a:xfrm>
            <a:off x="6488206" y="3706385"/>
            <a:ext cx="1144323" cy="99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E7961E5-07EA-4D9B-A570-4FA07C66EC72}"/>
              </a:ext>
            </a:extLst>
          </p:cNvPr>
          <p:cNvSpPr txBox="1"/>
          <p:nvPr/>
        </p:nvSpPr>
        <p:spPr>
          <a:xfrm>
            <a:off x="5925073" y="420283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Gender</a:t>
            </a:r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CA8DCA-17E9-4693-AD56-F438AF6A821D}"/>
              </a:ext>
            </a:extLst>
          </p:cNvPr>
          <p:cNvSpPr txBox="1"/>
          <p:nvPr/>
        </p:nvSpPr>
        <p:spPr>
          <a:xfrm>
            <a:off x="4877199" y="3992123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Female</a:t>
            </a:r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C849C6-611A-43B8-986C-B97567DEF805}"/>
              </a:ext>
            </a:extLst>
          </p:cNvPr>
          <p:cNvSpPr txBox="1"/>
          <p:nvPr/>
        </p:nvSpPr>
        <p:spPr>
          <a:xfrm>
            <a:off x="7155983" y="390142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Male</a:t>
            </a:r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15E73B-FD9F-4044-86EC-D4065296060B}"/>
              </a:ext>
            </a:extLst>
          </p:cNvPr>
          <p:cNvSpPr txBox="1"/>
          <p:nvPr/>
        </p:nvSpPr>
        <p:spPr>
          <a:xfrm>
            <a:off x="4935629" y="5468695"/>
            <a:ext cx="3509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 gender (X) to predict Height (Y)</a:t>
            </a:r>
          </a:p>
          <a:p>
            <a:r>
              <a:rPr lang="en-US"/>
              <a:t>(Regression or Continuous Y)</a:t>
            </a:r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6042D1-E0A1-44EF-A411-1BEB25A7AD0D}"/>
              </a:ext>
            </a:extLst>
          </p:cNvPr>
          <p:cNvSpPr txBox="1"/>
          <p:nvPr/>
        </p:nvSpPr>
        <p:spPr>
          <a:xfrm>
            <a:off x="4603624" y="4754344"/>
            <a:ext cx="1884582" cy="67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1.63m (average of female height)</a:t>
            </a:r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23E046-764A-4A38-B070-519B5E488A89}"/>
              </a:ext>
            </a:extLst>
          </p:cNvPr>
          <p:cNvSpPr txBox="1"/>
          <p:nvPr/>
        </p:nvSpPr>
        <p:spPr>
          <a:xfrm>
            <a:off x="6612714" y="4740259"/>
            <a:ext cx="1884582" cy="67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1.73m (average of male height)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52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69D3-9FDA-4D8B-9904-98FB50FC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58" y="157825"/>
            <a:ext cx="8229600" cy="1143000"/>
          </a:xfrm>
        </p:spPr>
        <p:txBody>
          <a:bodyPr/>
          <a:lstStyle/>
          <a:p>
            <a:r>
              <a:rPr lang="en-US"/>
              <a:t>2 Independent Variable, which will be at higher node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16C2-5EA6-41FE-9572-C2EDA132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39" y="1341950"/>
            <a:ext cx="8229600" cy="12752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Depends on impurity, measurement is GINI – The higher the impurity, the higher GINI and the lower the node in hierarchy (not a good feature) and Vice Versa. Example below, height will be at higher level.</a:t>
            </a: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B328B-D38A-499A-8E6B-A08A54DAB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657" y="2995933"/>
            <a:ext cx="2405681" cy="8412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32691-AAA8-4849-99B1-706E49E020B1}"/>
              </a:ext>
            </a:extLst>
          </p:cNvPr>
          <p:cNvCxnSpPr>
            <a:cxnSpLocks/>
          </p:cNvCxnSpPr>
          <p:nvPr/>
        </p:nvCxnSpPr>
        <p:spPr>
          <a:xfrm>
            <a:off x="1407559" y="4419167"/>
            <a:ext cx="54658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D86A7B-E521-4BCA-B800-04B1009E5CB0}"/>
              </a:ext>
            </a:extLst>
          </p:cNvPr>
          <p:cNvSpPr txBox="1"/>
          <p:nvPr/>
        </p:nvSpPr>
        <p:spPr>
          <a:xfrm>
            <a:off x="7314956" y="4255049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</a:t>
            </a:r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743860-C4E2-43B9-8DFB-EAB026970029}"/>
              </a:ext>
            </a:extLst>
          </p:cNvPr>
          <p:cNvSpPr/>
          <p:nvPr/>
        </p:nvSpPr>
        <p:spPr>
          <a:xfrm>
            <a:off x="4520628" y="4255049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BB5120-4B98-4372-9DDB-C363BCD826D2}"/>
              </a:ext>
            </a:extLst>
          </p:cNvPr>
          <p:cNvSpPr/>
          <p:nvPr/>
        </p:nvSpPr>
        <p:spPr>
          <a:xfrm>
            <a:off x="4931594" y="4262167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3812D3-F238-4E92-942B-3EEDCC0C5FB0}"/>
              </a:ext>
            </a:extLst>
          </p:cNvPr>
          <p:cNvSpPr/>
          <p:nvPr/>
        </p:nvSpPr>
        <p:spPr>
          <a:xfrm>
            <a:off x="5373139" y="4255048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D48D4A-B027-492E-A86A-EA614816F484}"/>
              </a:ext>
            </a:extLst>
          </p:cNvPr>
          <p:cNvSpPr/>
          <p:nvPr/>
        </p:nvSpPr>
        <p:spPr>
          <a:xfrm>
            <a:off x="6498159" y="4244483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709CF1-6DF9-4437-AF74-27C45EA4DD5A}"/>
              </a:ext>
            </a:extLst>
          </p:cNvPr>
          <p:cNvSpPr/>
          <p:nvPr/>
        </p:nvSpPr>
        <p:spPr>
          <a:xfrm>
            <a:off x="5819698" y="4255047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9B51F-D814-4977-AF33-2B6E19DC0C0A}"/>
              </a:ext>
            </a:extLst>
          </p:cNvPr>
          <p:cNvSpPr/>
          <p:nvPr/>
        </p:nvSpPr>
        <p:spPr>
          <a:xfrm>
            <a:off x="6134913" y="4233938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6DC4C-D43C-41BB-AEDF-EB511296C649}"/>
              </a:ext>
            </a:extLst>
          </p:cNvPr>
          <p:cNvSpPr/>
          <p:nvPr/>
        </p:nvSpPr>
        <p:spPr>
          <a:xfrm>
            <a:off x="1487303" y="4262166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0EDB2-EED1-435F-938E-0E0AE7834409}"/>
              </a:ext>
            </a:extLst>
          </p:cNvPr>
          <p:cNvSpPr/>
          <p:nvPr/>
        </p:nvSpPr>
        <p:spPr>
          <a:xfrm>
            <a:off x="1867939" y="4244483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4C540-ECD2-4CB1-B57F-D4A3C93768B0}"/>
              </a:ext>
            </a:extLst>
          </p:cNvPr>
          <p:cNvSpPr/>
          <p:nvPr/>
        </p:nvSpPr>
        <p:spPr>
          <a:xfrm>
            <a:off x="2268018" y="4262167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2751C-59ED-4D25-9A97-CA5EBBD8E478}"/>
              </a:ext>
            </a:extLst>
          </p:cNvPr>
          <p:cNvSpPr/>
          <p:nvPr/>
        </p:nvSpPr>
        <p:spPr>
          <a:xfrm>
            <a:off x="2667611" y="4262167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7FE628-D775-4F75-848C-CBD0BE37295A}"/>
              </a:ext>
            </a:extLst>
          </p:cNvPr>
          <p:cNvCxnSpPr>
            <a:cxnSpLocks/>
          </p:cNvCxnSpPr>
          <p:nvPr/>
        </p:nvCxnSpPr>
        <p:spPr>
          <a:xfrm flipH="1">
            <a:off x="4674740" y="3711372"/>
            <a:ext cx="1006624" cy="44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F0775D-CF72-4830-BF10-DF09EDDC7387}"/>
              </a:ext>
            </a:extLst>
          </p:cNvPr>
          <p:cNvSpPr txBox="1"/>
          <p:nvPr/>
        </p:nvSpPr>
        <p:spPr>
          <a:xfrm>
            <a:off x="5737384" y="351672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Male</a:t>
            </a:r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D12D8A-13EF-4B04-A529-21CE6530A6A5}"/>
              </a:ext>
            </a:extLst>
          </p:cNvPr>
          <p:cNvSpPr txBox="1"/>
          <p:nvPr/>
        </p:nvSpPr>
        <p:spPr>
          <a:xfrm>
            <a:off x="1257589" y="3526706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Female</a:t>
            </a:r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665961-C90F-42EF-BAB1-9736F7D5A07D}"/>
              </a:ext>
            </a:extLst>
          </p:cNvPr>
          <p:cNvCxnSpPr/>
          <p:nvPr/>
        </p:nvCxnSpPr>
        <p:spPr>
          <a:xfrm>
            <a:off x="2268018" y="3864362"/>
            <a:ext cx="331588" cy="26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89B351-FCA6-40FD-9D5F-BF26C3407BD3}"/>
              </a:ext>
            </a:extLst>
          </p:cNvPr>
          <p:cNvCxnSpPr>
            <a:cxnSpLocks/>
          </p:cNvCxnSpPr>
          <p:nvPr/>
        </p:nvCxnSpPr>
        <p:spPr>
          <a:xfrm>
            <a:off x="1409989" y="5729256"/>
            <a:ext cx="54658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BAD28A-F5CE-40E8-B9AF-F07A7F5DBBDA}"/>
              </a:ext>
            </a:extLst>
          </p:cNvPr>
          <p:cNvSpPr txBox="1"/>
          <p:nvPr/>
        </p:nvSpPr>
        <p:spPr>
          <a:xfrm>
            <a:off x="7317386" y="5565138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Weight</a:t>
            </a:r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ED0487-BD61-43B3-BF0D-C6ECFB641349}"/>
              </a:ext>
            </a:extLst>
          </p:cNvPr>
          <p:cNvSpPr/>
          <p:nvPr/>
        </p:nvSpPr>
        <p:spPr>
          <a:xfrm>
            <a:off x="4523058" y="5565138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743539-8BF8-4D98-9DEA-EFAC2D8EB914}"/>
              </a:ext>
            </a:extLst>
          </p:cNvPr>
          <p:cNvSpPr/>
          <p:nvPr/>
        </p:nvSpPr>
        <p:spPr>
          <a:xfrm>
            <a:off x="3103631" y="5564540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E16A54-51B9-40BB-BE70-4D55F280558D}"/>
              </a:ext>
            </a:extLst>
          </p:cNvPr>
          <p:cNvSpPr/>
          <p:nvPr/>
        </p:nvSpPr>
        <p:spPr>
          <a:xfrm>
            <a:off x="5375569" y="5565137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C8E66B-BBE1-45CA-9A8D-2D948E75EF83}"/>
              </a:ext>
            </a:extLst>
          </p:cNvPr>
          <p:cNvSpPr/>
          <p:nvPr/>
        </p:nvSpPr>
        <p:spPr>
          <a:xfrm>
            <a:off x="6553657" y="5564868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40A3D-6135-4871-80A1-74B126EB2877}"/>
              </a:ext>
            </a:extLst>
          </p:cNvPr>
          <p:cNvSpPr/>
          <p:nvPr/>
        </p:nvSpPr>
        <p:spPr>
          <a:xfrm>
            <a:off x="1918479" y="5586172"/>
            <a:ext cx="308225" cy="29795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12D4FF-BB8F-41A8-8A6C-E1DB1FEE33C6}"/>
              </a:ext>
            </a:extLst>
          </p:cNvPr>
          <p:cNvSpPr/>
          <p:nvPr/>
        </p:nvSpPr>
        <p:spPr>
          <a:xfrm>
            <a:off x="6134913" y="5564540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E2B2C9-00A4-4951-AA5F-3C965B416A9C}"/>
              </a:ext>
            </a:extLst>
          </p:cNvPr>
          <p:cNvSpPr/>
          <p:nvPr/>
        </p:nvSpPr>
        <p:spPr>
          <a:xfrm>
            <a:off x="1489733" y="5572255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319BBA-B542-4CAC-A579-5672CFA6A456}"/>
              </a:ext>
            </a:extLst>
          </p:cNvPr>
          <p:cNvSpPr/>
          <p:nvPr/>
        </p:nvSpPr>
        <p:spPr>
          <a:xfrm>
            <a:off x="4974526" y="5564868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C45BFB-3015-4947-8539-AF3645F1EF81}"/>
              </a:ext>
            </a:extLst>
          </p:cNvPr>
          <p:cNvSpPr/>
          <p:nvPr/>
        </p:nvSpPr>
        <p:spPr>
          <a:xfrm>
            <a:off x="2270448" y="5572256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B53043-8535-4206-BCA6-4CD35BA9AF86}"/>
              </a:ext>
            </a:extLst>
          </p:cNvPr>
          <p:cNvSpPr/>
          <p:nvPr/>
        </p:nvSpPr>
        <p:spPr>
          <a:xfrm>
            <a:off x="2670041" y="5572256"/>
            <a:ext cx="339048" cy="340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304E48-BC7F-498E-9228-3204428E2417}"/>
              </a:ext>
            </a:extLst>
          </p:cNvPr>
          <p:cNvCxnSpPr>
            <a:cxnSpLocks/>
          </p:cNvCxnSpPr>
          <p:nvPr/>
        </p:nvCxnSpPr>
        <p:spPr>
          <a:xfrm flipH="1">
            <a:off x="4677170" y="5021461"/>
            <a:ext cx="1006624" cy="44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BB5E29A-998A-42AE-BDF8-0295BA76F033}"/>
              </a:ext>
            </a:extLst>
          </p:cNvPr>
          <p:cNvSpPr txBox="1"/>
          <p:nvPr/>
        </p:nvSpPr>
        <p:spPr>
          <a:xfrm>
            <a:off x="5739814" y="482681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Male</a:t>
            </a:r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2C6943-64B1-4428-A4EC-33D66FAFE742}"/>
              </a:ext>
            </a:extLst>
          </p:cNvPr>
          <p:cNvSpPr txBox="1"/>
          <p:nvPr/>
        </p:nvSpPr>
        <p:spPr>
          <a:xfrm>
            <a:off x="1260019" y="4836795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Female</a:t>
            </a:r>
            <a:endParaRPr lang="en-S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A272A0-A5A1-4AEE-8ECE-74C1EE9DA927}"/>
              </a:ext>
            </a:extLst>
          </p:cNvPr>
          <p:cNvCxnSpPr/>
          <p:nvPr/>
        </p:nvCxnSpPr>
        <p:spPr>
          <a:xfrm>
            <a:off x="2270448" y="5174451"/>
            <a:ext cx="331588" cy="26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7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A827-1E23-4D89-9725-760582E5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Gini Index – A is “budget”, N1 “Shopping”</a:t>
            </a:r>
          </a:p>
        </p:txBody>
      </p:sp>
      <p:pic>
        <p:nvPicPr>
          <p:cNvPr id="1026" name="Picture 2" descr="Classification">
            <a:extLst>
              <a:ext uri="{FF2B5EF4-FFF2-40B4-BE49-F238E27FC236}">
                <a16:creationId xmlns:a16="http://schemas.microsoft.com/office/drawing/2014/main" id="{D27E7084-DF84-4022-92BF-3395623B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03" y="1706632"/>
            <a:ext cx="6116494" cy="39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9F7435-D4C9-FF9F-E080-BB049F6E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78283"/>
            <a:ext cx="2405681" cy="8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54A8-FB97-08BA-F1A0-8D758838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- Metrics</a:t>
            </a:r>
            <a:endParaRPr lang="en-SG" dirty="0"/>
          </a:p>
        </p:txBody>
      </p:sp>
      <p:pic>
        <p:nvPicPr>
          <p:cNvPr id="1026" name="Picture 2" descr="Evaluating Categorical Models. When you have categorical data you can… | by  Alex Mitrani | Towards Data Science">
            <a:extLst>
              <a:ext uri="{FF2B5EF4-FFF2-40B4-BE49-F238E27FC236}">
                <a16:creationId xmlns:a16="http://schemas.microsoft.com/office/drawing/2014/main" id="{44A2FDB6-2013-5570-346D-3F70DEC7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61" y="3666600"/>
            <a:ext cx="2557632" cy="23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aluating Categorical Models II: Sensitivity and Specificity | by Alex  Mitrani | Towards Data Science">
            <a:extLst>
              <a:ext uri="{FF2B5EF4-FFF2-40B4-BE49-F238E27FC236}">
                <a16:creationId xmlns:a16="http://schemas.microsoft.com/office/drawing/2014/main" id="{581D0A3A-A281-1625-CC2B-A2069C38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38" y="4746422"/>
            <a:ext cx="3834121" cy="133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D30CFB10-8F08-395C-7D04-51A574DAE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614" y="1400937"/>
            <a:ext cx="4361921" cy="25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7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54F1-2FE7-D25C-47A3-3DCF6AED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9" y="375452"/>
            <a:ext cx="8229600" cy="1143000"/>
          </a:xfrm>
        </p:spPr>
        <p:txBody>
          <a:bodyPr/>
          <a:lstStyle/>
          <a:p>
            <a:r>
              <a:rPr lang="en-US" dirty="0"/>
              <a:t>ROC Metrics (Graph) - receiver operating characteristic curve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B58BB-9A82-24B6-4FF1-E9282F1F068F}"/>
              </a:ext>
            </a:extLst>
          </p:cNvPr>
          <p:cNvSpPr txBox="1"/>
          <p:nvPr/>
        </p:nvSpPr>
        <p:spPr>
          <a:xfrm>
            <a:off x="3831587" y="361244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plot_roc_curve</a:t>
            </a:r>
            <a:endParaRPr lang="en-SG" dirty="0"/>
          </a:p>
          <a:p>
            <a:r>
              <a:rPr lang="en-SG" dirty="0" err="1"/>
              <a:t>plot_roc_curve</a:t>
            </a:r>
            <a:r>
              <a:rPr lang="en-SG" dirty="0"/>
              <a:t>(</a:t>
            </a:r>
            <a:r>
              <a:rPr lang="en-SG" dirty="0" err="1"/>
              <a:t>model,X_test,Y_test</a:t>
            </a:r>
            <a:r>
              <a:rPr lang="en-S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DA50-9D7B-ACC6-E27D-6FB51F01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9" y="2299513"/>
            <a:ext cx="3547715" cy="2461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3B65AF-1485-19DC-E8B8-80CFA0B59660}"/>
              </a:ext>
            </a:extLst>
          </p:cNvPr>
          <p:cNvSpPr txBox="1"/>
          <p:nvPr/>
        </p:nvSpPr>
        <p:spPr>
          <a:xfrm>
            <a:off x="3724011" y="2197341"/>
            <a:ext cx="4787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#colab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RocCurveDisplay</a:t>
            </a:r>
            <a:endParaRPr lang="en-US" dirty="0"/>
          </a:p>
          <a:p>
            <a:r>
              <a:rPr lang="en-US" dirty="0" err="1"/>
              <a:t>RocCurveDisplay.from_predictions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155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99ED-5F60-445D-988A-2F0E623C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48" y="164314"/>
            <a:ext cx="8229600" cy="1143000"/>
          </a:xfrm>
        </p:spPr>
        <p:txBody>
          <a:bodyPr/>
          <a:lstStyle/>
          <a:p>
            <a:r>
              <a:rPr lang="en-US" dirty="0"/>
              <a:t>Continuous metrics - RMSE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0850-1738-4BC5-B243-B1AAF130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43" y="1551637"/>
            <a:ext cx="8229600" cy="3876123"/>
          </a:xfrm>
        </p:spPr>
        <p:txBody>
          <a:bodyPr/>
          <a:lstStyle/>
          <a:p>
            <a:r>
              <a:rPr lang="en-US" dirty="0"/>
              <a:t>5 types of error: 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Square Error</a:t>
            </a:r>
          </a:p>
          <a:p>
            <a:pPr lvl="1"/>
            <a:r>
              <a:rPr lang="en-US" dirty="0"/>
              <a:t>Sum of Square Error</a:t>
            </a:r>
          </a:p>
          <a:p>
            <a:pPr lvl="1"/>
            <a:r>
              <a:rPr lang="en-US" dirty="0"/>
              <a:t>Mean Square Error</a:t>
            </a:r>
          </a:p>
          <a:p>
            <a:pPr lvl="1"/>
            <a:r>
              <a:rPr lang="en-US" dirty="0"/>
              <a:t>Root Mean Square Error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798D0-FDAB-4965-B0FD-209FE204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9123" y="4986167"/>
            <a:ext cx="21336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EAE3-32E3-414B-A403-D7C7F257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6" y="4201977"/>
            <a:ext cx="3829050" cy="1190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1FAE90-C58A-46D2-AE59-438D136913AA}"/>
              </a:ext>
            </a:extLst>
          </p:cNvPr>
          <p:cNvSpPr/>
          <p:nvPr/>
        </p:nvSpPr>
        <p:spPr>
          <a:xfrm>
            <a:off x="5815880" y="4381770"/>
            <a:ext cx="969484" cy="42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E72D093-5D56-4DF8-AD1E-F36DF8BDA405}"/>
              </a:ext>
            </a:extLst>
          </p:cNvPr>
          <p:cNvCxnSpPr>
            <a:cxnSpLocks/>
          </p:cNvCxnSpPr>
          <p:nvPr/>
        </p:nvCxnSpPr>
        <p:spPr>
          <a:xfrm rot="10800000">
            <a:off x="2017471" y="2244498"/>
            <a:ext cx="4281469" cy="2149972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A6EC3-BD7B-4DF3-8327-8EAF24ACD627}"/>
              </a:ext>
            </a:extLst>
          </p:cNvPr>
          <p:cNvSpPr/>
          <p:nvPr/>
        </p:nvSpPr>
        <p:spPr>
          <a:xfrm>
            <a:off x="6876598" y="4354228"/>
            <a:ext cx="173860" cy="242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DDC4851-20AC-46F0-91BA-82A6180DBDBD}"/>
              </a:ext>
            </a:extLst>
          </p:cNvPr>
          <p:cNvCxnSpPr/>
          <p:nvPr/>
        </p:nvCxnSpPr>
        <p:spPr>
          <a:xfrm rot="10800000">
            <a:off x="2565904" y="2599792"/>
            <a:ext cx="4397624" cy="1754436"/>
          </a:xfrm>
          <a:prstGeom prst="bentConnector3">
            <a:avLst>
              <a:gd name="adj1" fmla="val 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B6598-4DFB-4392-8987-C07C3E009F45}"/>
              </a:ext>
            </a:extLst>
          </p:cNvPr>
          <p:cNvSpPr/>
          <p:nvPr/>
        </p:nvSpPr>
        <p:spPr>
          <a:xfrm>
            <a:off x="5066733" y="4354228"/>
            <a:ext cx="561860" cy="993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68BE999-588B-4E5C-92C1-D4CBC762314D}"/>
              </a:ext>
            </a:extLst>
          </p:cNvPr>
          <p:cNvCxnSpPr/>
          <p:nvPr/>
        </p:nvCxnSpPr>
        <p:spPr>
          <a:xfrm rot="10800000">
            <a:off x="3330332" y="2945983"/>
            <a:ext cx="2145879" cy="1509311"/>
          </a:xfrm>
          <a:prstGeom prst="bentConnector3">
            <a:avLst>
              <a:gd name="adj1" fmla="val -3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BEF6D-D69E-4E1D-BEB5-867A854B3524}"/>
              </a:ext>
            </a:extLst>
          </p:cNvPr>
          <p:cNvSpPr/>
          <p:nvPr/>
        </p:nvSpPr>
        <p:spPr>
          <a:xfrm>
            <a:off x="6236970" y="4927833"/>
            <a:ext cx="211002" cy="23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9AAA9D3-AD05-4248-B137-EC044C9EA7DF}"/>
              </a:ext>
            </a:extLst>
          </p:cNvPr>
          <p:cNvCxnSpPr>
            <a:cxnSpLocks/>
          </p:cNvCxnSpPr>
          <p:nvPr/>
        </p:nvCxnSpPr>
        <p:spPr>
          <a:xfrm rot="10800000">
            <a:off x="3466493" y="3306454"/>
            <a:ext cx="3007644" cy="1871424"/>
          </a:xfrm>
          <a:prstGeom prst="bentConnector3">
            <a:avLst>
              <a:gd name="adj1" fmla="val -701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EEEBE8-1FE8-4795-BB6D-0165826CE7EB}"/>
              </a:ext>
            </a:extLst>
          </p:cNvPr>
          <p:cNvCxnSpPr/>
          <p:nvPr/>
        </p:nvCxnSpPr>
        <p:spPr>
          <a:xfrm flipH="1" flipV="1">
            <a:off x="3016473" y="3843772"/>
            <a:ext cx="625167" cy="7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9A5718-5354-434D-A85C-6F9BC5EF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455" y="3910566"/>
            <a:ext cx="4832928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82D3-26E3-4022-BFAE-EE033B82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tree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BD4A-6DA6-43BA-8728-39D3F4B9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" y="2125500"/>
            <a:ext cx="8229600" cy="3876123"/>
          </a:xfrm>
        </p:spPr>
        <p:txBody>
          <a:bodyPr/>
          <a:lstStyle/>
          <a:p>
            <a:r>
              <a:rPr lang="en-SG"/>
              <a:t>CART Classification and Regression Trees</a:t>
            </a:r>
          </a:p>
          <a:p>
            <a:r>
              <a:rPr lang="en-SG"/>
              <a:t>Random Forest</a:t>
            </a:r>
          </a:p>
          <a:p>
            <a:r>
              <a:rPr lang="en-SG" err="1"/>
              <a:t>XGBoost</a:t>
            </a:r>
            <a:r>
              <a:rPr lang="en-SG"/>
              <a:t> - Extreme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55040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8685-1B99-4E12-A106-3B24035C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Bagging (Random Forest) &amp; Boosting (</a:t>
            </a:r>
            <a:r>
              <a:rPr lang="en-US" err="1"/>
              <a:t>XGBoost</a:t>
            </a:r>
            <a:r>
              <a:rPr lang="en-US"/>
              <a:t>)</a:t>
            </a:r>
            <a:endParaRPr lang="en-SG"/>
          </a:p>
        </p:txBody>
      </p:sp>
      <p:pic>
        <p:nvPicPr>
          <p:cNvPr id="5122" name="Picture 2" descr="What is the difference between Bagging and Boosting? | Quantdare">
            <a:extLst>
              <a:ext uri="{FF2B5EF4-FFF2-40B4-BE49-F238E27FC236}">
                <a16:creationId xmlns:a16="http://schemas.microsoft.com/office/drawing/2014/main" id="{9BFB4117-B0F4-458B-A0B8-356BEE1F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19162"/>
            <a:ext cx="76200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3B92B1-AC85-4DFC-88ED-0E28285D62F7}"/>
              </a:ext>
            </a:extLst>
          </p:cNvPr>
          <p:cNvSpPr/>
          <p:nvPr/>
        </p:nvSpPr>
        <p:spPr>
          <a:xfrm>
            <a:off x="2296511" y="5648037"/>
            <a:ext cx="5817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/>
              <a:t>https://images.app.goo.gl/QsNjBambxZRSxyYF9</a:t>
            </a:r>
          </a:p>
        </p:txBody>
      </p:sp>
    </p:spTree>
    <p:extLst>
      <p:ext uri="{BB962C8B-B14F-4D97-AF65-F5344CB8AC3E}">
        <p14:creationId xmlns:p14="http://schemas.microsoft.com/office/powerpoint/2010/main" val="170306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C0A8-FAE4-449D-A95A-A4CAD93D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8D93D-AA0A-4BF0-A82C-AB838CAE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68" y="1828800"/>
            <a:ext cx="7170445" cy="42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4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B140-D872-4B17-9725-3D444D98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Boosting Algo – Train on Residual</a:t>
            </a:r>
            <a:br>
              <a:rPr lang="en-US"/>
            </a:br>
            <a:r>
              <a:rPr lang="en-US"/>
              <a:t>(increase the weight for error data)</a:t>
            </a:r>
            <a:endParaRPr lang="en-SG"/>
          </a:p>
        </p:txBody>
      </p:sp>
      <p:pic>
        <p:nvPicPr>
          <p:cNvPr id="1026" name="Picture 2" descr="Image result for xgboost">
            <a:extLst>
              <a:ext uri="{FF2B5EF4-FFF2-40B4-BE49-F238E27FC236}">
                <a16:creationId xmlns:a16="http://schemas.microsoft.com/office/drawing/2014/main" id="{8BDD55B7-9661-473A-8968-2370C75E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55" y="2310339"/>
            <a:ext cx="7140539" cy="345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ACA596-48EC-47D7-9A62-CC445D0CA8F1}"/>
              </a:ext>
            </a:extLst>
          </p:cNvPr>
          <p:cNvCxnSpPr/>
          <p:nvPr/>
        </p:nvCxnSpPr>
        <p:spPr>
          <a:xfrm flipH="1">
            <a:off x="1345915" y="1706632"/>
            <a:ext cx="1890445" cy="297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153A08-7EF8-491C-8343-F3FE50D8EE77}"/>
              </a:ext>
            </a:extLst>
          </p:cNvPr>
          <p:cNvCxnSpPr/>
          <p:nvPr/>
        </p:nvCxnSpPr>
        <p:spPr>
          <a:xfrm flipH="1">
            <a:off x="2989780" y="1787703"/>
            <a:ext cx="698642" cy="123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F23404-04E3-BDD3-5987-1E08C39D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783" y="742202"/>
            <a:ext cx="2345148" cy="2447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B305B-9319-01A8-4D25-8703F6FEC776}"/>
              </a:ext>
            </a:extLst>
          </p:cNvPr>
          <p:cNvSpPr txBox="1"/>
          <p:nvPr/>
        </p:nvSpPr>
        <p:spPr>
          <a:xfrm>
            <a:off x="5902658" y="198650"/>
            <a:ext cx="2818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Wechat</a:t>
            </a:r>
            <a:r>
              <a:rPr lang="en-SG" sz="2400" dirty="0"/>
              <a:t>: </a:t>
            </a:r>
            <a:r>
              <a:rPr lang="en-SG" sz="2400" dirty="0" err="1"/>
              <a:t>TeohTeikToe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D7B05-B82B-F0FD-83D7-3CB60668D25F}"/>
              </a:ext>
            </a:extLst>
          </p:cNvPr>
          <p:cNvSpPr txBox="1"/>
          <p:nvPr/>
        </p:nvSpPr>
        <p:spPr>
          <a:xfrm>
            <a:off x="147741" y="198649"/>
            <a:ext cx="3259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Whatsapp</a:t>
            </a:r>
            <a:r>
              <a:rPr lang="en-SG" sz="2400" dirty="0"/>
              <a:t>: 65-97905202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01ED6-2F29-7824-F95E-97D5AB8F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2" y="660314"/>
            <a:ext cx="2588807" cy="2754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FB586E-8253-BAE7-E2AE-79376BA3ED8E}"/>
              </a:ext>
            </a:extLst>
          </p:cNvPr>
          <p:cNvSpPr txBox="1"/>
          <p:nvPr/>
        </p:nvSpPr>
        <p:spPr>
          <a:xfrm>
            <a:off x="2160913" y="5756854"/>
            <a:ext cx="635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 err="1"/>
              <a:t>LinkedIN</a:t>
            </a:r>
            <a:r>
              <a:rPr lang="en-SG" dirty="0"/>
              <a:t> https://www.linkedin.com/in/teohteiktoe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7FB1B9-6950-79C9-E903-921730251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85" y="3138984"/>
            <a:ext cx="2531131" cy="26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70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4800-2CC5-4262-B43A-0714A93D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75" y="101295"/>
            <a:ext cx="8229600" cy="1143000"/>
          </a:xfrm>
        </p:spPr>
        <p:txBody>
          <a:bodyPr/>
          <a:lstStyle/>
          <a:p>
            <a:r>
              <a:rPr lang="en-US" dirty="0"/>
              <a:t>Example of Application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DA92-11D8-4208-A2E0-F37FC169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21" y="1407560"/>
            <a:ext cx="8337479" cy="4357757"/>
          </a:xfrm>
        </p:spPr>
        <p:txBody>
          <a:bodyPr>
            <a:normAutofit/>
          </a:bodyPr>
          <a:lstStyle/>
          <a:p>
            <a:r>
              <a:rPr lang="en-US" dirty="0"/>
              <a:t>Operations research</a:t>
            </a:r>
          </a:p>
          <a:p>
            <a:r>
              <a:rPr lang="en-US" dirty="0"/>
              <a:t>Customer Relationship Management</a:t>
            </a:r>
          </a:p>
          <a:p>
            <a:r>
              <a:rPr lang="en-US" dirty="0"/>
              <a:t>Detection of Fraudulent Financial Statements (FFS).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473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11B9-258B-4A2E-8A37-99AF0FF8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and Disadvantages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6290-270A-4CC0-848B-B1AA2B56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500" dirty="0"/>
              <a:t>Understandable rules.</a:t>
            </a:r>
          </a:p>
          <a:p>
            <a:pPr lvl="1"/>
            <a:r>
              <a:rPr lang="en-US" sz="2500" dirty="0"/>
              <a:t>Feature Selection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500" dirty="0"/>
              <a:t>Less appropriate for a continuous attribute. </a:t>
            </a:r>
          </a:p>
          <a:p>
            <a:pPr lvl="1"/>
            <a:r>
              <a:rPr lang="en-US" sz="2500" dirty="0"/>
              <a:t>Overfitting problem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842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4912-5101-4852-BCB1-86E86455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Validation</a:t>
            </a: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87E06-808B-4455-98D0-A9D16EDD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35" y="1884398"/>
            <a:ext cx="6393844" cy="38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47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EE7ABF-3BB0-BF06-106D-418670FD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84200"/>
            <a:ext cx="8307951" cy="53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B6A8-C8C3-7974-0569-46672B1F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9" y="4697234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Part II Programming</a:t>
            </a:r>
          </a:p>
        </p:txBody>
      </p:sp>
    </p:spTree>
    <p:extLst>
      <p:ext uri="{BB962C8B-B14F-4D97-AF65-F5344CB8AC3E}">
        <p14:creationId xmlns:p14="http://schemas.microsoft.com/office/powerpoint/2010/main" val="264197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A408-892D-C852-7914-26A85F58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18" y="92784"/>
            <a:ext cx="8229600" cy="1143000"/>
          </a:xfrm>
        </p:spPr>
        <p:txBody>
          <a:bodyPr>
            <a:normAutofit/>
          </a:bodyPr>
          <a:lstStyle/>
          <a:p>
            <a:r>
              <a:rPr lang="en-SG" sz="2400" dirty="0"/>
              <a:t>https://colab.research.google.com/drive/1v8uhUffRi1J9G-c_2dxzT0duNACwI9As?usp=drive_link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B5D59-5A9D-B2F5-36E9-7FE3D9FFCD14}"/>
              </a:ext>
            </a:extLst>
          </p:cNvPr>
          <p:cNvSpPr txBox="1"/>
          <p:nvPr/>
        </p:nvSpPr>
        <p:spPr>
          <a:xfrm>
            <a:off x="279779" y="1582340"/>
            <a:ext cx="89665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pip install </a:t>
            </a:r>
            <a:r>
              <a:rPr lang="en-SG" dirty="0" err="1"/>
              <a:t>lcensemble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google.colab</a:t>
            </a:r>
            <a:r>
              <a:rPr lang="en-US" dirty="0"/>
              <a:t> import drive</a:t>
            </a:r>
          </a:p>
          <a:p>
            <a:r>
              <a:rPr lang="en-US" dirty="0" err="1"/>
              <a:t>drive.mount</a:t>
            </a:r>
            <a:r>
              <a:rPr lang="en-US" dirty="0"/>
              <a:t>('/content/drive')</a:t>
            </a:r>
          </a:p>
          <a:p>
            <a:endParaRPr lang="en-US" dirty="0"/>
          </a:p>
          <a:p>
            <a:r>
              <a:rPr lang="en-SG" dirty="0"/>
              <a:t>import pandas as pd</a:t>
            </a:r>
          </a:p>
          <a:p>
            <a:endParaRPr lang="en-SG" dirty="0"/>
          </a:p>
          <a:p>
            <a:r>
              <a:rPr lang="en-SG" dirty="0" err="1"/>
              <a:t>df</a:t>
            </a:r>
            <a:r>
              <a:rPr lang="en-SG" dirty="0"/>
              <a:t> = </a:t>
            </a:r>
            <a:r>
              <a:rPr lang="en-SG" dirty="0" err="1"/>
              <a:t>pd.read_csv</a:t>
            </a:r>
            <a:r>
              <a:rPr lang="en-SG" dirty="0"/>
              <a:t>("/content/drive/</a:t>
            </a:r>
            <a:r>
              <a:rPr lang="en-SG" dirty="0" err="1"/>
              <a:t>MyDrive</a:t>
            </a:r>
            <a:r>
              <a:rPr lang="en-SG" dirty="0"/>
              <a:t>/TT Library/AI Model/Data/german_credit.csv")</a:t>
            </a:r>
          </a:p>
          <a:p>
            <a:r>
              <a:rPr lang="en-SG" dirty="0" err="1"/>
              <a:t>df.isnull</a:t>
            </a:r>
            <a:r>
              <a:rPr lang="en-SG" dirty="0"/>
              <a:t>().any()</a:t>
            </a:r>
          </a:p>
          <a:p>
            <a:endParaRPr lang="en-SG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pd.get_dummies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columns=["Payment Status of Previous Credit", "Purpose", "Most valuable available asset", "Occupation", "Telephone", "Foreign Worker", "Sex and Marital </a:t>
            </a:r>
            <a:r>
              <a:rPr lang="en-US" dirty="0" err="1"/>
              <a:t>Status",'Account</a:t>
            </a:r>
            <a:r>
              <a:rPr lang="en-US" dirty="0"/>
              <a:t> Balance'])</a:t>
            </a:r>
          </a:p>
        </p:txBody>
      </p:sp>
    </p:spTree>
    <p:extLst>
      <p:ext uri="{BB962C8B-B14F-4D97-AF65-F5344CB8AC3E}">
        <p14:creationId xmlns:p14="http://schemas.microsoft.com/office/powerpoint/2010/main" val="148076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4EDAAA-D0D1-620F-6CB1-D99A80C297FE}"/>
              </a:ext>
            </a:extLst>
          </p:cNvPr>
          <p:cNvSpPr txBox="1"/>
          <p:nvPr/>
        </p:nvSpPr>
        <p:spPr>
          <a:xfrm>
            <a:off x="232011" y="375313"/>
            <a:ext cx="84070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 err="1"/>
              <a:t>df.hist</a:t>
            </a:r>
            <a:r>
              <a:rPr lang="en-SG" sz="1600" dirty="0"/>
              <a:t>(</a:t>
            </a:r>
            <a:r>
              <a:rPr lang="en-SG" sz="1600" dirty="0" err="1"/>
              <a:t>figsize</a:t>
            </a:r>
            <a:r>
              <a:rPr lang="en-SG" sz="1600" dirty="0"/>
              <a:t>=(50,50))</a:t>
            </a:r>
          </a:p>
          <a:p>
            <a:r>
              <a:rPr lang="en-SG" sz="1600" dirty="0"/>
              <a:t>import seaborn as </a:t>
            </a:r>
            <a:r>
              <a:rPr lang="en-SG" sz="1600" dirty="0" err="1"/>
              <a:t>sns</a:t>
            </a:r>
            <a:endParaRPr lang="en-SG" sz="1600" dirty="0"/>
          </a:p>
          <a:p>
            <a:r>
              <a:rPr lang="en-SG" sz="1600" dirty="0" err="1"/>
              <a:t>sns.heatmap</a:t>
            </a:r>
            <a:r>
              <a:rPr lang="en-SG" sz="1600" dirty="0"/>
              <a:t>(</a:t>
            </a:r>
            <a:r>
              <a:rPr lang="en-SG" sz="1600" dirty="0" err="1"/>
              <a:t>df.corr</a:t>
            </a:r>
            <a:r>
              <a:rPr lang="en-SG" sz="1600" dirty="0"/>
              <a:t>())</a:t>
            </a:r>
          </a:p>
          <a:p>
            <a:r>
              <a:rPr lang="en-US" sz="1600" dirty="0" err="1"/>
              <a:t>sns.boxplot</a:t>
            </a:r>
            <a:r>
              <a:rPr lang="en-US" sz="1600" dirty="0"/>
              <a:t>(data=</a:t>
            </a:r>
            <a:r>
              <a:rPr lang="en-US" sz="1600" dirty="0" err="1"/>
              <a:t>df</a:t>
            </a:r>
            <a:r>
              <a:rPr lang="en-US" sz="1600" dirty="0"/>
              <a:t>["Credit Amount"])</a:t>
            </a:r>
          </a:p>
          <a:p>
            <a:r>
              <a:rPr lang="en-US" sz="1600" dirty="0" err="1"/>
              <a:t>sns.countplot</a:t>
            </a:r>
            <a:r>
              <a:rPr lang="en-US" sz="1600" dirty="0"/>
              <a:t>(</a:t>
            </a:r>
            <a:r>
              <a:rPr lang="en-US" sz="1600" dirty="0" err="1"/>
              <a:t>df,x</a:t>
            </a:r>
            <a:r>
              <a:rPr lang="en-US" sz="1600" dirty="0"/>
              <a:t>="Creditability")</a:t>
            </a:r>
          </a:p>
          <a:p>
            <a:r>
              <a:rPr lang="en-US" sz="1600" dirty="0" err="1"/>
              <a:t>sns.catplot</a:t>
            </a:r>
            <a:r>
              <a:rPr lang="en-US" sz="1600" dirty="0"/>
              <a:t>(</a:t>
            </a:r>
            <a:r>
              <a:rPr lang="en-US" sz="1600" dirty="0" err="1"/>
              <a:t>df,x</a:t>
            </a:r>
            <a:r>
              <a:rPr lang="en-US" sz="1600" dirty="0"/>
              <a:t>="</a:t>
            </a:r>
            <a:r>
              <a:rPr lang="en-US" sz="1600" dirty="0" err="1"/>
              <a:t>Creditability",y</a:t>
            </a:r>
            <a:r>
              <a:rPr lang="en-US" sz="1600" dirty="0"/>
              <a:t>="Credit Amount", kind="violin")</a:t>
            </a:r>
          </a:p>
          <a:p>
            <a:endParaRPr lang="en-US" sz="1600" dirty="0"/>
          </a:p>
          <a:p>
            <a:r>
              <a:rPr lang="en-SG" sz="1600" dirty="0"/>
              <a:t>X = </a:t>
            </a:r>
            <a:r>
              <a:rPr lang="en-SG" sz="1600" dirty="0" err="1"/>
              <a:t>df.drop</a:t>
            </a:r>
            <a:r>
              <a:rPr lang="en-SG" sz="1600" dirty="0"/>
              <a:t>(columns="Creditability")</a:t>
            </a:r>
          </a:p>
          <a:p>
            <a:r>
              <a:rPr lang="en-SG" sz="1600" dirty="0"/>
              <a:t>Y = </a:t>
            </a:r>
            <a:r>
              <a:rPr lang="en-SG" sz="1600" dirty="0" err="1"/>
              <a:t>df</a:t>
            </a:r>
            <a:r>
              <a:rPr lang="en-SG" sz="1600" dirty="0"/>
              <a:t>["Creditability"]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sklearn.model_selection</a:t>
            </a:r>
            <a:r>
              <a:rPr lang="en-US" sz="1600" dirty="0"/>
              <a:t> import </a:t>
            </a:r>
            <a:r>
              <a:rPr lang="en-US" sz="1600" dirty="0" err="1"/>
              <a:t>train_test_split</a:t>
            </a:r>
            <a:endParaRPr lang="en-US" sz="1600" dirty="0"/>
          </a:p>
          <a:p>
            <a:r>
              <a:rPr lang="en-US" sz="1600" dirty="0" err="1"/>
              <a:t>X_train,X_test,Y_train,Y_test</a:t>
            </a:r>
            <a:r>
              <a:rPr lang="en-US" sz="1600" dirty="0"/>
              <a:t> = </a:t>
            </a:r>
            <a:r>
              <a:rPr lang="en-US" sz="1600" dirty="0" err="1"/>
              <a:t>train_test_split</a:t>
            </a:r>
            <a:r>
              <a:rPr lang="en-US" sz="1600" dirty="0"/>
              <a:t>(</a:t>
            </a:r>
            <a:r>
              <a:rPr lang="en-US" sz="1600" dirty="0" err="1"/>
              <a:t>X,Y,random_state</a:t>
            </a:r>
            <a:r>
              <a:rPr lang="en-US" sz="1600" dirty="0"/>
              <a:t>=288)</a:t>
            </a:r>
          </a:p>
          <a:p>
            <a:endParaRPr lang="fr-FR" sz="1600" dirty="0">
              <a:solidFill>
                <a:srgbClr val="FF0000"/>
              </a:solidFill>
            </a:endParaRPr>
          </a:p>
          <a:p>
            <a:r>
              <a:rPr lang="en-US" sz="1600" dirty="0"/>
              <a:t>from </a:t>
            </a:r>
            <a:r>
              <a:rPr lang="en-US" sz="1600" dirty="0" err="1"/>
              <a:t>scipy</a:t>
            </a:r>
            <a:r>
              <a:rPr lang="en-US" sz="1600" dirty="0"/>
              <a:t> import stats</a:t>
            </a:r>
          </a:p>
          <a:p>
            <a:r>
              <a:rPr lang="en-US" sz="1600" dirty="0" err="1"/>
              <a:t>X_train</a:t>
            </a:r>
            <a:r>
              <a:rPr lang="en-US" sz="1600" dirty="0"/>
              <a:t>["Credit Amount"] = </a:t>
            </a:r>
            <a:r>
              <a:rPr lang="en-US" sz="1600" dirty="0" err="1"/>
              <a:t>stats.zscore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["Credit Amount"])</a:t>
            </a:r>
          </a:p>
          <a:p>
            <a:r>
              <a:rPr lang="en-US" sz="1600" dirty="0" err="1"/>
              <a:t>X_test</a:t>
            </a:r>
            <a:r>
              <a:rPr lang="en-US" sz="1600" dirty="0"/>
              <a:t>["Credit Amount"] = </a:t>
            </a:r>
            <a:r>
              <a:rPr lang="en-US" sz="1600" dirty="0" err="1"/>
              <a:t>stats.zscore</a:t>
            </a:r>
            <a:r>
              <a:rPr lang="en-US" sz="1600" dirty="0"/>
              <a:t>(</a:t>
            </a:r>
            <a:r>
              <a:rPr lang="en-US" sz="1600" dirty="0" err="1"/>
              <a:t>X_test</a:t>
            </a:r>
            <a:r>
              <a:rPr lang="en-US" sz="1600" dirty="0"/>
              <a:t>["Credit Amount"])</a:t>
            </a:r>
          </a:p>
        </p:txBody>
      </p:sp>
    </p:spTree>
    <p:extLst>
      <p:ext uri="{BB962C8B-B14F-4D97-AF65-F5344CB8AC3E}">
        <p14:creationId xmlns:p14="http://schemas.microsoft.com/office/powerpoint/2010/main" val="2607397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0C1A6-C861-DEA1-2F4F-BE38B17BF15D}"/>
              </a:ext>
            </a:extLst>
          </p:cNvPr>
          <p:cNvSpPr txBox="1"/>
          <p:nvPr/>
        </p:nvSpPr>
        <p:spPr>
          <a:xfrm>
            <a:off x="177421" y="179275"/>
            <a:ext cx="87959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linear_model</a:t>
            </a:r>
            <a:endParaRPr lang="en-US" dirty="0"/>
          </a:p>
          <a:p>
            <a:r>
              <a:rPr lang="en-SG"/>
              <a:t>model </a:t>
            </a:r>
            <a:r>
              <a:rPr lang="en-SG" dirty="0"/>
              <a:t>= </a:t>
            </a:r>
            <a:r>
              <a:rPr lang="en-SG" dirty="0" err="1"/>
              <a:t>linear_model.LogisticRegression</a:t>
            </a:r>
            <a:r>
              <a:rPr lang="en-SG" dirty="0"/>
              <a:t>(</a:t>
            </a:r>
            <a:r>
              <a:rPr lang="en-SG" dirty="0" err="1"/>
              <a:t>max_iter</a:t>
            </a:r>
            <a:r>
              <a:rPr lang="en-SG" dirty="0"/>
              <a:t>=2000,random_state=288)</a:t>
            </a:r>
          </a:p>
          <a:p>
            <a:endParaRPr lang="en-SG" dirty="0"/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X_train,Y_train</a:t>
            </a:r>
            <a:r>
              <a:rPr lang="en-SG" dirty="0"/>
              <a:t>)</a:t>
            </a:r>
          </a:p>
          <a:p>
            <a:r>
              <a:rPr lang="en-SG" dirty="0"/>
              <a:t>pred = 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from </a:t>
            </a:r>
            <a:r>
              <a:rPr lang="en-SG" dirty="0" err="1"/>
              <a:t>sklearn.metrics</a:t>
            </a:r>
            <a:r>
              <a:rPr lang="en-SG" dirty="0"/>
              <a:t> import </a:t>
            </a:r>
            <a:r>
              <a:rPr lang="en-SG" dirty="0" err="1"/>
              <a:t>confusion_matrix</a:t>
            </a:r>
            <a:endParaRPr lang="en-SG" dirty="0"/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print("Accuracy is ", (cm[0,0]+cm[1,1])/(sum(sum(cm))))</a:t>
            </a:r>
          </a:p>
          <a:p>
            <a:endParaRPr lang="en-SG" dirty="0"/>
          </a:p>
          <a:p>
            <a:r>
              <a:rPr lang="en-SG" dirty="0"/>
              <a:t>import </a:t>
            </a:r>
            <a:r>
              <a:rPr lang="en-SG" dirty="0" err="1"/>
              <a:t>matplotlib.pyplot</a:t>
            </a:r>
            <a:r>
              <a:rPr lang="en-SG" dirty="0"/>
              <a:t> as </a:t>
            </a:r>
            <a:r>
              <a:rPr lang="en-SG" dirty="0" err="1"/>
              <a:t>plt</a:t>
            </a:r>
            <a:endParaRPr lang="en-SG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RocCurveDisplay</a:t>
            </a:r>
            <a:endParaRPr lang="en-US" dirty="0"/>
          </a:p>
          <a:p>
            <a:r>
              <a:rPr lang="en-US" dirty="0" err="1"/>
              <a:t>RocCurveDisplay.from_predictions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018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30EE63-61F2-B5ED-4399-005A96A5C50D}"/>
              </a:ext>
            </a:extLst>
          </p:cNvPr>
          <p:cNvSpPr txBox="1"/>
          <p:nvPr/>
        </p:nvSpPr>
        <p:spPr>
          <a:xfrm>
            <a:off x="78474" y="634199"/>
            <a:ext cx="89870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sklearn</a:t>
            </a:r>
            <a:r>
              <a:rPr lang="en-SG" dirty="0"/>
              <a:t> import tree</a:t>
            </a:r>
          </a:p>
          <a:p>
            <a:r>
              <a:rPr lang="en-SG" dirty="0"/>
              <a:t>model = </a:t>
            </a:r>
            <a:r>
              <a:rPr lang="en-SG" dirty="0" err="1"/>
              <a:t>tree.DecisionTreeClassifier</a:t>
            </a:r>
            <a:r>
              <a:rPr lang="en-SG" dirty="0"/>
              <a:t>(</a:t>
            </a:r>
            <a:r>
              <a:rPr lang="en-SG" dirty="0" err="1"/>
              <a:t>random_state</a:t>
            </a:r>
            <a:r>
              <a:rPr lang="en-SG" dirty="0"/>
              <a:t>=288)</a:t>
            </a:r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X_train,Y_train</a:t>
            </a:r>
            <a:r>
              <a:rPr lang="en-SG" dirty="0"/>
              <a:t>)</a:t>
            </a:r>
          </a:p>
          <a:p>
            <a:r>
              <a:rPr lang="en-SG" dirty="0"/>
              <a:t>pred = 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from </a:t>
            </a:r>
            <a:r>
              <a:rPr lang="en-SG" dirty="0" err="1"/>
              <a:t>sklearn.metrics</a:t>
            </a:r>
            <a:r>
              <a:rPr lang="en-SG" dirty="0"/>
              <a:t> import </a:t>
            </a:r>
            <a:r>
              <a:rPr lang="en-SG" dirty="0" err="1"/>
              <a:t>confusion_matrix</a:t>
            </a:r>
            <a:endParaRPr lang="en-SG" dirty="0"/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print("Accuracy is ", (cm[0,0]+cm[1,1])/(sum(sum(cm))))</a:t>
            </a:r>
          </a:p>
        </p:txBody>
      </p:sp>
    </p:spTree>
    <p:extLst>
      <p:ext uri="{BB962C8B-B14F-4D97-AF65-F5344CB8AC3E}">
        <p14:creationId xmlns:p14="http://schemas.microsoft.com/office/powerpoint/2010/main" val="93948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30EE63-61F2-B5ED-4399-005A96A5C50D}"/>
              </a:ext>
            </a:extLst>
          </p:cNvPr>
          <p:cNvSpPr txBox="1"/>
          <p:nvPr/>
        </p:nvSpPr>
        <p:spPr>
          <a:xfrm>
            <a:off x="78474" y="634199"/>
            <a:ext cx="89870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sklearn</a:t>
            </a:r>
            <a:r>
              <a:rPr lang="en-SG" dirty="0"/>
              <a:t> import ensemble</a:t>
            </a:r>
          </a:p>
          <a:p>
            <a:r>
              <a:rPr lang="en-SG" dirty="0"/>
              <a:t>model = </a:t>
            </a:r>
            <a:r>
              <a:rPr lang="en-SG" dirty="0" err="1"/>
              <a:t>ensemble.RandomForestClassifier</a:t>
            </a:r>
            <a:r>
              <a:rPr lang="en-SG" dirty="0"/>
              <a:t>(</a:t>
            </a:r>
            <a:r>
              <a:rPr lang="en-SG" dirty="0" err="1"/>
              <a:t>random_state</a:t>
            </a:r>
            <a:r>
              <a:rPr lang="en-SG" dirty="0"/>
              <a:t>=288)</a:t>
            </a:r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X_train,Y_train</a:t>
            </a:r>
            <a:r>
              <a:rPr lang="en-SG" dirty="0"/>
              <a:t>)</a:t>
            </a:r>
          </a:p>
          <a:p>
            <a:r>
              <a:rPr lang="en-SG" dirty="0"/>
              <a:t>pred = 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from </a:t>
            </a:r>
            <a:r>
              <a:rPr lang="en-SG" dirty="0" err="1"/>
              <a:t>sklearn.metrics</a:t>
            </a:r>
            <a:r>
              <a:rPr lang="en-SG" dirty="0"/>
              <a:t> import </a:t>
            </a:r>
            <a:r>
              <a:rPr lang="en-SG" dirty="0" err="1"/>
              <a:t>confusion_matrix</a:t>
            </a:r>
            <a:endParaRPr lang="en-SG" dirty="0"/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print("Accuracy is ", (cm[0,0]+cm[1,1])/(sum(sum(cm))))</a:t>
            </a:r>
          </a:p>
          <a:p>
            <a:endParaRPr lang="en-US" dirty="0"/>
          </a:p>
          <a:p>
            <a:r>
              <a:rPr lang="en-US" dirty="0" err="1"/>
              <a:t>fr</a:t>
            </a:r>
            <a:r>
              <a:rPr lang="en-US" dirty="0"/>
              <a:t> = </a:t>
            </a:r>
            <a:r>
              <a:rPr lang="en-US" dirty="0" err="1"/>
              <a:t>model.feature_importances</a:t>
            </a:r>
            <a:r>
              <a:rPr lang="en-US" dirty="0"/>
              <a:t>_</a:t>
            </a:r>
          </a:p>
          <a:p>
            <a:r>
              <a:rPr lang="en-US" dirty="0"/>
              <a:t>print(</a:t>
            </a:r>
            <a:r>
              <a:rPr lang="en-US" dirty="0" err="1"/>
              <a:t>fr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importance, name in sorted(zip(model.feature_</a:t>
            </a:r>
            <a:r>
              <a:rPr lang="en-US" dirty="0" err="1"/>
              <a:t>importances</a:t>
            </a:r>
            <a:r>
              <a:rPr lang="en-US" dirty="0"/>
              <a:t>_,</a:t>
            </a:r>
            <a:r>
              <a:rPr lang="en-US" dirty="0" err="1"/>
              <a:t>X_train.columns</a:t>
            </a:r>
            <a:r>
              <a:rPr lang="en-US" dirty="0"/>
              <a:t>),reverse=True)[:5]:</a:t>
            </a:r>
          </a:p>
          <a:p>
            <a:r>
              <a:rPr lang="en-US" dirty="0"/>
              <a:t>    print (name, importance)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683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A8CD-49C3-1DEE-2DAD-C0313386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4072-4208-1E73-3756-2BBA23DC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Colab</a:t>
            </a:r>
            <a:r>
              <a:rPr lang="en-SG" dirty="0"/>
              <a:t> </a:t>
            </a:r>
            <a:r>
              <a:rPr lang="en-SG" dirty="0">
                <a:hlinkClick r:id="rId2"/>
              </a:rPr>
              <a:t>https://colab.research.google.com/drive/1v8uhUffRi1J9G-c_2dxzT0duNACwI9As?usp=drive_link</a:t>
            </a:r>
            <a:endParaRPr lang="en-SG" dirty="0"/>
          </a:p>
          <a:p>
            <a:r>
              <a:rPr lang="en-SG" dirty="0"/>
              <a:t>Recording:</a:t>
            </a:r>
          </a:p>
          <a:p>
            <a:pPr lvl="1"/>
            <a:r>
              <a:rPr lang="en-SG" dirty="0"/>
              <a:t>Theory - </a:t>
            </a:r>
            <a:r>
              <a:rPr lang="en-SG" dirty="0">
                <a:hlinkClick r:id="rId3"/>
              </a:rPr>
              <a:t>https://1drv.ms/v/s!Aik2a4x7tvLyi6xN2jPwJGa6wiftEw?e=WeHwxC</a:t>
            </a:r>
            <a:endParaRPr lang="en-SG" dirty="0"/>
          </a:p>
          <a:p>
            <a:pPr lvl="1"/>
            <a:r>
              <a:rPr lang="en-SG" dirty="0"/>
              <a:t>Programming </a:t>
            </a:r>
            <a:r>
              <a:rPr lang="en-SG"/>
              <a:t>- https://1drv.ms/v/s!Aik2a4x7tvLyi_A6s2x-k0XAkz6NQw?e=gvCjDU</a:t>
            </a:r>
            <a:endParaRPr lang="en-SG" dirty="0"/>
          </a:p>
          <a:p>
            <a:pPr marL="685800" lvl="2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8128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30EE63-61F2-B5ED-4399-005A96A5C50D}"/>
              </a:ext>
            </a:extLst>
          </p:cNvPr>
          <p:cNvSpPr txBox="1"/>
          <p:nvPr/>
        </p:nvSpPr>
        <p:spPr>
          <a:xfrm>
            <a:off x="78474" y="634199"/>
            <a:ext cx="898705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model = </a:t>
            </a:r>
            <a:r>
              <a:rPr lang="en-SG" dirty="0" err="1"/>
              <a:t>ensemble.GradientBoostingClassifier</a:t>
            </a:r>
            <a:r>
              <a:rPr lang="en-SG" dirty="0"/>
              <a:t>(</a:t>
            </a:r>
            <a:r>
              <a:rPr lang="en-SG" dirty="0" err="1"/>
              <a:t>random_state</a:t>
            </a:r>
            <a:r>
              <a:rPr lang="en-SG" dirty="0"/>
              <a:t>=288)</a:t>
            </a:r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X_train,Y_train</a:t>
            </a:r>
            <a:r>
              <a:rPr lang="en-SG" dirty="0"/>
              <a:t>)</a:t>
            </a:r>
          </a:p>
          <a:p>
            <a:r>
              <a:rPr lang="en-SG" dirty="0"/>
              <a:t>pred = 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from </a:t>
            </a:r>
            <a:r>
              <a:rPr lang="en-SG" dirty="0" err="1"/>
              <a:t>sklearn.metrics</a:t>
            </a:r>
            <a:r>
              <a:rPr lang="en-SG" dirty="0"/>
              <a:t> import </a:t>
            </a:r>
            <a:r>
              <a:rPr lang="en-SG" dirty="0" err="1"/>
              <a:t>confusion_matrix</a:t>
            </a:r>
            <a:endParaRPr lang="en-SG" dirty="0"/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print("Accuracy is ", (cm[0,0]+cm[1,1])/(sum(sum(cm))))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lce</a:t>
            </a:r>
            <a:r>
              <a:rPr lang="en-SG" dirty="0"/>
              <a:t> import </a:t>
            </a:r>
            <a:r>
              <a:rPr lang="en-SG" dirty="0" err="1"/>
              <a:t>LCEClassifier</a:t>
            </a:r>
            <a:endParaRPr lang="en-SG" dirty="0"/>
          </a:p>
          <a:p>
            <a:r>
              <a:rPr lang="en-SG" dirty="0"/>
              <a:t># Train </a:t>
            </a:r>
            <a:r>
              <a:rPr lang="en-SG" dirty="0" err="1"/>
              <a:t>LCEClassifier</a:t>
            </a:r>
            <a:r>
              <a:rPr lang="en-SG" dirty="0"/>
              <a:t> with default parameters</a:t>
            </a:r>
          </a:p>
          <a:p>
            <a:r>
              <a:rPr lang="en-SG" dirty="0"/>
              <a:t>model = </a:t>
            </a:r>
            <a:r>
              <a:rPr lang="en-SG" dirty="0" err="1"/>
              <a:t>LCEClassifier</a:t>
            </a:r>
            <a:r>
              <a:rPr lang="en-SG" dirty="0"/>
              <a:t>()</a:t>
            </a:r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)</a:t>
            </a:r>
          </a:p>
          <a:p>
            <a:r>
              <a:rPr lang="en-SG" dirty="0"/>
              <a:t>pred = 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print("Accuracy is ", (cm[0,0]+cm[1,1])/(sum(sum(cm))))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185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E53BF6-4813-FCC8-715C-CB7D27EC1723}"/>
              </a:ext>
            </a:extLst>
          </p:cNvPr>
          <p:cNvSpPr txBox="1"/>
          <p:nvPr/>
        </p:nvSpPr>
        <p:spPr>
          <a:xfrm>
            <a:off x="388960" y="433781"/>
            <a:ext cx="76359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dirty="0"/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neural_network</a:t>
            </a:r>
            <a:endParaRPr lang="en-SG" dirty="0"/>
          </a:p>
          <a:p>
            <a:r>
              <a:rPr lang="en-US" dirty="0"/>
              <a:t>model = </a:t>
            </a:r>
            <a:r>
              <a:rPr lang="en-US" dirty="0" err="1"/>
              <a:t>neural_network.MLPClassifier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=288)</a:t>
            </a:r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X_train,Y_train</a:t>
            </a:r>
            <a:r>
              <a:rPr lang="en-SG" dirty="0"/>
              <a:t>)</a:t>
            </a:r>
          </a:p>
          <a:p>
            <a:r>
              <a:rPr lang="en-SG" dirty="0"/>
              <a:t>pred = 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from </a:t>
            </a:r>
            <a:r>
              <a:rPr lang="en-SG" dirty="0" err="1"/>
              <a:t>sklearn.metrics</a:t>
            </a:r>
            <a:r>
              <a:rPr lang="en-SG" dirty="0"/>
              <a:t> import </a:t>
            </a:r>
            <a:r>
              <a:rPr lang="en-SG" dirty="0" err="1"/>
              <a:t>confusion_matrix</a:t>
            </a:r>
            <a:endParaRPr lang="en-SG" dirty="0"/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print("Accuracy is ", (cm[0,0]+cm[1,1])/(sum(sum(cm))))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7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77F8-777C-6F29-9E4D-962D69C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93732"/>
            <a:ext cx="8229600" cy="1143000"/>
          </a:xfrm>
        </p:spPr>
        <p:txBody>
          <a:bodyPr/>
          <a:lstStyle/>
          <a:p>
            <a:r>
              <a:rPr lang="en-US" dirty="0"/>
              <a:t>Regression with 1 independent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B476B-DC04-0D02-DC9A-6BC75A8B83F8}"/>
              </a:ext>
            </a:extLst>
          </p:cNvPr>
          <p:cNvSpPr txBox="1"/>
          <p:nvPr/>
        </p:nvSpPr>
        <p:spPr>
          <a:xfrm>
            <a:off x="565150" y="1236732"/>
            <a:ext cx="8280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('/content/drive/</a:t>
            </a:r>
            <a:r>
              <a:rPr lang="en-US" dirty="0" err="1"/>
              <a:t>MyDrive</a:t>
            </a:r>
            <a:r>
              <a:rPr lang="en-US" dirty="0"/>
              <a:t>/TT Library/AI Model/Data/german_credit.csv’)</a:t>
            </a:r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df.loc</a:t>
            </a:r>
            <a:r>
              <a:rPr lang="en-US" dirty="0"/>
              <a:t>[:, ['Credit Amount']]</a:t>
            </a:r>
          </a:p>
          <a:p>
            <a:r>
              <a:rPr lang="en-US" dirty="0"/>
              <a:t>y = </a:t>
            </a:r>
            <a:r>
              <a:rPr lang="en-US" dirty="0" err="1"/>
              <a:t>df.loc</a:t>
            </a:r>
            <a:r>
              <a:rPr lang="en-US" dirty="0"/>
              <a:t>[:, ['Creditability’]]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linear_model</a:t>
            </a:r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linear_model.LinearRegression</a:t>
            </a:r>
            <a:r>
              <a:rPr lang="en-US" dirty="0"/>
              <a:t>()</a:t>
            </a:r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r>
              <a:rPr lang="en-US" dirty="0" err="1"/>
              <a:t>model.intercept</a:t>
            </a:r>
            <a:r>
              <a:rPr lang="en-US" dirty="0"/>
              <a:t>_</a:t>
            </a:r>
          </a:p>
          <a:p>
            <a:r>
              <a:rPr lang="en-US" dirty="0"/>
              <a:t>pred = (-2.51337457e-05 * 1000) + 0.78221872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pred = </a:t>
            </a:r>
            <a:r>
              <a:rPr lang="en-US" dirty="0" err="1"/>
              <a:t>np.where</a:t>
            </a:r>
            <a:r>
              <a:rPr lang="en-US" dirty="0"/>
              <a:t>(pred&gt;0.5,"yes","no")</a:t>
            </a:r>
          </a:p>
          <a:p>
            <a:r>
              <a:rPr lang="en-US" dirty="0"/>
              <a:t>pred = str(pred)</a:t>
            </a:r>
          </a:p>
        </p:txBody>
      </p:sp>
    </p:spTree>
    <p:extLst>
      <p:ext uri="{BB962C8B-B14F-4D97-AF65-F5344CB8AC3E}">
        <p14:creationId xmlns:p14="http://schemas.microsoft.com/office/powerpoint/2010/main" val="188540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0DEF-210E-F9F3-2E5F-E42B4CA4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chatGPT </a:t>
            </a:r>
            <a:r>
              <a:rPr lang="en-US" dirty="0"/>
              <a:t>in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2F92-83C8-80E4-5220-5F060891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https://colab.research.google.com/drive/1tvV4O-In2HGZR-lwJ2cCHpdrEjjCK-S-?usp=drive_link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1126554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A7CF-182F-B4F3-72CB-FB15195D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5005"/>
            <a:ext cx="8229600" cy="1143000"/>
          </a:xfrm>
        </p:spPr>
        <p:txBody>
          <a:bodyPr/>
          <a:lstStyle/>
          <a:p>
            <a:r>
              <a:rPr lang="en-SG" dirty="0"/>
              <a:t>Other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32320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EFDE79-C222-EB92-A7B9-CA993678B227}"/>
              </a:ext>
            </a:extLst>
          </p:cNvPr>
          <p:cNvSpPr txBox="1"/>
          <p:nvPr/>
        </p:nvSpPr>
        <p:spPr>
          <a:xfrm>
            <a:off x="171450" y="158750"/>
            <a:ext cx="87064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pip install </a:t>
            </a:r>
            <a:r>
              <a:rPr lang="en-SG" sz="1600" dirty="0" err="1"/>
              <a:t>keras</a:t>
            </a:r>
            <a:endParaRPr lang="en-SG" sz="1600" dirty="0"/>
          </a:p>
          <a:p>
            <a:endParaRPr lang="en-SG" sz="1600" dirty="0"/>
          </a:p>
          <a:p>
            <a:r>
              <a:rPr lang="en-SG" sz="1600" dirty="0"/>
              <a:t>from </a:t>
            </a:r>
            <a:r>
              <a:rPr lang="en-SG" sz="1600" dirty="0" err="1"/>
              <a:t>keras.models</a:t>
            </a:r>
            <a:r>
              <a:rPr lang="en-SG" sz="1600" dirty="0"/>
              <a:t> import Sequential</a:t>
            </a:r>
          </a:p>
          <a:p>
            <a:r>
              <a:rPr lang="en-SG" sz="1600" dirty="0"/>
              <a:t>from </a:t>
            </a:r>
            <a:r>
              <a:rPr lang="en-SG" sz="1600" dirty="0" err="1"/>
              <a:t>keras.layers</a:t>
            </a:r>
            <a:r>
              <a:rPr lang="en-SG" sz="1600" dirty="0"/>
              <a:t> import </a:t>
            </a:r>
            <a:r>
              <a:rPr lang="en-SG" sz="1600" dirty="0" err="1"/>
              <a:t>Dense,Dropout</a:t>
            </a:r>
            <a:endParaRPr lang="en-SG" sz="1600" dirty="0"/>
          </a:p>
          <a:p>
            <a:endParaRPr lang="en-SG" sz="1600" dirty="0"/>
          </a:p>
          <a:p>
            <a:r>
              <a:rPr lang="en-SG" sz="1600" dirty="0"/>
              <a:t>model = Sequential()</a:t>
            </a:r>
          </a:p>
          <a:p>
            <a:r>
              <a:rPr lang="en-SG" sz="1600" dirty="0" err="1"/>
              <a:t>model.add</a:t>
            </a:r>
            <a:r>
              <a:rPr lang="en-SG" sz="1600" dirty="0"/>
              <a:t>(Dense(100,input_dim=47,activation="</a:t>
            </a:r>
            <a:r>
              <a:rPr lang="en-SG" sz="1600" dirty="0" err="1"/>
              <a:t>relu</a:t>
            </a:r>
            <a:r>
              <a:rPr lang="en-SG" sz="1600" dirty="0"/>
              <a:t>"))</a:t>
            </a:r>
          </a:p>
          <a:p>
            <a:r>
              <a:rPr lang="en-SG" sz="1600" dirty="0" err="1"/>
              <a:t>model.add</a:t>
            </a:r>
            <a:r>
              <a:rPr lang="en-SG" sz="1600" dirty="0"/>
              <a:t>(Dropout(0.1))</a:t>
            </a:r>
          </a:p>
          <a:p>
            <a:r>
              <a:rPr lang="en-SG" sz="1600" dirty="0" err="1"/>
              <a:t>model.add</a:t>
            </a:r>
            <a:r>
              <a:rPr lang="en-SG" sz="1600" dirty="0"/>
              <a:t>(Dense(100,activation="</a:t>
            </a:r>
            <a:r>
              <a:rPr lang="en-SG" sz="1600" dirty="0" err="1"/>
              <a:t>relu</a:t>
            </a:r>
            <a:r>
              <a:rPr lang="en-SG" sz="1600" dirty="0"/>
              <a:t>"))</a:t>
            </a:r>
          </a:p>
          <a:p>
            <a:r>
              <a:rPr lang="en-SG" sz="1600" dirty="0" err="1"/>
              <a:t>model.add</a:t>
            </a:r>
            <a:r>
              <a:rPr lang="en-SG" sz="1600" dirty="0"/>
              <a:t>(Dropout(0.1))</a:t>
            </a:r>
          </a:p>
          <a:p>
            <a:r>
              <a:rPr lang="en-SG" sz="1600" dirty="0" err="1"/>
              <a:t>model.add</a:t>
            </a:r>
            <a:r>
              <a:rPr lang="en-SG" sz="1600" dirty="0"/>
              <a:t>(Dense(1, activation="sigmoid"))</a:t>
            </a:r>
          </a:p>
          <a:p>
            <a:r>
              <a:rPr lang="en-SG" sz="1600" dirty="0" err="1"/>
              <a:t>model.compile</a:t>
            </a:r>
            <a:r>
              <a:rPr lang="en-SG" sz="1600" dirty="0"/>
              <a:t>(loss="binary_</a:t>
            </a:r>
            <a:r>
              <a:rPr lang="en-SG" sz="1600" dirty="0" err="1"/>
              <a:t>crossentropy</a:t>
            </a:r>
            <a:r>
              <a:rPr lang="en-SG" sz="1600" dirty="0"/>
              <a:t>",optimizer="</a:t>
            </a:r>
            <a:r>
              <a:rPr lang="en-SG" sz="1600" dirty="0" err="1"/>
              <a:t>adam</a:t>
            </a:r>
            <a:r>
              <a:rPr lang="en-SG" sz="1600" dirty="0"/>
              <a:t>",metrics=["accuracy"])</a:t>
            </a:r>
          </a:p>
          <a:p>
            <a:r>
              <a:rPr lang="en-SG" sz="1600" dirty="0"/>
              <a:t>h = </a:t>
            </a:r>
            <a:r>
              <a:rPr lang="en-SG" sz="1600" dirty="0" err="1"/>
              <a:t>model.fit</a:t>
            </a:r>
            <a:r>
              <a:rPr lang="en-SG" sz="1600" dirty="0"/>
              <a:t>(</a:t>
            </a:r>
            <a:r>
              <a:rPr lang="en-SG" sz="1600" dirty="0" err="1"/>
              <a:t>X_train,Y_train,batch_size</a:t>
            </a:r>
            <a:r>
              <a:rPr lang="en-SG" sz="1600" dirty="0"/>
              <a:t>=10,epochs=300)</a:t>
            </a:r>
          </a:p>
          <a:p>
            <a:endParaRPr lang="en-SG" sz="1600" dirty="0"/>
          </a:p>
          <a:p>
            <a:r>
              <a:rPr lang="en-SG" sz="1600" dirty="0"/>
              <a:t>import </a:t>
            </a:r>
            <a:r>
              <a:rPr lang="en-SG" sz="1600" dirty="0" err="1"/>
              <a:t>matplotlib.pyplot</a:t>
            </a:r>
            <a:r>
              <a:rPr lang="en-SG" sz="1600" dirty="0"/>
              <a:t> as </a:t>
            </a:r>
            <a:r>
              <a:rPr lang="en-SG" sz="1600" dirty="0" err="1"/>
              <a:t>plt</a:t>
            </a:r>
            <a:endParaRPr lang="en-SG" sz="1600" dirty="0"/>
          </a:p>
          <a:p>
            <a:r>
              <a:rPr lang="en-SG" sz="1600" dirty="0" err="1"/>
              <a:t>plt.plot</a:t>
            </a:r>
            <a:r>
              <a:rPr lang="en-SG" sz="1600" dirty="0"/>
              <a:t>(</a:t>
            </a:r>
            <a:r>
              <a:rPr lang="en-SG" sz="1600" dirty="0" err="1"/>
              <a:t>h.history</a:t>
            </a:r>
            <a:r>
              <a:rPr lang="en-SG" sz="1600" dirty="0"/>
              <a:t>["loss"])</a:t>
            </a:r>
          </a:p>
          <a:p>
            <a:r>
              <a:rPr lang="en-SG" sz="1600" dirty="0"/>
              <a:t>pred = </a:t>
            </a:r>
            <a:r>
              <a:rPr lang="en-SG" sz="1600" dirty="0" err="1"/>
              <a:t>model.predict</a:t>
            </a:r>
            <a:r>
              <a:rPr lang="en-SG" sz="1600" dirty="0"/>
              <a:t>(</a:t>
            </a:r>
            <a:r>
              <a:rPr lang="en-SG" sz="1600" dirty="0" err="1"/>
              <a:t>X_test</a:t>
            </a:r>
            <a:r>
              <a:rPr lang="en-SG" sz="1600" dirty="0"/>
              <a:t>)</a:t>
            </a:r>
          </a:p>
          <a:p>
            <a:r>
              <a:rPr lang="en-SG" sz="1600" dirty="0"/>
              <a:t>import </a:t>
            </a:r>
            <a:r>
              <a:rPr lang="en-SG" sz="1600" dirty="0" err="1"/>
              <a:t>numpy</a:t>
            </a:r>
            <a:endParaRPr lang="en-SG" sz="1600" dirty="0"/>
          </a:p>
          <a:p>
            <a:r>
              <a:rPr lang="en-SG" sz="1600" dirty="0"/>
              <a:t>pred = </a:t>
            </a:r>
            <a:r>
              <a:rPr lang="en-SG" sz="1600" dirty="0" err="1"/>
              <a:t>numpy.where</a:t>
            </a:r>
            <a:r>
              <a:rPr lang="en-SG" sz="1600" dirty="0"/>
              <a:t>(pred&gt;=0.5,1,0)</a:t>
            </a:r>
          </a:p>
          <a:p>
            <a:r>
              <a:rPr lang="en-SG" sz="1600" dirty="0"/>
              <a:t>from </a:t>
            </a:r>
            <a:r>
              <a:rPr lang="en-SG" sz="1600" dirty="0" err="1"/>
              <a:t>sklearn.metrics</a:t>
            </a:r>
            <a:r>
              <a:rPr lang="en-SG" sz="1600" dirty="0"/>
              <a:t> import </a:t>
            </a:r>
            <a:r>
              <a:rPr lang="en-SG" sz="1600" dirty="0" err="1"/>
              <a:t>confusion_matrix</a:t>
            </a:r>
            <a:endParaRPr lang="en-SG" sz="1600" dirty="0"/>
          </a:p>
          <a:p>
            <a:r>
              <a:rPr lang="en-SG" sz="1600" dirty="0"/>
              <a:t>cm = </a:t>
            </a:r>
            <a:r>
              <a:rPr lang="en-SG" sz="1600" dirty="0" err="1"/>
              <a:t>confusion_matrix</a:t>
            </a:r>
            <a:r>
              <a:rPr lang="en-SG" sz="1600" dirty="0"/>
              <a:t>(</a:t>
            </a:r>
            <a:r>
              <a:rPr lang="en-SG" sz="1600" dirty="0" err="1"/>
              <a:t>Y_test,pred</a:t>
            </a:r>
            <a:r>
              <a:rPr lang="en-SG" sz="1600" dirty="0"/>
              <a:t>)</a:t>
            </a:r>
          </a:p>
          <a:p>
            <a:r>
              <a:rPr lang="en-SG" sz="1600" dirty="0"/>
              <a:t>print(cm)</a:t>
            </a:r>
          </a:p>
          <a:p>
            <a:r>
              <a:rPr lang="en-SG" sz="1600" dirty="0"/>
              <a:t>print("accuracy is ", (cm[0,0]+cm[1,1])/(sum(sum(cm))))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30863-2354-9607-99D1-08705AAB0B59}"/>
              </a:ext>
            </a:extLst>
          </p:cNvPr>
          <p:cNvSpPr txBox="1"/>
          <p:nvPr/>
        </p:nvSpPr>
        <p:spPr>
          <a:xfrm>
            <a:off x="4203700" y="25271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).</a:t>
            </a:r>
            <a:r>
              <a:rPr lang="en-US" dirty="0" err="1"/>
              <a:t>astype</a:t>
            </a:r>
            <a:r>
              <a:rPr lang="en-US" dirty="0"/>
              <a:t>('float32')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).</a:t>
            </a:r>
            <a:r>
              <a:rPr lang="en-US" dirty="0" err="1"/>
              <a:t>astype</a:t>
            </a:r>
            <a:r>
              <a:rPr lang="en-US" dirty="0"/>
              <a:t>('float32') </a:t>
            </a:r>
          </a:p>
        </p:txBody>
      </p:sp>
    </p:spTree>
    <p:extLst>
      <p:ext uri="{BB962C8B-B14F-4D97-AF65-F5344CB8AC3E}">
        <p14:creationId xmlns:p14="http://schemas.microsoft.com/office/powerpoint/2010/main" val="2324388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7339D-4BAB-AA18-0C7B-DA9EE03511B6}"/>
              </a:ext>
            </a:extLst>
          </p:cNvPr>
          <p:cNvSpPr txBox="1"/>
          <p:nvPr/>
        </p:nvSpPr>
        <p:spPr>
          <a:xfrm>
            <a:off x="552734" y="1413639"/>
            <a:ext cx="779969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from </a:t>
            </a:r>
            <a:r>
              <a:rPr lang="en-SG" sz="1600" dirty="0" err="1"/>
              <a:t>sklearn.feature_selection</a:t>
            </a:r>
            <a:r>
              <a:rPr lang="en-SG" sz="1600" dirty="0"/>
              <a:t> import </a:t>
            </a:r>
            <a:r>
              <a:rPr lang="en-SG" sz="1600" dirty="0" err="1"/>
              <a:t>SelectKBest,f_regression</a:t>
            </a:r>
            <a:endParaRPr lang="en-SG" sz="1600" dirty="0"/>
          </a:p>
          <a:p>
            <a:r>
              <a:rPr lang="en-SG" sz="1600" dirty="0"/>
              <a:t>X = </a:t>
            </a:r>
            <a:r>
              <a:rPr lang="en-SG" sz="1600" dirty="0" err="1"/>
              <a:t>df.drop</a:t>
            </a:r>
            <a:r>
              <a:rPr lang="en-SG" sz="1600" dirty="0"/>
              <a:t>(columns="Creditability")</a:t>
            </a:r>
          </a:p>
          <a:p>
            <a:r>
              <a:rPr lang="en-SG" sz="1600" dirty="0"/>
              <a:t>Y = </a:t>
            </a:r>
            <a:r>
              <a:rPr lang="en-SG" sz="1600" dirty="0" err="1"/>
              <a:t>df</a:t>
            </a:r>
            <a:r>
              <a:rPr lang="en-SG" sz="1600" dirty="0"/>
              <a:t>["Creditability"]</a:t>
            </a:r>
          </a:p>
          <a:p>
            <a:r>
              <a:rPr lang="en-SG" sz="1600" dirty="0"/>
              <a:t>f = </a:t>
            </a:r>
            <a:r>
              <a:rPr lang="en-SG" sz="1600" dirty="0" err="1"/>
              <a:t>SelectKBest</a:t>
            </a:r>
            <a:r>
              <a:rPr lang="en-SG" sz="1600" dirty="0"/>
              <a:t>(</a:t>
            </a:r>
            <a:r>
              <a:rPr lang="en-SG" sz="1600" dirty="0" err="1"/>
              <a:t>score_func</a:t>
            </a:r>
            <a:r>
              <a:rPr lang="en-SG" sz="1600" dirty="0"/>
              <a:t>=</a:t>
            </a:r>
            <a:r>
              <a:rPr lang="en-SG" sz="1600" dirty="0" err="1"/>
              <a:t>f_regression</a:t>
            </a:r>
            <a:r>
              <a:rPr lang="en-SG" sz="1600" dirty="0"/>
              <a:t>, k=30).fit(X,Y).</a:t>
            </a:r>
            <a:r>
              <a:rPr lang="en-SG" sz="1600" dirty="0" err="1"/>
              <a:t>get_support</a:t>
            </a:r>
            <a:r>
              <a:rPr lang="en-SG" sz="1600" dirty="0"/>
              <a:t>()</a:t>
            </a:r>
          </a:p>
          <a:p>
            <a:r>
              <a:rPr lang="en-SG" sz="1600" dirty="0" err="1"/>
              <a:t>X.columns</a:t>
            </a:r>
            <a:r>
              <a:rPr lang="en-SG" sz="1600" dirty="0"/>
              <a:t>[f]</a:t>
            </a:r>
          </a:p>
          <a:p>
            <a:endParaRPr lang="en-SG" sz="1600" dirty="0"/>
          </a:p>
          <a:p>
            <a:r>
              <a:rPr lang="en-US" sz="1600" dirty="0" err="1"/>
              <a:t>df</a:t>
            </a:r>
            <a:r>
              <a:rPr lang="en-US" sz="1600" dirty="0"/>
              <a:t> = </a:t>
            </a:r>
            <a:r>
              <a:rPr lang="en-US" sz="1600" dirty="0" err="1"/>
              <a:t>df.loc</a:t>
            </a:r>
            <a:r>
              <a:rPr lang="en-US" sz="1600" dirty="0"/>
              <a:t>[:,["</a:t>
            </a:r>
            <a:r>
              <a:rPr lang="en-US" sz="1600" dirty="0" err="1"/>
              <a:t>Creditability",'Duration</a:t>
            </a:r>
            <a:r>
              <a:rPr lang="en-US" sz="1600" dirty="0"/>
              <a:t> of Credit </a:t>
            </a:r>
            <a:r>
              <a:rPr lang="en-US" sz="1600" dirty="0" err="1"/>
              <a:t>Mths</a:t>
            </a:r>
            <a:r>
              <a:rPr lang="en-US" sz="1600" dirty="0"/>
              <a:t>', 'Credit Amount',</a:t>
            </a:r>
          </a:p>
          <a:p>
            <a:r>
              <a:rPr lang="en-US" sz="1600" dirty="0"/>
              <a:t>       'Value of Savings and Stocks', 'Length of current employment',</a:t>
            </a:r>
          </a:p>
          <a:p>
            <a:r>
              <a:rPr lang="en-US" sz="1600" dirty="0"/>
              <a:t>       'Instalment per cent', 'Age', 'Concurrent Credits',</a:t>
            </a:r>
          </a:p>
          <a:p>
            <a:r>
              <a:rPr lang="en-US" sz="1600" dirty="0"/>
              <a:t>       'No of Credits at this Bank', 'Payment Status of Previous Credit_0',</a:t>
            </a:r>
          </a:p>
          <a:p>
            <a:r>
              <a:rPr lang="en-US" sz="1600" dirty="0"/>
              <a:t>       'Payment Status of Previous Credit_1',</a:t>
            </a:r>
          </a:p>
          <a:p>
            <a:r>
              <a:rPr lang="en-US" sz="1600" dirty="0"/>
              <a:t>       'Payment Status of Previous Credit_2',</a:t>
            </a:r>
          </a:p>
          <a:p>
            <a:r>
              <a:rPr lang="en-US" sz="1600" dirty="0"/>
              <a:t>       'Payment Status of Previous Credit_4', 'Purpose_0', 'Purpose_1',</a:t>
            </a:r>
          </a:p>
          <a:p>
            <a:r>
              <a:rPr lang="en-US" sz="1600" dirty="0"/>
              <a:t>       'Purpose_3', 'Purpose_6', 'Purpose_8',</a:t>
            </a:r>
          </a:p>
          <a:p>
            <a:r>
              <a:rPr lang="en-US" sz="1600" dirty="0"/>
              <a:t>       'Most valuable available asset_1', 'Most valuable available asset_4',</a:t>
            </a:r>
          </a:p>
          <a:p>
            <a:r>
              <a:rPr lang="en-US" sz="1600" dirty="0"/>
              <a:t>       'Occupation_4', 'Telephone_2', 'Foreign Worker_1', 'Foreign Worker_2',</a:t>
            </a:r>
          </a:p>
          <a:p>
            <a:r>
              <a:rPr lang="en-US" sz="1600" dirty="0"/>
              <a:t>       'Sex and Marital Status_1', 'Sex and Marital Status_2',</a:t>
            </a:r>
          </a:p>
          <a:p>
            <a:r>
              <a:rPr lang="en-US" sz="1600" dirty="0"/>
              <a:t>       'Sex and Marital Status_3', 'Account Balance_1', 'Account Balance_2',</a:t>
            </a:r>
          </a:p>
          <a:p>
            <a:r>
              <a:rPr lang="en-US" sz="1600" dirty="0"/>
              <a:t>       'Account Balance_3', 'Account Balance_4']]</a:t>
            </a:r>
            <a:endParaRPr lang="en-SG" sz="1600" dirty="0"/>
          </a:p>
          <a:p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00F443-CE20-2844-9856-A2C5C367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0639"/>
            <a:ext cx="8229600" cy="1143000"/>
          </a:xfrm>
        </p:spPr>
        <p:txBody>
          <a:bodyPr/>
          <a:lstStyle/>
          <a:p>
            <a:r>
              <a:rPr lang="en-SG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8203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95D3-D5F4-F101-1F23-A5689F4C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09" y="179248"/>
            <a:ext cx="7135543" cy="1143000"/>
          </a:xfrm>
        </p:spPr>
        <p:txBody>
          <a:bodyPr/>
          <a:lstStyle/>
          <a:p>
            <a:r>
              <a:rPr lang="en-SG" dirty="0"/>
              <a:t>Feature Selection (PCA)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EEA7F05-E2D6-14A3-0A31-D3BFF1ECF6D9}"/>
              </a:ext>
            </a:extLst>
          </p:cNvPr>
          <p:cNvSpPr txBox="1"/>
          <p:nvPr/>
        </p:nvSpPr>
        <p:spPr>
          <a:xfrm>
            <a:off x="280508" y="1398517"/>
            <a:ext cx="70346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sklearn.decomposition</a:t>
            </a:r>
            <a:r>
              <a:rPr lang="en-US" sz="2000" dirty="0"/>
              <a:t> import PCA</a:t>
            </a:r>
          </a:p>
          <a:p>
            <a:r>
              <a:rPr lang="en-SG" sz="2000" dirty="0" err="1"/>
              <a:t>pca</a:t>
            </a:r>
            <a:r>
              <a:rPr lang="en-SG" sz="2000" dirty="0"/>
              <a:t> = PCA(</a:t>
            </a:r>
            <a:r>
              <a:rPr lang="en-SG" sz="2000" dirty="0" err="1"/>
              <a:t>n_components</a:t>
            </a:r>
            <a:r>
              <a:rPr lang="en-SG" sz="2000" dirty="0"/>
              <a:t>=10)</a:t>
            </a:r>
          </a:p>
          <a:p>
            <a:r>
              <a:rPr lang="en-SG" sz="2000" dirty="0"/>
              <a:t>X = </a:t>
            </a:r>
            <a:r>
              <a:rPr lang="en-SG" sz="2000" dirty="0" err="1"/>
              <a:t>pca.fit_transform</a:t>
            </a:r>
            <a:r>
              <a:rPr lang="en-SG" sz="20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5561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30AF-22DE-8E14-F8F1-5E0F2AC5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40" y="1634644"/>
            <a:ext cx="8403652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 sz="1400" dirty="0"/>
              <a:t>Check null (imputation?) – May need to check correlation before check null</a:t>
            </a:r>
          </a:p>
          <a:p>
            <a:pPr marL="756920" lvl="1" indent="-457200">
              <a:buFont typeface="+mj-lt"/>
              <a:buAutoNum type="arabicPeriod"/>
            </a:pPr>
            <a:r>
              <a:rPr lang="en-SG" sz="1400" dirty="0" err="1"/>
              <a:t>df.isnull</a:t>
            </a:r>
            <a:r>
              <a:rPr lang="en-SG" sz="1400" dirty="0"/>
              <a:t>().any() and </a:t>
            </a:r>
            <a:r>
              <a:rPr lang="en-SG" sz="1400" dirty="0" err="1"/>
              <a:t>df</a:t>
            </a:r>
            <a:r>
              <a:rPr lang="en-SG" sz="1400" dirty="0"/>
              <a:t>["Revenue"].</a:t>
            </a:r>
            <a:r>
              <a:rPr lang="en-SG" sz="1400" dirty="0" err="1"/>
              <a:t>isnull</a:t>
            </a:r>
            <a:r>
              <a:rPr lang="en-SG" sz="1400" dirty="0"/>
              <a:t>().sum()</a:t>
            </a:r>
            <a:endParaRPr lang="en-SG" sz="1400" dirty="0">
              <a:cs typeface="Arial"/>
            </a:endParaRPr>
          </a:p>
          <a:p>
            <a:pPr marL="756920" lvl="1" indent="-457200">
              <a:buFont typeface="+mj-lt"/>
              <a:buAutoNum type="arabicPeriod"/>
            </a:pPr>
            <a:r>
              <a:rPr lang="en-SG" sz="1400" dirty="0"/>
              <a:t>If needed, </a:t>
            </a:r>
            <a:r>
              <a:rPr lang="en-SG" sz="1400" dirty="0" err="1"/>
              <a:t>pd.set_option</a:t>
            </a:r>
            <a:r>
              <a:rPr lang="en-SG" sz="1400" dirty="0"/>
              <a:t>("</a:t>
            </a:r>
            <a:r>
              <a:rPr lang="en-SG" sz="1400" dirty="0" err="1"/>
              <a:t>display.max_rows</a:t>
            </a:r>
            <a:r>
              <a:rPr lang="en-SG" sz="1400" dirty="0"/>
              <a:t>", 10)</a:t>
            </a:r>
          </a:p>
          <a:p>
            <a:pPr marL="756920" lvl="1" indent="-457200">
              <a:buFont typeface="+mj-lt"/>
              <a:buAutoNum type="arabicPeriod"/>
            </a:pPr>
            <a:r>
              <a:rPr lang="en-SG" sz="1400" dirty="0">
                <a:cs typeface="Arial"/>
              </a:rPr>
              <a:t>If you have categorical and continuous X, need to do dummy first so that you can use for loop.</a:t>
            </a:r>
            <a:endParaRPr lang="en-SG" dirty="0">
              <a:cs typeface="Arial"/>
            </a:endParaRPr>
          </a:p>
          <a:p>
            <a:pPr marL="299720" lvl="1" indent="0">
              <a:buNone/>
            </a:pPr>
            <a:endParaRPr lang="en-SG" dirty="0">
              <a:cs typeface="Arial"/>
            </a:endParaRPr>
          </a:p>
          <a:p>
            <a:pPr marL="299720" lvl="1" indent="0">
              <a:buNone/>
            </a:pPr>
            <a:endParaRPr lang="en-SG" dirty="0">
              <a:cs typeface="Arial"/>
            </a:endParaRPr>
          </a:p>
          <a:p>
            <a:pPr marL="299720" lvl="1" indent="0">
              <a:buNone/>
            </a:pPr>
            <a:endParaRPr lang="en-SG" dirty="0">
              <a:cs typeface="Arial"/>
            </a:endParaRPr>
          </a:p>
          <a:p>
            <a:pPr marL="299720" lvl="1" indent="0">
              <a:buNone/>
            </a:pPr>
            <a:endParaRPr lang="en-SG" dirty="0">
              <a:cs typeface="Arial"/>
            </a:endParaRPr>
          </a:p>
          <a:p>
            <a:pPr marL="299720" lvl="1" indent="0">
              <a:buNone/>
            </a:pPr>
            <a:endParaRPr lang="en-SG" dirty="0">
              <a:cs typeface="Arial"/>
            </a:endParaRPr>
          </a:p>
          <a:p>
            <a:pPr marL="299720" lvl="1" indent="0">
              <a:buNone/>
            </a:pPr>
            <a:endParaRPr lang="en-SG" dirty="0">
              <a:cs typeface="Arial"/>
            </a:endParaRPr>
          </a:p>
          <a:p>
            <a:pPr marL="299720" lvl="1" indent="0">
              <a:buNone/>
            </a:pPr>
            <a:endParaRPr lang="en-SG" dirty="0">
              <a:cs typeface="Arial"/>
            </a:endParaRPr>
          </a:p>
          <a:p>
            <a:pPr marL="299720" lvl="1" indent="0">
              <a:buNone/>
            </a:pPr>
            <a:endParaRPr lang="en-SG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SG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67FD0-D046-480E-5DC1-E86D440D909D}"/>
              </a:ext>
            </a:extLst>
          </p:cNvPr>
          <p:cNvSpPr txBox="1"/>
          <p:nvPr/>
        </p:nvSpPr>
        <p:spPr>
          <a:xfrm>
            <a:off x="370174" y="3395235"/>
            <a:ext cx="41999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#imputation ??</a:t>
            </a:r>
          </a:p>
          <a:p>
            <a:r>
              <a:rPr lang="en-SG" sz="1200" dirty="0" err="1"/>
              <a:t>df.isnull</a:t>
            </a:r>
            <a:r>
              <a:rPr lang="en-SG" sz="1200" dirty="0"/>
              <a:t>().sum()/</a:t>
            </a:r>
            <a:r>
              <a:rPr lang="en-SG" sz="1200" dirty="0" err="1"/>
              <a:t>len</a:t>
            </a:r>
            <a:r>
              <a:rPr lang="en-SG" sz="1200" dirty="0"/>
              <a:t>(</a:t>
            </a:r>
            <a:r>
              <a:rPr lang="en-SG" sz="1200" dirty="0" err="1"/>
              <a:t>df</a:t>
            </a:r>
            <a:r>
              <a:rPr lang="en-SG" sz="1200" dirty="0"/>
              <a:t>)</a:t>
            </a:r>
          </a:p>
          <a:p>
            <a:r>
              <a:rPr lang="en-US" sz="1200" dirty="0"/>
              <a:t>m = </a:t>
            </a:r>
            <a:r>
              <a:rPr lang="en-US" sz="1200" dirty="0" err="1"/>
              <a:t>df</a:t>
            </a:r>
            <a:r>
              <a:rPr lang="en-US" sz="1200" dirty="0"/>
              <a:t>["10Y Net Income Growth (per Share)"].mean()</a:t>
            </a:r>
          </a:p>
          <a:p>
            <a:r>
              <a:rPr lang="en-US" sz="1200" dirty="0" err="1"/>
              <a:t>df</a:t>
            </a:r>
            <a:r>
              <a:rPr lang="en-US" sz="1200" dirty="0"/>
              <a:t>["10Y Net Income Growth (per Share)"].</a:t>
            </a:r>
            <a:r>
              <a:rPr lang="en-US" sz="1200" dirty="0" err="1"/>
              <a:t>fillna</a:t>
            </a:r>
            <a:r>
              <a:rPr lang="en-US" sz="1200" dirty="0"/>
              <a:t>(</a:t>
            </a:r>
            <a:r>
              <a:rPr lang="en-US" sz="1200" dirty="0" err="1"/>
              <a:t>m,inplace</a:t>
            </a:r>
            <a:r>
              <a:rPr lang="en-US" sz="1200" dirty="0"/>
              <a:t>=True)</a:t>
            </a:r>
            <a:endParaRPr lang="en-SG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B9506-35C1-F2E0-68C9-F724ACBA8FDE}"/>
              </a:ext>
            </a:extLst>
          </p:cNvPr>
          <p:cNvSpPr txBox="1"/>
          <p:nvPr/>
        </p:nvSpPr>
        <p:spPr>
          <a:xfrm>
            <a:off x="5357592" y="3490559"/>
            <a:ext cx="26937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for </a:t>
            </a:r>
            <a:r>
              <a:rPr lang="en-SG" sz="1400" dirty="0" err="1"/>
              <a:t>i</a:t>
            </a:r>
            <a:r>
              <a:rPr lang="en-SG" sz="1400" dirty="0"/>
              <a:t> in </a:t>
            </a:r>
            <a:r>
              <a:rPr lang="en-SG" sz="1400" dirty="0" err="1"/>
              <a:t>df.columns</a:t>
            </a:r>
            <a:r>
              <a:rPr lang="en-SG" sz="1400" dirty="0"/>
              <a:t>:</a:t>
            </a:r>
          </a:p>
          <a:p>
            <a:r>
              <a:rPr lang="en-SG" sz="1400" dirty="0"/>
              <a:t>    m = </a:t>
            </a:r>
            <a:r>
              <a:rPr lang="en-SG" sz="1400" dirty="0" err="1"/>
              <a:t>df</a:t>
            </a:r>
            <a:r>
              <a:rPr lang="en-SG" sz="1400" dirty="0"/>
              <a:t>[</a:t>
            </a:r>
            <a:r>
              <a:rPr lang="en-SG" sz="1400" dirty="0" err="1"/>
              <a:t>i</a:t>
            </a:r>
            <a:r>
              <a:rPr lang="en-SG" sz="1400" dirty="0"/>
              <a:t>].mean()</a:t>
            </a:r>
          </a:p>
          <a:p>
            <a:r>
              <a:rPr lang="en-SG" sz="1400" dirty="0"/>
              <a:t>    </a:t>
            </a:r>
            <a:r>
              <a:rPr lang="en-SG" sz="1400" dirty="0" err="1"/>
              <a:t>df</a:t>
            </a:r>
            <a:r>
              <a:rPr lang="en-SG" sz="1400" dirty="0"/>
              <a:t>[</a:t>
            </a:r>
            <a:r>
              <a:rPr lang="en-SG" sz="1400" dirty="0" err="1"/>
              <a:t>i</a:t>
            </a:r>
            <a:r>
              <a:rPr lang="en-SG" sz="1400" dirty="0"/>
              <a:t>].</a:t>
            </a:r>
            <a:r>
              <a:rPr lang="en-SG" sz="1400" dirty="0" err="1"/>
              <a:t>fillna</a:t>
            </a:r>
            <a:r>
              <a:rPr lang="en-SG" sz="1400" dirty="0"/>
              <a:t>(</a:t>
            </a:r>
            <a:r>
              <a:rPr lang="en-SG" sz="1400" dirty="0" err="1"/>
              <a:t>m,inplace</a:t>
            </a:r>
            <a:r>
              <a:rPr lang="en-SG" sz="1400" dirty="0"/>
              <a:t>=True)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3C692-71AD-DAF2-8558-6AAF676D0EDA}"/>
              </a:ext>
            </a:extLst>
          </p:cNvPr>
          <p:cNvSpPr txBox="1"/>
          <p:nvPr/>
        </p:nvSpPr>
        <p:spPr>
          <a:xfrm>
            <a:off x="309560" y="4624551"/>
            <a:ext cx="43221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#or using model</a:t>
            </a:r>
          </a:p>
          <a:p>
            <a:r>
              <a:rPr lang="en-SG" sz="1400" dirty="0"/>
              <a:t>pip install </a:t>
            </a:r>
            <a:r>
              <a:rPr lang="en-SG" sz="1400" dirty="0" err="1"/>
              <a:t>miceforest</a:t>
            </a:r>
            <a:endParaRPr lang="en-SG" sz="1400" dirty="0"/>
          </a:p>
          <a:p>
            <a:r>
              <a:rPr lang="en-SG" sz="1400" dirty="0"/>
              <a:t>import </a:t>
            </a:r>
            <a:r>
              <a:rPr lang="en-SG" sz="1400" dirty="0" err="1"/>
              <a:t>miceforest</a:t>
            </a:r>
            <a:r>
              <a:rPr lang="en-SG" sz="1400" dirty="0"/>
              <a:t> as mf</a:t>
            </a:r>
          </a:p>
          <a:p>
            <a:r>
              <a:rPr lang="en-SG" sz="1400" dirty="0"/>
              <a:t>k = </a:t>
            </a:r>
            <a:r>
              <a:rPr lang="en-SG" sz="1400" dirty="0" err="1"/>
              <a:t>mf.ImputationKernel</a:t>
            </a:r>
            <a:r>
              <a:rPr lang="en-SG" sz="1400" dirty="0"/>
              <a:t>(</a:t>
            </a:r>
            <a:r>
              <a:rPr lang="en-SG" sz="1400" dirty="0" err="1"/>
              <a:t>df,datasets</a:t>
            </a:r>
            <a:r>
              <a:rPr lang="en-SG" sz="1400" dirty="0"/>
              <a:t>=1,random_state=1)</a:t>
            </a:r>
          </a:p>
          <a:p>
            <a:r>
              <a:rPr lang="en-SG" sz="1400" dirty="0" err="1"/>
              <a:t>k.mice</a:t>
            </a:r>
            <a:r>
              <a:rPr lang="en-SG" sz="1400" dirty="0"/>
              <a:t>(10) #10 </a:t>
            </a:r>
            <a:r>
              <a:rPr lang="en-SG" sz="1400" dirty="0" err="1"/>
              <a:t>interation</a:t>
            </a:r>
            <a:endParaRPr lang="en-SG" sz="1400" dirty="0"/>
          </a:p>
          <a:p>
            <a:r>
              <a:rPr lang="it-IT" sz="1400" dirty="0"/>
              <a:t>df = k.complete_data(0)</a:t>
            </a:r>
            <a:endParaRPr lang="en-SG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3517D-E341-C1D8-7A25-E683AA9B0ECA}"/>
              </a:ext>
            </a:extLst>
          </p:cNvPr>
          <p:cNvSpPr txBox="1"/>
          <p:nvPr/>
        </p:nvSpPr>
        <p:spPr>
          <a:xfrm>
            <a:off x="4519272" y="4552364"/>
            <a:ext cx="43703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#for categorical</a:t>
            </a:r>
          </a:p>
          <a:p>
            <a:r>
              <a:rPr lang="en-SG" sz="1400" dirty="0"/>
              <a:t>from </a:t>
            </a:r>
            <a:r>
              <a:rPr lang="en-SG" sz="1400" dirty="0" err="1"/>
              <a:t>sklearn.preprocessing</a:t>
            </a:r>
            <a:r>
              <a:rPr lang="en-SG" sz="1400" dirty="0"/>
              <a:t> import Imputer</a:t>
            </a:r>
          </a:p>
          <a:p>
            <a:r>
              <a:rPr lang="en-SG" sz="1400" dirty="0"/>
              <a:t>imp = Imputer(strategy='</a:t>
            </a:r>
            <a:r>
              <a:rPr lang="en-SG" sz="1400" dirty="0" err="1"/>
              <a:t>most_frequent</a:t>
            </a:r>
            <a:r>
              <a:rPr lang="en-SG" sz="1400" dirty="0"/>
              <a:t>')</a:t>
            </a:r>
          </a:p>
          <a:p>
            <a:r>
              <a:rPr lang="en-SG" sz="1400" dirty="0" err="1"/>
              <a:t>imp.fit</a:t>
            </a:r>
            <a:r>
              <a:rPr lang="en-SG" sz="1400" dirty="0"/>
              <a:t>(</a:t>
            </a:r>
            <a:r>
              <a:rPr lang="en-SG" sz="1400" dirty="0" err="1"/>
              <a:t>df</a:t>
            </a:r>
            <a:r>
              <a:rPr lang="en-SG" sz="1400" dirty="0"/>
              <a:t>) </a:t>
            </a:r>
          </a:p>
          <a:p>
            <a:endParaRPr lang="en-SG" sz="1400" dirty="0"/>
          </a:p>
          <a:p>
            <a:r>
              <a:rPr lang="en-SG" sz="1400" dirty="0"/>
              <a:t>Or</a:t>
            </a:r>
          </a:p>
          <a:p>
            <a:r>
              <a:rPr lang="en-SG" sz="1400" dirty="0"/>
              <a:t>imp = Imputer(strategy=‘constant’,</a:t>
            </a:r>
            <a:r>
              <a:rPr lang="en-SG" sz="1400" dirty="0" err="1"/>
              <a:t>fill_value</a:t>
            </a:r>
            <a:r>
              <a:rPr lang="en-SG" sz="1400" dirty="0"/>
              <a:t>=“missing)</a:t>
            </a:r>
          </a:p>
          <a:p>
            <a:endParaRPr lang="en-SG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4689AF-4E88-9F8F-29FC-2DE8A468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74" y="10657"/>
            <a:ext cx="7135543" cy="1143000"/>
          </a:xfrm>
        </p:spPr>
        <p:txBody>
          <a:bodyPr/>
          <a:lstStyle/>
          <a:p>
            <a:r>
              <a:rPr lang="en-SG" dirty="0"/>
              <a:t>Imputation</a:t>
            </a:r>
          </a:p>
        </p:txBody>
      </p:sp>
    </p:spTree>
    <p:extLst>
      <p:ext uri="{BB962C8B-B14F-4D97-AF65-F5344CB8AC3E}">
        <p14:creationId xmlns:p14="http://schemas.microsoft.com/office/powerpoint/2010/main" val="743129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95D3-D5F4-F101-1F23-A5689F4C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0" y="-164974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SG" sz="3600" dirty="0"/>
              <a:t>remove outlier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30AF-22DE-8E14-F8F1-5E0F2AC5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55" y="978026"/>
            <a:ext cx="7213699" cy="2856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	#remove outlier</a:t>
            </a:r>
          </a:p>
          <a:p>
            <a:pPr marL="0" indent="0">
              <a:buNone/>
            </a:pPr>
            <a:r>
              <a:rPr lang="en-SG" sz="1600" dirty="0"/>
              <a:t>	from </a:t>
            </a:r>
            <a:r>
              <a:rPr lang="en-SG" sz="1600" dirty="0" err="1"/>
              <a:t>sklearn.model_selection</a:t>
            </a:r>
            <a:r>
              <a:rPr lang="en-SG" sz="1600" dirty="0"/>
              <a:t> import </a:t>
            </a:r>
            <a:r>
              <a:rPr lang="en-SG" sz="1600" dirty="0" err="1"/>
              <a:t>train_test_split</a:t>
            </a:r>
            <a:br>
              <a:rPr lang="en-SG" sz="1600" dirty="0"/>
            </a:br>
            <a:r>
              <a:rPr lang="en-SG" sz="1600" dirty="0"/>
              <a:t>	</a:t>
            </a:r>
            <a:r>
              <a:rPr lang="en-SG" sz="1600" dirty="0" err="1"/>
              <a:t>df_train,df_test</a:t>
            </a:r>
            <a:r>
              <a:rPr lang="en-SG" sz="1600" dirty="0"/>
              <a:t> = </a:t>
            </a:r>
            <a:r>
              <a:rPr lang="en-SG" sz="1600" dirty="0" err="1"/>
              <a:t>train_test_split</a:t>
            </a:r>
            <a:r>
              <a:rPr lang="en-SG" sz="1600" dirty="0"/>
              <a:t>(</a:t>
            </a:r>
            <a:r>
              <a:rPr lang="en-SG" sz="1600" dirty="0" err="1"/>
              <a:t>df</a:t>
            </a:r>
            <a:r>
              <a:rPr lang="en-SG" sz="1600" dirty="0"/>
              <a:t>)</a:t>
            </a:r>
          </a:p>
          <a:p>
            <a:pPr marL="299720" lvl="1" indent="0">
              <a:buNone/>
            </a:pPr>
            <a:r>
              <a:rPr lang="en-SG" sz="1600" dirty="0"/>
              <a:t>from </a:t>
            </a:r>
            <a:r>
              <a:rPr lang="en-SG" sz="1600" dirty="0" err="1"/>
              <a:t>scipy</a:t>
            </a:r>
            <a:r>
              <a:rPr lang="en-SG" sz="1600" dirty="0"/>
              <a:t> import stats</a:t>
            </a:r>
            <a:endParaRPr lang="en-SG" sz="1600" dirty="0">
              <a:cs typeface="Arial"/>
            </a:endParaRPr>
          </a:p>
          <a:p>
            <a:pPr marL="299720" lvl="1" indent="0">
              <a:buNone/>
            </a:pPr>
            <a:r>
              <a:rPr lang="en-SG" sz="1600" dirty="0"/>
              <a:t>z = abs(</a:t>
            </a:r>
            <a:r>
              <a:rPr lang="en-SG" sz="1600" dirty="0" err="1"/>
              <a:t>stats.zscore</a:t>
            </a:r>
            <a:r>
              <a:rPr lang="en-SG" sz="1600" dirty="0"/>
              <a:t>(</a:t>
            </a:r>
            <a:r>
              <a:rPr lang="en-SG" sz="1600" dirty="0" err="1"/>
              <a:t>df_train</a:t>
            </a:r>
            <a:r>
              <a:rPr lang="en-SG" sz="1600" dirty="0"/>
              <a:t>))</a:t>
            </a:r>
            <a:endParaRPr lang="en-SG" sz="1600" dirty="0">
              <a:cs typeface="Arial"/>
            </a:endParaRPr>
          </a:p>
          <a:p>
            <a:pPr marL="299720" lvl="1" indent="0">
              <a:buNone/>
            </a:pPr>
            <a:r>
              <a:rPr lang="en-SG" sz="1600" dirty="0" err="1"/>
              <a:t>df_train</a:t>
            </a:r>
            <a:r>
              <a:rPr lang="en-SG" sz="1600" dirty="0"/>
              <a:t> = </a:t>
            </a:r>
            <a:r>
              <a:rPr lang="en-SG" sz="1600" dirty="0" err="1"/>
              <a:t>df_train</a:t>
            </a:r>
            <a:r>
              <a:rPr lang="en-SG" sz="1600" dirty="0"/>
              <a:t>[(z&lt;5).all(axis=1)]</a:t>
            </a:r>
          </a:p>
        </p:txBody>
      </p:sp>
    </p:spTree>
    <p:extLst>
      <p:ext uri="{BB962C8B-B14F-4D97-AF65-F5344CB8AC3E}">
        <p14:creationId xmlns:p14="http://schemas.microsoft.com/office/powerpoint/2010/main" val="118864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71D5-3FE0-4B30-A6AF-BBE30155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before class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2E0E-5A0C-402B-B4E4-A2D920A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>
                <a:cs typeface="Arial"/>
                <a:hlinkClick r:id="rId2"/>
              </a:rPr>
              <a:t>https://youtu.be/ZVR2Way4nwQ</a:t>
            </a:r>
            <a:endParaRPr lang="en-US" dirty="0"/>
          </a:p>
          <a:p>
            <a:r>
              <a:rPr lang="en-SG" dirty="0">
                <a:cs typeface="Arial"/>
              </a:rPr>
              <a:t>https://youtu.be/RmajweUFKvM</a:t>
            </a:r>
          </a:p>
          <a:p>
            <a:endParaRPr lang="en-SG" dirty="0">
              <a:cs typeface="Arial"/>
            </a:endParaRPr>
          </a:p>
          <a:p>
            <a:r>
              <a:rPr lang="en-SG" dirty="0"/>
              <a:t>Drive: </a:t>
            </a:r>
          </a:p>
          <a:p>
            <a:pPr lvl="1"/>
            <a:r>
              <a:rPr lang="en-SG" dirty="0"/>
              <a:t>Code: </a:t>
            </a:r>
            <a:r>
              <a:rPr lang="en-SG" dirty="0">
                <a:hlinkClick r:id="rId3"/>
              </a:rPr>
              <a:t>https://drive.google.com/drive/folders/1fXjR7HWQVDvW4b_UwFmEM_NymlOo4Wbw?usp=sharing</a:t>
            </a:r>
            <a:endParaRPr lang="en-SG" dirty="0"/>
          </a:p>
          <a:p>
            <a:pPr lvl="1"/>
            <a:r>
              <a:rPr lang="en-SG" dirty="0"/>
              <a:t>Data: </a:t>
            </a:r>
            <a:r>
              <a:rPr lang="en-SG" dirty="0">
                <a:hlinkClick r:id="rId4"/>
              </a:rPr>
              <a:t>https://drive.google.com/drive/folders/1DWSSkL9zMwXktar8rxC_3rUGqxwNNTrR?usp=sharing</a:t>
            </a:r>
            <a:endParaRPr lang="en-SG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59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95D3-D5F4-F101-1F23-A5689F4C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1" y="11288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SG" sz="3600" dirty="0"/>
              <a:t>Normalization all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30AF-22DE-8E14-F8F1-5E0F2AC5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88" y="1327649"/>
            <a:ext cx="8229600" cy="1900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9720" lvl="1" indent="0">
              <a:buNone/>
            </a:pPr>
            <a:endParaRPr lang="en-SG" sz="1600" dirty="0"/>
          </a:p>
          <a:p>
            <a:pPr marL="299720" lvl="1" indent="0">
              <a:buNone/>
            </a:pP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</a:t>
            </a:r>
            <a:r>
              <a:rPr lang="en-US" sz="1600" dirty="0" err="1"/>
              <a:t>X_train.columns</a:t>
            </a:r>
            <a:r>
              <a:rPr lang="en-US" sz="1600" dirty="0"/>
              <a:t>:</a:t>
            </a:r>
          </a:p>
          <a:p>
            <a:pPr marL="299720" lvl="1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X_train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stats.zscore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pPr marL="299720" lvl="1" indent="0">
              <a:buNone/>
            </a:pPr>
            <a:r>
              <a:rPr lang="en-SG" sz="1600" dirty="0">
                <a:cs typeface="Arial"/>
              </a:rPr>
              <a:t>for </a:t>
            </a:r>
            <a:r>
              <a:rPr lang="en-SG" sz="1600" dirty="0" err="1">
                <a:cs typeface="Arial"/>
              </a:rPr>
              <a:t>i</a:t>
            </a:r>
            <a:r>
              <a:rPr lang="en-SG" sz="1600" dirty="0">
                <a:cs typeface="Arial"/>
              </a:rPr>
              <a:t> in </a:t>
            </a:r>
            <a:r>
              <a:rPr lang="en-SG" sz="1600" dirty="0" err="1">
                <a:cs typeface="Arial"/>
              </a:rPr>
              <a:t>X_test.columns</a:t>
            </a:r>
            <a:r>
              <a:rPr lang="en-SG" sz="1600" dirty="0">
                <a:cs typeface="Arial"/>
              </a:rPr>
              <a:t>:</a:t>
            </a:r>
          </a:p>
          <a:p>
            <a:pPr marL="299720" lvl="1" indent="0">
              <a:buNone/>
            </a:pPr>
            <a:r>
              <a:rPr lang="en-SG" sz="1600" dirty="0">
                <a:cs typeface="Arial"/>
              </a:rPr>
              <a:t>  </a:t>
            </a:r>
            <a:r>
              <a:rPr lang="en-SG" sz="1600" dirty="0" err="1">
                <a:cs typeface="Arial"/>
              </a:rPr>
              <a:t>X_test</a:t>
            </a:r>
            <a:r>
              <a:rPr lang="en-SG" sz="1600" dirty="0">
                <a:cs typeface="Arial"/>
              </a:rPr>
              <a:t>[</a:t>
            </a:r>
            <a:r>
              <a:rPr lang="en-SG" sz="1600" dirty="0" err="1">
                <a:cs typeface="Arial"/>
              </a:rPr>
              <a:t>i</a:t>
            </a:r>
            <a:r>
              <a:rPr lang="en-SG" sz="1600" dirty="0">
                <a:cs typeface="Arial"/>
              </a:rPr>
              <a:t>] = </a:t>
            </a:r>
            <a:r>
              <a:rPr lang="en-SG" sz="1600" dirty="0" err="1">
                <a:cs typeface="Arial"/>
              </a:rPr>
              <a:t>stats.zscore</a:t>
            </a:r>
            <a:r>
              <a:rPr lang="en-SG" sz="1600" dirty="0">
                <a:cs typeface="Arial"/>
              </a:rPr>
              <a:t>(</a:t>
            </a:r>
            <a:r>
              <a:rPr lang="en-SG" sz="1600" dirty="0" err="1">
                <a:cs typeface="Arial"/>
              </a:rPr>
              <a:t>X_test</a:t>
            </a:r>
            <a:r>
              <a:rPr lang="en-SG" sz="1600" dirty="0">
                <a:cs typeface="Arial"/>
              </a:rPr>
              <a:t>[</a:t>
            </a:r>
            <a:r>
              <a:rPr lang="en-SG" sz="1600" dirty="0" err="1">
                <a:cs typeface="Arial"/>
              </a:rPr>
              <a:t>i</a:t>
            </a:r>
            <a:r>
              <a:rPr lang="en-SG" sz="1600" dirty="0">
                <a:cs typeface="Arial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60578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D12B-D3F5-7940-B802-F15A7D24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Balance the imbalance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3B416-7919-7609-B571-CBEED4E896CA}"/>
              </a:ext>
            </a:extLst>
          </p:cNvPr>
          <p:cNvSpPr txBox="1"/>
          <p:nvPr/>
        </p:nvSpPr>
        <p:spPr>
          <a:xfrm>
            <a:off x="382136" y="1877664"/>
            <a:ext cx="82295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Y_train.value_counts</a:t>
            </a:r>
            <a:r>
              <a:rPr lang="en-SG" dirty="0"/>
              <a:t>()</a:t>
            </a:r>
          </a:p>
          <a:p>
            <a:r>
              <a:rPr lang="en-SG" dirty="0"/>
              <a:t>from </a:t>
            </a:r>
            <a:r>
              <a:rPr lang="en-SG" dirty="0" err="1"/>
              <a:t>imblearn.over_sampling</a:t>
            </a:r>
            <a:r>
              <a:rPr lang="en-SG" dirty="0"/>
              <a:t> import SMOTE</a:t>
            </a:r>
          </a:p>
          <a:p>
            <a:r>
              <a:rPr lang="en-SG" dirty="0"/>
              <a:t>X = </a:t>
            </a:r>
            <a:r>
              <a:rPr lang="en-SG" dirty="0" err="1"/>
              <a:t>df.drop</a:t>
            </a:r>
            <a:r>
              <a:rPr lang="en-SG" dirty="0"/>
              <a:t>(columns="Creditability")</a:t>
            </a:r>
          </a:p>
          <a:p>
            <a:r>
              <a:rPr lang="en-SG" dirty="0"/>
              <a:t>Y = </a:t>
            </a:r>
            <a:r>
              <a:rPr lang="en-SG" dirty="0" err="1"/>
              <a:t>df</a:t>
            </a:r>
            <a:r>
              <a:rPr lang="en-SG" dirty="0"/>
              <a:t>["Creditability"]</a:t>
            </a:r>
          </a:p>
          <a:p>
            <a:r>
              <a:rPr lang="en-SG" dirty="0" err="1"/>
              <a:t>X_train,Y_train</a:t>
            </a:r>
            <a:r>
              <a:rPr lang="en-SG" dirty="0"/>
              <a:t> = SMOTE(</a:t>
            </a:r>
            <a:r>
              <a:rPr lang="en-SG" dirty="0" err="1"/>
              <a:t>random_state</a:t>
            </a:r>
            <a:r>
              <a:rPr lang="en-SG" dirty="0"/>
              <a:t>=288).</a:t>
            </a:r>
            <a:r>
              <a:rPr lang="en-SG" dirty="0" err="1"/>
              <a:t>fit_resample</a:t>
            </a:r>
            <a:r>
              <a:rPr lang="en-SG" dirty="0"/>
              <a:t>(</a:t>
            </a:r>
            <a:r>
              <a:rPr lang="en-SG" dirty="0" err="1"/>
              <a:t>X_train,Y_train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6748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6659-6B01-4D46-8757-5FBA3D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Save model and load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46654-7D4F-4E75-99A0-4F3AFA2A8306}"/>
              </a:ext>
            </a:extLst>
          </p:cNvPr>
          <p:cNvSpPr txBox="1"/>
          <p:nvPr/>
        </p:nvSpPr>
        <p:spPr>
          <a:xfrm>
            <a:off x="457200" y="5352048"/>
            <a:ext cx="7342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# load the model from disk and predict from existing to validate the load</a:t>
            </a:r>
          </a:p>
          <a:p>
            <a:r>
              <a:rPr lang="en-SG" dirty="0"/>
              <a:t>model = </a:t>
            </a:r>
            <a:r>
              <a:rPr lang="en-SG" dirty="0" err="1"/>
              <a:t>joblib.load</a:t>
            </a:r>
            <a:r>
              <a:rPr lang="en-SG" dirty="0"/>
              <a:t>('</a:t>
            </a:r>
            <a:r>
              <a:rPr lang="en-US" dirty="0"/>
              <a:t>model name</a:t>
            </a:r>
            <a:r>
              <a:rPr lang="en-SG" dirty="0"/>
              <a:t>’)</a:t>
            </a:r>
          </a:p>
          <a:p>
            <a:r>
              <a:rPr lang="en-US" dirty="0"/>
              <a:t>Print(</a:t>
            </a:r>
            <a:r>
              <a:rPr lang="en-US" dirty="0" err="1"/>
              <a:t>model.predict</a:t>
            </a:r>
            <a:r>
              <a:rPr lang="en-US" dirty="0"/>
              <a:t>([[data]]))</a:t>
            </a:r>
            <a:endParaRPr lang="en-SG" dirty="0"/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23D20-4651-4783-B249-9B119B640E9A}"/>
              </a:ext>
            </a:extLst>
          </p:cNvPr>
          <p:cNvSpPr txBox="1"/>
          <p:nvPr/>
        </p:nvSpPr>
        <p:spPr>
          <a:xfrm>
            <a:off x="457200" y="4246632"/>
            <a:ext cx="56881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save the model to disk</a:t>
            </a:r>
          </a:p>
          <a:p>
            <a:r>
              <a:rPr lang="en-US" dirty="0"/>
              <a:t>import </a:t>
            </a:r>
            <a:r>
              <a:rPr lang="en-US" dirty="0" err="1"/>
              <a:t>joblib</a:t>
            </a:r>
            <a:endParaRPr lang="en-US" dirty="0"/>
          </a:p>
          <a:p>
            <a:r>
              <a:rPr lang="en-US" dirty="0" err="1"/>
              <a:t>joblib.dump</a:t>
            </a:r>
            <a:r>
              <a:rPr lang="en-US" dirty="0"/>
              <a:t>(model, </a:t>
            </a:r>
            <a:r>
              <a:rPr lang="en-SG" dirty="0"/>
              <a:t>'</a:t>
            </a:r>
            <a:r>
              <a:rPr lang="en-US" dirty="0"/>
              <a:t>model name</a:t>
            </a:r>
            <a:r>
              <a:rPr lang="en-SG" dirty="0"/>
              <a:t>'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B2609-3253-3050-1192-445F8DB3931F}"/>
              </a:ext>
            </a:extLst>
          </p:cNvPr>
          <p:cNvSpPr txBox="1"/>
          <p:nvPr/>
        </p:nvSpPr>
        <p:spPr>
          <a:xfrm>
            <a:off x="400050" y="1622702"/>
            <a:ext cx="8445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df.loc</a:t>
            </a:r>
            <a:r>
              <a:rPr lang="en-US" dirty="0"/>
              <a:t>[:, ["Credit Amount"]]</a:t>
            </a:r>
          </a:p>
          <a:p>
            <a:r>
              <a:rPr lang="en-US" dirty="0"/>
              <a:t>Y = </a:t>
            </a:r>
            <a:r>
              <a:rPr lang="en-US" dirty="0" err="1"/>
              <a:t>df.loc</a:t>
            </a:r>
            <a:r>
              <a:rPr lang="en-US" dirty="0"/>
              <a:t>[:, ["Creditability"]]</a:t>
            </a:r>
          </a:p>
          <a:p>
            <a:r>
              <a:rPr lang="en-US" dirty="0"/>
              <a:t>model = </a:t>
            </a:r>
            <a:r>
              <a:rPr lang="en-US" dirty="0" err="1"/>
              <a:t>tree.DecisionTreeClassifier</a:t>
            </a:r>
            <a:r>
              <a:rPr lang="en-US" dirty="0"/>
              <a:t>()</a:t>
            </a:r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pred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cm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pred)</a:t>
            </a:r>
          </a:p>
          <a:p>
            <a:r>
              <a:rPr lang="en-US" dirty="0"/>
              <a:t>print(cm)</a:t>
            </a:r>
          </a:p>
          <a:p>
            <a:r>
              <a:rPr lang="en-US" dirty="0"/>
              <a:t>print("accuracy is ",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pred))</a:t>
            </a:r>
          </a:p>
        </p:txBody>
      </p:sp>
    </p:spTree>
    <p:extLst>
      <p:ext uri="{BB962C8B-B14F-4D97-AF65-F5344CB8AC3E}">
        <p14:creationId xmlns:p14="http://schemas.microsoft.com/office/powerpoint/2010/main" val="2106570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68770A-38CE-4B3B-87C8-27ADE203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10739"/>
            <a:ext cx="8229600" cy="1143000"/>
          </a:xfrm>
        </p:spPr>
        <p:txBody>
          <a:bodyPr/>
          <a:lstStyle/>
          <a:p>
            <a:r>
              <a:rPr lang="en-US" dirty="0"/>
              <a:t>Plot tree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EC13D-72BB-D360-8532-40946D89AFDD}"/>
              </a:ext>
            </a:extLst>
          </p:cNvPr>
          <p:cNvSpPr txBox="1"/>
          <p:nvPr/>
        </p:nvSpPr>
        <p:spPr>
          <a:xfrm>
            <a:off x="457554" y="133395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import </a:t>
            </a:r>
            <a:r>
              <a:rPr lang="en-SG" dirty="0" err="1"/>
              <a:t>matplotlib.pyplot</a:t>
            </a:r>
            <a:r>
              <a:rPr lang="en-SG" dirty="0"/>
              <a:t> as </a:t>
            </a:r>
            <a:r>
              <a:rPr lang="en-SG" dirty="0" err="1"/>
              <a:t>plt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plt.subplots</a:t>
            </a:r>
            <a:r>
              <a:rPr lang="en-SG" dirty="0"/>
              <a:t>(</a:t>
            </a:r>
            <a:r>
              <a:rPr lang="en-SG" dirty="0" err="1"/>
              <a:t>figsize</a:t>
            </a:r>
            <a:r>
              <a:rPr lang="en-SG" dirty="0"/>
              <a:t>=(20, 10))</a:t>
            </a:r>
          </a:p>
          <a:p>
            <a:r>
              <a:rPr lang="en-SG" dirty="0" err="1"/>
              <a:t>tree.plot_tree</a:t>
            </a:r>
            <a:r>
              <a:rPr lang="en-SG" dirty="0"/>
              <a:t>(model, </a:t>
            </a:r>
            <a:r>
              <a:rPr lang="en-SG" dirty="0" err="1"/>
              <a:t>fontsize</a:t>
            </a:r>
            <a:r>
              <a:rPr lang="en-SG" dirty="0"/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1838872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68770A-38CE-4B3B-87C8-27ADE203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10739"/>
            <a:ext cx="8229600" cy="1143000"/>
          </a:xfrm>
        </p:spPr>
        <p:txBody>
          <a:bodyPr/>
          <a:lstStyle/>
          <a:p>
            <a:r>
              <a:rPr lang="en-US" dirty="0"/>
              <a:t>For Tree - Classifier Optimization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302D4-2625-3077-2CBD-6311783BAFF4}"/>
              </a:ext>
            </a:extLst>
          </p:cNvPr>
          <p:cNvSpPr txBox="1"/>
          <p:nvPr/>
        </p:nvSpPr>
        <p:spPr>
          <a:xfrm>
            <a:off x="318012" y="1108760"/>
            <a:ext cx="8507975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dirty="0">
                <a:ea typeface="+mn-lt"/>
                <a:cs typeface="+mn-lt"/>
              </a:rPr>
              <a:t>#using grid</a:t>
            </a:r>
          </a:p>
          <a:p>
            <a:r>
              <a:rPr lang="en-SG" dirty="0">
                <a:ea typeface="+mn-lt"/>
                <a:cs typeface="+mn-lt"/>
              </a:rPr>
              <a:t>from </a:t>
            </a:r>
            <a:r>
              <a:rPr lang="en-SG" dirty="0" err="1">
                <a:ea typeface="+mn-lt"/>
                <a:cs typeface="+mn-lt"/>
              </a:rPr>
              <a:t>sklearn.model_selection</a:t>
            </a:r>
            <a:r>
              <a:rPr lang="en-SG" dirty="0">
                <a:ea typeface="+mn-lt"/>
                <a:cs typeface="+mn-lt"/>
              </a:rPr>
              <a:t> import </a:t>
            </a:r>
            <a:r>
              <a:rPr lang="en-SG" dirty="0" err="1">
                <a:ea typeface="+mn-lt"/>
                <a:cs typeface="+mn-lt"/>
              </a:rPr>
              <a:t>GridSearchCV</a:t>
            </a:r>
            <a:endParaRPr lang="en-SG" dirty="0">
              <a:ea typeface="+mn-lt"/>
              <a:cs typeface="+mn-lt"/>
            </a:endParaRPr>
          </a:p>
          <a:p>
            <a:r>
              <a:rPr lang="en-SG" dirty="0">
                <a:ea typeface="+mn-lt"/>
                <a:cs typeface="+mn-lt"/>
              </a:rPr>
              <a:t>from </a:t>
            </a:r>
            <a:r>
              <a:rPr lang="en-SG" dirty="0" err="1">
                <a:ea typeface="+mn-lt"/>
                <a:cs typeface="+mn-lt"/>
              </a:rPr>
              <a:t>sklearn</a:t>
            </a:r>
            <a:r>
              <a:rPr lang="en-SG" dirty="0">
                <a:ea typeface="+mn-lt"/>
                <a:cs typeface="+mn-lt"/>
              </a:rPr>
              <a:t> import tree</a:t>
            </a:r>
          </a:p>
          <a:p>
            <a:r>
              <a:rPr lang="en-SG" dirty="0">
                <a:ea typeface="+mn-lt"/>
                <a:cs typeface="+mn-lt"/>
              </a:rPr>
              <a:t>model = </a:t>
            </a:r>
            <a:r>
              <a:rPr lang="en-SG" dirty="0" err="1">
                <a:ea typeface="+mn-lt"/>
                <a:cs typeface="+mn-lt"/>
              </a:rPr>
              <a:t>tree.DecisionTreeClassifier</a:t>
            </a:r>
            <a:r>
              <a:rPr lang="en-SG" dirty="0">
                <a:ea typeface="+mn-lt"/>
                <a:cs typeface="+mn-lt"/>
              </a:rPr>
              <a:t>()</a:t>
            </a:r>
            <a:endParaRPr lang="en-SG" dirty="0">
              <a:cs typeface="Calibri"/>
            </a:endParaRPr>
          </a:p>
          <a:p>
            <a:r>
              <a:rPr lang="en-SG" dirty="0">
                <a:ea typeface="+mn-lt"/>
                <a:cs typeface="+mn-lt"/>
              </a:rPr>
              <a:t>grid = </a:t>
            </a:r>
            <a:r>
              <a:rPr lang="en-SG" dirty="0" err="1">
                <a:ea typeface="+mn-lt"/>
                <a:cs typeface="+mn-lt"/>
              </a:rPr>
              <a:t>GridSearchCV</a:t>
            </a:r>
            <a:r>
              <a:rPr lang="en-SG" dirty="0">
                <a:ea typeface="+mn-lt"/>
                <a:cs typeface="+mn-lt"/>
              </a:rPr>
              <a:t>(estimator = model, </a:t>
            </a:r>
            <a:r>
              <a:rPr lang="en-SG" dirty="0" err="1">
                <a:ea typeface="+mn-lt"/>
                <a:cs typeface="+mn-lt"/>
              </a:rPr>
              <a:t>param_grid</a:t>
            </a:r>
            <a:r>
              <a:rPr lang="en-SG" dirty="0">
                <a:ea typeface="+mn-lt"/>
                <a:cs typeface="+mn-lt"/>
              </a:rPr>
              <a:t> = </a:t>
            </a:r>
            <a:r>
              <a:rPr lang="en-SG" dirty="0" err="1">
                <a:ea typeface="+mn-lt"/>
                <a:cs typeface="+mn-lt"/>
              </a:rPr>
              <a:t>dict</a:t>
            </a:r>
            <a:r>
              <a:rPr lang="en-SG" dirty="0">
                <a:ea typeface="+mn-lt"/>
                <a:cs typeface="+mn-lt"/>
              </a:rPr>
              <a:t>(</a:t>
            </a:r>
            <a:r>
              <a:rPr lang="en-SG" dirty="0" err="1">
                <a:ea typeface="+mn-lt"/>
                <a:cs typeface="+mn-lt"/>
              </a:rPr>
              <a:t>max_depth</a:t>
            </a:r>
            <a:r>
              <a:rPr lang="en-SG" dirty="0">
                <a:ea typeface="+mn-lt"/>
                <a:cs typeface="+mn-lt"/>
              </a:rPr>
              <a:t> = [</a:t>
            </a:r>
            <a:r>
              <a:rPr lang="en-SG" dirty="0" err="1">
                <a:ea typeface="+mn-lt"/>
                <a:cs typeface="+mn-lt"/>
              </a:rPr>
              <a:t>i</a:t>
            </a:r>
            <a:r>
              <a:rPr lang="en-SG" dirty="0">
                <a:ea typeface="+mn-lt"/>
                <a:cs typeface="+mn-lt"/>
              </a:rPr>
              <a:t> for </a:t>
            </a:r>
            <a:r>
              <a:rPr lang="en-SG" dirty="0" err="1">
                <a:ea typeface="+mn-lt"/>
                <a:cs typeface="+mn-lt"/>
              </a:rPr>
              <a:t>i</a:t>
            </a:r>
            <a:r>
              <a:rPr lang="en-SG" dirty="0">
                <a:ea typeface="+mn-lt"/>
                <a:cs typeface="+mn-lt"/>
              </a:rPr>
              <a:t> in range(1, 20)]),cv=10).fit(</a:t>
            </a:r>
            <a:r>
              <a:rPr lang="en-SG" dirty="0" err="1">
                <a:ea typeface="+mn-lt"/>
                <a:cs typeface="+mn-lt"/>
              </a:rPr>
              <a:t>X_train</a:t>
            </a:r>
            <a:r>
              <a:rPr lang="en-SG" dirty="0">
                <a:ea typeface="+mn-lt"/>
                <a:cs typeface="+mn-lt"/>
              </a:rPr>
              <a:t>, </a:t>
            </a:r>
            <a:r>
              <a:rPr lang="en-SG" dirty="0" err="1">
                <a:ea typeface="+mn-lt"/>
                <a:cs typeface="+mn-lt"/>
              </a:rPr>
              <a:t>Y_train</a:t>
            </a:r>
            <a:r>
              <a:rPr lang="en-SG" dirty="0">
                <a:ea typeface="+mn-lt"/>
                <a:cs typeface="+mn-lt"/>
              </a:rPr>
              <a:t>)</a:t>
            </a:r>
          </a:p>
          <a:p>
            <a:r>
              <a:rPr lang="en-SG" dirty="0" err="1">
                <a:ea typeface="+mn-lt"/>
                <a:cs typeface="+mn-lt"/>
              </a:rPr>
              <a:t>grid.best_params</a:t>
            </a:r>
            <a:r>
              <a:rPr lang="en-SG" dirty="0">
                <a:ea typeface="+mn-lt"/>
                <a:cs typeface="+mn-lt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839652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1CB5-0F9F-0494-78CF-19535584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6" y="46797"/>
            <a:ext cx="8229600" cy="1143000"/>
          </a:xfrm>
        </p:spPr>
        <p:txBody>
          <a:bodyPr/>
          <a:lstStyle/>
          <a:p>
            <a:r>
              <a:rPr lang="en-SG" dirty="0"/>
              <a:t>For Regression - VIF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BCF2A-4E2D-2B5D-E9EA-86C9D4A396DD}"/>
              </a:ext>
            </a:extLst>
          </p:cNvPr>
          <p:cNvSpPr txBox="1"/>
          <p:nvPr/>
        </p:nvSpPr>
        <p:spPr>
          <a:xfrm>
            <a:off x="356516" y="1248021"/>
            <a:ext cx="7619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#vif to check collinearity </a:t>
            </a:r>
          </a:p>
          <a:p>
            <a:r>
              <a:rPr lang="en-SG" sz="1600" dirty="0">
                <a:solidFill>
                  <a:srgbClr val="FF0000"/>
                </a:solidFill>
              </a:rPr>
              <a:t>#1 = not correlated.</a:t>
            </a:r>
          </a:p>
          <a:p>
            <a:r>
              <a:rPr lang="en-SG" sz="1600" dirty="0">
                <a:solidFill>
                  <a:srgbClr val="FF0000"/>
                </a:solidFill>
              </a:rPr>
              <a:t>#Between 1 and 5 = moderately correlated.</a:t>
            </a:r>
          </a:p>
          <a:p>
            <a:r>
              <a:rPr lang="en-SG" sz="1600" dirty="0">
                <a:solidFill>
                  <a:srgbClr val="FF0000"/>
                </a:solidFill>
              </a:rPr>
              <a:t>#Greater than 5 = highly correlated.</a:t>
            </a:r>
          </a:p>
          <a:p>
            <a:r>
              <a:rPr lang="en-SG" sz="1600" dirty="0">
                <a:solidFill>
                  <a:srgbClr val="FF0000"/>
                </a:solidFill>
              </a:rPr>
              <a:t>from </a:t>
            </a:r>
            <a:r>
              <a:rPr lang="en-SG" sz="1600" dirty="0" err="1">
                <a:solidFill>
                  <a:srgbClr val="FF0000"/>
                </a:solidFill>
              </a:rPr>
              <a:t>statsmodels.stats.outliers_influence</a:t>
            </a:r>
            <a:r>
              <a:rPr lang="en-SG" sz="1600" dirty="0">
                <a:solidFill>
                  <a:srgbClr val="FF0000"/>
                </a:solidFill>
              </a:rPr>
              <a:t> import </a:t>
            </a:r>
            <a:r>
              <a:rPr lang="en-SG" sz="1600" dirty="0" err="1">
                <a:solidFill>
                  <a:srgbClr val="FF0000"/>
                </a:solidFill>
              </a:rPr>
              <a:t>variance_inflation_factor</a:t>
            </a:r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 err="1">
                <a:solidFill>
                  <a:srgbClr val="FF0000"/>
                </a:solidFill>
              </a:rPr>
              <a:t>vif_data</a:t>
            </a:r>
            <a:r>
              <a:rPr lang="en-SG" sz="1600" dirty="0">
                <a:solidFill>
                  <a:srgbClr val="FF0000"/>
                </a:solidFill>
              </a:rPr>
              <a:t> = </a:t>
            </a:r>
            <a:r>
              <a:rPr lang="en-SG" sz="1600" dirty="0" err="1">
                <a:solidFill>
                  <a:srgbClr val="FF0000"/>
                </a:solidFill>
              </a:rPr>
              <a:t>pd.DataFrame</a:t>
            </a:r>
            <a:r>
              <a:rPr lang="en-SG" sz="1600" dirty="0">
                <a:solidFill>
                  <a:srgbClr val="FF0000"/>
                </a:solidFill>
              </a:rPr>
              <a:t>()</a:t>
            </a:r>
          </a:p>
          <a:p>
            <a:r>
              <a:rPr lang="en-SG" sz="1600" dirty="0" err="1">
                <a:solidFill>
                  <a:srgbClr val="FF0000"/>
                </a:solidFill>
              </a:rPr>
              <a:t>vif_data</a:t>
            </a:r>
            <a:r>
              <a:rPr lang="en-SG" sz="1600" dirty="0">
                <a:solidFill>
                  <a:srgbClr val="FF0000"/>
                </a:solidFill>
              </a:rPr>
              <a:t>["feature"] = </a:t>
            </a:r>
            <a:r>
              <a:rPr lang="en-SG" sz="1600" dirty="0" err="1">
                <a:solidFill>
                  <a:srgbClr val="FF0000"/>
                </a:solidFill>
              </a:rPr>
              <a:t>X.columns</a:t>
            </a:r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 err="1">
                <a:solidFill>
                  <a:srgbClr val="FF0000"/>
                </a:solidFill>
              </a:rPr>
              <a:t>vif_data</a:t>
            </a:r>
            <a:r>
              <a:rPr lang="en-SG" sz="1600" dirty="0">
                <a:solidFill>
                  <a:srgbClr val="FF0000"/>
                </a:solidFill>
              </a:rPr>
              <a:t>["VIF"] = [</a:t>
            </a:r>
            <a:r>
              <a:rPr lang="en-SG" sz="1600" dirty="0" err="1">
                <a:solidFill>
                  <a:srgbClr val="FF0000"/>
                </a:solidFill>
              </a:rPr>
              <a:t>variance_inflation_factor</a:t>
            </a:r>
            <a:r>
              <a:rPr lang="en-SG" sz="1600" dirty="0">
                <a:solidFill>
                  <a:srgbClr val="FF0000"/>
                </a:solidFill>
              </a:rPr>
              <a:t>(</a:t>
            </a:r>
            <a:r>
              <a:rPr lang="en-SG" sz="1600" dirty="0" err="1">
                <a:solidFill>
                  <a:srgbClr val="FF0000"/>
                </a:solidFill>
              </a:rPr>
              <a:t>X.values</a:t>
            </a:r>
            <a:r>
              <a:rPr lang="en-SG" sz="1600" dirty="0">
                <a:solidFill>
                  <a:srgbClr val="FF0000"/>
                </a:solidFill>
              </a:rPr>
              <a:t>, </a:t>
            </a:r>
            <a:r>
              <a:rPr lang="en-SG" sz="1600" dirty="0" err="1">
                <a:solidFill>
                  <a:srgbClr val="FF0000"/>
                </a:solidFill>
              </a:rPr>
              <a:t>i</a:t>
            </a:r>
            <a:r>
              <a:rPr lang="en-SG" sz="1600" dirty="0">
                <a:solidFill>
                  <a:srgbClr val="FF0000"/>
                </a:solidFill>
              </a:rPr>
              <a:t>) for </a:t>
            </a:r>
            <a:r>
              <a:rPr lang="en-SG" sz="1600" dirty="0" err="1">
                <a:solidFill>
                  <a:srgbClr val="FF0000"/>
                </a:solidFill>
              </a:rPr>
              <a:t>i</a:t>
            </a:r>
            <a:r>
              <a:rPr lang="en-SG" sz="1600" dirty="0">
                <a:solidFill>
                  <a:srgbClr val="FF0000"/>
                </a:solidFill>
              </a:rPr>
              <a:t> in range(</a:t>
            </a:r>
            <a:r>
              <a:rPr lang="en-SG" sz="1600" dirty="0" err="1">
                <a:solidFill>
                  <a:srgbClr val="FF0000"/>
                </a:solidFill>
              </a:rPr>
              <a:t>len</a:t>
            </a:r>
            <a:r>
              <a:rPr lang="en-SG" sz="1600" dirty="0">
                <a:solidFill>
                  <a:srgbClr val="FF0000"/>
                </a:solidFill>
              </a:rPr>
              <a:t>(</a:t>
            </a:r>
            <a:r>
              <a:rPr lang="en-SG" sz="1600" dirty="0" err="1">
                <a:solidFill>
                  <a:srgbClr val="FF0000"/>
                </a:solidFill>
              </a:rPr>
              <a:t>X.columns</a:t>
            </a:r>
            <a:r>
              <a:rPr lang="en-SG" sz="1600" dirty="0">
                <a:solidFill>
                  <a:srgbClr val="FF0000"/>
                </a:solidFill>
              </a:rPr>
              <a:t>))]</a:t>
            </a:r>
          </a:p>
          <a:p>
            <a:r>
              <a:rPr lang="en-SG" sz="1600" dirty="0">
                <a:solidFill>
                  <a:srgbClr val="FF0000"/>
                </a:solidFill>
              </a:rPr>
              <a:t>print(</a:t>
            </a:r>
            <a:r>
              <a:rPr lang="en-SG" sz="1600" dirty="0" err="1">
                <a:solidFill>
                  <a:srgbClr val="FF0000"/>
                </a:solidFill>
              </a:rPr>
              <a:t>vif_data</a:t>
            </a:r>
            <a:r>
              <a:rPr lang="en-SG" sz="1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425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1CB5-0F9F-0494-78CF-1953558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 Regression – QQ, </a:t>
            </a:r>
            <a:r>
              <a:rPr lang="en-SG" dirty="0" err="1"/>
              <a:t>Anova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274B9-58D0-0D4E-FF70-70B715F34B5C}"/>
              </a:ext>
            </a:extLst>
          </p:cNvPr>
          <p:cNvSpPr txBox="1"/>
          <p:nvPr/>
        </p:nvSpPr>
        <p:spPr>
          <a:xfrm>
            <a:off x="560977" y="15577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QQ plot (check Heteroscedasticity)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07749-59A2-CC22-55BF-F88033EF0D77}"/>
              </a:ext>
            </a:extLst>
          </p:cNvPr>
          <p:cNvSpPr txBox="1"/>
          <p:nvPr/>
        </p:nvSpPr>
        <p:spPr>
          <a:xfrm>
            <a:off x="597411" y="188086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import </a:t>
            </a:r>
            <a:r>
              <a:rPr lang="en-SG" dirty="0" err="1">
                <a:solidFill>
                  <a:srgbClr val="FF0000"/>
                </a:solidFill>
              </a:rPr>
              <a:t>statsmodels.api</a:t>
            </a:r>
            <a:r>
              <a:rPr lang="en-SG" dirty="0">
                <a:solidFill>
                  <a:srgbClr val="FF0000"/>
                </a:solidFill>
              </a:rPr>
              <a:t> as </a:t>
            </a:r>
            <a:r>
              <a:rPr lang="en-SG" dirty="0" err="1">
                <a:solidFill>
                  <a:srgbClr val="FF0000"/>
                </a:solidFill>
              </a:rPr>
              <a:t>sm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from matplotlib import </a:t>
            </a:r>
            <a:r>
              <a:rPr lang="en-SG" dirty="0" err="1">
                <a:solidFill>
                  <a:srgbClr val="FF0000"/>
                </a:solidFill>
              </a:rPr>
              <a:t>pyplot</a:t>
            </a:r>
            <a:r>
              <a:rPr lang="en-SG" dirty="0">
                <a:solidFill>
                  <a:srgbClr val="FF0000"/>
                </a:solidFill>
              </a:rPr>
              <a:t> as </a:t>
            </a:r>
            <a:r>
              <a:rPr lang="en-SG" dirty="0" err="1">
                <a:solidFill>
                  <a:srgbClr val="FF0000"/>
                </a:solidFill>
              </a:rPr>
              <a:t>plt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 err="1">
                <a:solidFill>
                  <a:srgbClr val="FF0000"/>
                </a:solidFill>
              </a:rPr>
              <a:t>mod_fit</a:t>
            </a:r>
            <a:r>
              <a:rPr lang="en-SG" dirty="0">
                <a:solidFill>
                  <a:srgbClr val="FF0000"/>
                </a:solidFill>
              </a:rPr>
              <a:t> = </a:t>
            </a:r>
            <a:r>
              <a:rPr lang="en-SG" dirty="0" err="1">
                <a:solidFill>
                  <a:srgbClr val="FF0000"/>
                </a:solidFill>
              </a:rPr>
              <a:t>sm.OLS</a:t>
            </a:r>
            <a:r>
              <a:rPr lang="en-SG" dirty="0">
                <a:solidFill>
                  <a:srgbClr val="FF0000"/>
                </a:solidFill>
              </a:rPr>
              <a:t>(Y,X).fit()</a:t>
            </a:r>
          </a:p>
          <a:p>
            <a:r>
              <a:rPr lang="en-SG" dirty="0">
                <a:solidFill>
                  <a:srgbClr val="FF0000"/>
                </a:solidFill>
              </a:rPr>
              <a:t>res = </a:t>
            </a:r>
            <a:r>
              <a:rPr lang="en-SG" dirty="0" err="1">
                <a:solidFill>
                  <a:srgbClr val="FF0000"/>
                </a:solidFill>
              </a:rPr>
              <a:t>mod_fit.resid</a:t>
            </a:r>
            <a:r>
              <a:rPr lang="en-SG" dirty="0">
                <a:solidFill>
                  <a:srgbClr val="FF0000"/>
                </a:solidFill>
              </a:rPr>
              <a:t> # residuals</a:t>
            </a:r>
          </a:p>
          <a:p>
            <a:r>
              <a:rPr lang="en-SG" dirty="0">
                <a:solidFill>
                  <a:srgbClr val="FF0000"/>
                </a:solidFill>
              </a:rPr>
              <a:t>fig = </a:t>
            </a:r>
            <a:r>
              <a:rPr lang="en-SG" dirty="0" err="1">
                <a:solidFill>
                  <a:srgbClr val="FF0000"/>
                </a:solidFill>
              </a:rPr>
              <a:t>sm.qqplot</a:t>
            </a:r>
            <a:r>
              <a:rPr lang="en-SG" dirty="0">
                <a:solidFill>
                  <a:srgbClr val="FF0000"/>
                </a:solidFill>
              </a:rPr>
              <a:t>(res)</a:t>
            </a:r>
          </a:p>
          <a:p>
            <a:r>
              <a:rPr lang="en-SG" dirty="0" err="1">
                <a:solidFill>
                  <a:srgbClr val="FF0000"/>
                </a:solidFill>
              </a:rPr>
              <a:t>plt.show</a:t>
            </a:r>
            <a:r>
              <a:rPr lang="en-SG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56D4B-C682-AA37-47AF-D66AAF96C926}"/>
              </a:ext>
            </a:extLst>
          </p:cNvPr>
          <p:cNvSpPr txBox="1"/>
          <p:nvPr/>
        </p:nvSpPr>
        <p:spPr>
          <a:xfrm>
            <a:off x="628184" y="38855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Anova</a:t>
            </a:r>
            <a:r>
              <a:rPr lang="en-SG" dirty="0"/>
              <a:t> (check significant)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103E8-EB2F-4604-DDE0-169F228667DF}"/>
              </a:ext>
            </a:extLst>
          </p:cNvPr>
          <p:cNvSpPr txBox="1"/>
          <p:nvPr/>
        </p:nvSpPr>
        <p:spPr>
          <a:xfrm>
            <a:off x="597411" y="4181976"/>
            <a:ext cx="463354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statsmodels.formula.api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ols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statsmodels.stats.anova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anova_lm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model = </a:t>
            </a:r>
            <a:r>
              <a:rPr lang="en-US" dirty="0" err="1">
                <a:solidFill>
                  <a:srgbClr val="FF0000"/>
                </a:solidFill>
              </a:rPr>
              <a:t>ols</a:t>
            </a:r>
            <a:r>
              <a:rPr lang="en-US" dirty="0">
                <a:solidFill>
                  <a:srgbClr val="FF0000"/>
                </a:solidFill>
              </a:rPr>
              <a:t>("Y ~ X", 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).fit()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model.summary</a:t>
            </a:r>
            <a:r>
              <a:rPr lang="en-US" dirty="0">
                <a:solidFill>
                  <a:srgbClr val="FF0000"/>
                </a:solidFill>
              </a:rPr>
              <a:t>())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anova_results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anova_lm</a:t>
            </a:r>
            <a:r>
              <a:rPr lang="en-US" dirty="0">
                <a:solidFill>
                  <a:srgbClr val="FF0000"/>
                </a:solidFill>
              </a:rPr>
              <a:t>(model)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print('\</a:t>
            </a:r>
            <a:r>
              <a:rPr lang="en-US" dirty="0" err="1">
                <a:solidFill>
                  <a:srgbClr val="FF0000"/>
                </a:solidFill>
              </a:rPr>
              <a:t>nANOVA</a:t>
            </a:r>
            <a:r>
              <a:rPr lang="en-US" dirty="0">
                <a:solidFill>
                  <a:srgbClr val="FF0000"/>
                </a:solidFill>
              </a:rPr>
              <a:t> results')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anova_results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380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0949-C99E-9295-0879-80DCF1CB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737" y="201967"/>
            <a:ext cx="2142699" cy="1143000"/>
          </a:xfrm>
        </p:spPr>
        <p:txBody>
          <a:bodyPr/>
          <a:lstStyle/>
          <a:p>
            <a:r>
              <a:rPr lang="en-SG" dirty="0"/>
              <a:t>LCE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46883-84E2-C5D6-EBC9-C07B6346CA01}"/>
              </a:ext>
            </a:extLst>
          </p:cNvPr>
          <p:cNvSpPr txBox="1"/>
          <p:nvPr/>
        </p:nvSpPr>
        <p:spPr>
          <a:xfrm>
            <a:off x="228601" y="380832"/>
            <a:ext cx="85912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pip install </a:t>
            </a:r>
            <a:r>
              <a:rPr lang="en-SG" dirty="0" err="1"/>
              <a:t>lcensemble</a:t>
            </a:r>
            <a:endParaRPr lang="en-SG" dirty="0"/>
          </a:p>
          <a:p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lce</a:t>
            </a:r>
            <a:r>
              <a:rPr lang="en-SG" dirty="0"/>
              <a:t> import </a:t>
            </a:r>
            <a:r>
              <a:rPr lang="en-SG" dirty="0" err="1"/>
              <a:t>LCEClassifier</a:t>
            </a:r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sklearn.datasets</a:t>
            </a:r>
            <a:r>
              <a:rPr lang="en-SG" dirty="0"/>
              <a:t> import </a:t>
            </a:r>
            <a:r>
              <a:rPr lang="en-SG" dirty="0" err="1"/>
              <a:t>load_iris</a:t>
            </a:r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sklearn.metrics</a:t>
            </a:r>
            <a:r>
              <a:rPr lang="en-SG" dirty="0"/>
              <a:t> import </a:t>
            </a:r>
            <a:r>
              <a:rPr lang="en-SG" dirty="0" err="1"/>
              <a:t>accuracy_score</a:t>
            </a:r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sklearn.model_selection</a:t>
            </a:r>
            <a:r>
              <a:rPr lang="en-SG" dirty="0"/>
              <a:t> import </a:t>
            </a:r>
            <a:r>
              <a:rPr lang="en-SG" dirty="0" err="1"/>
              <a:t>train_test_split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# Load data and generate a train/test split</a:t>
            </a:r>
          </a:p>
          <a:p>
            <a:r>
              <a:rPr lang="en-SG" dirty="0"/>
              <a:t>data = </a:t>
            </a:r>
            <a:r>
              <a:rPr lang="en-SG" dirty="0" err="1"/>
              <a:t>load_iris</a:t>
            </a:r>
            <a:r>
              <a:rPr lang="en-SG" dirty="0"/>
              <a:t>()</a:t>
            </a:r>
          </a:p>
          <a:p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X_test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, </a:t>
            </a:r>
            <a:r>
              <a:rPr lang="en-SG" dirty="0" err="1"/>
              <a:t>y_test</a:t>
            </a:r>
            <a:r>
              <a:rPr lang="en-SG" dirty="0"/>
              <a:t> = </a:t>
            </a:r>
            <a:r>
              <a:rPr lang="en-SG" dirty="0" err="1"/>
              <a:t>train_test_split</a:t>
            </a:r>
            <a:r>
              <a:rPr lang="en-SG" dirty="0"/>
              <a:t>(</a:t>
            </a:r>
            <a:r>
              <a:rPr lang="en-SG" dirty="0" err="1"/>
              <a:t>data.data</a:t>
            </a:r>
            <a:r>
              <a:rPr lang="en-SG" dirty="0"/>
              <a:t>, </a:t>
            </a:r>
            <a:r>
              <a:rPr lang="en-SG" dirty="0" err="1"/>
              <a:t>data.target</a:t>
            </a:r>
            <a:r>
              <a:rPr lang="en-SG" dirty="0"/>
              <a:t>, </a:t>
            </a:r>
            <a:r>
              <a:rPr lang="en-SG" dirty="0" err="1"/>
              <a:t>random_state</a:t>
            </a:r>
            <a:r>
              <a:rPr lang="en-SG" dirty="0"/>
              <a:t>=0)</a:t>
            </a:r>
          </a:p>
          <a:p>
            <a:endParaRPr lang="en-SG" dirty="0"/>
          </a:p>
          <a:p>
            <a:r>
              <a:rPr lang="en-SG" dirty="0"/>
              <a:t># Train </a:t>
            </a:r>
            <a:r>
              <a:rPr lang="en-SG" dirty="0" err="1"/>
              <a:t>LCEClassifier</a:t>
            </a:r>
            <a:r>
              <a:rPr lang="en-SG" dirty="0"/>
              <a:t> with default parameters</a:t>
            </a:r>
          </a:p>
          <a:p>
            <a:r>
              <a:rPr lang="en-SG" dirty="0" err="1"/>
              <a:t>clf</a:t>
            </a:r>
            <a:r>
              <a:rPr lang="en-SG" dirty="0"/>
              <a:t> = </a:t>
            </a:r>
            <a:r>
              <a:rPr lang="en-SG" dirty="0" err="1"/>
              <a:t>LCEClassifier</a:t>
            </a:r>
            <a:r>
              <a:rPr lang="en-SG" dirty="0"/>
              <a:t>(</a:t>
            </a:r>
            <a:r>
              <a:rPr lang="en-SG" dirty="0" err="1"/>
              <a:t>n_jobs</a:t>
            </a:r>
            <a:r>
              <a:rPr lang="en-SG" dirty="0"/>
              <a:t>=-1, </a:t>
            </a:r>
            <a:r>
              <a:rPr lang="en-SG" dirty="0" err="1"/>
              <a:t>random_state</a:t>
            </a:r>
            <a:r>
              <a:rPr lang="en-SG" dirty="0"/>
              <a:t>=0)</a:t>
            </a:r>
          </a:p>
          <a:p>
            <a:r>
              <a:rPr lang="en-SG" dirty="0" err="1"/>
              <a:t>clf.fit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# Make prediction and compute accuracy score</a:t>
            </a:r>
          </a:p>
          <a:p>
            <a:r>
              <a:rPr lang="en-SG" dirty="0" err="1"/>
              <a:t>y_pred</a:t>
            </a:r>
            <a:r>
              <a:rPr lang="en-SG" dirty="0"/>
              <a:t> = </a:t>
            </a:r>
            <a:r>
              <a:rPr lang="en-SG" dirty="0" err="1"/>
              <a:t>clf.predict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accuracy = </a:t>
            </a:r>
            <a:r>
              <a:rPr lang="en-SG" dirty="0" err="1"/>
              <a:t>accuracy_score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</a:t>
            </a:r>
            <a:r>
              <a:rPr lang="en-SG" dirty="0" err="1"/>
              <a:t>y_pred</a:t>
            </a:r>
            <a:r>
              <a:rPr lang="en-SG" dirty="0"/>
              <a:t>)</a:t>
            </a:r>
          </a:p>
          <a:p>
            <a:r>
              <a:rPr lang="en-SG" dirty="0"/>
              <a:t>print("Accuracy: {:.1f}%".format(accuracy*100))</a:t>
            </a:r>
          </a:p>
        </p:txBody>
      </p:sp>
    </p:spTree>
    <p:extLst>
      <p:ext uri="{BB962C8B-B14F-4D97-AF65-F5344CB8AC3E}">
        <p14:creationId xmlns:p14="http://schemas.microsoft.com/office/powerpoint/2010/main" val="369966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59AF-7B41-4BE6-9D0A-B08791B3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E510-2CAB-4EC1-B4DD-E98EF098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481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Decision Tree Theory</a:t>
            </a:r>
          </a:p>
          <a:p>
            <a:pPr marL="757238" lvl="1" indent="-457200">
              <a:buFont typeface="+mj-lt"/>
              <a:buAutoNum type="alphaUcPeriod"/>
            </a:pPr>
            <a:r>
              <a:rPr lang="en-US" sz="2800" dirty="0"/>
              <a:t>What is Decision Tree and the metrics</a:t>
            </a:r>
          </a:p>
          <a:p>
            <a:pPr marL="757238" lvl="1" indent="-457200">
              <a:buFont typeface="+mj-lt"/>
              <a:buAutoNum type="alphaUcPeriod"/>
            </a:pPr>
            <a:r>
              <a:rPr lang="en-US" sz="2800" dirty="0"/>
              <a:t>Types of Decision Tree</a:t>
            </a:r>
          </a:p>
          <a:p>
            <a:pPr marL="757238" lvl="1" indent="-457200">
              <a:buFont typeface="+mj-lt"/>
              <a:buAutoNum type="alphaUcPeriod"/>
            </a:pPr>
            <a:r>
              <a:rPr lang="en-US" sz="2800" dirty="0"/>
              <a:t>Application &amp; Interview Question</a:t>
            </a:r>
          </a:p>
          <a:p>
            <a:pPr marL="757238" lvl="1" indent="-457200">
              <a:buFont typeface="+mj-lt"/>
              <a:buAutoNum type="alphaUcPeriod"/>
            </a:pPr>
            <a:r>
              <a:rPr lang="en-US" sz="2800" dirty="0"/>
              <a:t>Advantages &amp; Disadvantages &amp; Comparison &amp;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Programming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Example - </a:t>
            </a:r>
            <a:r>
              <a:rPr lang="en-US" sz="2400" dirty="0"/>
              <a:t>German Credit (</a:t>
            </a:r>
            <a:r>
              <a:rPr lang="en-US" sz="2400"/>
              <a:t>Classification)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E184-1626-4BC5-90DF-CE0A10C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75E-EAAF-E29A-5440-FD8AB76B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07" y="4596079"/>
            <a:ext cx="8229600" cy="1143000"/>
          </a:xfrm>
        </p:spPr>
        <p:txBody>
          <a:bodyPr/>
          <a:lstStyle/>
          <a:p>
            <a:r>
              <a:rPr lang="en-SG" dirty="0"/>
              <a:t>Part I Theory</a:t>
            </a:r>
          </a:p>
        </p:txBody>
      </p:sp>
    </p:spTree>
    <p:extLst>
      <p:ext uri="{BB962C8B-B14F-4D97-AF65-F5344CB8AC3E}">
        <p14:creationId xmlns:p14="http://schemas.microsoft.com/office/powerpoint/2010/main" val="93869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2ACE2-F7B4-4D14-9E18-71E16A23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57" y="513708"/>
            <a:ext cx="6071275" cy="51774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86A3C-A629-4B95-877A-706DF0BF8DC7}"/>
              </a:ext>
            </a:extLst>
          </p:cNvPr>
          <p:cNvSpPr/>
          <p:nvPr/>
        </p:nvSpPr>
        <p:spPr>
          <a:xfrm>
            <a:off x="2932750" y="5875853"/>
            <a:ext cx="453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https://images.app.goo.gl/RZL5fApQc5t4syyr5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4768997-1F64-4B09-892D-5CC36AFD21F0}"/>
              </a:ext>
            </a:extLst>
          </p:cNvPr>
          <p:cNvSpPr/>
          <p:nvPr/>
        </p:nvSpPr>
        <p:spPr>
          <a:xfrm>
            <a:off x="1962364" y="1709774"/>
            <a:ext cx="811659" cy="3758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40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55EC-F27B-469A-A0DF-B261EAAA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0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 is Decision Tree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158E-C3BD-431D-B491-925F895B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7037"/>
            <a:ext cx="8229600" cy="441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 decision tree is a decision support tool that uses a tree-like model of decisions and their possible consequences, including chance event outcomes, resource costs, and utility.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E75C4-61DD-4CA5-85B0-47558B3A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06" y="2744931"/>
            <a:ext cx="5996011" cy="33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4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0E9-FF99-4871-98BB-E4B3884E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Common terms used with Decision trees: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3515-AECC-4128-B71B-07A0612D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Root Node:</a:t>
            </a:r>
            <a:r>
              <a:rPr lang="en-US" dirty="0"/>
              <a:t> It represents entire population or sample and this further gets divided into two or more homogeneous sets.</a:t>
            </a:r>
          </a:p>
          <a:p>
            <a:r>
              <a:rPr lang="en-US" b="1" dirty="0"/>
              <a:t>Decision Node:</a:t>
            </a:r>
            <a:r>
              <a:rPr lang="en-US" dirty="0"/>
              <a:t> When a sub-node splits into further sub-nodes, then it is called decision node.</a:t>
            </a:r>
          </a:p>
          <a:p>
            <a:r>
              <a:rPr lang="en-US" b="1" dirty="0"/>
              <a:t>Terminal Node:</a:t>
            </a:r>
            <a:r>
              <a:rPr lang="en-US" dirty="0"/>
              <a:t> Nodes do not split is called Leaf or Terminal node.</a:t>
            </a:r>
          </a:p>
          <a:p>
            <a:r>
              <a:rPr lang="en-US" b="1" dirty="0"/>
              <a:t>Pruning:</a:t>
            </a:r>
            <a:r>
              <a:rPr lang="en-US" dirty="0"/>
              <a:t> When we remove sub-nodes of a decision node, this process is called pruning. You can say opposite process of splitting.</a:t>
            </a:r>
          </a:p>
        </p:txBody>
      </p:sp>
    </p:spTree>
    <p:extLst>
      <p:ext uri="{BB962C8B-B14F-4D97-AF65-F5344CB8AC3E}">
        <p14:creationId xmlns:p14="http://schemas.microsoft.com/office/powerpoint/2010/main" val="385502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733E57A-4545-40EE-B846-546C23E605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42CDD3-2BBD-46F1-929C-F92F3B4EA860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C2C9DE-C811-4406-9A96-B5F84A419B8F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8832</TotalTime>
  <Words>3208</Words>
  <Application>Microsoft Office PowerPoint</Application>
  <PresentationFormat>On-screen Show (4:3)</PresentationFormat>
  <Paragraphs>388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Tree</vt:lpstr>
      <vt:lpstr>PowerPoint Presentation</vt:lpstr>
      <vt:lpstr>recording</vt:lpstr>
      <vt:lpstr>Reading before class</vt:lpstr>
      <vt:lpstr>Agenda</vt:lpstr>
      <vt:lpstr>Part I Theory</vt:lpstr>
      <vt:lpstr>PowerPoint Presentation</vt:lpstr>
      <vt:lpstr>What is Decision Tree</vt:lpstr>
      <vt:lpstr>Common terms used with Decision trees:</vt:lpstr>
      <vt:lpstr>Decision Tree Algorithm (1 Independent Variable X and 1 Dependent Variable Y)</vt:lpstr>
      <vt:lpstr>2 Independent Variable, which will be at higher node</vt:lpstr>
      <vt:lpstr>Gini Index – A is “budget”, N1 “Shopping”</vt:lpstr>
      <vt:lpstr>Categorical - Metrics</vt:lpstr>
      <vt:lpstr>ROC Metrics (Graph) - receiver operating characteristic curve</vt:lpstr>
      <vt:lpstr>Continuous metrics - RMSE</vt:lpstr>
      <vt:lpstr>Types of tree</vt:lpstr>
      <vt:lpstr>Bagging (Random Forest) &amp; Boosting (XGBoost)</vt:lpstr>
      <vt:lpstr>Random Forest</vt:lpstr>
      <vt:lpstr>Gradient Boosting Algo – Train on Residual (increase the weight for error data)</vt:lpstr>
      <vt:lpstr>Example of Application</vt:lpstr>
      <vt:lpstr>Advantages and Disadvantages </vt:lpstr>
      <vt:lpstr>Cross Validation</vt:lpstr>
      <vt:lpstr>PowerPoint Presentation</vt:lpstr>
      <vt:lpstr>Part II Programming</vt:lpstr>
      <vt:lpstr>https://colab.research.google.com/drive/1v8uhUffRi1J9G-c_2dxzT0duNACwI9As?usp=drive_link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with 1 independent variable</vt:lpstr>
      <vt:lpstr>chatGPT in analytics</vt:lpstr>
      <vt:lpstr>Other Programming</vt:lpstr>
      <vt:lpstr>PowerPoint Presentation</vt:lpstr>
      <vt:lpstr>Feature Selection</vt:lpstr>
      <vt:lpstr>Feature Selection (PCA)</vt:lpstr>
      <vt:lpstr>Imputation</vt:lpstr>
      <vt:lpstr>remove outlier</vt:lpstr>
      <vt:lpstr>Normalization all features</vt:lpstr>
      <vt:lpstr>Balance the imbalance</vt:lpstr>
      <vt:lpstr>Save model and load model</vt:lpstr>
      <vt:lpstr>Plot tree</vt:lpstr>
      <vt:lpstr>For Tree - Classifier Optimization</vt:lpstr>
      <vt:lpstr>For Regression - VIF</vt:lpstr>
      <vt:lpstr>For Regression – QQ, Anova</vt:lpstr>
      <vt:lpstr>LCE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on  these lines</dc:title>
  <dc:creator>User</dc:creator>
  <cp:lastModifiedBy>Teik Toe Teoh</cp:lastModifiedBy>
  <cp:revision>123</cp:revision>
  <dcterms:created xsi:type="dcterms:W3CDTF">2017-05-14T01:29:56Z</dcterms:created>
  <dcterms:modified xsi:type="dcterms:W3CDTF">2024-11-27T01:28:49Z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0x010100E28E816AC679FF4C86C22834E825BD05</vt:lpwstr>
  </property>
</Properties>
</file>