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9" r:id="rId5"/>
    <p:sldId id="259" r:id="rId6"/>
    <p:sldId id="270" r:id="rId7"/>
    <p:sldId id="260" r:id="rId8"/>
    <p:sldId id="283" r:id="rId9"/>
    <p:sldId id="271" r:id="rId10"/>
    <p:sldId id="274" r:id="rId11"/>
    <p:sldId id="272" r:id="rId12"/>
    <p:sldId id="273" r:id="rId13"/>
    <p:sldId id="262" r:id="rId14"/>
    <p:sldId id="263" r:id="rId15"/>
    <p:sldId id="264" r:id="rId16"/>
    <p:sldId id="275" r:id="rId17"/>
    <p:sldId id="276" r:id="rId18"/>
    <p:sldId id="265" r:id="rId19"/>
    <p:sldId id="277" r:id="rId20"/>
    <p:sldId id="278" r:id="rId21"/>
    <p:sldId id="279" r:id="rId22"/>
    <p:sldId id="280" r:id="rId23"/>
    <p:sldId id="281" r:id="rId24"/>
    <p:sldId id="282" r:id="rId25"/>
    <p:sldId id="267" r:id="rId26"/>
    <p:sldId id="26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6EF4-D229-D92B-4C74-26E2558CDF34}"/>
              </a:ext>
            </a:extLst>
          </p:cNvPr>
          <p:cNvSpPr>
            <a:spLocks noGrp="1"/>
          </p:cNvSpPr>
          <p:nvPr>
            <p:ph type="ctrTitle"/>
          </p:nvPr>
        </p:nvSpPr>
        <p:spPr>
          <a:xfrm>
            <a:off x="2920181" y="1166327"/>
            <a:ext cx="8986683" cy="1780944"/>
          </a:xfrm>
        </p:spPr>
        <p:txBody>
          <a:bodyPr>
            <a:normAutofit fontScale="90000"/>
          </a:bodyPr>
          <a:lstStyle/>
          <a:p>
            <a:pPr algn="l"/>
            <a:r>
              <a:rPr lang="en-US" sz="3900" b="1" dirty="0">
                <a:latin typeface="Times New Roman" panose="02020603050405020304" pitchFamily="18" charset="0"/>
                <a:cs typeface="Times New Roman" panose="02020603050405020304" pitchFamily="18" charset="0"/>
              </a:rPr>
              <a:t>JAARVIS - </a:t>
            </a:r>
            <a:r>
              <a:rPr lang="en-US" sz="3600" b="1" dirty="0">
                <a:latin typeface="Times New Roman" panose="02020603050405020304" pitchFamily="18" charset="0"/>
                <a:cs typeface="Times New Roman" panose="02020603050405020304" pitchFamily="18" charset="0"/>
              </a:rPr>
              <a:t>JUSTIFIED ALERT AND REAL-TIME VISUALIZATION FOR INTELLIGENT SURVEILLANCE OF RARE GEO-HAZARDS</a:t>
            </a:r>
            <a:endParaRPr lang="en-IN" sz="39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303AF1F-E03D-BB63-EFF7-FBCF690A9A21}"/>
              </a:ext>
            </a:extLst>
          </p:cNvPr>
          <p:cNvSpPr>
            <a:spLocks noGrp="1"/>
          </p:cNvSpPr>
          <p:nvPr>
            <p:ph type="subTitle" idx="1"/>
          </p:nvPr>
        </p:nvSpPr>
        <p:spPr>
          <a:xfrm>
            <a:off x="7983793" y="3331030"/>
            <a:ext cx="3923071" cy="3099268"/>
          </a:xfrm>
        </p:spPr>
        <p:txBody>
          <a:bodyPr>
            <a:normAutofit fontScale="92500" lnSpcReduction="20000"/>
          </a:bodyPr>
          <a:lstStyle/>
          <a:p>
            <a:pPr algn="l">
              <a:lnSpc>
                <a:spcPct val="150000"/>
              </a:lnSpc>
              <a:spcAft>
                <a:spcPts val="0"/>
              </a:spcAft>
            </a:pPr>
            <a:r>
              <a:rPr lang="en-IN" b="1" dirty="0">
                <a:solidFill>
                  <a:schemeClr val="tx2"/>
                </a:solidFill>
                <a:latin typeface="Times New Roman" panose="02020603050405020304" pitchFamily="18" charset="0"/>
                <a:cs typeface="Times New Roman" panose="02020603050405020304" pitchFamily="18" charset="0"/>
              </a:rPr>
              <a:t>PROJECT TEAM</a:t>
            </a:r>
          </a:p>
          <a:p>
            <a:pPr lvl="1" algn="l">
              <a:lnSpc>
                <a:spcPct val="120000"/>
              </a:lnSpc>
              <a:spcAft>
                <a:spcPts val="0"/>
              </a:spcAft>
            </a:pPr>
            <a:r>
              <a:rPr lang="en-IN" dirty="0">
                <a:solidFill>
                  <a:schemeClr val="tx2"/>
                </a:solidFill>
                <a:latin typeface="Times New Roman" panose="02020603050405020304" pitchFamily="18" charset="0"/>
                <a:cs typeface="Times New Roman" panose="02020603050405020304" pitchFamily="18" charset="0"/>
              </a:rPr>
              <a:t>Shanthini P     – 812621243049</a:t>
            </a:r>
          </a:p>
          <a:p>
            <a:pPr lvl="1" algn="l">
              <a:lnSpc>
                <a:spcPct val="120000"/>
              </a:lnSpc>
              <a:spcAft>
                <a:spcPts val="0"/>
              </a:spcAft>
            </a:pPr>
            <a:r>
              <a:rPr lang="en-IN" dirty="0">
                <a:solidFill>
                  <a:schemeClr val="tx2"/>
                </a:solidFill>
                <a:latin typeface="Times New Roman" panose="02020603050405020304" pitchFamily="18" charset="0"/>
                <a:cs typeface="Times New Roman" panose="02020603050405020304" pitchFamily="18" charset="0"/>
              </a:rPr>
              <a:t>Eisha Kanth    – 812621243015</a:t>
            </a:r>
          </a:p>
          <a:p>
            <a:pPr lvl="1" algn="l">
              <a:lnSpc>
                <a:spcPct val="120000"/>
              </a:lnSpc>
              <a:spcAft>
                <a:spcPts val="0"/>
              </a:spcAft>
            </a:pPr>
            <a:r>
              <a:rPr lang="en-IN" dirty="0">
                <a:solidFill>
                  <a:schemeClr val="tx2"/>
                </a:solidFill>
                <a:latin typeface="Times New Roman" panose="02020603050405020304" pitchFamily="18" charset="0"/>
                <a:cs typeface="Times New Roman" panose="02020603050405020304" pitchFamily="18" charset="0"/>
              </a:rPr>
              <a:t>Rejoe Blesy A – 812621243036</a:t>
            </a:r>
          </a:p>
          <a:p>
            <a:pPr lvl="1" algn="l">
              <a:lnSpc>
                <a:spcPct val="120000"/>
              </a:lnSpc>
              <a:spcAft>
                <a:spcPts val="0"/>
              </a:spcAft>
            </a:pPr>
            <a:r>
              <a:rPr lang="en-IN" dirty="0">
                <a:solidFill>
                  <a:schemeClr val="tx2"/>
                </a:solidFill>
                <a:latin typeface="Times New Roman" panose="02020603050405020304" pitchFamily="18" charset="0"/>
                <a:cs typeface="Times New Roman" panose="02020603050405020304" pitchFamily="18" charset="0"/>
              </a:rPr>
              <a:t>Siva Sankari S – 812621243050</a:t>
            </a:r>
          </a:p>
          <a:p>
            <a:pPr lvl="1" algn="l">
              <a:spcAft>
                <a:spcPts val="0"/>
              </a:spcAft>
            </a:pPr>
            <a:endParaRPr lang="en-IN" b="1" dirty="0">
              <a:solidFill>
                <a:schemeClr val="tx2"/>
              </a:solidFill>
              <a:latin typeface="Times New Roman" panose="02020603050405020304" pitchFamily="18" charset="0"/>
              <a:cs typeface="Times New Roman" panose="02020603050405020304" pitchFamily="18" charset="0"/>
            </a:endParaRPr>
          </a:p>
          <a:p>
            <a:pPr algn="l">
              <a:lnSpc>
                <a:spcPct val="150000"/>
              </a:lnSpc>
              <a:spcAft>
                <a:spcPts val="0"/>
              </a:spcAft>
            </a:pPr>
            <a:r>
              <a:rPr lang="en-IN" b="1" dirty="0">
                <a:solidFill>
                  <a:schemeClr val="tx2"/>
                </a:solidFill>
                <a:latin typeface="Times New Roman" panose="02020603050405020304" pitchFamily="18" charset="0"/>
                <a:cs typeface="Times New Roman" panose="02020603050405020304" pitchFamily="18" charset="0"/>
              </a:rPr>
              <a:t>PROJECT GUIDE </a:t>
            </a:r>
          </a:p>
          <a:p>
            <a:pPr algn="l">
              <a:lnSpc>
                <a:spcPct val="150000"/>
              </a:lnSpc>
              <a:spcAft>
                <a:spcPts val="0"/>
              </a:spcAft>
            </a:pPr>
            <a:r>
              <a:rPr lang="en-IN" b="1" dirty="0">
                <a:solidFill>
                  <a:schemeClr val="tx2"/>
                </a:solidFill>
                <a:latin typeface="Times New Roman" panose="02020603050405020304" pitchFamily="18" charset="0"/>
                <a:cs typeface="Times New Roman" panose="02020603050405020304" pitchFamily="18" charset="0"/>
              </a:rPr>
              <a:t>	</a:t>
            </a:r>
            <a:r>
              <a:rPr lang="en-IN" dirty="0">
                <a:solidFill>
                  <a:schemeClr val="tx2"/>
                </a:solidFill>
                <a:latin typeface="Times New Roman" panose="02020603050405020304" pitchFamily="18" charset="0"/>
                <a:cs typeface="Times New Roman" panose="02020603050405020304" pitchFamily="18" charset="0"/>
              </a:rPr>
              <a:t>Prof.K.Ilango – HOD / AI &amp; DS</a:t>
            </a:r>
          </a:p>
          <a:p>
            <a:pPr algn="l">
              <a:lnSpc>
                <a:spcPct val="150000"/>
              </a:lnSpc>
              <a:spcAft>
                <a:spcPts val="0"/>
              </a:spcAft>
            </a:pPr>
            <a:endParaRPr lang="en-IN" dirty="0">
              <a:solidFill>
                <a:schemeClr val="tx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CDD9567-120E-4127-4115-169080522784}"/>
              </a:ext>
            </a:extLst>
          </p:cNvPr>
          <p:cNvPicPr>
            <a:picLocks noChangeAspect="1"/>
          </p:cNvPicPr>
          <p:nvPr/>
        </p:nvPicPr>
        <p:blipFill>
          <a:blip r:embed="rId2">
            <a:alphaModFix amt="85000"/>
          </a:blip>
          <a:stretch>
            <a:fillRect/>
          </a:stretch>
        </p:blipFill>
        <p:spPr>
          <a:xfrm>
            <a:off x="5039033" y="0"/>
            <a:ext cx="2113934" cy="973393"/>
          </a:xfrm>
          <a:prstGeom prst="rect">
            <a:avLst/>
          </a:prstGeom>
        </p:spPr>
      </p:pic>
    </p:spTree>
    <p:extLst>
      <p:ext uri="{BB962C8B-B14F-4D97-AF65-F5344CB8AC3E}">
        <p14:creationId xmlns:p14="http://schemas.microsoft.com/office/powerpoint/2010/main" val="2188835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9FC0-5936-6E59-F0FD-702611A78FC3}"/>
              </a:ext>
            </a:extLst>
          </p:cNvPr>
          <p:cNvSpPr>
            <a:spLocks noGrp="1"/>
          </p:cNvSpPr>
          <p:nvPr>
            <p:ph type="title"/>
          </p:nvPr>
        </p:nvSpPr>
        <p:spPr>
          <a:xfrm>
            <a:off x="2348752" y="179295"/>
            <a:ext cx="9154271" cy="986118"/>
          </a:xfrm>
        </p:spPr>
        <p:txBody>
          <a:bodyPr>
            <a:normAutofit/>
          </a:bodyPr>
          <a:lstStyle/>
          <a:p>
            <a:r>
              <a:rPr lang="en-IN" b="1" dirty="0">
                <a:latin typeface="Times New Roman" panose="02020603050405020304" pitchFamily="18" charset="0"/>
                <a:cs typeface="Times New Roman" panose="02020603050405020304" pitchFamily="18" charset="0"/>
              </a:rPr>
              <a:t>4.</a:t>
            </a:r>
            <a:r>
              <a:rPr lang="en-US" sz="40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ARCHITECTURE</a:t>
            </a:r>
            <a:endParaRPr lang="en-IN" dirty="0"/>
          </a:p>
        </p:txBody>
      </p:sp>
      <p:sp>
        <p:nvSpPr>
          <p:cNvPr id="3" name="Content Placeholder 2">
            <a:extLst>
              <a:ext uri="{FF2B5EF4-FFF2-40B4-BE49-F238E27FC236}">
                <a16:creationId xmlns:a16="http://schemas.microsoft.com/office/drawing/2014/main" id="{EC3001BA-9781-6FD3-D889-8526CB11452F}"/>
              </a:ext>
            </a:extLst>
          </p:cNvPr>
          <p:cNvSpPr>
            <a:spLocks noGrp="1"/>
          </p:cNvSpPr>
          <p:nvPr>
            <p:ph idx="1"/>
          </p:nvPr>
        </p:nvSpPr>
        <p:spPr>
          <a:xfrm>
            <a:off x="2644588" y="1299882"/>
            <a:ext cx="9260541" cy="5280212"/>
          </a:xfrm>
        </p:spPr>
        <p:txBody>
          <a:bodyPr>
            <a:normAutofit/>
          </a:bodyPr>
          <a:lstStyle/>
          <a:p>
            <a:pPr>
              <a:buNone/>
            </a:pPr>
            <a:endParaRPr lang="en-IN" sz="2400" b="1" u="sng" dirty="0">
              <a:latin typeface="Times New Roman" panose="02020603050405020304" pitchFamily="18" charset="0"/>
              <a:cs typeface="Times New Roman" panose="02020603050405020304" pitchFamily="18" charset="0"/>
            </a:endParaRPr>
          </a:p>
          <a:p>
            <a:pPr>
              <a:buNone/>
            </a:pPr>
            <a:r>
              <a:rPr lang="en-IN" sz="1700" b="1" u="sng" dirty="0">
                <a:latin typeface="Times New Roman" panose="02020603050405020304" pitchFamily="18" charset="0"/>
                <a:cs typeface="Times New Roman" panose="02020603050405020304" pitchFamily="18" charset="0"/>
              </a:rPr>
              <a:t>LAYERED ARCHITECTURE</a:t>
            </a:r>
          </a:p>
          <a:p>
            <a:pPr>
              <a:buClr>
                <a:schemeClr val="tx1">
                  <a:lumMod val="95000"/>
                  <a:lumOff val="5000"/>
                </a:schemeClr>
              </a:buClr>
              <a:buSzPct val="120000"/>
              <a:buFont typeface="+mj-lt"/>
              <a:buAutoNum type="arabicPeriod"/>
            </a:pPr>
            <a:r>
              <a:rPr lang="en-IN" sz="1700" b="1" dirty="0">
                <a:latin typeface="Times New Roman" panose="02020603050405020304" pitchFamily="18" charset="0"/>
                <a:cs typeface="Times New Roman" panose="02020603050405020304" pitchFamily="18" charset="0"/>
              </a:rPr>
              <a:t> Data Layer</a:t>
            </a:r>
          </a:p>
          <a:p>
            <a:pPr>
              <a:buClr>
                <a:schemeClr val="tx1">
                  <a:lumMod val="95000"/>
                  <a:lumOff val="5000"/>
                </a:schemeClr>
              </a:buClr>
              <a:buFont typeface="Arial" panose="020B0604020202020204" pitchFamily="34" charset="0"/>
              <a:buChar char="•"/>
            </a:pPr>
            <a:r>
              <a:rPr lang="en-IN" sz="1700" b="1" dirty="0">
                <a:latin typeface="Times New Roman" panose="02020603050405020304" pitchFamily="18" charset="0"/>
                <a:cs typeface="Times New Roman" panose="02020603050405020304" pitchFamily="18" charset="0"/>
              </a:rPr>
              <a:t>Sources</a:t>
            </a:r>
            <a:r>
              <a:rPr lang="en-IN" sz="1700" dirty="0">
                <a:latin typeface="Times New Roman" panose="02020603050405020304" pitchFamily="18" charset="0"/>
                <a:cs typeface="Times New Roman" panose="02020603050405020304" pitchFamily="18" charset="0"/>
              </a:rPr>
              <a:t>: Historical datasets (dummy + public sources)</a:t>
            </a:r>
          </a:p>
          <a:p>
            <a:pPr>
              <a:buClr>
                <a:schemeClr val="tx1">
                  <a:lumMod val="95000"/>
                  <a:lumOff val="5000"/>
                </a:schemeClr>
              </a:buClr>
              <a:buFont typeface="Arial" panose="020B0604020202020204" pitchFamily="34" charset="0"/>
              <a:buChar char="•"/>
            </a:pPr>
            <a:r>
              <a:rPr lang="en-IN" sz="1700" b="1" dirty="0">
                <a:latin typeface="Times New Roman" panose="02020603050405020304" pitchFamily="18" charset="0"/>
                <a:cs typeface="Times New Roman" panose="02020603050405020304" pitchFamily="18" charset="0"/>
              </a:rPr>
              <a:t>Input Fields</a:t>
            </a:r>
            <a:r>
              <a:rPr lang="en-IN" sz="1700" dirty="0">
                <a:latin typeface="Times New Roman" panose="02020603050405020304" pitchFamily="18" charset="0"/>
                <a:cs typeface="Times New Roman" panose="02020603050405020304" pitchFamily="18" charset="0"/>
              </a:rPr>
              <a:t>: Date, Latitude, Longitude, Rainfall, Slope, Soil Moisture, Temperature, Seismic Activity, Water Level, etc.</a:t>
            </a:r>
          </a:p>
          <a:p>
            <a:pPr>
              <a:buClr>
                <a:schemeClr val="tx1">
                  <a:lumMod val="95000"/>
                  <a:lumOff val="5000"/>
                </a:schemeClr>
              </a:buClr>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Each dataset → One hazard type</a:t>
            </a:r>
          </a:p>
          <a:p>
            <a:pPr marL="0" indent="0">
              <a:buClr>
                <a:schemeClr val="tx1">
                  <a:lumMod val="95000"/>
                  <a:lumOff val="5000"/>
                </a:schemeClr>
              </a:buClr>
              <a:buNone/>
            </a:pPr>
            <a:endParaRPr lang="en-IN" sz="1700" dirty="0">
              <a:latin typeface="Times New Roman" panose="02020603050405020304" pitchFamily="18" charset="0"/>
              <a:cs typeface="Times New Roman" panose="02020603050405020304" pitchFamily="18" charset="0"/>
            </a:endParaRPr>
          </a:p>
          <a:p>
            <a:pPr>
              <a:buClr>
                <a:schemeClr val="tx1">
                  <a:lumMod val="95000"/>
                  <a:lumOff val="5000"/>
                </a:schemeClr>
              </a:buClr>
              <a:buSzPct val="120000"/>
              <a:buFont typeface="+mj-lt"/>
              <a:buAutoNum type="arabicPeriod" startAt="2"/>
            </a:pPr>
            <a:r>
              <a:rPr lang="en-IN" sz="1700" b="1" dirty="0">
                <a:latin typeface="Times New Roman" panose="02020603050405020304" pitchFamily="18" charset="0"/>
                <a:cs typeface="Times New Roman" panose="02020603050405020304" pitchFamily="18" charset="0"/>
              </a:rPr>
              <a:t> Preprocessing Layer</a:t>
            </a:r>
          </a:p>
          <a:p>
            <a:pPr>
              <a:buClr>
                <a:schemeClr val="tx1">
                  <a:lumMod val="95000"/>
                  <a:lumOff val="5000"/>
                </a:schemeClr>
              </a:buClr>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Cleaning, null handling, outlier removal</a:t>
            </a:r>
          </a:p>
          <a:p>
            <a:pPr>
              <a:buClr>
                <a:schemeClr val="tx1">
                  <a:lumMod val="95000"/>
                  <a:lumOff val="5000"/>
                </a:schemeClr>
              </a:buClr>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Feature encoding (binary/multiclass)</a:t>
            </a:r>
          </a:p>
          <a:p>
            <a:pPr>
              <a:buClr>
                <a:schemeClr val="tx1">
                  <a:lumMod val="95000"/>
                  <a:lumOff val="5000"/>
                </a:schemeClr>
              </a:buClr>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Scaling &amp; transformation</a:t>
            </a:r>
          </a:p>
          <a:p>
            <a:pPr>
              <a:buClr>
                <a:schemeClr val="tx1">
                  <a:lumMod val="95000"/>
                  <a:lumOff val="5000"/>
                </a:schemeClr>
              </a:buClr>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Dataset merging (common schema: date + location)</a:t>
            </a:r>
          </a:p>
          <a:p>
            <a:pPr marL="0" indent="0">
              <a:buNone/>
            </a:pPr>
            <a:endParaRPr lang="en-IN" dirty="0"/>
          </a:p>
        </p:txBody>
      </p:sp>
    </p:spTree>
    <p:extLst>
      <p:ext uri="{BB962C8B-B14F-4D97-AF65-F5344CB8AC3E}">
        <p14:creationId xmlns:p14="http://schemas.microsoft.com/office/powerpoint/2010/main" val="29798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E4A186-15BE-6396-E09B-2759B0C58724}"/>
              </a:ext>
            </a:extLst>
          </p:cNvPr>
          <p:cNvSpPr>
            <a:spLocks noGrp="1"/>
          </p:cNvSpPr>
          <p:nvPr>
            <p:ph idx="1"/>
          </p:nvPr>
        </p:nvSpPr>
        <p:spPr>
          <a:xfrm>
            <a:off x="3056965" y="385482"/>
            <a:ext cx="8982635" cy="6059768"/>
          </a:xfrm>
        </p:spPr>
        <p:txBody>
          <a:bodyPr>
            <a:normAutofit fontScale="25000" lnSpcReduction="20000"/>
          </a:bodyPr>
          <a:lstStyle/>
          <a:p>
            <a:pPr>
              <a:buNone/>
            </a:pPr>
            <a:endParaRPr lang="en-IN" sz="1200" b="1" dirty="0"/>
          </a:p>
          <a:p>
            <a:pPr>
              <a:buNone/>
            </a:pPr>
            <a:endParaRPr lang="en-IN" sz="1200" b="1" dirty="0"/>
          </a:p>
          <a:p>
            <a:pPr>
              <a:buNone/>
            </a:pPr>
            <a:endParaRPr lang="en-IN" sz="1600" b="1" dirty="0">
              <a:latin typeface="Times New Roman" panose="02020603050405020304" pitchFamily="18" charset="0"/>
              <a:cs typeface="Times New Roman" panose="02020603050405020304" pitchFamily="18" charset="0"/>
            </a:endParaRPr>
          </a:p>
          <a:p>
            <a:pPr>
              <a:buNone/>
            </a:pPr>
            <a:endParaRPr lang="en-IN" sz="19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6400" dirty="0">
              <a:latin typeface="Times New Roman" panose="02020603050405020304" pitchFamily="18" charset="0"/>
              <a:cs typeface="Times New Roman" panose="02020603050405020304" pitchFamily="18" charset="0"/>
            </a:endParaRPr>
          </a:p>
          <a:p>
            <a:pPr marL="228600" marR="0" lvl="0" indent="-228600" algn="l" defTabSz="914400" rtl="0" eaLnBrk="0" fontAlgn="base" latinLnBrk="0" hangingPunct="0">
              <a:lnSpc>
                <a:spcPct val="170000"/>
              </a:lnSpc>
              <a:spcBef>
                <a:spcPct val="0"/>
              </a:spcBef>
              <a:spcAft>
                <a:spcPct val="0"/>
              </a:spcAft>
              <a:buClrTx/>
              <a:buSzTx/>
              <a:buFont typeface="+mj-lt"/>
              <a:buAutoNum type="arabicPeriod" startAt="3"/>
              <a:tabLst/>
            </a:pPr>
            <a:r>
              <a:rPr kumimoji="0" lang="en-US" altLang="en-US" sz="6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Layer (Core Engine)</a:t>
            </a:r>
          </a:p>
          <a:p>
            <a:pPr marL="0" marR="0" lvl="0" indent="0" algn="l" defTabSz="914400" rtl="0" eaLnBrk="0" fontAlgn="base" latinLnBrk="0" hangingPunct="0">
              <a:lnSpc>
                <a:spcPct val="170000"/>
              </a:lnSpc>
              <a:spcBef>
                <a:spcPct val="0"/>
              </a:spcBef>
              <a:spcAft>
                <a:spcPct val="0"/>
              </a:spcAft>
              <a:buClrTx/>
              <a:buSzTx/>
              <a:buFontTx/>
              <a:buNone/>
              <a:tabLst/>
            </a:pPr>
            <a:r>
              <a:rPr kumimoji="0" lang="en-US" altLang="en-US" sz="6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Voting Ensemble of:</a:t>
            </a:r>
          </a:p>
          <a:p>
            <a:pPr defTabSz="914400" eaLnBrk="0" fontAlgn="base" hangingPunct="0">
              <a:lnSpc>
                <a:spcPct val="170000"/>
              </a:lnSpc>
              <a:spcBef>
                <a:spcPct val="0"/>
              </a:spcBef>
              <a:spcAft>
                <a:spcPct val="0"/>
              </a:spcAft>
              <a:buClrTx/>
              <a:buSzTx/>
            </a:pPr>
            <a:r>
              <a:rPr kumimoji="0" lang="en-US" altLang="en-US" sz="6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 Strong baseline, low overfitting</a:t>
            </a:r>
          </a:p>
          <a:p>
            <a:pPr defTabSz="914400" eaLnBrk="0" fontAlgn="base" hangingPunct="0">
              <a:lnSpc>
                <a:spcPct val="170000"/>
              </a:lnSpc>
              <a:spcBef>
                <a:spcPct val="0"/>
              </a:spcBef>
              <a:spcAft>
                <a:spcPct val="0"/>
              </a:spcAft>
              <a:buClrTx/>
              <a:buSzTx/>
            </a:pPr>
            <a:r>
              <a:rPr kumimoji="0" lang="en-US" altLang="en-US" sz="6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XGBoost – Fast, optimized gradient boosting</a:t>
            </a:r>
          </a:p>
          <a:p>
            <a:pPr defTabSz="914400" eaLnBrk="0" fontAlgn="base" hangingPunct="0">
              <a:lnSpc>
                <a:spcPct val="170000"/>
              </a:lnSpc>
              <a:spcBef>
                <a:spcPct val="0"/>
              </a:spcBef>
              <a:spcAft>
                <a:spcPct val="0"/>
              </a:spcAft>
              <a:buClrTx/>
              <a:buSzTx/>
            </a:pPr>
            <a:r>
              <a:rPr kumimoji="0" lang="en-US" altLang="en-US" sz="6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CatBoost – Categorical power, smart handling of noise</a:t>
            </a:r>
          </a:p>
          <a:p>
            <a:pPr defTabSz="914400" eaLnBrk="0" fontAlgn="base" hangingPunct="0">
              <a:lnSpc>
                <a:spcPct val="170000"/>
              </a:lnSpc>
              <a:spcBef>
                <a:spcPct val="0"/>
              </a:spcBef>
              <a:spcAft>
                <a:spcPct val="0"/>
              </a:spcAft>
              <a:buClrTx/>
              <a:buSzTx/>
            </a:pPr>
            <a:r>
              <a:rPr kumimoji="0" lang="en-US" altLang="en-US" sz="6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Wrapped inside: </a:t>
            </a:r>
            <a:r>
              <a:rPr kumimoji="0" lang="en-US" altLang="en-US" sz="6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MultiOutputClassifier</a:t>
            </a:r>
            <a:r>
              <a:rPr lang="en-US" altLang="en-US" sz="6400" dirty="0">
                <a:latin typeface="Times New Roman" panose="02020603050405020304" pitchFamily="18" charset="0"/>
                <a:cs typeface="Times New Roman" panose="02020603050405020304" pitchFamily="18" charset="0"/>
              </a:rPr>
              <a:t>,</a:t>
            </a:r>
            <a:r>
              <a:rPr kumimoji="0" lang="en-US" altLang="en-US" sz="6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Predicts all 7 hazards simultaneously</a:t>
            </a:r>
          </a:p>
          <a:p>
            <a:pPr defTabSz="914400" eaLnBrk="0" fontAlgn="base" hangingPunct="0">
              <a:lnSpc>
                <a:spcPct val="170000"/>
              </a:lnSpc>
              <a:spcBef>
                <a:spcPct val="0"/>
              </a:spcBef>
              <a:spcAft>
                <a:spcPct val="0"/>
              </a:spcAft>
              <a:buClrTx/>
              <a:buSzTx/>
            </a:pPr>
            <a:endParaRPr lang="en-US" altLang="en-US" sz="6400" dirty="0">
              <a:latin typeface="Times New Roman" panose="02020603050405020304" pitchFamily="18" charset="0"/>
              <a:cs typeface="Times New Roman" panose="02020603050405020304" pitchFamily="18" charset="0"/>
            </a:endParaRPr>
          </a:p>
          <a:p>
            <a:pPr marL="342900" indent="-342900">
              <a:buClr>
                <a:schemeClr val="tx1">
                  <a:lumMod val="95000"/>
                  <a:lumOff val="5000"/>
                </a:schemeClr>
              </a:buClr>
              <a:buSzPct val="120000"/>
              <a:buFont typeface="+mj-lt"/>
              <a:buAutoNum type="arabicPeriod" startAt="4"/>
            </a:pPr>
            <a:r>
              <a:rPr lang="en-IN" sz="6400" b="1" dirty="0">
                <a:latin typeface="Times New Roman" panose="02020603050405020304" pitchFamily="18" charset="0"/>
                <a:cs typeface="Times New Roman" panose="02020603050405020304" pitchFamily="18" charset="0"/>
              </a:rPr>
              <a:t>Evaluation Layer</a:t>
            </a:r>
          </a:p>
          <a:p>
            <a:pPr>
              <a:buClr>
                <a:schemeClr val="tx1">
                  <a:lumMod val="95000"/>
                  <a:lumOff val="5000"/>
                </a:schemeClr>
              </a:buClr>
              <a:buFont typeface="Arial" panose="020B0604020202020204" pitchFamily="34" charset="0"/>
              <a:buChar char="•"/>
            </a:pPr>
            <a:r>
              <a:rPr lang="en-IN" sz="6400" dirty="0">
                <a:latin typeface="Times New Roman" panose="02020603050405020304" pitchFamily="18" charset="0"/>
                <a:cs typeface="Times New Roman" panose="02020603050405020304" pitchFamily="18" charset="0"/>
              </a:rPr>
              <a:t>Accuracy, Precision, Recall, F1 Score</a:t>
            </a:r>
          </a:p>
          <a:p>
            <a:pPr>
              <a:buClr>
                <a:schemeClr val="tx1">
                  <a:lumMod val="95000"/>
                  <a:lumOff val="5000"/>
                </a:schemeClr>
              </a:buClr>
              <a:buFont typeface="Arial" panose="020B0604020202020204" pitchFamily="34" charset="0"/>
              <a:buChar char="•"/>
            </a:pPr>
            <a:r>
              <a:rPr lang="en-IN" sz="6400" dirty="0">
                <a:latin typeface="Times New Roman" panose="02020603050405020304" pitchFamily="18" charset="0"/>
                <a:cs typeface="Times New Roman" panose="02020603050405020304" pitchFamily="18" charset="0"/>
              </a:rPr>
              <a:t>Visualizations:</a:t>
            </a:r>
          </a:p>
          <a:p>
            <a:pPr marL="457200" lvl="1" indent="0">
              <a:buNone/>
            </a:pPr>
            <a:r>
              <a:rPr lang="en-IN" sz="6400" dirty="0">
                <a:latin typeface="Times New Roman" panose="02020603050405020304" pitchFamily="18" charset="0"/>
                <a:cs typeface="Times New Roman" panose="02020603050405020304" pitchFamily="18" charset="0"/>
              </a:rPr>
              <a:t>Confusion Matrix ,Bar/Radar/Pie Charts</a:t>
            </a:r>
          </a:p>
          <a:p>
            <a:pPr marL="457200" lvl="1" indent="0">
              <a:buNone/>
            </a:pPr>
            <a:endParaRPr lang="en-IN" sz="6400" dirty="0">
              <a:latin typeface="Times New Roman" panose="02020603050405020304" pitchFamily="18" charset="0"/>
              <a:cs typeface="Times New Roman" panose="02020603050405020304" pitchFamily="18" charset="0"/>
            </a:endParaRPr>
          </a:p>
          <a:p>
            <a:pPr marL="342900" indent="-342900">
              <a:buClr>
                <a:schemeClr val="tx1">
                  <a:lumMod val="95000"/>
                  <a:lumOff val="5000"/>
                </a:schemeClr>
              </a:buClr>
              <a:buSzPct val="120000"/>
              <a:buFont typeface="+mj-lt"/>
              <a:buAutoNum type="arabicPeriod" startAt="5"/>
            </a:pPr>
            <a:r>
              <a:rPr lang="en-IN" sz="6400" b="1" dirty="0">
                <a:latin typeface="Times New Roman" panose="02020603050405020304" pitchFamily="18" charset="0"/>
                <a:cs typeface="Times New Roman" panose="02020603050405020304" pitchFamily="18" charset="0"/>
              </a:rPr>
              <a:t> Visualization &amp; Alert Layer</a:t>
            </a:r>
          </a:p>
          <a:p>
            <a:pPr marL="0" indent="0">
              <a:buNone/>
            </a:pPr>
            <a:r>
              <a:rPr lang="en-IN" sz="6400" dirty="0">
                <a:latin typeface="Times New Roman" panose="02020603050405020304" pitchFamily="18" charset="0"/>
                <a:cs typeface="Times New Roman" panose="02020603050405020304" pitchFamily="18" charset="0"/>
              </a:rPr>
              <a:t>Results formatted for:</a:t>
            </a:r>
          </a:p>
          <a:p>
            <a:pPr marL="742950" lvl="1" indent="-285750">
              <a:buClr>
                <a:schemeClr val="tx1">
                  <a:lumMod val="95000"/>
                  <a:lumOff val="5000"/>
                </a:schemeClr>
              </a:buClr>
              <a:buFont typeface="Arial" panose="020B0604020202020204" pitchFamily="34" charset="0"/>
              <a:buChar char="•"/>
            </a:pPr>
            <a:r>
              <a:rPr lang="en-IN" sz="6400" dirty="0">
                <a:latin typeface="Times New Roman" panose="02020603050405020304" pitchFamily="18" charset="0"/>
                <a:cs typeface="Times New Roman" panose="02020603050405020304" pitchFamily="18" charset="0"/>
              </a:rPr>
              <a:t>Dashboards (</a:t>
            </a:r>
            <a:r>
              <a:rPr lang="en-IN" sz="6400" dirty="0" err="1">
                <a:latin typeface="Times New Roman" panose="02020603050405020304" pitchFamily="18" charset="0"/>
                <a:cs typeface="Times New Roman" panose="02020603050405020304" pitchFamily="18" charset="0"/>
              </a:rPr>
              <a:t>Streamlit</a:t>
            </a:r>
            <a:r>
              <a:rPr lang="en-IN" sz="6400" dirty="0">
                <a:latin typeface="Times New Roman" panose="02020603050405020304" pitchFamily="18" charset="0"/>
                <a:cs typeface="Times New Roman" panose="02020603050405020304" pitchFamily="18" charset="0"/>
              </a:rPr>
              <a:t>/React)</a:t>
            </a:r>
          </a:p>
          <a:p>
            <a:pPr marL="742950" lvl="1" indent="-285750">
              <a:buClr>
                <a:schemeClr val="tx1">
                  <a:lumMod val="95000"/>
                  <a:lumOff val="5000"/>
                </a:schemeClr>
              </a:buClr>
              <a:buFont typeface="Arial" panose="020B0604020202020204" pitchFamily="34" charset="0"/>
              <a:buChar char="•"/>
            </a:pPr>
            <a:r>
              <a:rPr lang="en-IN" sz="6400" dirty="0">
                <a:latin typeface="Times New Roman" panose="02020603050405020304" pitchFamily="18" charset="0"/>
                <a:cs typeface="Times New Roman" panose="02020603050405020304" pitchFamily="18" charset="0"/>
              </a:rPr>
              <a:t>API Integration (Flask-ready)</a:t>
            </a:r>
          </a:p>
          <a:p>
            <a:pPr marL="742950" lvl="1" indent="-285750">
              <a:buClr>
                <a:schemeClr val="tx1">
                  <a:lumMod val="95000"/>
                  <a:lumOff val="5000"/>
                </a:schemeClr>
              </a:buClr>
              <a:buFont typeface="Arial" panose="020B0604020202020204" pitchFamily="34" charset="0"/>
              <a:buChar char="•"/>
            </a:pPr>
            <a:r>
              <a:rPr lang="en-IN" sz="6400" dirty="0">
                <a:latin typeface="Times New Roman" panose="02020603050405020304" pitchFamily="18" charset="0"/>
                <a:cs typeface="Times New Roman" panose="02020603050405020304" pitchFamily="18" charset="0"/>
              </a:rPr>
              <a:t>Region-wise alert display (future: map overlays)</a:t>
            </a:r>
          </a:p>
          <a:p>
            <a:pPr marL="0" indent="0" defTabSz="914400" eaLnBrk="0" fontAlgn="base" hangingPunct="0">
              <a:lnSpc>
                <a:spcPct val="170000"/>
              </a:lnSpc>
              <a:spcBef>
                <a:spcPct val="0"/>
              </a:spcBef>
              <a:spcAft>
                <a:spcPct val="0"/>
              </a:spcAft>
              <a:buClrTx/>
              <a:buSzTx/>
              <a:buNone/>
            </a:pP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sz="1800" dirty="0"/>
          </a:p>
          <a:p>
            <a:pPr>
              <a:buFont typeface="Arial" panose="020B0604020202020204" pitchFamily="34" charset="0"/>
              <a:buChar char="•"/>
            </a:pPr>
            <a:endParaRPr lang="en-IN" sz="1800" dirty="0"/>
          </a:p>
          <a:p>
            <a:pPr marL="0" indent="0">
              <a:buNone/>
            </a:pPr>
            <a:endParaRPr lang="en-IN" sz="1800" dirty="0"/>
          </a:p>
          <a:p>
            <a:pPr>
              <a:buFont typeface="Arial" panose="020B0604020202020204" pitchFamily="34" charset="0"/>
              <a:buChar char="•"/>
            </a:pPr>
            <a:endParaRPr lang="en-IN" sz="1800" dirty="0"/>
          </a:p>
          <a:p>
            <a:pPr marL="0" indent="0">
              <a:buNone/>
            </a:pPr>
            <a:endParaRPr lang="en-IN" dirty="0"/>
          </a:p>
        </p:txBody>
      </p:sp>
    </p:spTree>
    <p:extLst>
      <p:ext uri="{BB962C8B-B14F-4D97-AF65-F5344CB8AC3E}">
        <p14:creationId xmlns:p14="http://schemas.microsoft.com/office/powerpoint/2010/main" val="2465031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527160-C31B-15E8-7955-CD81CCACD08F}"/>
              </a:ext>
            </a:extLst>
          </p:cNvPr>
          <p:cNvPicPr>
            <a:picLocks noGrp="1" noChangeAspect="1"/>
          </p:cNvPicPr>
          <p:nvPr>
            <p:ph idx="1"/>
          </p:nvPr>
        </p:nvPicPr>
        <p:blipFill>
          <a:blip r:embed="rId2"/>
          <a:stretch>
            <a:fillRect/>
          </a:stretch>
        </p:blipFill>
        <p:spPr>
          <a:xfrm>
            <a:off x="4087906" y="268941"/>
            <a:ext cx="6454588" cy="6247747"/>
          </a:xfrm>
        </p:spPr>
      </p:pic>
    </p:spTree>
    <p:extLst>
      <p:ext uri="{BB962C8B-B14F-4D97-AF65-F5344CB8AC3E}">
        <p14:creationId xmlns:p14="http://schemas.microsoft.com/office/powerpoint/2010/main" val="94098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B968-ABB5-34EA-F0C5-826FC20065FD}"/>
              </a:ext>
            </a:extLst>
          </p:cNvPr>
          <p:cNvSpPr>
            <a:spLocks noGrp="1"/>
          </p:cNvSpPr>
          <p:nvPr>
            <p:ph type="title"/>
          </p:nvPr>
        </p:nvSpPr>
        <p:spPr>
          <a:xfrm>
            <a:off x="2281084" y="289249"/>
            <a:ext cx="9221940" cy="858416"/>
          </a:xfrm>
        </p:spPr>
        <p:txBody>
          <a:bodyPr>
            <a:normAutofit/>
          </a:bodyPr>
          <a:lstStyle/>
          <a:p>
            <a:r>
              <a:rPr lang="en-IN" b="1" dirty="0">
                <a:latin typeface="Times New Roman" panose="02020603050405020304" pitchFamily="18" charset="0"/>
                <a:cs typeface="Times New Roman" panose="02020603050405020304" pitchFamily="18" charset="0"/>
              </a:rPr>
              <a:t>5.  METHODOLOGY</a:t>
            </a:r>
          </a:p>
        </p:txBody>
      </p:sp>
      <p:sp>
        <p:nvSpPr>
          <p:cNvPr id="3" name="Content Placeholder 2">
            <a:extLst>
              <a:ext uri="{FF2B5EF4-FFF2-40B4-BE49-F238E27FC236}">
                <a16:creationId xmlns:a16="http://schemas.microsoft.com/office/drawing/2014/main" id="{66A9D789-CBAF-2756-D44F-40EC5C2DDE90}"/>
              </a:ext>
            </a:extLst>
          </p:cNvPr>
          <p:cNvSpPr>
            <a:spLocks noGrp="1"/>
          </p:cNvSpPr>
          <p:nvPr>
            <p:ph idx="1"/>
          </p:nvPr>
        </p:nvSpPr>
        <p:spPr>
          <a:xfrm>
            <a:off x="2970060" y="1264023"/>
            <a:ext cx="8926471" cy="5531223"/>
          </a:xfrm>
        </p:spPr>
        <p:txBody>
          <a:bodyPr>
            <a:normAutofit fontScale="40000" lnSpcReduction="20000"/>
          </a:bodyPr>
          <a:lstStyle/>
          <a:p>
            <a:pPr marL="0" indent="0">
              <a:buClr>
                <a:schemeClr val="tx1">
                  <a:lumMod val="95000"/>
                  <a:lumOff val="5000"/>
                </a:schemeClr>
              </a:buClr>
              <a:buNone/>
            </a:pPr>
            <a:endParaRPr lang="en-IN" sz="2000"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sz="2000"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sz="2000"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sz="2000"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sz="2000"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r>
              <a:rPr lang="en-IN" sz="4500" b="1" dirty="0">
                <a:latin typeface="Times New Roman" panose="02020603050405020304" pitchFamily="18" charset="0"/>
                <a:cs typeface="Times New Roman" panose="02020603050405020304" pitchFamily="18" charset="0"/>
              </a:rPr>
              <a:t>Step 1: Data Collection</a:t>
            </a:r>
          </a:p>
          <a:p>
            <a:pPr>
              <a:buClr>
                <a:schemeClr val="tx1">
                  <a:lumMod val="95000"/>
                  <a:lumOff val="5000"/>
                </a:schemeClr>
              </a:buCl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Historical Disaster Data - Past hazard occurrences, terrain changes, climate records.</a:t>
            </a:r>
          </a:p>
          <a:p>
            <a:pPr>
              <a:buClr>
                <a:schemeClr val="tx1">
                  <a:lumMod val="95000"/>
                  <a:lumOff val="5000"/>
                </a:schemeClr>
              </a:buCl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Real-Time Environmental Data - Rainfall, soil moisture, seismic activity, glacial melt rate.</a:t>
            </a:r>
          </a:p>
          <a:p>
            <a:pPr>
              <a:buClr>
                <a:schemeClr val="tx1">
                  <a:lumMod val="95000"/>
                  <a:lumOff val="5000"/>
                </a:schemeClr>
              </a:buCl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Satellite &amp; Geospatial Data - DEM (Digital Elevation Models), Land Use, Oceanic trends.</a:t>
            </a:r>
          </a:p>
          <a:p>
            <a:pPr marL="0" indent="0">
              <a:buClr>
                <a:schemeClr val="tx1">
                  <a:lumMod val="95000"/>
                  <a:lumOff val="5000"/>
                </a:schemeClr>
              </a:buClr>
              <a:buNone/>
            </a:pPr>
            <a:endParaRPr lang="en-IN" sz="2900"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r>
              <a:rPr lang="en-IN" sz="4500" b="1" dirty="0">
                <a:latin typeface="Times New Roman" panose="02020603050405020304" pitchFamily="18" charset="0"/>
                <a:cs typeface="Times New Roman" panose="02020603050405020304" pitchFamily="18" charset="0"/>
              </a:rPr>
              <a:t>Step 2: Data Preprocessing</a:t>
            </a:r>
          </a:p>
          <a:p>
            <a:pPr>
              <a:buClr>
                <a:schemeClr val="tx1">
                  <a:lumMod val="95000"/>
                  <a:lumOff val="5000"/>
                </a:schemeClr>
              </a:buCl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Normalize &amp; clean data for consistency.</a:t>
            </a:r>
          </a:p>
          <a:p>
            <a:pPr>
              <a:buClr>
                <a:schemeClr val="tx1">
                  <a:lumMod val="95000"/>
                  <a:lumOff val="5000"/>
                </a:schemeClr>
              </a:buCl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Compute hazard-specific features (slope angle for landslides, groundwater depletion for sinkholes).</a:t>
            </a:r>
          </a:p>
          <a:p>
            <a:pPr>
              <a:buClr>
                <a:schemeClr val="tx1">
                  <a:lumMod val="95000"/>
                  <a:lumOff val="5000"/>
                </a:schemeClr>
              </a:buCl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Label datasets for AI model training.</a:t>
            </a:r>
          </a:p>
          <a:p>
            <a:pPr marL="0" indent="0">
              <a:buClr>
                <a:schemeClr val="tx1">
                  <a:lumMod val="95000"/>
                  <a:lumOff val="5000"/>
                </a:schemeClr>
              </a:buClr>
              <a:buNone/>
            </a:pPr>
            <a:endParaRPr lang="en-IN" sz="2900"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r>
              <a:rPr lang="en-IN" sz="4500" b="1" dirty="0">
                <a:latin typeface="Times New Roman" panose="02020603050405020304" pitchFamily="18" charset="0"/>
                <a:cs typeface="Times New Roman" panose="02020603050405020304" pitchFamily="18" charset="0"/>
              </a:rPr>
              <a:t>Step 3: AI Model Selection &amp; Training</a:t>
            </a:r>
          </a:p>
          <a:p>
            <a:pPr>
              <a:buClr>
                <a:schemeClr val="tx1">
                  <a:lumMod val="95000"/>
                  <a:lumOff val="5000"/>
                </a:schemeClr>
              </a:buCl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Risk Classification (CatBoost + LightGBM) - Identifies high-risk zones.</a:t>
            </a:r>
          </a:p>
          <a:p>
            <a:pPr>
              <a:buClr>
                <a:schemeClr val="tx1">
                  <a:lumMod val="95000"/>
                  <a:lumOff val="5000"/>
                </a:schemeClr>
              </a:buCl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Time-Series Forecasting (Informer Transformer + SARIMA) - Predicts future hazards.</a:t>
            </a:r>
          </a:p>
          <a:p>
            <a:pPr>
              <a:buClr>
                <a:schemeClr val="tx1">
                  <a:lumMod val="95000"/>
                  <a:lumOff val="5000"/>
                </a:schemeClr>
              </a:buClr>
              <a:buFont typeface="Arial" panose="020B0604020202020204" pitchFamily="34" charset="0"/>
              <a:buChar char="•"/>
            </a:pPr>
            <a:r>
              <a:rPr lang="en-IN" sz="4000" dirty="0">
                <a:latin typeface="Times New Roman" panose="02020603050405020304" pitchFamily="18" charset="0"/>
                <a:cs typeface="Times New Roman" panose="02020603050405020304" pitchFamily="18" charset="0"/>
              </a:rPr>
              <a:t>Geospatial Analysis (ResNet-50 + U-Net) - Maps hazard-prone regions.</a:t>
            </a:r>
          </a:p>
          <a:p>
            <a:pPr marL="0" indent="0">
              <a:buClr>
                <a:schemeClr val="tx1">
                  <a:lumMod val="95000"/>
                  <a:lumOff val="5000"/>
                </a:schemeClr>
              </a:buClr>
              <a:buNone/>
            </a:pPr>
            <a:endParaRPr lang="en-IN" sz="1800"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sz="2000"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1029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EC9A63-8418-1FD5-8E12-579579A8A00F}"/>
              </a:ext>
            </a:extLst>
          </p:cNvPr>
          <p:cNvSpPr>
            <a:spLocks noGrp="1"/>
          </p:cNvSpPr>
          <p:nvPr>
            <p:ph idx="1"/>
          </p:nvPr>
        </p:nvSpPr>
        <p:spPr>
          <a:xfrm>
            <a:off x="3048000" y="503853"/>
            <a:ext cx="8455023" cy="5946108"/>
          </a:xfrm>
        </p:spPr>
        <p:txBody>
          <a:bodyPr>
            <a:normAutofit fontScale="32500" lnSpcReduction="20000"/>
          </a:bodyPr>
          <a:lstStyle/>
          <a:p>
            <a:pPr marL="0" indent="0">
              <a:buClr>
                <a:schemeClr val="tx1">
                  <a:lumMod val="95000"/>
                  <a:lumOff val="5000"/>
                </a:schemeClr>
              </a:buClr>
              <a:buNone/>
            </a:pPr>
            <a:endParaRPr lang="en-IN" sz="5500"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r>
              <a:rPr lang="en-IN" sz="5500" b="1" dirty="0">
                <a:latin typeface="Times New Roman" panose="02020603050405020304" pitchFamily="18" charset="0"/>
                <a:cs typeface="Times New Roman" panose="02020603050405020304" pitchFamily="18" charset="0"/>
              </a:rPr>
              <a:t>Step 4: Risk Visualization &amp; Alert System</a:t>
            </a:r>
          </a:p>
          <a:p>
            <a:pPr>
              <a:buClr>
                <a:schemeClr val="tx1">
                  <a:lumMod val="95000"/>
                  <a:lumOff val="5000"/>
                </a:schemeClr>
              </a:buClr>
              <a:buFont typeface="Arial" panose="020B0604020202020204" pitchFamily="34" charset="0"/>
              <a:buChar char="•"/>
            </a:pPr>
            <a:r>
              <a:rPr lang="en-IN" sz="4900" dirty="0">
                <a:latin typeface="Times New Roman" panose="02020603050405020304" pitchFamily="18" charset="0"/>
                <a:cs typeface="Times New Roman" panose="02020603050405020304" pitchFamily="18" charset="0"/>
              </a:rPr>
              <a:t>Interactive dashboard with GIS-based risk zones.</a:t>
            </a:r>
          </a:p>
          <a:p>
            <a:pPr>
              <a:buClr>
                <a:schemeClr val="tx1">
                  <a:lumMod val="95000"/>
                  <a:lumOff val="5000"/>
                </a:schemeClr>
              </a:buClr>
              <a:buFont typeface="Arial" panose="020B0604020202020204" pitchFamily="34" charset="0"/>
              <a:buChar char="•"/>
            </a:pPr>
            <a:r>
              <a:rPr lang="en-IN" sz="4900" dirty="0">
                <a:latin typeface="Times New Roman" panose="02020603050405020304" pitchFamily="18" charset="0"/>
                <a:cs typeface="Times New Roman" panose="02020603050405020304" pitchFamily="18" charset="0"/>
              </a:rPr>
              <a:t>Real-time hazard probability maps with color-coded alerts (green/yellow/red).</a:t>
            </a:r>
          </a:p>
          <a:p>
            <a:pPr>
              <a:buClr>
                <a:schemeClr val="tx1">
                  <a:lumMod val="95000"/>
                  <a:lumOff val="5000"/>
                </a:schemeClr>
              </a:buClr>
              <a:buFont typeface="Arial" panose="020B0604020202020204" pitchFamily="34" charset="0"/>
              <a:buChar char="•"/>
            </a:pPr>
            <a:r>
              <a:rPr lang="en-IN" sz="4900" dirty="0">
                <a:latin typeface="Times New Roman" panose="02020603050405020304" pitchFamily="18" charset="0"/>
                <a:cs typeface="Times New Roman" panose="02020603050405020304" pitchFamily="18" charset="0"/>
              </a:rPr>
              <a:t>Automated alerts (SMS/Email/Push Notifications) for high-risk areas.</a:t>
            </a:r>
          </a:p>
          <a:p>
            <a:pPr marL="0" indent="0">
              <a:buClr>
                <a:schemeClr val="tx1">
                  <a:lumMod val="95000"/>
                  <a:lumOff val="5000"/>
                </a:schemeClr>
              </a:buClr>
              <a:buNone/>
            </a:pPr>
            <a:endParaRPr lang="en-IN" sz="4800"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r>
              <a:rPr lang="en-IN" sz="5500" b="1" dirty="0">
                <a:latin typeface="Times New Roman" panose="02020603050405020304" pitchFamily="18" charset="0"/>
                <a:cs typeface="Times New Roman" panose="02020603050405020304" pitchFamily="18" charset="0"/>
              </a:rPr>
              <a:t>Step 5: Frontend &amp; Dashboard Development</a:t>
            </a:r>
          </a:p>
          <a:p>
            <a:pPr>
              <a:buClr>
                <a:schemeClr val="tx1">
                  <a:lumMod val="95000"/>
                  <a:lumOff val="5000"/>
                </a:schemeClr>
              </a:buClr>
            </a:pPr>
            <a:r>
              <a:rPr lang="en-IN" sz="4900" dirty="0">
                <a:latin typeface="Times New Roman" panose="02020603050405020304" pitchFamily="18" charset="0"/>
                <a:cs typeface="Times New Roman" panose="02020603050405020304" pitchFamily="18" charset="0"/>
              </a:rPr>
              <a:t>Technology Stack: Flask/Django (Backend) + HTML/CSS/JavaScript (Frontend)</a:t>
            </a:r>
          </a:p>
          <a:p>
            <a:pPr>
              <a:buClr>
                <a:schemeClr val="tx1">
                  <a:lumMod val="95000"/>
                  <a:lumOff val="5000"/>
                </a:schemeClr>
              </a:buClr>
            </a:pPr>
            <a:r>
              <a:rPr lang="en-IN" sz="4900" dirty="0">
                <a:latin typeface="Times New Roman" panose="02020603050405020304" pitchFamily="18" charset="0"/>
                <a:cs typeface="Times New Roman" panose="02020603050405020304" pitchFamily="18" charset="0"/>
              </a:rPr>
              <a:t>Map Integration: Leaflet.js for interactive risk zone mapping</a:t>
            </a:r>
          </a:p>
          <a:p>
            <a:pPr>
              <a:buClr>
                <a:schemeClr val="tx1">
                  <a:lumMod val="95000"/>
                  <a:lumOff val="5000"/>
                </a:schemeClr>
              </a:buClr>
            </a:pPr>
            <a:r>
              <a:rPr lang="en-IN" sz="4900" dirty="0">
                <a:latin typeface="Times New Roman" panose="02020603050405020304" pitchFamily="18" charset="0"/>
                <a:cs typeface="Times New Roman" panose="02020603050405020304" pitchFamily="18" charset="0"/>
              </a:rPr>
              <a:t>Live Data Display: Dynamic graphs (</a:t>
            </a:r>
            <a:r>
              <a:rPr lang="en-IN" sz="4900" dirty="0" err="1">
                <a:latin typeface="Times New Roman" panose="02020603050405020304" pitchFamily="18" charset="0"/>
                <a:cs typeface="Times New Roman" panose="02020603050405020304" pitchFamily="18" charset="0"/>
              </a:rPr>
              <a:t>Plotly</a:t>
            </a:r>
            <a:r>
              <a:rPr lang="en-IN" sz="4900" dirty="0">
                <a:latin typeface="Times New Roman" panose="02020603050405020304" pitchFamily="18" charset="0"/>
                <a:cs typeface="Times New Roman" panose="02020603050405020304" pitchFamily="18" charset="0"/>
              </a:rPr>
              <a:t>, Chart.js) for real-time hazard trends</a:t>
            </a:r>
          </a:p>
          <a:p>
            <a:pPr>
              <a:buClr>
                <a:schemeClr val="tx1">
                  <a:lumMod val="95000"/>
                  <a:lumOff val="5000"/>
                </a:schemeClr>
              </a:buClr>
            </a:pPr>
            <a:r>
              <a:rPr lang="en-IN" sz="4900" dirty="0">
                <a:latin typeface="Times New Roman" panose="02020603050405020304" pitchFamily="18" charset="0"/>
                <a:cs typeface="Times New Roman" panose="02020603050405020304" pitchFamily="18" charset="0"/>
              </a:rPr>
              <a:t>User Input &amp; Customization: Search for a location &amp; view hazard probability &amp; forecast</a:t>
            </a:r>
          </a:p>
          <a:p>
            <a:pPr>
              <a:buClr>
                <a:schemeClr val="tx1">
                  <a:lumMod val="95000"/>
                  <a:lumOff val="5000"/>
                </a:schemeClr>
              </a:buClr>
            </a:pPr>
            <a:r>
              <a:rPr lang="en-IN" sz="4900" dirty="0">
                <a:latin typeface="Times New Roman" panose="02020603050405020304" pitchFamily="18" charset="0"/>
                <a:cs typeface="Times New Roman" panose="02020603050405020304" pitchFamily="18" charset="0"/>
              </a:rPr>
              <a:t>Alert System: Pop-up notifications for high-risk areas + optional SMS/Email alerts</a:t>
            </a:r>
          </a:p>
          <a:p>
            <a:pPr marL="0" indent="0">
              <a:buClr>
                <a:schemeClr val="tx1">
                  <a:lumMod val="95000"/>
                  <a:lumOff val="5000"/>
                </a:schemeClr>
              </a:buClr>
              <a:buNone/>
            </a:pPr>
            <a:endParaRPr lang="en-IN" sz="4800" b="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r>
              <a:rPr lang="en-US" sz="5500" b="1" dirty="0">
                <a:latin typeface="Times New Roman" panose="02020603050405020304" pitchFamily="18" charset="0"/>
                <a:cs typeface="Times New Roman" panose="02020603050405020304" pitchFamily="18" charset="0"/>
              </a:rPr>
              <a:t>Step 6: Testing &amp; Validation</a:t>
            </a:r>
          </a:p>
          <a:p>
            <a:pPr>
              <a:buClr>
                <a:schemeClr val="tx1">
                  <a:lumMod val="95000"/>
                  <a:lumOff val="5000"/>
                </a:schemeClr>
              </a:buClr>
            </a:pPr>
            <a:r>
              <a:rPr lang="en-US" sz="4900" dirty="0">
                <a:latin typeface="Times New Roman" panose="02020603050405020304" pitchFamily="18" charset="0"/>
                <a:cs typeface="Times New Roman" panose="02020603050405020304" pitchFamily="18" charset="0"/>
              </a:rPr>
              <a:t>Compare AI predictions with historical events.</a:t>
            </a:r>
          </a:p>
          <a:p>
            <a:pPr>
              <a:buClr>
                <a:schemeClr val="tx1">
                  <a:lumMod val="95000"/>
                  <a:lumOff val="5000"/>
                </a:schemeClr>
              </a:buClr>
            </a:pPr>
            <a:r>
              <a:rPr lang="en-US" sz="4900" dirty="0">
                <a:latin typeface="Times New Roman" panose="02020603050405020304" pitchFamily="18" charset="0"/>
                <a:cs typeface="Times New Roman" panose="02020603050405020304" pitchFamily="18" charset="0"/>
              </a:rPr>
              <a:t>Check false alarm rates &amp; model accuracy.</a:t>
            </a:r>
          </a:p>
          <a:p>
            <a:pPr>
              <a:buClr>
                <a:schemeClr val="tx1">
                  <a:lumMod val="95000"/>
                  <a:lumOff val="5000"/>
                </a:schemeClr>
              </a:buClr>
            </a:pPr>
            <a:r>
              <a:rPr lang="en-US" sz="4900" dirty="0">
                <a:latin typeface="Times New Roman" panose="02020603050405020304" pitchFamily="18" charset="0"/>
                <a:cs typeface="Times New Roman" panose="02020603050405020304" pitchFamily="18" charset="0"/>
              </a:rPr>
              <a:t>Simulate real-time hazard detection &amp; dashboard functionality.</a:t>
            </a:r>
            <a:endParaRPr lang="en-IN" sz="4900"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956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2F695-8602-35B0-42FF-746C42E01F00}"/>
              </a:ext>
            </a:extLst>
          </p:cNvPr>
          <p:cNvSpPr>
            <a:spLocks noGrp="1"/>
          </p:cNvSpPr>
          <p:nvPr>
            <p:ph type="title"/>
          </p:nvPr>
        </p:nvSpPr>
        <p:spPr>
          <a:xfrm>
            <a:off x="2753032" y="275304"/>
            <a:ext cx="8749992" cy="713741"/>
          </a:xfrm>
        </p:spPr>
        <p:txBody>
          <a:bodyPr/>
          <a:lstStyle/>
          <a:p>
            <a:r>
              <a:rPr lang="en-IN" b="1" dirty="0">
                <a:latin typeface="Times New Roman" panose="02020603050405020304" pitchFamily="18" charset="0"/>
                <a:cs typeface="Times New Roman" panose="02020603050405020304" pitchFamily="18" charset="0"/>
              </a:rPr>
              <a:t>6. WORK FLOW WITH DIAGRAM</a:t>
            </a:r>
          </a:p>
        </p:txBody>
      </p:sp>
      <p:sp>
        <p:nvSpPr>
          <p:cNvPr id="5" name="Content Placeholder 4">
            <a:extLst>
              <a:ext uri="{FF2B5EF4-FFF2-40B4-BE49-F238E27FC236}">
                <a16:creationId xmlns:a16="http://schemas.microsoft.com/office/drawing/2014/main" id="{16B234F6-5A50-AE3D-EE81-F52ECB0532EA}"/>
              </a:ext>
            </a:extLst>
          </p:cNvPr>
          <p:cNvSpPr>
            <a:spLocks noGrp="1"/>
          </p:cNvSpPr>
          <p:nvPr>
            <p:ph idx="1"/>
          </p:nvPr>
        </p:nvSpPr>
        <p:spPr>
          <a:xfrm>
            <a:off x="2680447" y="1353671"/>
            <a:ext cx="9090212" cy="5229024"/>
          </a:xfrm>
        </p:spPr>
        <p:txBody>
          <a:bodyPr>
            <a:normAutofit/>
          </a:bodyPr>
          <a:lstStyle/>
          <a:p>
            <a:pPr>
              <a:buNone/>
            </a:pPr>
            <a:r>
              <a:rPr lang="en-IN" b="1" dirty="0">
                <a:latin typeface="Times New Roman" panose="02020603050405020304" pitchFamily="18" charset="0"/>
                <a:cs typeface="Times New Roman" panose="02020603050405020304" pitchFamily="18" charset="0"/>
              </a:rPr>
              <a:t> </a:t>
            </a:r>
            <a:r>
              <a:rPr lang="en-IN" sz="1900" b="1" u="sng" dirty="0">
                <a:latin typeface="Times New Roman" panose="02020603050405020304" pitchFamily="18" charset="0"/>
                <a:cs typeface="Times New Roman" panose="02020603050405020304" pitchFamily="18" charset="0"/>
              </a:rPr>
              <a:t>Data Acquisition</a:t>
            </a:r>
          </a:p>
          <a:p>
            <a:pPr>
              <a:buClr>
                <a:schemeClr val="tx1">
                  <a:lumMod val="95000"/>
                  <a:lumOff val="5000"/>
                </a:schemeClr>
              </a:buCl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Collect hazard-wise datasets</a:t>
            </a:r>
          </a:p>
          <a:p>
            <a:pPr>
              <a:buClr>
                <a:schemeClr val="tx1">
                  <a:lumMod val="95000"/>
                  <a:lumOff val="5000"/>
                </a:schemeClr>
              </a:buCl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Format: CSV/GeoData with environmental parameters</a:t>
            </a:r>
          </a:p>
          <a:p>
            <a:pPr>
              <a:buClr>
                <a:schemeClr val="tx1">
                  <a:lumMod val="95000"/>
                  <a:lumOff val="5000"/>
                </a:schemeClr>
              </a:buCl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Location + Timestamp-based</a:t>
            </a:r>
          </a:p>
          <a:p>
            <a:pPr>
              <a:buNone/>
            </a:pPr>
            <a:r>
              <a:rPr lang="en-IN" sz="1900" b="1" dirty="0">
                <a:latin typeface="Times New Roman" panose="02020603050405020304" pitchFamily="18" charset="0"/>
                <a:cs typeface="Times New Roman" panose="02020603050405020304" pitchFamily="18" charset="0"/>
              </a:rPr>
              <a:t> </a:t>
            </a:r>
            <a:r>
              <a:rPr lang="en-IN" sz="1900" b="1" u="sng" dirty="0">
                <a:latin typeface="Times New Roman" panose="02020603050405020304" pitchFamily="18" charset="0"/>
                <a:cs typeface="Times New Roman" panose="02020603050405020304" pitchFamily="18" charset="0"/>
              </a:rPr>
              <a:t>Data Cleaning &amp; Preprocessing</a:t>
            </a:r>
          </a:p>
          <a:p>
            <a:pPr>
              <a:buClr>
                <a:schemeClr val="tx1">
                  <a:lumMod val="95000"/>
                  <a:lumOff val="5000"/>
                </a:schemeClr>
              </a:buCl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Handle nulls, outliers</a:t>
            </a:r>
          </a:p>
          <a:p>
            <a:pPr>
              <a:buClr>
                <a:schemeClr val="tx1">
                  <a:lumMod val="95000"/>
                  <a:lumOff val="5000"/>
                </a:schemeClr>
              </a:buCl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Encode target variables (binary / multiclass)</a:t>
            </a:r>
          </a:p>
          <a:p>
            <a:pPr>
              <a:buClr>
                <a:schemeClr val="tx1">
                  <a:lumMod val="95000"/>
                  <a:lumOff val="5000"/>
                </a:schemeClr>
              </a:buCl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Normalize and scale features</a:t>
            </a:r>
          </a:p>
          <a:p>
            <a:pPr>
              <a:buNone/>
            </a:pPr>
            <a:r>
              <a:rPr lang="en-IN" sz="1900" b="1" u="sng" dirty="0">
                <a:latin typeface="Times New Roman" panose="02020603050405020304" pitchFamily="18" charset="0"/>
                <a:cs typeface="Times New Roman" panose="02020603050405020304" pitchFamily="18" charset="0"/>
              </a:rPr>
              <a:t> Dataset Merging</a:t>
            </a:r>
          </a:p>
          <a:p>
            <a:pPr>
              <a:buClr>
                <a:schemeClr val="tx1">
                  <a:lumMod val="95000"/>
                  <a:lumOff val="5000"/>
                </a:schemeClr>
              </a:buCl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Merge all 7 datasets by common columns (Date, Lat, Lon)</a:t>
            </a:r>
          </a:p>
          <a:p>
            <a:pPr>
              <a:buClr>
                <a:schemeClr val="tx1">
                  <a:lumMod val="95000"/>
                  <a:lumOff val="5000"/>
                </a:schemeClr>
              </a:buCl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Unified input format for multi-output </a:t>
            </a:r>
            <a:r>
              <a:rPr lang="en-IN" sz="1900" dirty="0" err="1">
                <a:latin typeface="Times New Roman" panose="02020603050405020304" pitchFamily="18" charset="0"/>
                <a:cs typeface="Times New Roman" panose="02020603050405020304" pitchFamily="18" charset="0"/>
              </a:rPr>
              <a:t>modeling</a:t>
            </a:r>
            <a:endParaRPr lang="en-IN" sz="1900" dirty="0">
              <a:latin typeface="Times New Roman" panose="02020603050405020304" pitchFamily="18" charset="0"/>
              <a:cs typeface="Times New Roman" panose="02020603050405020304" pitchFamily="18" charset="0"/>
            </a:endParaRPr>
          </a:p>
          <a:p>
            <a:pPr>
              <a:buNone/>
            </a:pPr>
            <a:r>
              <a:rPr lang="en-IN" b="1"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34091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88822D-29BF-2F6A-9897-45A0CBEBFC80}"/>
              </a:ext>
            </a:extLst>
          </p:cNvPr>
          <p:cNvSpPr>
            <a:spLocks noGrp="1"/>
          </p:cNvSpPr>
          <p:nvPr>
            <p:ph idx="1"/>
          </p:nvPr>
        </p:nvSpPr>
        <p:spPr>
          <a:xfrm>
            <a:off x="2877671" y="475129"/>
            <a:ext cx="8625352" cy="6221506"/>
          </a:xfrm>
        </p:spPr>
        <p:txBody>
          <a:bodyPr>
            <a:normAutofit/>
          </a:bodyPr>
          <a:lstStyle/>
          <a:p>
            <a:pPr>
              <a:buNone/>
            </a:pPr>
            <a:r>
              <a:rPr lang="en-IN" sz="1800" b="1" u="sng" dirty="0">
                <a:latin typeface="Times New Roman" panose="02020603050405020304" pitchFamily="18" charset="0"/>
                <a:cs typeface="Times New Roman" panose="02020603050405020304" pitchFamily="18" charset="0"/>
              </a:rPr>
              <a:t>Model Training</a:t>
            </a:r>
          </a:p>
          <a:p>
            <a:pPr>
              <a:buClr>
                <a:schemeClr val="tx1">
                  <a:lumMod val="95000"/>
                  <a:lumOff val="5000"/>
                </a:schemeClr>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Train individual models: RF, </a:t>
            </a:r>
            <a:r>
              <a:rPr lang="en-IN" sz="1800" dirty="0" err="1">
                <a:latin typeface="Times New Roman" panose="02020603050405020304" pitchFamily="18" charset="0"/>
                <a:cs typeface="Times New Roman" panose="02020603050405020304" pitchFamily="18" charset="0"/>
              </a:rPr>
              <a:t>XGBoost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CatBoost</a:t>
            </a:r>
            <a:endParaRPr lang="en-IN" sz="1800"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Combine using </a:t>
            </a:r>
            <a:r>
              <a:rPr lang="en-IN" sz="1800" dirty="0" err="1">
                <a:latin typeface="Times New Roman" panose="02020603050405020304" pitchFamily="18" charset="0"/>
                <a:cs typeface="Times New Roman" panose="02020603050405020304" pitchFamily="18" charset="0"/>
              </a:rPr>
              <a:t>VotingClassifier</a:t>
            </a:r>
            <a:endParaRPr lang="en-IN" sz="1800"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Wrap into MultiOutputClassifier</a:t>
            </a:r>
          </a:p>
          <a:p>
            <a:pPr>
              <a:buNone/>
            </a:pPr>
            <a:r>
              <a:rPr lang="en-IN" sz="1800" b="1" dirty="0">
                <a:latin typeface="Times New Roman" panose="02020603050405020304" pitchFamily="18" charset="0"/>
                <a:cs typeface="Times New Roman" panose="02020603050405020304" pitchFamily="18" charset="0"/>
              </a:rPr>
              <a:t> </a:t>
            </a:r>
            <a:r>
              <a:rPr lang="en-IN" sz="1800" b="1" u="sng" dirty="0">
                <a:latin typeface="Times New Roman" panose="02020603050405020304" pitchFamily="18" charset="0"/>
                <a:cs typeface="Times New Roman" panose="02020603050405020304" pitchFamily="18" charset="0"/>
              </a:rPr>
              <a:t>Prediction Phase</a:t>
            </a:r>
          </a:p>
          <a:p>
            <a:pPr>
              <a:buClr>
                <a:schemeClr val="tx1">
                  <a:lumMod val="95000"/>
                  <a:lumOff val="5000"/>
                </a:schemeClr>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Single input → Predict 7 hazard labels</a:t>
            </a:r>
          </a:p>
          <a:p>
            <a:pPr>
              <a:buClr>
                <a:schemeClr val="tx1">
                  <a:lumMod val="95000"/>
                  <a:lumOff val="5000"/>
                </a:schemeClr>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Outputs: Risk occurrence classes for each hazard</a:t>
            </a:r>
          </a:p>
          <a:p>
            <a:pPr>
              <a:buNone/>
            </a:pPr>
            <a:r>
              <a:rPr lang="en-IN" sz="1800" b="1" dirty="0">
                <a:latin typeface="Times New Roman" panose="02020603050405020304" pitchFamily="18" charset="0"/>
                <a:cs typeface="Times New Roman" panose="02020603050405020304" pitchFamily="18" charset="0"/>
              </a:rPr>
              <a:t> </a:t>
            </a:r>
            <a:r>
              <a:rPr lang="en-IN" sz="1800" b="1" u="sng" dirty="0">
                <a:latin typeface="Times New Roman" panose="02020603050405020304" pitchFamily="18" charset="0"/>
                <a:cs typeface="Times New Roman" panose="02020603050405020304" pitchFamily="18" charset="0"/>
              </a:rPr>
              <a:t>Evaluation &amp; Visualization</a:t>
            </a:r>
          </a:p>
          <a:p>
            <a:pPr>
              <a:buClr>
                <a:schemeClr val="tx1">
                  <a:lumMod val="95000"/>
                  <a:lumOff val="5000"/>
                </a:schemeClr>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Accuracy, Confusion Matrix, F1-scores</a:t>
            </a:r>
          </a:p>
          <a:p>
            <a:pPr>
              <a:buClr>
                <a:schemeClr val="tx1">
                  <a:lumMod val="95000"/>
                  <a:lumOff val="5000"/>
                </a:schemeClr>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Graphs: Bar, Pie, Radar</a:t>
            </a:r>
          </a:p>
          <a:p>
            <a:pPr>
              <a:buClr>
                <a:schemeClr val="tx1">
                  <a:lumMod val="95000"/>
                  <a:lumOff val="5000"/>
                </a:schemeClr>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Heatmaps + Dashboard-ready plots</a:t>
            </a:r>
          </a:p>
          <a:p>
            <a:endParaRPr lang="en-IN" sz="1800" dirty="0"/>
          </a:p>
        </p:txBody>
      </p:sp>
    </p:spTree>
    <p:extLst>
      <p:ext uri="{BB962C8B-B14F-4D97-AF65-F5344CB8AC3E}">
        <p14:creationId xmlns:p14="http://schemas.microsoft.com/office/powerpoint/2010/main" val="2357485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12F7A4-74E9-AC62-7AD0-3D7F87841DDC}"/>
              </a:ext>
            </a:extLst>
          </p:cNvPr>
          <p:cNvPicPr>
            <a:picLocks noGrp="1" noChangeAspect="1"/>
          </p:cNvPicPr>
          <p:nvPr>
            <p:ph idx="1"/>
          </p:nvPr>
        </p:nvPicPr>
        <p:blipFill>
          <a:blip r:embed="rId2"/>
          <a:stretch>
            <a:fillRect/>
          </a:stretch>
        </p:blipFill>
        <p:spPr>
          <a:xfrm>
            <a:off x="3567953" y="345141"/>
            <a:ext cx="5880847" cy="6167718"/>
          </a:xfrm>
        </p:spPr>
      </p:pic>
    </p:spTree>
    <p:extLst>
      <p:ext uri="{BB962C8B-B14F-4D97-AF65-F5344CB8AC3E}">
        <p14:creationId xmlns:p14="http://schemas.microsoft.com/office/powerpoint/2010/main" val="3105899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4DF455-3130-8469-648C-9F2D1494DE1C}"/>
              </a:ext>
            </a:extLst>
          </p:cNvPr>
          <p:cNvSpPr>
            <a:spLocks noGrp="1"/>
          </p:cNvSpPr>
          <p:nvPr>
            <p:ph type="title"/>
          </p:nvPr>
        </p:nvSpPr>
        <p:spPr>
          <a:xfrm>
            <a:off x="2901820" y="326571"/>
            <a:ext cx="7595119" cy="1129006"/>
          </a:xfrm>
        </p:spPr>
        <p:txBody>
          <a:bodyPr>
            <a:normAutofit/>
          </a:bodyPr>
          <a:lstStyle/>
          <a:p>
            <a:r>
              <a:rPr lang="en-IN" b="1" dirty="0">
                <a:latin typeface="Times New Roman" panose="02020603050405020304" pitchFamily="18" charset="0"/>
                <a:cs typeface="Times New Roman" panose="02020603050405020304" pitchFamily="18" charset="0"/>
              </a:rPr>
              <a:t>7.  IMPLEMENTATION</a:t>
            </a:r>
            <a:endParaRPr lang="en-IN" b="1" dirty="0"/>
          </a:p>
        </p:txBody>
      </p:sp>
      <p:graphicFrame>
        <p:nvGraphicFramePr>
          <p:cNvPr id="2" name="Content Placeholder 1">
            <a:extLst>
              <a:ext uri="{FF2B5EF4-FFF2-40B4-BE49-F238E27FC236}">
                <a16:creationId xmlns:a16="http://schemas.microsoft.com/office/drawing/2014/main" id="{467DBC82-B5F2-5FBE-51A6-733DB10DF22E}"/>
              </a:ext>
            </a:extLst>
          </p:cNvPr>
          <p:cNvGraphicFramePr>
            <a:graphicFrameLocks noGrp="1"/>
          </p:cNvGraphicFramePr>
          <p:nvPr>
            <p:ph idx="1"/>
            <p:extLst>
              <p:ext uri="{D42A27DB-BD31-4B8C-83A1-F6EECF244321}">
                <p14:modId xmlns:p14="http://schemas.microsoft.com/office/powerpoint/2010/main" val="332347201"/>
              </p:ext>
            </p:extLst>
          </p:nvPr>
        </p:nvGraphicFramePr>
        <p:xfrm>
          <a:off x="2994212" y="1586753"/>
          <a:ext cx="8202426" cy="4446491"/>
        </p:xfrm>
        <a:graphic>
          <a:graphicData uri="http://schemas.openxmlformats.org/drawingml/2006/table">
            <a:tbl>
              <a:tblPr>
                <a:tableStyleId>{3C2FFA5D-87B4-456A-9821-1D502468CF0F}</a:tableStyleId>
              </a:tblPr>
              <a:tblGrid>
                <a:gridCol w="4092248">
                  <a:extLst>
                    <a:ext uri="{9D8B030D-6E8A-4147-A177-3AD203B41FA5}">
                      <a16:colId xmlns:a16="http://schemas.microsoft.com/office/drawing/2014/main" val="1951133100"/>
                    </a:ext>
                  </a:extLst>
                </a:gridCol>
                <a:gridCol w="4110178">
                  <a:extLst>
                    <a:ext uri="{9D8B030D-6E8A-4147-A177-3AD203B41FA5}">
                      <a16:colId xmlns:a16="http://schemas.microsoft.com/office/drawing/2014/main" val="2833497441"/>
                    </a:ext>
                  </a:extLst>
                </a:gridCol>
              </a:tblGrid>
              <a:tr h="635213">
                <a:tc>
                  <a:txBody>
                    <a:bodyPr/>
                    <a:lstStyle/>
                    <a:p>
                      <a:pPr algn="ctr"/>
                      <a:r>
                        <a:rPr lang="en-IN" sz="2000" b="1" dirty="0">
                          <a:latin typeface="Times New Roman" panose="02020603050405020304" pitchFamily="18" charset="0"/>
                          <a:cs typeface="Times New Roman" panose="02020603050405020304" pitchFamily="18" charset="0"/>
                        </a:rPr>
                        <a:t>LAYER</a:t>
                      </a:r>
                    </a:p>
                  </a:txBody>
                  <a:tcPr marL="75705" marR="75705" marT="37852" marB="378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latin typeface="Times New Roman" panose="02020603050405020304" pitchFamily="18" charset="0"/>
                          <a:cs typeface="Times New Roman" panose="02020603050405020304" pitchFamily="18" charset="0"/>
                        </a:rPr>
                        <a:t>TOOLS USED</a:t>
                      </a:r>
                    </a:p>
                  </a:txBody>
                  <a:tcPr marL="75705" marR="75705" marT="37852" marB="378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7469527"/>
                  </a:ext>
                </a:extLst>
              </a:tr>
              <a:tr h="635213">
                <a:tc>
                  <a:txBody>
                    <a:bodyPr/>
                    <a:lstStyle/>
                    <a:p>
                      <a:pPr algn="ctr"/>
                      <a:r>
                        <a:rPr lang="en-IN" sz="1500" dirty="0">
                          <a:latin typeface="Times New Roman" panose="02020603050405020304" pitchFamily="18" charset="0"/>
                          <a:cs typeface="Times New Roman" panose="02020603050405020304" pitchFamily="18" charset="0"/>
                        </a:rPr>
                        <a:t>Programming</a:t>
                      </a:r>
                    </a:p>
                  </a:txBody>
                  <a:tcPr marL="75705" marR="75705" marT="37852" marB="378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sz="1500">
                          <a:latin typeface="Times New Roman" panose="02020603050405020304" pitchFamily="18" charset="0"/>
                          <a:cs typeface="Times New Roman" panose="02020603050405020304" pitchFamily="18" charset="0"/>
                        </a:rPr>
                        <a:t>Python (Pandas, NumPy, Scikit-learn)</a:t>
                      </a:r>
                    </a:p>
                  </a:txBody>
                  <a:tcPr marL="75705" marR="75705" marT="37852" marB="378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92319704"/>
                  </a:ext>
                </a:extLst>
              </a:tr>
              <a:tr h="635213">
                <a:tc>
                  <a:txBody>
                    <a:bodyPr/>
                    <a:lstStyle/>
                    <a:p>
                      <a:pPr algn="ctr"/>
                      <a:r>
                        <a:rPr lang="en-IN" sz="1500">
                          <a:latin typeface="Times New Roman" panose="02020603050405020304" pitchFamily="18" charset="0"/>
                          <a:cs typeface="Times New Roman" panose="02020603050405020304" pitchFamily="18" charset="0"/>
                        </a:rPr>
                        <a:t>Models</a:t>
                      </a:r>
                    </a:p>
                  </a:txBody>
                  <a:tcPr marL="75705" marR="75705" marT="37852" marB="378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500" dirty="0">
                          <a:latin typeface="Times New Roman" panose="02020603050405020304" pitchFamily="18" charset="0"/>
                          <a:cs typeface="Times New Roman" panose="02020603050405020304" pitchFamily="18" charset="0"/>
                        </a:rPr>
                        <a:t>Random Forest, XGBoost, CatBoost (Voting)</a:t>
                      </a:r>
                    </a:p>
                  </a:txBody>
                  <a:tcPr marL="75705" marR="75705" marT="37852" marB="378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38408446"/>
                  </a:ext>
                </a:extLst>
              </a:tr>
              <a:tr h="635213">
                <a:tc>
                  <a:txBody>
                    <a:bodyPr/>
                    <a:lstStyle/>
                    <a:p>
                      <a:pPr algn="ctr"/>
                      <a:r>
                        <a:rPr lang="en-IN" sz="1500" dirty="0">
                          <a:latin typeface="Times New Roman" panose="02020603050405020304" pitchFamily="18" charset="0"/>
                          <a:cs typeface="Times New Roman" panose="02020603050405020304" pitchFamily="18" charset="0"/>
                        </a:rPr>
                        <a:t>Multi-Hazard Model</a:t>
                      </a:r>
                    </a:p>
                  </a:txBody>
                  <a:tcPr marL="75705" marR="75705" marT="37852" marB="378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500" dirty="0">
                          <a:latin typeface="Times New Roman" panose="02020603050405020304" pitchFamily="18" charset="0"/>
                          <a:cs typeface="Times New Roman" panose="02020603050405020304" pitchFamily="18" charset="0"/>
                        </a:rPr>
                        <a:t>MultiOutputClassifier</a:t>
                      </a:r>
                    </a:p>
                  </a:txBody>
                  <a:tcPr marL="75705" marR="75705" marT="37852" marB="378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5517152"/>
                  </a:ext>
                </a:extLst>
              </a:tr>
              <a:tr h="635213">
                <a:tc>
                  <a:txBody>
                    <a:bodyPr/>
                    <a:lstStyle/>
                    <a:p>
                      <a:pPr algn="ctr"/>
                      <a:r>
                        <a:rPr lang="en-IN" sz="1500">
                          <a:latin typeface="Times New Roman" panose="02020603050405020304" pitchFamily="18" charset="0"/>
                          <a:cs typeface="Times New Roman" panose="02020603050405020304" pitchFamily="18" charset="0"/>
                        </a:rPr>
                        <a:t>Data Handling</a:t>
                      </a:r>
                    </a:p>
                  </a:txBody>
                  <a:tcPr marL="75705" marR="75705" marT="37852" marB="378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500" dirty="0">
                          <a:latin typeface="Times New Roman" panose="02020603050405020304" pitchFamily="18" charset="0"/>
                          <a:cs typeface="Times New Roman" panose="02020603050405020304" pitchFamily="18" charset="0"/>
                        </a:rPr>
                        <a:t>CSV files, Pandas DataFrames</a:t>
                      </a:r>
                    </a:p>
                  </a:txBody>
                  <a:tcPr marL="75705" marR="75705" marT="37852" marB="378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03789541"/>
                  </a:ext>
                </a:extLst>
              </a:tr>
              <a:tr h="635213">
                <a:tc>
                  <a:txBody>
                    <a:bodyPr/>
                    <a:lstStyle/>
                    <a:p>
                      <a:pPr algn="ctr"/>
                      <a:r>
                        <a:rPr lang="en-IN" sz="1500">
                          <a:latin typeface="Times New Roman" panose="02020603050405020304" pitchFamily="18" charset="0"/>
                          <a:cs typeface="Times New Roman" panose="02020603050405020304" pitchFamily="18" charset="0"/>
                        </a:rPr>
                        <a:t>Visualization</a:t>
                      </a:r>
                    </a:p>
                  </a:txBody>
                  <a:tcPr marL="75705" marR="75705" marT="37852" marB="378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500" dirty="0">
                          <a:latin typeface="Times New Roman" panose="02020603050405020304" pitchFamily="18" charset="0"/>
                          <a:cs typeface="Times New Roman" panose="02020603050405020304" pitchFamily="18" charset="0"/>
                        </a:rPr>
                        <a:t>Matplotlib, Seaborn</a:t>
                      </a:r>
                    </a:p>
                  </a:txBody>
                  <a:tcPr marL="75705" marR="75705" marT="37852" marB="378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53557929"/>
                  </a:ext>
                </a:extLst>
              </a:tr>
              <a:tr h="635213">
                <a:tc>
                  <a:txBody>
                    <a:bodyPr/>
                    <a:lstStyle/>
                    <a:p>
                      <a:pPr algn="ctr"/>
                      <a:r>
                        <a:rPr lang="en-IN" sz="1500" dirty="0">
                          <a:latin typeface="Times New Roman" panose="02020603050405020304" pitchFamily="18" charset="0"/>
                          <a:cs typeface="Times New Roman" panose="02020603050405020304" pitchFamily="18" charset="0"/>
                        </a:rPr>
                        <a:t>Dev Environment</a:t>
                      </a:r>
                    </a:p>
                  </a:txBody>
                  <a:tcPr marL="75705" marR="75705" marT="37852" marB="378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500" dirty="0" err="1">
                          <a:latin typeface="Times New Roman" panose="02020603050405020304" pitchFamily="18" charset="0"/>
                          <a:cs typeface="Times New Roman" panose="02020603050405020304" pitchFamily="18" charset="0"/>
                        </a:rPr>
                        <a:t>Jupyter</a:t>
                      </a:r>
                      <a:r>
                        <a:rPr lang="en-US" sz="1500" dirty="0">
                          <a:latin typeface="Times New Roman" panose="02020603050405020304" pitchFamily="18" charset="0"/>
                          <a:cs typeface="Times New Roman" panose="02020603050405020304" pitchFamily="18" charset="0"/>
                        </a:rPr>
                        <a:t> Notebook, VS Code (WSL on Windows)</a:t>
                      </a:r>
                    </a:p>
                  </a:txBody>
                  <a:tcPr marL="75705" marR="75705" marT="37852" marB="3785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6424692"/>
                  </a:ext>
                </a:extLst>
              </a:tr>
            </a:tbl>
          </a:graphicData>
        </a:graphic>
      </p:graphicFrame>
    </p:spTree>
    <p:extLst>
      <p:ext uri="{BB962C8B-B14F-4D97-AF65-F5344CB8AC3E}">
        <p14:creationId xmlns:p14="http://schemas.microsoft.com/office/powerpoint/2010/main" val="3063722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BC300B7-E7D6-FA0D-3037-1869EF7E7C4E}"/>
              </a:ext>
            </a:extLst>
          </p:cNvPr>
          <p:cNvPicPr>
            <a:picLocks noGrp="1" noChangeAspect="1"/>
          </p:cNvPicPr>
          <p:nvPr>
            <p:ph idx="1"/>
          </p:nvPr>
        </p:nvPicPr>
        <p:blipFill>
          <a:blip r:embed="rId2"/>
          <a:stretch>
            <a:fillRect/>
          </a:stretch>
        </p:blipFill>
        <p:spPr>
          <a:xfrm>
            <a:off x="2265844" y="403411"/>
            <a:ext cx="4224603" cy="5880847"/>
          </a:xfrm>
        </p:spPr>
      </p:pic>
      <p:pic>
        <p:nvPicPr>
          <p:cNvPr id="6" name="Picture 5">
            <a:extLst>
              <a:ext uri="{FF2B5EF4-FFF2-40B4-BE49-F238E27FC236}">
                <a16:creationId xmlns:a16="http://schemas.microsoft.com/office/drawing/2014/main" id="{2670DA92-F908-AA3D-6565-278EB8A39426}"/>
              </a:ext>
            </a:extLst>
          </p:cNvPr>
          <p:cNvPicPr>
            <a:picLocks noChangeAspect="1"/>
          </p:cNvPicPr>
          <p:nvPr/>
        </p:nvPicPr>
        <p:blipFill>
          <a:blip r:embed="rId3"/>
          <a:srcRect r="34811"/>
          <a:stretch/>
        </p:blipFill>
        <p:spPr>
          <a:xfrm>
            <a:off x="7117975" y="466165"/>
            <a:ext cx="4224603" cy="5818093"/>
          </a:xfrm>
          <a:prstGeom prst="rect">
            <a:avLst/>
          </a:prstGeom>
        </p:spPr>
      </p:pic>
    </p:spTree>
    <p:extLst>
      <p:ext uri="{BB962C8B-B14F-4D97-AF65-F5344CB8AC3E}">
        <p14:creationId xmlns:p14="http://schemas.microsoft.com/office/powerpoint/2010/main" val="47925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C4E7-F2F1-79FC-00EE-55AD37F0C588}"/>
              </a:ext>
            </a:extLst>
          </p:cNvPr>
          <p:cNvSpPr>
            <a:spLocks noGrp="1"/>
          </p:cNvSpPr>
          <p:nvPr>
            <p:ph type="title"/>
          </p:nvPr>
        </p:nvSpPr>
        <p:spPr>
          <a:xfrm>
            <a:off x="2998839" y="108156"/>
            <a:ext cx="8504184" cy="1140541"/>
          </a:xfrm>
        </p:spPr>
        <p:txBody>
          <a:bodyPr/>
          <a:lstStyle/>
          <a:p>
            <a:r>
              <a:rPr lang="en-IN" b="1"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398B9E8F-2DB9-09FD-F5F8-EF90420F55EE}"/>
              </a:ext>
            </a:extLst>
          </p:cNvPr>
          <p:cNvSpPr>
            <a:spLocks noGrp="1"/>
          </p:cNvSpPr>
          <p:nvPr>
            <p:ph idx="1"/>
          </p:nvPr>
        </p:nvSpPr>
        <p:spPr>
          <a:xfrm>
            <a:off x="2998839" y="1602657"/>
            <a:ext cx="8504184" cy="4925961"/>
          </a:xfrm>
        </p:spPr>
        <p:txBody>
          <a:bodyPr>
            <a:normAutofit/>
          </a:bodyPr>
          <a:lstStyle/>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Abstract</a:t>
            </a:r>
          </a:p>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Upto Second review</a:t>
            </a:r>
          </a:p>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Literature Review</a:t>
            </a:r>
          </a:p>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Architecture</a:t>
            </a:r>
          </a:p>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Methodology</a:t>
            </a:r>
          </a:p>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Work flow diagram</a:t>
            </a:r>
          </a:p>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Implementation</a:t>
            </a:r>
          </a:p>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Conclusion</a:t>
            </a:r>
          </a:p>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Future Enhancement </a:t>
            </a:r>
          </a:p>
          <a:p>
            <a:pPr marL="514350" indent="-514350" algn="just">
              <a:buClr>
                <a:schemeClr val="tx1"/>
              </a:buClr>
              <a:buSzPct val="102000"/>
              <a:buFont typeface="+mj-lt"/>
              <a:buAutoNum type="arabicPeriod"/>
            </a:pPr>
            <a:r>
              <a:rPr lang="en-US" sz="2000" dirty="0">
                <a:latin typeface="Times New Roman" panose="02020603050405020304" pitchFamily="18" charset="0"/>
                <a:cs typeface="Times New Roman" panose="02020603050405020304" pitchFamily="18" charset="0"/>
              </a:rPr>
              <a:t>References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231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2FD47F-037F-7AFB-2E8F-2166BACF6A1A}"/>
              </a:ext>
            </a:extLst>
          </p:cNvPr>
          <p:cNvPicPr>
            <a:picLocks noGrp="1" noChangeAspect="1"/>
          </p:cNvPicPr>
          <p:nvPr>
            <p:ph idx="1"/>
          </p:nvPr>
        </p:nvPicPr>
        <p:blipFill>
          <a:blip r:embed="rId2"/>
          <a:stretch>
            <a:fillRect/>
          </a:stretch>
        </p:blipFill>
        <p:spPr>
          <a:xfrm>
            <a:off x="3003176" y="448235"/>
            <a:ext cx="8005483" cy="5952565"/>
          </a:xfrm>
        </p:spPr>
      </p:pic>
    </p:spTree>
    <p:extLst>
      <p:ext uri="{BB962C8B-B14F-4D97-AF65-F5344CB8AC3E}">
        <p14:creationId xmlns:p14="http://schemas.microsoft.com/office/powerpoint/2010/main" val="1371305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CF9DE6-448D-909B-55E9-23500A98FCF4}"/>
              </a:ext>
            </a:extLst>
          </p:cNvPr>
          <p:cNvPicPr>
            <a:picLocks noGrp="1" noChangeAspect="1"/>
          </p:cNvPicPr>
          <p:nvPr>
            <p:ph idx="1"/>
          </p:nvPr>
        </p:nvPicPr>
        <p:blipFill>
          <a:blip r:embed="rId2"/>
          <a:stretch>
            <a:fillRect/>
          </a:stretch>
        </p:blipFill>
        <p:spPr>
          <a:xfrm>
            <a:off x="2958352" y="268942"/>
            <a:ext cx="8579224" cy="6320116"/>
          </a:xfrm>
        </p:spPr>
      </p:pic>
    </p:spTree>
    <p:extLst>
      <p:ext uri="{BB962C8B-B14F-4D97-AF65-F5344CB8AC3E}">
        <p14:creationId xmlns:p14="http://schemas.microsoft.com/office/powerpoint/2010/main" val="3143942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A3466C-3595-D83B-F610-589CA5F13D99}"/>
              </a:ext>
            </a:extLst>
          </p:cNvPr>
          <p:cNvPicPr>
            <a:picLocks noChangeAspect="1"/>
          </p:cNvPicPr>
          <p:nvPr/>
        </p:nvPicPr>
        <p:blipFill>
          <a:blip r:embed="rId2"/>
          <a:stretch>
            <a:fillRect/>
          </a:stretch>
        </p:blipFill>
        <p:spPr>
          <a:xfrm>
            <a:off x="3173050" y="289823"/>
            <a:ext cx="6903734" cy="6099060"/>
          </a:xfrm>
          <a:prstGeom prst="rect">
            <a:avLst/>
          </a:prstGeom>
        </p:spPr>
      </p:pic>
    </p:spTree>
    <p:extLst>
      <p:ext uri="{BB962C8B-B14F-4D97-AF65-F5344CB8AC3E}">
        <p14:creationId xmlns:p14="http://schemas.microsoft.com/office/powerpoint/2010/main" val="3395408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496B8D-72DF-6A0E-1A05-AD1907009B8A}"/>
              </a:ext>
            </a:extLst>
          </p:cNvPr>
          <p:cNvPicPr>
            <a:picLocks noChangeAspect="1"/>
          </p:cNvPicPr>
          <p:nvPr/>
        </p:nvPicPr>
        <p:blipFill>
          <a:blip r:embed="rId2"/>
          <a:stretch>
            <a:fillRect/>
          </a:stretch>
        </p:blipFill>
        <p:spPr>
          <a:xfrm>
            <a:off x="2783603" y="421340"/>
            <a:ext cx="7588562" cy="6158753"/>
          </a:xfrm>
          <a:prstGeom prst="rect">
            <a:avLst/>
          </a:prstGeom>
        </p:spPr>
      </p:pic>
    </p:spTree>
    <p:extLst>
      <p:ext uri="{BB962C8B-B14F-4D97-AF65-F5344CB8AC3E}">
        <p14:creationId xmlns:p14="http://schemas.microsoft.com/office/powerpoint/2010/main" val="2497074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937549-0658-44EC-E964-0ACBAF700CFA}"/>
              </a:ext>
            </a:extLst>
          </p:cNvPr>
          <p:cNvSpPr>
            <a:spLocks noGrp="1"/>
          </p:cNvSpPr>
          <p:nvPr>
            <p:ph idx="1"/>
          </p:nvPr>
        </p:nvSpPr>
        <p:spPr>
          <a:xfrm>
            <a:off x="2501153" y="1299883"/>
            <a:ext cx="9001870" cy="4491318"/>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JAARVIS system was successfully developed to predict and visualize multiple rare geo-hazards using a unified AI approach. By integrating datasets for seven hazard types and applying ensemble machine learning techniques, we built a multi-output prediction model with high accuracy. The use of Random Forest,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CatBoost</a:t>
            </a:r>
            <a:r>
              <a:rPr lang="en-US" sz="2000" dirty="0">
                <a:latin typeface="Times New Roman" panose="02020603050405020304" pitchFamily="18" charset="0"/>
                <a:cs typeface="Times New Roman" panose="02020603050405020304" pitchFamily="18" charset="0"/>
              </a:rPr>
              <a:t> in a voting ensemble allowed us to leverage the strengths of each algorithm. The model consistently achieved 92–94% accuracy across most hazard types. Visualization tools like bar plots, heatmaps, and radar charts made the predictions interpretable and dashboard-ready. JAARVIS represents a step forward in intelligent disaster forecasting and lays the groundwork for real-time alert systems.</a:t>
            </a:r>
            <a:endParaRPr lang="en-IN"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D5CB62CC-9338-7494-63A2-D76976136F80}"/>
              </a:ext>
            </a:extLst>
          </p:cNvPr>
          <p:cNvSpPr>
            <a:spLocks noGrp="1"/>
          </p:cNvSpPr>
          <p:nvPr>
            <p:ph type="title"/>
          </p:nvPr>
        </p:nvSpPr>
        <p:spPr>
          <a:xfrm>
            <a:off x="2268071" y="197225"/>
            <a:ext cx="8686800" cy="941294"/>
          </a:xfrm>
        </p:spPr>
        <p:txBody>
          <a:bodyPr>
            <a:noAutofit/>
          </a:bodyPr>
          <a:lstStyle/>
          <a:p>
            <a:pPr algn="ctr"/>
            <a:r>
              <a:rPr lang="en-IN" sz="3200" b="1" dirty="0">
                <a:latin typeface="Times New Roman" panose="02020603050405020304" pitchFamily="18" charset="0"/>
                <a:cs typeface="Times New Roman" panose="02020603050405020304" pitchFamily="18" charset="0"/>
              </a:rPr>
              <a:t>8. CONCLUSION</a:t>
            </a:r>
          </a:p>
        </p:txBody>
      </p:sp>
    </p:spTree>
    <p:extLst>
      <p:ext uri="{BB962C8B-B14F-4D97-AF65-F5344CB8AC3E}">
        <p14:creationId xmlns:p14="http://schemas.microsoft.com/office/powerpoint/2010/main" val="255616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EDD8453-DF46-5211-6AD4-AE24B07A23B5}"/>
              </a:ext>
            </a:extLst>
          </p:cNvPr>
          <p:cNvSpPr txBox="1">
            <a:spLocks/>
          </p:cNvSpPr>
          <p:nvPr/>
        </p:nvSpPr>
        <p:spPr>
          <a:xfrm>
            <a:off x="2547258" y="279919"/>
            <a:ext cx="8864082" cy="78688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None/>
            </a:pPr>
            <a:endParaRPr lang="en-US" sz="3600" dirty="0">
              <a:latin typeface="Times New Roman" panose="02020603050405020304" pitchFamily="18" charset="0"/>
              <a:cs typeface="Times New Roman" panose="02020603050405020304" pitchFamily="18" charset="0"/>
            </a:endParaRPr>
          </a:p>
          <a:p>
            <a:pPr marL="0" indent="0" algn="ctr">
              <a:buNone/>
            </a:pPr>
            <a:r>
              <a:rPr lang="en-US" sz="4000" b="1" dirty="0">
                <a:latin typeface="Times New Roman" panose="02020603050405020304" pitchFamily="18" charset="0"/>
                <a:cs typeface="Times New Roman" panose="02020603050405020304" pitchFamily="18" charset="0"/>
              </a:rPr>
              <a:t>9.  FUTURE ENHANCEMENT</a:t>
            </a:r>
          </a:p>
          <a:p>
            <a:pPr marL="0" indent="0" algn="ctr">
              <a:buNone/>
            </a:pPr>
            <a:endParaRPr lang="en-IN" sz="36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C7EFC37-02AC-50C6-749B-0CA913CB0797}"/>
              </a:ext>
            </a:extLst>
          </p:cNvPr>
          <p:cNvSpPr>
            <a:spLocks noGrp="1" noChangeArrowheads="1"/>
          </p:cNvSpPr>
          <p:nvPr>
            <p:ph idx="1"/>
          </p:nvPr>
        </p:nvSpPr>
        <p:spPr bwMode="auto">
          <a:xfrm>
            <a:off x="2547938" y="1687099"/>
            <a:ext cx="9469259" cy="3690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Integrate real-time geospatial and satellite APIs for live hazard data</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Deploy JAARVIS as a web-based dashboard using Streamlit or React + Flask</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Implement deep learning models (LSTM/CNN) for temporal hazard prediction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Host the system on cloud platforms (AWS/GCP) for scalability and accessibility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Add interactive maps using Folium or Leaflet for geo-visual risk overlays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Expand to include more rare hazards like avalanches, dust storms, or forest fires</a:t>
            </a:r>
          </a:p>
        </p:txBody>
      </p:sp>
    </p:spTree>
    <p:extLst>
      <p:ext uri="{BB962C8B-B14F-4D97-AF65-F5344CB8AC3E}">
        <p14:creationId xmlns:p14="http://schemas.microsoft.com/office/powerpoint/2010/main" val="21873005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0EE609-64EB-74AB-2646-A9CC3681846C}"/>
              </a:ext>
            </a:extLst>
          </p:cNvPr>
          <p:cNvSpPr>
            <a:spLocks noGrp="1"/>
          </p:cNvSpPr>
          <p:nvPr>
            <p:ph type="title"/>
          </p:nvPr>
        </p:nvSpPr>
        <p:spPr>
          <a:xfrm>
            <a:off x="3032450" y="345234"/>
            <a:ext cx="8266922" cy="923729"/>
          </a:xfrm>
        </p:spPr>
        <p:txBody>
          <a:bodyPr/>
          <a:lstStyle/>
          <a:p>
            <a:r>
              <a:rPr lang="en-US" b="1" dirty="0">
                <a:latin typeface="Times New Roman" panose="02020603050405020304" pitchFamily="18" charset="0"/>
                <a:cs typeface="Times New Roman" panose="02020603050405020304" pitchFamily="18" charset="0"/>
              </a:rPr>
              <a:t>10.  REFERENCES</a:t>
            </a:r>
            <a:endParaRPr lang="en-IN" b="1" dirty="0"/>
          </a:p>
        </p:txBody>
      </p:sp>
      <p:sp>
        <p:nvSpPr>
          <p:cNvPr id="3" name="Content Placeholder 2">
            <a:extLst>
              <a:ext uri="{FF2B5EF4-FFF2-40B4-BE49-F238E27FC236}">
                <a16:creationId xmlns:a16="http://schemas.microsoft.com/office/drawing/2014/main" id="{A78CD1A8-D6A0-2706-FD2F-5C266F173EB7}"/>
              </a:ext>
            </a:extLst>
          </p:cNvPr>
          <p:cNvSpPr>
            <a:spLocks noGrp="1"/>
          </p:cNvSpPr>
          <p:nvPr>
            <p:ph idx="1"/>
          </p:nvPr>
        </p:nvSpPr>
        <p:spPr>
          <a:xfrm>
            <a:off x="1456322" y="1268963"/>
            <a:ext cx="10018712" cy="4627984"/>
          </a:xfrm>
        </p:spPr>
        <p:txBody>
          <a:bodyPr numCol="2">
            <a:normAutofit/>
          </a:bodyPr>
          <a:lstStyle/>
          <a:p>
            <a:endParaRPr lang="en-US"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368CC411-B431-4986-7431-6299F7439EA9}"/>
              </a:ext>
            </a:extLst>
          </p:cNvPr>
          <p:cNvPicPr>
            <a:picLocks noChangeAspect="1"/>
          </p:cNvPicPr>
          <p:nvPr/>
        </p:nvPicPr>
        <p:blipFill>
          <a:blip r:embed="rId2"/>
          <a:stretch>
            <a:fillRect/>
          </a:stretch>
        </p:blipFill>
        <p:spPr>
          <a:xfrm>
            <a:off x="2428685" y="1632857"/>
            <a:ext cx="4345339" cy="4264090"/>
          </a:xfrm>
          <a:prstGeom prst="rect">
            <a:avLst/>
          </a:prstGeom>
        </p:spPr>
      </p:pic>
      <p:pic>
        <p:nvPicPr>
          <p:cNvPr id="9" name="Picture 8">
            <a:extLst>
              <a:ext uri="{FF2B5EF4-FFF2-40B4-BE49-F238E27FC236}">
                <a16:creationId xmlns:a16="http://schemas.microsoft.com/office/drawing/2014/main" id="{17B7AE21-8B25-5EE2-FBC8-B80325A66852}"/>
              </a:ext>
            </a:extLst>
          </p:cNvPr>
          <p:cNvPicPr>
            <a:picLocks noChangeAspect="1"/>
          </p:cNvPicPr>
          <p:nvPr/>
        </p:nvPicPr>
        <p:blipFill>
          <a:blip r:embed="rId3"/>
          <a:stretch>
            <a:fillRect/>
          </a:stretch>
        </p:blipFill>
        <p:spPr>
          <a:xfrm>
            <a:off x="7165911" y="1632857"/>
            <a:ext cx="4345338" cy="4264090"/>
          </a:xfrm>
          <a:prstGeom prst="rect">
            <a:avLst/>
          </a:prstGeom>
        </p:spPr>
      </p:pic>
    </p:spTree>
    <p:extLst>
      <p:ext uri="{BB962C8B-B14F-4D97-AF65-F5344CB8AC3E}">
        <p14:creationId xmlns:p14="http://schemas.microsoft.com/office/powerpoint/2010/main" val="349307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F437-4164-6917-AD3C-BE9009F466CA}"/>
              </a:ext>
            </a:extLst>
          </p:cNvPr>
          <p:cNvSpPr>
            <a:spLocks noGrp="1"/>
          </p:cNvSpPr>
          <p:nvPr>
            <p:ph type="title"/>
          </p:nvPr>
        </p:nvSpPr>
        <p:spPr>
          <a:xfrm>
            <a:off x="2949677" y="226143"/>
            <a:ext cx="8553347" cy="753571"/>
          </a:xfrm>
        </p:spPr>
        <p:txBody>
          <a:bodyPr/>
          <a:lstStyle/>
          <a:p>
            <a:pPr marL="742950" indent="-742950">
              <a:buFont typeface="+mj-lt"/>
              <a:buAutoNum type="arabicPeriod"/>
            </a:pPr>
            <a:r>
              <a:rPr lang="en-US" sz="4000" b="1" dirty="0">
                <a:latin typeface="Times New Roman" panose="02020603050405020304" pitchFamily="18" charset="0"/>
                <a:cs typeface="Times New Roman" panose="02020603050405020304" pitchFamily="18" charset="0"/>
              </a:rPr>
              <a:t>ABSTRACT</a:t>
            </a:r>
            <a:endParaRPr lang="en-IN" b="1" dirty="0"/>
          </a:p>
        </p:txBody>
      </p:sp>
      <p:sp>
        <p:nvSpPr>
          <p:cNvPr id="3" name="Content Placeholder 2">
            <a:extLst>
              <a:ext uri="{FF2B5EF4-FFF2-40B4-BE49-F238E27FC236}">
                <a16:creationId xmlns:a16="http://schemas.microsoft.com/office/drawing/2014/main" id="{A95E4359-72CB-A195-2DC4-C1E4F2D75CA6}"/>
              </a:ext>
            </a:extLst>
          </p:cNvPr>
          <p:cNvSpPr>
            <a:spLocks noGrp="1"/>
          </p:cNvSpPr>
          <p:nvPr>
            <p:ph idx="1"/>
          </p:nvPr>
        </p:nvSpPr>
        <p:spPr>
          <a:xfrm>
            <a:off x="2949676" y="979715"/>
            <a:ext cx="8553347" cy="5579706"/>
          </a:xfrm>
        </p:spPr>
        <p:txBody>
          <a:bodyPr>
            <a:noAutofit/>
          </a:bodyPr>
          <a:lstStyle/>
          <a:p>
            <a:pPr>
              <a:buClr>
                <a:schemeClr val="tx1">
                  <a:lumMod val="95000"/>
                  <a:lumOff val="5000"/>
                </a:schemeClr>
              </a:buClr>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Rare geo-hazards such as Glacial Lake Outburst Floods (GLOFs), Soil Liquefaction, Tsunami-Induced Coastal Erosion, Sinkholes &amp; Land Subsidence, Volcanic Mudflows (Lahars), Landslides, and Earthquakes pose significant threats but remain understudied and difficult to predict due to limited real-time data and inefficient early warning systems.</a:t>
            </a:r>
          </a:p>
          <a:p>
            <a:pPr marL="0" indent="0">
              <a:buClr>
                <a:schemeClr val="tx1">
                  <a:lumMod val="95000"/>
                  <a:lumOff val="5000"/>
                </a:schemeClr>
              </a:buClr>
              <a:buNone/>
            </a:pPr>
            <a:endParaRPr lang="en-IN" sz="2200" dirty="0">
              <a:latin typeface="Times New Roman" panose="02020603050405020304" pitchFamily="18" charset="0"/>
              <a:cs typeface="Times New Roman" panose="02020603050405020304" pitchFamily="18" charset="0"/>
            </a:endParaRPr>
          </a:p>
          <a:p>
            <a:pPr>
              <a:buClr>
                <a:schemeClr val="tx1">
                  <a:lumMod val="95000"/>
                  <a:lumOff val="5000"/>
                </a:schemeClr>
              </a:buClr>
            </a:pPr>
            <a:r>
              <a:rPr lang="en-IN" sz="2200" dirty="0">
                <a:latin typeface="Times New Roman" panose="02020603050405020304" pitchFamily="18" charset="0"/>
                <a:cs typeface="Times New Roman" panose="02020603050405020304" pitchFamily="18" charset="0"/>
              </a:rPr>
              <a:t>JAARVIS is an AI-powered multi-hazard surveillance system designed to evaluate, predict, and provide real-time alerts for these disasters. The system integrates machine learning, deep learning, and geospatial analysis, leveraging satellite imagery, seismic activity, climate trends, and terrain deformations to generate probabilistic risk forecasts with confidence intervals.</a:t>
            </a:r>
          </a:p>
        </p:txBody>
      </p:sp>
    </p:spTree>
    <p:extLst>
      <p:ext uri="{BB962C8B-B14F-4D97-AF65-F5344CB8AC3E}">
        <p14:creationId xmlns:p14="http://schemas.microsoft.com/office/powerpoint/2010/main" val="16546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9925F42-5940-341C-2F68-45951BCFC45D}"/>
              </a:ext>
            </a:extLst>
          </p:cNvPr>
          <p:cNvSpPr>
            <a:spLocks noGrp="1"/>
          </p:cNvSpPr>
          <p:nvPr>
            <p:ph idx="1"/>
          </p:nvPr>
        </p:nvSpPr>
        <p:spPr>
          <a:xfrm>
            <a:off x="2220913" y="830263"/>
            <a:ext cx="9282112" cy="4960937"/>
          </a:xfrm>
        </p:spPr>
        <p:txBody>
          <a:bodyPr>
            <a:normAutofit/>
          </a:bodyPr>
          <a:lstStyle/>
          <a:p>
            <a:pPr>
              <a:buClr>
                <a:schemeClr val="tx1">
                  <a:lumMod val="95000"/>
                  <a:lumOff val="5000"/>
                </a:schemeClr>
              </a:buClr>
            </a:pPr>
            <a:r>
              <a:rPr lang="en-IN" sz="2200" dirty="0">
                <a:latin typeface="Times New Roman" panose="02020603050405020304" pitchFamily="18" charset="0"/>
                <a:cs typeface="Times New Roman" panose="02020603050405020304" pitchFamily="18" charset="0"/>
              </a:rPr>
              <a:t>Using an interactive dashboard, JAARVIS provides:</a:t>
            </a:r>
          </a:p>
          <a:p>
            <a:pPr lvl="1">
              <a:buClr>
                <a:schemeClr val="tx1">
                  <a:lumMod val="95000"/>
                  <a:lumOff val="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Dynamic risk visualization of hazard-prone regions.</a:t>
            </a:r>
          </a:p>
          <a:p>
            <a:pPr lvl="1">
              <a:buClr>
                <a:schemeClr val="tx1">
                  <a:lumMod val="95000"/>
                  <a:lumOff val="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Automated alerts to authorities and communities.</a:t>
            </a:r>
          </a:p>
          <a:p>
            <a:pPr lvl="1">
              <a:buClr>
                <a:schemeClr val="tx1">
                  <a:lumMod val="95000"/>
                  <a:lumOff val="5000"/>
                </a:schemeClr>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Historical trend analysis for proactive disaster management.</a:t>
            </a:r>
          </a:p>
          <a:p>
            <a:pPr marL="457200" lvl="1" indent="0">
              <a:buClr>
                <a:schemeClr val="tx1">
                  <a:lumMod val="95000"/>
                  <a:lumOff val="5000"/>
                </a:schemeClr>
              </a:buClr>
              <a:buNone/>
            </a:pPr>
            <a:endParaRPr lang="en-IN" sz="2200" dirty="0">
              <a:latin typeface="Times New Roman" panose="02020603050405020304" pitchFamily="18" charset="0"/>
              <a:cs typeface="Times New Roman" panose="02020603050405020304" pitchFamily="18" charset="0"/>
            </a:endParaRPr>
          </a:p>
          <a:p>
            <a:pPr>
              <a:buClr>
                <a:schemeClr val="tx1">
                  <a:lumMod val="95000"/>
                  <a:lumOff val="5000"/>
                </a:schemeClr>
              </a:buClr>
            </a:pPr>
            <a:r>
              <a:rPr lang="en-IN" sz="2200" dirty="0">
                <a:latin typeface="Times New Roman" panose="02020603050405020304" pitchFamily="18" charset="0"/>
                <a:cs typeface="Times New Roman" panose="02020603050405020304" pitchFamily="18" charset="0"/>
              </a:rPr>
              <a:t>By combining Informer Transformer for time-series forecasting, CatBoost &amp; LightGBM for risk assessment, and ResNet-50 + U-Net for geospatial hazard mapping, JAARVIS enhances disaster preparedness with AI-driven predictive analytics and real-time decision support.</a:t>
            </a:r>
          </a:p>
        </p:txBody>
      </p:sp>
    </p:spTree>
    <p:extLst>
      <p:ext uri="{BB962C8B-B14F-4D97-AF65-F5344CB8AC3E}">
        <p14:creationId xmlns:p14="http://schemas.microsoft.com/office/powerpoint/2010/main" val="826872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78AB-90F1-A5B3-2FEA-B51B74879F31}"/>
              </a:ext>
            </a:extLst>
          </p:cNvPr>
          <p:cNvSpPr>
            <a:spLocks noGrp="1"/>
          </p:cNvSpPr>
          <p:nvPr>
            <p:ph type="title"/>
          </p:nvPr>
        </p:nvSpPr>
        <p:spPr>
          <a:xfrm>
            <a:off x="2772697" y="245806"/>
            <a:ext cx="8583561" cy="937535"/>
          </a:xfrm>
        </p:spPr>
        <p:txBody>
          <a:bodyPr/>
          <a:lstStyle/>
          <a:p>
            <a:r>
              <a:rPr lang="en-US" sz="4000" b="1"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UPTO SECOND REVIEW</a:t>
            </a:r>
            <a:endParaRPr lang="en-IN" b="1" dirty="0"/>
          </a:p>
        </p:txBody>
      </p:sp>
      <p:sp>
        <p:nvSpPr>
          <p:cNvPr id="3" name="Content Placeholder 2">
            <a:extLst>
              <a:ext uri="{FF2B5EF4-FFF2-40B4-BE49-F238E27FC236}">
                <a16:creationId xmlns:a16="http://schemas.microsoft.com/office/drawing/2014/main" id="{95FA9FB3-2463-4688-7F27-867076564439}"/>
              </a:ext>
            </a:extLst>
          </p:cNvPr>
          <p:cNvSpPr>
            <a:spLocks noGrp="1"/>
          </p:cNvSpPr>
          <p:nvPr>
            <p:ph idx="1"/>
          </p:nvPr>
        </p:nvSpPr>
        <p:spPr>
          <a:xfrm>
            <a:off x="2375647" y="1416423"/>
            <a:ext cx="9556377" cy="4994209"/>
          </a:xfrm>
        </p:spPr>
        <p:txBody>
          <a:bodyPr>
            <a:normAutofit fontScale="70000" lnSpcReduction="20000"/>
          </a:bodyPr>
          <a:lstStyle/>
          <a:p>
            <a:pPr marL="457200" indent="-457200">
              <a:buClr>
                <a:schemeClr val="tx1"/>
              </a:buClr>
              <a:buSzPct val="120000"/>
              <a:buFont typeface="+mj-lt"/>
              <a:buAutoNum type="arabicPeriod"/>
            </a:pPr>
            <a:r>
              <a:rPr lang="en-IN" b="1" dirty="0">
                <a:latin typeface="Times New Roman" panose="02020603050405020304" pitchFamily="18" charset="0"/>
                <a:cs typeface="Times New Roman" panose="02020603050405020304" pitchFamily="18" charset="0"/>
              </a:rPr>
              <a:t>Problem Identification</a:t>
            </a:r>
          </a:p>
          <a:p>
            <a:pPr>
              <a:buClr>
                <a:schemeClr val="tx1">
                  <a:lumMod val="95000"/>
                  <a:lumOff val="5000"/>
                </a:schemeClr>
              </a:buClr>
              <a:buSzPct val="130000"/>
            </a:pPr>
            <a:r>
              <a:rPr lang="en-IN" dirty="0">
                <a:latin typeface="Times New Roman" panose="02020603050405020304" pitchFamily="18" charset="0"/>
                <a:cs typeface="Times New Roman" panose="02020603050405020304" pitchFamily="18" charset="0"/>
              </a:rPr>
              <a:t>Rare geo-hazards (Landslides, GLOFs, Earthquakes, etc.) lack unified prediction models</a:t>
            </a:r>
          </a:p>
          <a:p>
            <a:pPr>
              <a:buClr>
                <a:schemeClr val="tx1">
                  <a:lumMod val="95000"/>
                  <a:lumOff val="5000"/>
                </a:schemeClr>
              </a:buClr>
              <a:buSzPct val="130000"/>
            </a:pPr>
            <a:r>
              <a:rPr lang="en-IN" dirty="0">
                <a:latin typeface="Times New Roman" panose="02020603050405020304" pitchFamily="18" charset="0"/>
                <a:cs typeface="Times New Roman" panose="02020603050405020304" pitchFamily="18" charset="0"/>
              </a:rPr>
              <a:t>Real-time alert systems with integrated visualization are limited in research and practice</a:t>
            </a:r>
          </a:p>
          <a:p>
            <a:pPr marL="0" indent="0">
              <a:buClr>
                <a:schemeClr val="tx1">
                  <a:lumMod val="95000"/>
                  <a:lumOff val="5000"/>
                </a:schemeClr>
              </a:buClr>
              <a:buSzPct val="130000"/>
              <a:buNone/>
            </a:pPr>
            <a:endParaRPr lang="en-IN" dirty="0">
              <a:latin typeface="Times New Roman" panose="02020603050405020304" pitchFamily="18" charset="0"/>
              <a:cs typeface="Times New Roman" panose="02020603050405020304" pitchFamily="18" charset="0"/>
            </a:endParaRPr>
          </a:p>
          <a:p>
            <a:pPr marL="457200" indent="-457200">
              <a:buClr>
                <a:schemeClr val="tx1"/>
              </a:buClr>
              <a:buSzPct val="120000"/>
              <a:buFont typeface="+mj-lt"/>
              <a:buAutoNum type="arabicPeriod" startAt="2"/>
            </a:pPr>
            <a:r>
              <a:rPr lang="en-IN" b="1" dirty="0">
                <a:latin typeface="Times New Roman" panose="02020603050405020304" pitchFamily="18" charset="0"/>
                <a:cs typeface="Times New Roman" panose="02020603050405020304" pitchFamily="18" charset="0"/>
              </a:rPr>
              <a:t>Hazard Selection</a:t>
            </a:r>
          </a:p>
          <a:p>
            <a:pPr>
              <a:buClr>
                <a:schemeClr val="tx1">
                  <a:lumMod val="95000"/>
                  <a:lumOff val="5000"/>
                </a:schemeClr>
              </a:buCl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Focused on 7 rare but impactful disasters:</a:t>
            </a:r>
          </a:p>
          <a:p>
            <a:pPr marL="0" indent="0">
              <a:buClr>
                <a:schemeClr val="tx1">
                  <a:lumMod val="95000"/>
                  <a:lumOff val="5000"/>
                </a:schemeClr>
              </a:buClr>
              <a:buNone/>
            </a:pP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 Lahar                                     🧱 Soil Liquefaction  </a:t>
            </a:r>
          </a:p>
          <a:p>
            <a:pPr marL="0" indent="0">
              <a:buClr>
                <a:schemeClr val="tx1">
                  <a:lumMod val="95000"/>
                  <a:lumOff val="5000"/>
                </a:schemeClr>
              </a:buClr>
              <a:buNone/>
            </a:pPr>
            <a:r>
              <a:rPr lang="en-IN" dirty="0">
                <a:latin typeface="Times New Roman" panose="02020603050405020304" pitchFamily="18" charset="0"/>
                <a:cs typeface="Times New Roman" panose="02020603050405020304" pitchFamily="18" charset="0"/>
              </a:rPr>
              <a:t>     🕳️ Sinkholes                               🏔️ Landslides               </a:t>
            </a:r>
          </a:p>
          <a:p>
            <a:pPr marL="0" indent="0">
              <a:buClr>
                <a:schemeClr val="tx1">
                  <a:lumMod val="95000"/>
                  <a:lumOff val="5000"/>
                </a:schemeClr>
              </a:buClr>
              <a:buNone/>
            </a:pPr>
            <a:r>
              <a:rPr lang="en-IN" dirty="0">
                <a:latin typeface="Times New Roman" panose="02020603050405020304" pitchFamily="18" charset="0"/>
                <a:cs typeface="Times New Roman" panose="02020603050405020304" pitchFamily="18" charset="0"/>
              </a:rPr>
              <a:t>     🌊 GLOFs &amp; Tsunamis              🌍 Earthquakes</a:t>
            </a:r>
          </a:p>
          <a:p>
            <a:pPr marL="0" indent="0">
              <a:buClr>
                <a:schemeClr val="tx1">
                  <a:lumMod val="95000"/>
                  <a:lumOff val="5000"/>
                </a:schemeClr>
              </a:buClr>
              <a:buNone/>
            </a:pPr>
            <a:endParaRPr lang="en-IN" dirty="0">
              <a:latin typeface="Times New Roman" panose="02020603050405020304" pitchFamily="18" charset="0"/>
              <a:cs typeface="Times New Roman" panose="02020603050405020304" pitchFamily="18" charset="0"/>
            </a:endParaRPr>
          </a:p>
          <a:p>
            <a:pPr marL="457200" indent="-457200">
              <a:buClr>
                <a:schemeClr val="tx1">
                  <a:lumMod val="95000"/>
                  <a:lumOff val="5000"/>
                </a:schemeClr>
              </a:buClr>
              <a:buSzPct val="120000"/>
              <a:buFont typeface="+mj-lt"/>
              <a:buAutoNum type="arabicPeriod" startAt="3"/>
            </a:pPr>
            <a:r>
              <a:rPr lang="en-IN" b="1" dirty="0">
                <a:latin typeface="Times New Roman" panose="02020603050405020304" pitchFamily="18" charset="0"/>
                <a:cs typeface="Times New Roman" panose="02020603050405020304" pitchFamily="18" charset="0"/>
              </a:rPr>
              <a:t>Data Collection</a:t>
            </a:r>
          </a:p>
          <a:p>
            <a:pPr>
              <a:buClr>
                <a:schemeClr val="tx1">
                  <a:lumMod val="95000"/>
                  <a:lumOff val="5000"/>
                </a:schemeClr>
              </a:buCl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Sourced and/or created </a:t>
            </a:r>
            <a:r>
              <a:rPr lang="en-IN" b="1" dirty="0">
                <a:latin typeface="Times New Roman" panose="02020603050405020304" pitchFamily="18" charset="0"/>
                <a:cs typeface="Times New Roman" panose="02020603050405020304" pitchFamily="18" charset="0"/>
              </a:rPr>
              <a:t>dummy datasets</a:t>
            </a:r>
            <a:r>
              <a:rPr lang="en-IN" dirty="0">
                <a:latin typeface="Times New Roman" panose="02020603050405020304" pitchFamily="18" charset="0"/>
                <a:cs typeface="Times New Roman" panose="02020603050405020304" pitchFamily="18" charset="0"/>
              </a:rPr>
              <a:t> (300–400 rows each)</a:t>
            </a:r>
          </a:p>
          <a:p>
            <a:pPr>
              <a:buClr>
                <a:schemeClr val="tx1">
                  <a:lumMod val="95000"/>
                  <a:lumOff val="5000"/>
                </a:schemeClr>
              </a:buCl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Common schema includes:</a:t>
            </a:r>
          </a:p>
          <a:p>
            <a:pPr marL="0" indent="0">
              <a:buClr>
                <a:schemeClr val="tx1">
                  <a:lumMod val="95000"/>
                  <a:lumOff val="5000"/>
                </a:schemeClr>
              </a:buClr>
              <a:buNone/>
            </a:pPr>
            <a:r>
              <a:rPr lang="en-IN" dirty="0">
                <a:latin typeface="Times New Roman" panose="02020603050405020304" pitchFamily="18" charset="0"/>
                <a:cs typeface="Times New Roman" panose="02020603050405020304" pitchFamily="18" charset="0"/>
              </a:rPr>
              <a:t>     Date, Latitude, Longitude, Rainfall, Soil Moisture, Seismic Activity, etc.</a:t>
            </a:r>
          </a:p>
          <a:p>
            <a:pPr marL="0" indent="0">
              <a:buClr>
                <a:schemeClr val="tx1">
                  <a:lumMod val="95000"/>
                  <a:lumOff val="5000"/>
                </a:schemeClr>
              </a:buClr>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38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3E615-F486-52E7-A014-6551B1764581}"/>
              </a:ext>
            </a:extLst>
          </p:cNvPr>
          <p:cNvSpPr>
            <a:spLocks noGrp="1"/>
          </p:cNvSpPr>
          <p:nvPr>
            <p:ph idx="1"/>
          </p:nvPr>
        </p:nvSpPr>
        <p:spPr>
          <a:xfrm>
            <a:off x="2572871" y="582705"/>
            <a:ext cx="8930152" cy="5961529"/>
          </a:xfrm>
        </p:spPr>
        <p:txBody>
          <a:bodyPr/>
          <a:lstStyle/>
          <a:p>
            <a:pPr marL="457200" indent="-457200">
              <a:buClr>
                <a:schemeClr val="tx1">
                  <a:lumMod val="95000"/>
                  <a:lumOff val="5000"/>
                </a:schemeClr>
              </a:buClr>
              <a:buSzPct val="120000"/>
              <a:buFont typeface="+mj-lt"/>
              <a:buAutoNum type="arabicPeriod" startAt="4"/>
            </a:pPr>
            <a:r>
              <a:rPr lang="en-IN" sz="2000" b="1" dirty="0">
                <a:latin typeface="Times New Roman" panose="02020603050405020304" pitchFamily="18" charset="0"/>
                <a:cs typeface="Times New Roman" panose="02020603050405020304" pitchFamily="18" charset="0"/>
              </a:rPr>
              <a:t>Data Cleaning</a:t>
            </a:r>
          </a:p>
          <a:p>
            <a:pPr lvl="1">
              <a:buClr>
                <a:schemeClr val="tx1">
                  <a:lumMod val="95000"/>
                  <a:lumOff val="5000"/>
                </a:schemeClr>
              </a:buClr>
              <a:buSzPct val="120000"/>
            </a:pPr>
            <a:r>
              <a:rPr lang="en-IN" sz="1800" dirty="0">
                <a:latin typeface="Times New Roman" panose="02020603050405020304" pitchFamily="18" charset="0"/>
                <a:cs typeface="Times New Roman" panose="02020603050405020304" pitchFamily="18" charset="0"/>
              </a:rPr>
              <a:t>Removed outliers, null values, and inconsistent entries</a:t>
            </a:r>
          </a:p>
          <a:p>
            <a:pPr lvl="1">
              <a:buClr>
                <a:schemeClr val="tx1">
                  <a:lumMod val="95000"/>
                  <a:lumOff val="5000"/>
                </a:schemeClr>
              </a:buClr>
              <a:buSzPct val="120000"/>
            </a:pPr>
            <a:r>
              <a:rPr lang="en-IN" sz="1800" dirty="0">
                <a:latin typeface="Times New Roman" panose="02020603050405020304" pitchFamily="18" charset="0"/>
                <a:cs typeface="Times New Roman" panose="02020603050405020304" pitchFamily="18" charset="0"/>
              </a:rPr>
              <a:t>Standardized column names and merged datasets by </a:t>
            </a:r>
            <a:r>
              <a:rPr lang="en-IN" sz="1800" b="1" dirty="0">
                <a:latin typeface="Times New Roman" panose="02020603050405020304" pitchFamily="18" charset="0"/>
                <a:cs typeface="Times New Roman" panose="02020603050405020304" pitchFamily="18" charset="0"/>
              </a:rPr>
              <a:t>date &amp; location</a:t>
            </a:r>
            <a:endParaRPr lang="en-IN" sz="1800" dirty="0">
              <a:latin typeface="Times New Roman" panose="02020603050405020304" pitchFamily="18" charset="0"/>
              <a:cs typeface="Times New Roman" panose="02020603050405020304" pitchFamily="18" charset="0"/>
            </a:endParaRPr>
          </a:p>
          <a:p>
            <a:pPr marL="457200" indent="-457200">
              <a:buClr>
                <a:schemeClr val="tx1">
                  <a:lumMod val="95000"/>
                  <a:lumOff val="5000"/>
                </a:schemeClr>
              </a:buClr>
              <a:buSzPct val="110000"/>
              <a:buFont typeface="+mj-lt"/>
              <a:buAutoNum type="arabicPeriod" startAt="4"/>
            </a:pPr>
            <a:r>
              <a:rPr lang="en-IN" sz="2000" b="1" dirty="0">
                <a:latin typeface="Times New Roman" panose="02020603050405020304" pitchFamily="18" charset="0"/>
                <a:cs typeface="Times New Roman" panose="02020603050405020304" pitchFamily="18" charset="0"/>
              </a:rPr>
              <a:t>Preprocessing</a:t>
            </a:r>
          </a:p>
          <a:p>
            <a:pPr lvl="1">
              <a:buClr>
                <a:schemeClr val="tx1">
                  <a:lumMod val="95000"/>
                  <a:lumOff val="5000"/>
                </a:schemeClr>
              </a:buClr>
              <a:buSzPct val="120000"/>
            </a:pPr>
            <a:r>
              <a:rPr lang="en-IN" sz="1800" dirty="0">
                <a:latin typeface="Times New Roman" panose="02020603050405020304" pitchFamily="18" charset="0"/>
                <a:cs typeface="Times New Roman" panose="02020603050405020304" pitchFamily="18" charset="0"/>
              </a:rPr>
              <a:t>Encoded binary/multiclass target variables</a:t>
            </a:r>
          </a:p>
          <a:p>
            <a:pPr lvl="1">
              <a:buClr>
                <a:schemeClr val="tx1">
                  <a:lumMod val="95000"/>
                  <a:lumOff val="5000"/>
                </a:schemeClr>
              </a:buClr>
              <a:buSzPct val="120000"/>
            </a:pPr>
            <a:r>
              <a:rPr lang="en-IN" sz="1800" dirty="0">
                <a:latin typeface="Times New Roman" panose="02020603050405020304" pitchFamily="18" charset="0"/>
                <a:cs typeface="Times New Roman" panose="02020603050405020304" pitchFamily="18" charset="0"/>
              </a:rPr>
              <a:t>Applied feature scaling and type conversion</a:t>
            </a:r>
          </a:p>
          <a:p>
            <a:pPr lvl="1">
              <a:buClr>
                <a:schemeClr val="tx1">
                  <a:lumMod val="95000"/>
                  <a:lumOff val="5000"/>
                </a:schemeClr>
              </a:buClr>
              <a:buSzPct val="120000"/>
            </a:pPr>
            <a:r>
              <a:rPr lang="en-IN" sz="1800" dirty="0">
                <a:latin typeface="Times New Roman" panose="02020603050405020304" pitchFamily="18" charset="0"/>
                <a:cs typeface="Times New Roman" panose="02020603050405020304" pitchFamily="18" charset="0"/>
              </a:rPr>
              <a:t>Aligned schema across all 7 datasets</a:t>
            </a:r>
          </a:p>
          <a:p>
            <a:pPr marL="457200" lvl="1" indent="0">
              <a:buClr>
                <a:schemeClr val="tx1">
                  <a:lumMod val="95000"/>
                  <a:lumOff val="5000"/>
                </a:schemeClr>
              </a:buClr>
              <a:buSzPct val="120000"/>
              <a:buNone/>
            </a:pPr>
            <a:endParaRPr lang="en-IN" sz="18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Tools &amp; Tech Used So Far:</a:t>
            </a:r>
          </a:p>
          <a:p>
            <a:pPr lvl="1">
              <a:buClr>
                <a:schemeClr val="tx1">
                  <a:lumMod val="95000"/>
                  <a:lumOff val="5000"/>
                </a:schemeClr>
              </a:buClr>
            </a:pPr>
            <a:r>
              <a:rPr lang="en-IN" sz="1600" dirty="0">
                <a:latin typeface="Times New Roman" panose="02020603050405020304" pitchFamily="18" charset="0"/>
                <a:cs typeface="Times New Roman" panose="02020603050405020304" pitchFamily="18" charset="0"/>
              </a:rPr>
              <a:t>Python, Pandas, NumPy, Matplotlib, Seaborn</a:t>
            </a:r>
          </a:p>
          <a:p>
            <a:pPr lvl="1">
              <a:buClr>
                <a:schemeClr val="tx1">
                  <a:lumMod val="95000"/>
                  <a:lumOff val="5000"/>
                </a:schemeClr>
              </a:buClr>
            </a:pPr>
            <a:r>
              <a:rPr lang="en-IN" sz="1600" dirty="0">
                <a:latin typeface="Times New Roman" panose="02020603050405020304" pitchFamily="18" charset="0"/>
                <a:cs typeface="Times New Roman" panose="02020603050405020304" pitchFamily="18" charset="0"/>
              </a:rPr>
              <a:t>Environment: Windows, VS Code, Jupyter Notebooks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537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D71C-EAB7-A4F1-D769-D3DEB49E00D5}"/>
              </a:ext>
            </a:extLst>
          </p:cNvPr>
          <p:cNvSpPr>
            <a:spLocks noGrp="1"/>
          </p:cNvSpPr>
          <p:nvPr>
            <p:ph type="title"/>
          </p:nvPr>
        </p:nvSpPr>
        <p:spPr>
          <a:xfrm>
            <a:off x="2821858" y="294969"/>
            <a:ext cx="8681166" cy="879407"/>
          </a:xfrm>
        </p:spPr>
        <p:txBody>
          <a:bodyPr>
            <a:normAutofit/>
          </a:bodyPr>
          <a:lstStyle/>
          <a:p>
            <a:r>
              <a:rPr lang="en-US" sz="4000" b="1" dirty="0">
                <a:latin typeface="Times New Roman" panose="02020603050405020304" pitchFamily="18" charset="0"/>
                <a:cs typeface="Times New Roman" panose="02020603050405020304" pitchFamily="18" charset="0"/>
              </a:rPr>
              <a:t>3.  LITERATURE REVIEW</a:t>
            </a:r>
            <a:endParaRPr lang="en-IN" b="1" dirty="0"/>
          </a:p>
        </p:txBody>
      </p:sp>
      <p:sp>
        <p:nvSpPr>
          <p:cNvPr id="3" name="Content Placeholder 2">
            <a:extLst>
              <a:ext uri="{FF2B5EF4-FFF2-40B4-BE49-F238E27FC236}">
                <a16:creationId xmlns:a16="http://schemas.microsoft.com/office/drawing/2014/main" id="{69F9B9AB-1BBD-CEF5-8B9E-1FDD7B353F9D}"/>
              </a:ext>
            </a:extLst>
          </p:cNvPr>
          <p:cNvSpPr>
            <a:spLocks noGrp="1"/>
          </p:cNvSpPr>
          <p:nvPr>
            <p:ph idx="1"/>
          </p:nvPr>
        </p:nvSpPr>
        <p:spPr>
          <a:xfrm>
            <a:off x="2420471" y="1174376"/>
            <a:ext cx="9556375" cy="5459507"/>
          </a:xfrm>
        </p:spPr>
        <p:txBody>
          <a:bodyPr>
            <a:normAutofit fontScale="25000" lnSpcReduction="20000"/>
          </a:bodyPr>
          <a:lstStyle/>
          <a:p>
            <a:pPr>
              <a:buNone/>
            </a:pPr>
            <a:endParaRPr lang="en-IN" sz="1600" b="1" dirty="0">
              <a:latin typeface="Times New Roman" panose="02020603050405020304" pitchFamily="18" charset="0"/>
              <a:cs typeface="Times New Roman" panose="02020603050405020304" pitchFamily="18" charset="0"/>
            </a:endParaRPr>
          </a:p>
          <a:p>
            <a:pPr>
              <a:buNone/>
            </a:pPr>
            <a:endParaRPr lang="en-IN" sz="1600" b="1" dirty="0">
              <a:latin typeface="Times New Roman" panose="02020603050405020304" pitchFamily="18" charset="0"/>
              <a:cs typeface="Times New Roman" panose="02020603050405020304" pitchFamily="18" charset="0"/>
            </a:endParaRPr>
          </a:p>
          <a:p>
            <a:pPr>
              <a:buNone/>
            </a:pPr>
            <a:endParaRPr lang="en-IN" sz="1600" b="1" dirty="0">
              <a:latin typeface="Times New Roman" panose="02020603050405020304" pitchFamily="18" charset="0"/>
              <a:cs typeface="Times New Roman" panose="02020603050405020304" pitchFamily="18" charset="0"/>
            </a:endParaRPr>
          </a:p>
          <a:p>
            <a:pPr>
              <a:buNone/>
            </a:pPr>
            <a:endParaRPr lang="en-IN" sz="1600" b="1" dirty="0">
              <a:latin typeface="Times New Roman" panose="02020603050405020304" pitchFamily="18" charset="0"/>
              <a:cs typeface="Times New Roman" panose="02020603050405020304" pitchFamily="18" charset="0"/>
            </a:endParaRPr>
          </a:p>
          <a:p>
            <a:pPr>
              <a:buNone/>
            </a:pPr>
            <a:endParaRPr lang="en-IN" sz="6400" b="1" dirty="0">
              <a:latin typeface="Times New Roman" panose="02020603050405020304" pitchFamily="18" charset="0"/>
              <a:cs typeface="Times New Roman" panose="02020603050405020304" pitchFamily="18" charset="0"/>
            </a:endParaRPr>
          </a:p>
          <a:p>
            <a:pPr>
              <a:buNone/>
            </a:pPr>
            <a:endParaRPr lang="en-IN" sz="6400" b="1" dirty="0">
              <a:latin typeface="Times New Roman" panose="02020603050405020304" pitchFamily="18" charset="0"/>
              <a:cs typeface="Times New Roman" panose="02020603050405020304" pitchFamily="18" charset="0"/>
            </a:endParaRPr>
          </a:p>
          <a:p>
            <a:pPr>
              <a:buNone/>
            </a:pPr>
            <a:r>
              <a:rPr lang="en-IN" sz="6400" b="1" u="sng" dirty="0">
                <a:latin typeface="Times New Roman" panose="02020603050405020304" pitchFamily="18" charset="0"/>
                <a:cs typeface="Times New Roman" panose="02020603050405020304" pitchFamily="18" charset="0"/>
              </a:rPr>
              <a:t>Base Paper Title:</a:t>
            </a:r>
          </a:p>
          <a:p>
            <a:pPr>
              <a:spcAft>
                <a:spcPts val="400"/>
              </a:spcAft>
              <a:buClr>
                <a:schemeClr val="tx1">
                  <a:lumMod val="95000"/>
                  <a:lumOff val="5000"/>
                </a:schemeClr>
              </a:buClr>
            </a:pPr>
            <a:r>
              <a:rPr lang="en-IN" sz="6400" b="1" dirty="0">
                <a:latin typeface="Times New Roman" panose="02020603050405020304" pitchFamily="18" charset="0"/>
                <a:cs typeface="Times New Roman" panose="02020603050405020304" pitchFamily="18" charset="0"/>
              </a:rPr>
              <a:t>Natural Disaster Clustering Using K-Means, DBSCAN, SOM, GMM, and Mean Shift</a:t>
            </a:r>
            <a:br>
              <a:rPr lang="en-IN" sz="6400" dirty="0">
                <a:latin typeface="Times New Roman" panose="02020603050405020304" pitchFamily="18" charset="0"/>
                <a:cs typeface="Times New Roman" panose="02020603050405020304" pitchFamily="18" charset="0"/>
              </a:rPr>
            </a:br>
            <a:r>
              <a:rPr lang="en-IN" sz="6400" i="1" dirty="0">
                <a:latin typeface="Times New Roman" panose="02020603050405020304" pitchFamily="18" charset="0"/>
                <a:cs typeface="Times New Roman" panose="02020603050405020304" pitchFamily="18" charset="0"/>
              </a:rPr>
              <a:t>(IJACSA, 2024 – INTI International University, Malaysia)</a:t>
            </a:r>
          </a:p>
          <a:p>
            <a:pPr marL="0" indent="0">
              <a:spcAft>
                <a:spcPts val="400"/>
              </a:spcAft>
              <a:buClr>
                <a:schemeClr val="tx1">
                  <a:lumMod val="95000"/>
                  <a:lumOff val="5000"/>
                </a:schemeClr>
              </a:buClr>
              <a:buNone/>
            </a:pPr>
            <a:endParaRPr lang="en-US" sz="6400" b="1" dirty="0">
              <a:latin typeface="Times New Roman" panose="02020603050405020304" pitchFamily="18" charset="0"/>
              <a:cs typeface="Times New Roman" panose="02020603050405020304" pitchFamily="18" charset="0"/>
            </a:endParaRPr>
          </a:p>
          <a:p>
            <a:pPr>
              <a:spcAft>
                <a:spcPts val="400"/>
              </a:spcAft>
              <a:buNone/>
            </a:pPr>
            <a:r>
              <a:rPr lang="en-US" sz="6400" b="1" u="sng" dirty="0">
                <a:latin typeface="Times New Roman" panose="02020603050405020304" pitchFamily="18" charset="0"/>
                <a:cs typeface="Times New Roman" panose="02020603050405020304" pitchFamily="18" charset="0"/>
              </a:rPr>
              <a:t>Study Objective:</a:t>
            </a:r>
          </a:p>
          <a:p>
            <a:pPr>
              <a:buClr>
                <a:schemeClr val="tx1">
                  <a:lumMod val="95000"/>
                  <a:lumOff val="5000"/>
                </a:schemeClr>
              </a:buClr>
            </a:pPr>
            <a:r>
              <a:rPr lang="en-US" sz="6400" dirty="0">
                <a:latin typeface="Times New Roman" panose="02020603050405020304" pitchFamily="18" charset="0"/>
                <a:cs typeface="Times New Roman" panose="02020603050405020304" pitchFamily="18" charset="0"/>
              </a:rPr>
              <a:t>To analyze patterns of federally declared disasters in the U.S. using </a:t>
            </a:r>
            <a:r>
              <a:rPr lang="en-US" sz="6400" b="1" dirty="0">
                <a:latin typeface="Times New Roman" panose="02020603050405020304" pitchFamily="18" charset="0"/>
                <a:cs typeface="Times New Roman" panose="02020603050405020304" pitchFamily="18" charset="0"/>
              </a:rPr>
              <a:t>clustering algorithms</a:t>
            </a:r>
            <a:r>
              <a:rPr lang="en-US" sz="6400" dirty="0">
                <a:latin typeface="Times New Roman" panose="02020603050405020304" pitchFamily="18" charset="0"/>
                <a:cs typeface="Times New Roman" panose="02020603050405020304" pitchFamily="18" charset="0"/>
              </a:rPr>
              <a:t> applied on FEMA datasets for better preparedness and mitigation strategies.</a:t>
            </a:r>
          </a:p>
          <a:p>
            <a:pPr marL="0" indent="0">
              <a:buClr>
                <a:schemeClr val="tx1">
                  <a:lumMod val="95000"/>
                  <a:lumOff val="5000"/>
                </a:schemeClr>
              </a:buClr>
              <a:buNone/>
            </a:pPr>
            <a:endParaRPr lang="en-IN" sz="6400" b="1" u="sng" dirty="0">
              <a:latin typeface="Times New Roman" panose="02020603050405020304" pitchFamily="18" charset="0"/>
              <a:cs typeface="Times New Roman" panose="02020603050405020304" pitchFamily="18" charset="0"/>
            </a:endParaRPr>
          </a:p>
          <a:p>
            <a:pPr>
              <a:buNone/>
            </a:pPr>
            <a:r>
              <a:rPr lang="en-IN" sz="6400" b="1" u="sng" dirty="0">
                <a:latin typeface="Times New Roman" panose="02020603050405020304" pitchFamily="18" charset="0"/>
                <a:cs typeface="Times New Roman" panose="02020603050405020304" pitchFamily="18" charset="0"/>
              </a:rPr>
              <a:t>Evaluation Metrics Used:</a:t>
            </a:r>
          </a:p>
          <a:p>
            <a:pPr>
              <a:buClr>
                <a:schemeClr val="tx1">
                  <a:lumMod val="95000"/>
                  <a:lumOff val="5000"/>
                </a:schemeClr>
              </a:buClr>
              <a:buFont typeface="Arial" panose="020B0604020202020204" pitchFamily="34" charset="0"/>
              <a:buChar char="•"/>
            </a:pPr>
            <a:r>
              <a:rPr lang="en-IN" sz="6400" dirty="0">
                <a:latin typeface="Times New Roman" panose="02020603050405020304" pitchFamily="18" charset="0"/>
                <a:cs typeface="Times New Roman" panose="02020603050405020304" pitchFamily="18" charset="0"/>
              </a:rPr>
              <a:t>Silhouette Score</a:t>
            </a:r>
          </a:p>
          <a:p>
            <a:pPr>
              <a:buClr>
                <a:schemeClr val="tx1">
                  <a:lumMod val="95000"/>
                  <a:lumOff val="5000"/>
                </a:schemeClr>
              </a:buClr>
              <a:buFont typeface="Arial" panose="020B0604020202020204" pitchFamily="34" charset="0"/>
              <a:buChar char="•"/>
            </a:pPr>
            <a:r>
              <a:rPr lang="en-IN" sz="6400" dirty="0">
                <a:latin typeface="Times New Roman" panose="02020603050405020304" pitchFamily="18" charset="0"/>
                <a:cs typeface="Times New Roman" panose="02020603050405020304" pitchFamily="18" charset="0"/>
              </a:rPr>
              <a:t>Descriptive Statistics</a:t>
            </a:r>
          </a:p>
          <a:p>
            <a:pPr>
              <a:spcAft>
                <a:spcPts val="400"/>
              </a:spcAft>
              <a:buClr>
                <a:schemeClr val="tx1">
                  <a:lumMod val="95000"/>
                  <a:lumOff val="5000"/>
                </a:schemeClr>
              </a:buClr>
              <a:buFont typeface="Arial" panose="020B0604020202020204" pitchFamily="34" charset="0"/>
              <a:buChar char="•"/>
            </a:pPr>
            <a:r>
              <a:rPr lang="en-IN" sz="6400" dirty="0">
                <a:latin typeface="Times New Roman" panose="02020603050405020304" pitchFamily="18" charset="0"/>
                <a:cs typeface="Times New Roman" panose="02020603050405020304" pitchFamily="18" charset="0"/>
              </a:rPr>
              <a:t>Visualization: PCA, Time-Series, KDE, Heatmaps</a:t>
            </a:r>
          </a:p>
          <a:p>
            <a:pPr marL="0" indent="0">
              <a:spcAft>
                <a:spcPts val="400"/>
              </a:spcAft>
              <a:buClr>
                <a:schemeClr val="tx1">
                  <a:lumMod val="95000"/>
                  <a:lumOff val="5000"/>
                </a:schemeClr>
              </a:buClr>
              <a:buNone/>
            </a:pPr>
            <a:endParaRPr lang="en-IN" sz="6400" u="sng" dirty="0">
              <a:latin typeface="Times New Roman" panose="02020603050405020304" pitchFamily="18" charset="0"/>
              <a:cs typeface="Times New Roman" panose="02020603050405020304" pitchFamily="18" charset="0"/>
            </a:endParaRPr>
          </a:p>
          <a:p>
            <a:pPr>
              <a:spcAft>
                <a:spcPts val="400"/>
              </a:spcAft>
              <a:buNone/>
            </a:pPr>
            <a:r>
              <a:rPr lang="en-US" sz="6400" b="1" u="sng" dirty="0">
                <a:latin typeface="Times New Roman" panose="02020603050405020304" pitchFamily="18" charset="0"/>
                <a:cs typeface="Times New Roman" panose="02020603050405020304" pitchFamily="18" charset="0"/>
              </a:rPr>
              <a:t>Limitations Identified in Base Paper:</a:t>
            </a:r>
          </a:p>
          <a:p>
            <a:pPr>
              <a:buClr>
                <a:schemeClr val="tx1">
                  <a:lumMod val="95000"/>
                  <a:lumOff val="5000"/>
                </a:schemeClr>
              </a:buClr>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Focused on </a:t>
            </a:r>
            <a:r>
              <a:rPr lang="en-US" sz="6400" b="1" dirty="0">
                <a:latin typeface="Times New Roman" panose="02020603050405020304" pitchFamily="18" charset="0"/>
                <a:cs typeface="Times New Roman" panose="02020603050405020304" pitchFamily="18" charset="0"/>
              </a:rPr>
              <a:t>clustering only</a:t>
            </a:r>
            <a:r>
              <a:rPr lang="en-US" sz="6400" dirty="0">
                <a:latin typeface="Times New Roman" panose="02020603050405020304" pitchFamily="18" charset="0"/>
                <a:cs typeface="Times New Roman" panose="02020603050405020304" pitchFamily="18" charset="0"/>
              </a:rPr>
              <a:t>, no prediction capability</a:t>
            </a:r>
          </a:p>
          <a:p>
            <a:pPr>
              <a:buClr>
                <a:schemeClr val="tx1">
                  <a:lumMod val="95000"/>
                  <a:lumOff val="5000"/>
                </a:schemeClr>
              </a:buClr>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No use of </a:t>
            </a:r>
            <a:r>
              <a:rPr lang="en-US" sz="6400" b="1" dirty="0">
                <a:latin typeface="Times New Roman" panose="02020603050405020304" pitchFamily="18" charset="0"/>
                <a:cs typeface="Times New Roman" panose="02020603050405020304" pitchFamily="18" charset="0"/>
              </a:rPr>
              <a:t>ensemble models or supervised learning</a:t>
            </a:r>
            <a:endParaRPr lang="en-US" sz="6400" dirty="0">
              <a:latin typeface="Times New Roman" panose="02020603050405020304" pitchFamily="18" charset="0"/>
              <a:cs typeface="Times New Roman" panose="02020603050405020304" pitchFamily="18" charset="0"/>
            </a:endParaRPr>
          </a:p>
          <a:p>
            <a:pPr>
              <a:buClr>
                <a:schemeClr val="tx1">
                  <a:lumMod val="95000"/>
                  <a:lumOff val="5000"/>
                </a:schemeClr>
              </a:buClr>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Region-specific FEMA data only (U.S. based)</a:t>
            </a:r>
          </a:p>
          <a:p>
            <a:pPr>
              <a:buClr>
                <a:schemeClr val="tx1">
                  <a:lumMod val="95000"/>
                  <a:lumOff val="5000"/>
                </a:schemeClr>
              </a:buClr>
              <a:buFont typeface="Arial" panose="020B0604020202020204" pitchFamily="34" charset="0"/>
              <a:buChar char="•"/>
            </a:pPr>
            <a:r>
              <a:rPr lang="en-US" sz="6400" dirty="0">
                <a:latin typeface="Times New Roman" panose="02020603050405020304" pitchFamily="18" charset="0"/>
                <a:cs typeface="Times New Roman" panose="02020603050405020304" pitchFamily="18" charset="0"/>
              </a:rPr>
              <a:t>No real-time or actionable alert generation system</a:t>
            </a:r>
          </a:p>
          <a:p>
            <a:pPr marL="0" indent="0">
              <a:buClr>
                <a:schemeClr val="tx1">
                  <a:lumMod val="95000"/>
                  <a:lumOff val="5000"/>
                </a:schemeClr>
              </a:buClr>
              <a:buNone/>
            </a:pPr>
            <a:endParaRPr lang="en-IN" sz="1600" i="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sz="1600" i="1" dirty="0">
              <a:latin typeface="Times New Roman" panose="02020603050405020304" pitchFamily="18" charset="0"/>
              <a:cs typeface="Times New Roman" panose="02020603050405020304" pitchFamily="18" charset="0"/>
            </a:endParaRPr>
          </a:p>
          <a:p>
            <a:pPr>
              <a:buClr>
                <a:schemeClr val="tx1">
                  <a:lumMod val="95000"/>
                  <a:lumOff val="5000"/>
                </a:schemeClr>
              </a:buClr>
            </a:pPr>
            <a:endParaRPr lang="en-IN" sz="1600" i="1" dirty="0">
              <a:latin typeface="Times New Roman" panose="02020603050405020304" pitchFamily="18" charset="0"/>
              <a:cs typeface="Times New Roman" panose="02020603050405020304" pitchFamily="18" charset="0"/>
            </a:endParaRPr>
          </a:p>
          <a:p>
            <a:pPr>
              <a:buClr>
                <a:schemeClr val="tx1">
                  <a:lumMod val="95000"/>
                  <a:lumOff val="5000"/>
                </a:schemeClr>
              </a:buClr>
            </a:pPr>
            <a:endParaRPr lang="en-IN" sz="1600" i="1" dirty="0">
              <a:latin typeface="Times New Roman" panose="02020603050405020304" pitchFamily="18" charset="0"/>
              <a:cs typeface="Times New Roman" panose="02020603050405020304" pitchFamily="18" charset="0"/>
            </a:endParaRPr>
          </a:p>
          <a:p>
            <a:pPr>
              <a:buClr>
                <a:schemeClr val="tx1">
                  <a:lumMod val="95000"/>
                  <a:lumOff val="5000"/>
                </a:schemeClr>
              </a:buClr>
            </a:pPr>
            <a:endParaRPr lang="en-IN" sz="1600" i="1" dirty="0">
              <a:latin typeface="Times New Roman" panose="02020603050405020304" pitchFamily="18" charset="0"/>
              <a:cs typeface="Times New Roman" panose="02020603050405020304" pitchFamily="18" charset="0"/>
            </a:endParaRPr>
          </a:p>
          <a:p>
            <a:pPr>
              <a:buClr>
                <a:schemeClr val="tx1">
                  <a:lumMod val="95000"/>
                  <a:lumOff val="5000"/>
                </a:schemeClr>
              </a:buClr>
            </a:pPr>
            <a:endParaRPr lang="en-IN" sz="1600" i="1" dirty="0">
              <a:latin typeface="Times New Roman" panose="02020603050405020304" pitchFamily="18" charset="0"/>
              <a:cs typeface="Times New Roman" panose="02020603050405020304" pitchFamily="18" charset="0"/>
            </a:endParaRPr>
          </a:p>
          <a:p>
            <a:pPr marL="0" indent="0">
              <a:buClr>
                <a:schemeClr val="tx1">
                  <a:lumMod val="95000"/>
                  <a:lumOff val="5000"/>
                </a:schemeClr>
              </a:buClr>
              <a:buNone/>
            </a:pPr>
            <a:endParaRPr lang="en-IN" sz="1600" i="1" dirty="0">
              <a:latin typeface="Times New Roman" panose="02020603050405020304" pitchFamily="18" charset="0"/>
              <a:cs typeface="Times New Roman" panose="02020603050405020304" pitchFamily="18" charset="0"/>
            </a:endParaRPr>
          </a:p>
          <a:p>
            <a:pPr>
              <a:buClr>
                <a:schemeClr val="tx1">
                  <a:lumMod val="95000"/>
                  <a:lumOff val="5000"/>
                </a:schemeClr>
              </a:buClr>
            </a:pPr>
            <a:endParaRPr lang="en-IN" sz="16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67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a:extLst>
              <a:ext uri="{FF2B5EF4-FFF2-40B4-BE49-F238E27FC236}">
                <a16:creationId xmlns:a16="http://schemas.microsoft.com/office/drawing/2014/main" id="{6E20130B-3294-9E2A-95B2-43DF8EE1DA89}"/>
              </a:ext>
            </a:extLst>
          </p:cNvPr>
          <p:cNvPicPr>
            <a:picLocks noChangeAspect="1"/>
          </p:cNvPicPr>
          <p:nvPr/>
        </p:nvPicPr>
        <p:blipFill>
          <a:blip r:embed="rId2"/>
          <a:srcRect t="3557"/>
          <a:stretch/>
        </p:blipFill>
        <p:spPr>
          <a:xfrm>
            <a:off x="2690819" y="546847"/>
            <a:ext cx="8384618" cy="5816631"/>
          </a:xfrm>
          <a:prstGeom prst="rect">
            <a:avLst/>
          </a:prstGeom>
        </p:spPr>
      </p:pic>
    </p:spTree>
    <p:extLst>
      <p:ext uri="{BB962C8B-B14F-4D97-AF65-F5344CB8AC3E}">
        <p14:creationId xmlns:p14="http://schemas.microsoft.com/office/powerpoint/2010/main" val="784069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75C3819-6FA3-5919-FD43-610DB9EE9D61}"/>
              </a:ext>
            </a:extLst>
          </p:cNvPr>
          <p:cNvGraphicFramePr>
            <a:graphicFrameLocks noGrp="1"/>
          </p:cNvGraphicFramePr>
          <p:nvPr>
            <p:ph idx="1"/>
            <p:extLst>
              <p:ext uri="{D42A27DB-BD31-4B8C-83A1-F6EECF244321}">
                <p14:modId xmlns:p14="http://schemas.microsoft.com/office/powerpoint/2010/main" val="1114203716"/>
              </p:ext>
            </p:extLst>
          </p:nvPr>
        </p:nvGraphicFramePr>
        <p:xfrm>
          <a:off x="2940423" y="717176"/>
          <a:ext cx="8408895" cy="5602942"/>
        </p:xfrm>
        <a:graphic>
          <a:graphicData uri="http://schemas.openxmlformats.org/drawingml/2006/table">
            <a:tbl>
              <a:tblPr>
                <a:tableStyleId>{3C2FFA5D-87B4-456A-9821-1D502468CF0F}</a:tableStyleId>
              </a:tblPr>
              <a:tblGrid>
                <a:gridCol w="2802965">
                  <a:extLst>
                    <a:ext uri="{9D8B030D-6E8A-4147-A177-3AD203B41FA5}">
                      <a16:colId xmlns:a16="http://schemas.microsoft.com/office/drawing/2014/main" val="1044295134"/>
                    </a:ext>
                  </a:extLst>
                </a:gridCol>
                <a:gridCol w="2802965">
                  <a:extLst>
                    <a:ext uri="{9D8B030D-6E8A-4147-A177-3AD203B41FA5}">
                      <a16:colId xmlns:a16="http://schemas.microsoft.com/office/drawing/2014/main" val="3799978694"/>
                    </a:ext>
                  </a:extLst>
                </a:gridCol>
                <a:gridCol w="2802965">
                  <a:extLst>
                    <a:ext uri="{9D8B030D-6E8A-4147-A177-3AD203B41FA5}">
                      <a16:colId xmlns:a16="http://schemas.microsoft.com/office/drawing/2014/main" val="2061549213"/>
                    </a:ext>
                  </a:extLst>
                </a:gridCol>
              </a:tblGrid>
              <a:tr h="830066">
                <a:tc>
                  <a:txBody>
                    <a:bodyPr/>
                    <a:lstStyle/>
                    <a:p>
                      <a:pPr algn="ctr"/>
                      <a:r>
                        <a:rPr lang="en-IN" sz="1600" b="1" dirty="0">
                          <a:latin typeface="Times New Roman" panose="02020603050405020304" pitchFamily="18" charset="0"/>
                          <a:cs typeface="Times New Roman" panose="02020603050405020304" pitchFamily="18" charset="0"/>
                        </a:rPr>
                        <a:t>FEATURE</a:t>
                      </a:r>
                    </a:p>
                  </a:txBody>
                  <a:tcPr marL="83630" marR="83630" marT="41815" marB="41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latin typeface="Times New Roman" panose="02020603050405020304" pitchFamily="18" charset="0"/>
                          <a:cs typeface="Times New Roman" panose="02020603050405020304" pitchFamily="18" charset="0"/>
                        </a:rPr>
                        <a:t>BASE PAPER</a:t>
                      </a:r>
                    </a:p>
                  </a:txBody>
                  <a:tcPr marL="83630" marR="83630" marT="41815" marB="41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latin typeface="Times New Roman" panose="02020603050405020304" pitchFamily="18" charset="0"/>
                          <a:cs typeface="Times New Roman" panose="02020603050405020304" pitchFamily="18" charset="0"/>
                        </a:rPr>
                        <a:t>JAARVIS</a:t>
                      </a:r>
                    </a:p>
                  </a:txBody>
                  <a:tcPr marL="83630" marR="83630" marT="41815" marB="41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6570408"/>
                  </a:ext>
                </a:extLst>
              </a:tr>
              <a:tr h="830066">
                <a:tc>
                  <a:txBody>
                    <a:bodyPr/>
                    <a:lstStyle/>
                    <a:p>
                      <a:pPr algn="ctr"/>
                      <a:r>
                        <a:rPr lang="en-IN" sz="1600" dirty="0">
                          <a:latin typeface="Times New Roman" panose="02020603050405020304" pitchFamily="18" charset="0"/>
                          <a:cs typeface="Times New Roman" panose="02020603050405020304" pitchFamily="18" charset="0"/>
                        </a:rPr>
                        <a:t>Prediction Capability</a:t>
                      </a:r>
                    </a:p>
                  </a:txBody>
                  <a:tcPr marL="83630" marR="83630" marT="41815" marB="41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No</a:t>
                      </a:r>
                    </a:p>
                  </a:txBody>
                  <a:tcPr marL="83630" marR="83630" marT="41815" marB="41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Yes (ML/DL models)</a:t>
                      </a:r>
                    </a:p>
                  </a:txBody>
                  <a:tcPr marL="83630" marR="83630" marT="41815" marB="41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5468221"/>
                  </a:ext>
                </a:extLst>
              </a:tr>
              <a:tr h="830066">
                <a:tc>
                  <a:txBody>
                    <a:bodyPr/>
                    <a:lstStyle/>
                    <a:p>
                      <a:pPr algn="ctr"/>
                      <a:r>
                        <a:rPr lang="en-IN" sz="1600" dirty="0">
                          <a:latin typeface="Times New Roman" panose="02020603050405020304" pitchFamily="18" charset="0"/>
                          <a:cs typeface="Times New Roman" panose="02020603050405020304" pitchFamily="18" charset="0"/>
                        </a:rPr>
                        <a:t>Ensemble Modeling</a:t>
                      </a:r>
                    </a:p>
                  </a:txBody>
                  <a:tcPr marL="83630" marR="83630" marT="41815" marB="41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No</a:t>
                      </a:r>
                    </a:p>
                  </a:txBody>
                  <a:tcPr marL="83630" marR="83630" marT="41815" marB="41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RF + XGB + CB</a:t>
                      </a:r>
                    </a:p>
                  </a:txBody>
                  <a:tcPr marL="83630" marR="83630" marT="41815" marB="41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9287133"/>
                  </a:ext>
                </a:extLst>
              </a:tr>
              <a:tr h="830066">
                <a:tc>
                  <a:txBody>
                    <a:bodyPr/>
                    <a:lstStyle/>
                    <a:p>
                      <a:pPr algn="ctr"/>
                      <a:r>
                        <a:rPr lang="en-IN" sz="1600" dirty="0">
                          <a:latin typeface="Times New Roman" panose="02020603050405020304" pitchFamily="18" charset="0"/>
                          <a:cs typeface="Times New Roman" panose="02020603050405020304" pitchFamily="18" charset="0"/>
                        </a:rPr>
                        <a:t>Multi-Hazard Integration</a:t>
                      </a:r>
                    </a:p>
                  </a:txBody>
                  <a:tcPr marL="83630" marR="83630" marT="41815" marB="41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Limited</a:t>
                      </a:r>
                    </a:p>
                  </a:txBody>
                  <a:tcPr marL="83630" marR="83630" marT="41815" marB="41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 7 Hazards</a:t>
                      </a:r>
                    </a:p>
                  </a:txBody>
                  <a:tcPr marL="83630" marR="83630" marT="41815" marB="41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6079566"/>
                  </a:ext>
                </a:extLst>
              </a:tr>
              <a:tr h="830066">
                <a:tc>
                  <a:txBody>
                    <a:bodyPr/>
                    <a:lstStyle/>
                    <a:p>
                      <a:pPr algn="ctr"/>
                      <a:r>
                        <a:rPr lang="en-IN" sz="1600" dirty="0">
                          <a:latin typeface="Times New Roman" panose="02020603050405020304" pitchFamily="18" charset="0"/>
                          <a:cs typeface="Times New Roman" panose="02020603050405020304" pitchFamily="18" charset="0"/>
                        </a:rPr>
                        <a:t>Real-Time Surveillance Ready</a:t>
                      </a:r>
                    </a:p>
                  </a:txBody>
                  <a:tcPr marL="83630" marR="83630" marT="41815" marB="41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No</a:t>
                      </a:r>
                    </a:p>
                  </a:txBody>
                  <a:tcPr marL="83630" marR="83630" marT="41815" marB="41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 Planned Deployment</a:t>
                      </a:r>
                    </a:p>
                  </a:txBody>
                  <a:tcPr marL="83630" marR="83630" marT="41815" marB="41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8032027"/>
                  </a:ext>
                </a:extLst>
              </a:tr>
              <a:tr h="1452612">
                <a:tc>
                  <a:txBody>
                    <a:bodyPr/>
                    <a:lstStyle/>
                    <a:p>
                      <a:pPr algn="ctr"/>
                      <a:r>
                        <a:rPr lang="en-IN" sz="1600" dirty="0">
                          <a:latin typeface="Times New Roman" panose="02020603050405020304" pitchFamily="18" charset="0"/>
                          <a:cs typeface="Times New Roman" panose="02020603050405020304" pitchFamily="18" charset="0"/>
                        </a:rPr>
                        <a:t>Geospatial Flexibility</a:t>
                      </a:r>
                    </a:p>
                  </a:txBody>
                  <a:tcPr marL="83630" marR="83630" marT="41815" marB="41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latin typeface="Times New Roman" panose="02020603050405020304" pitchFamily="18" charset="0"/>
                          <a:cs typeface="Times New Roman" panose="02020603050405020304" pitchFamily="18" charset="0"/>
                        </a:rPr>
                        <a:t>U.S.-only (FEMA)</a:t>
                      </a:r>
                    </a:p>
                  </a:txBody>
                  <a:tcPr marL="83630" marR="83630" marT="41815" marB="41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latin typeface="Times New Roman" panose="02020603050405020304" pitchFamily="18" charset="0"/>
                          <a:cs typeface="Times New Roman" panose="02020603050405020304" pitchFamily="18" charset="0"/>
                        </a:rPr>
                        <a:t> Any Region (Dummy + Global Extensible)</a:t>
                      </a:r>
                    </a:p>
                  </a:txBody>
                  <a:tcPr marL="83630" marR="83630" marT="41815" marB="4181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979346"/>
                  </a:ext>
                </a:extLst>
              </a:tr>
            </a:tbl>
          </a:graphicData>
        </a:graphic>
      </p:graphicFrame>
    </p:spTree>
    <p:extLst>
      <p:ext uri="{BB962C8B-B14F-4D97-AF65-F5344CB8AC3E}">
        <p14:creationId xmlns:p14="http://schemas.microsoft.com/office/powerpoint/2010/main" val="9513233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1432</TotalTime>
  <Words>1430</Words>
  <Application>Microsoft Office PowerPoint</Application>
  <PresentationFormat>Widescreen</PresentationFormat>
  <Paragraphs>257</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Corbel</vt:lpstr>
      <vt:lpstr>Times New Roman</vt:lpstr>
      <vt:lpstr>Wingdings</vt:lpstr>
      <vt:lpstr>Parallax</vt:lpstr>
      <vt:lpstr>JAARVIS - JUSTIFIED ALERT AND REAL-TIME VISUALIZATION FOR INTELLIGENT SURVEILLANCE OF RARE GEO-HAZARDS</vt:lpstr>
      <vt:lpstr>TABLE OF CONTENTS</vt:lpstr>
      <vt:lpstr>ABSTRACT</vt:lpstr>
      <vt:lpstr>PowerPoint Presentation</vt:lpstr>
      <vt:lpstr>2.   UPTO SECOND REVIEW</vt:lpstr>
      <vt:lpstr>PowerPoint Presentation</vt:lpstr>
      <vt:lpstr>3.  LITERATURE REVIEW</vt:lpstr>
      <vt:lpstr>PowerPoint Presentation</vt:lpstr>
      <vt:lpstr>PowerPoint Presentation</vt:lpstr>
      <vt:lpstr>4. ARCHITECTURE</vt:lpstr>
      <vt:lpstr>PowerPoint Presentation</vt:lpstr>
      <vt:lpstr>PowerPoint Presentation</vt:lpstr>
      <vt:lpstr>5.  METHODOLOGY</vt:lpstr>
      <vt:lpstr>PowerPoint Presentation</vt:lpstr>
      <vt:lpstr>6. WORK FLOW WITH DIAGRAM</vt:lpstr>
      <vt:lpstr>PowerPoint Presentation</vt:lpstr>
      <vt:lpstr>PowerPoint Presentation</vt:lpstr>
      <vt:lpstr>7.  IMPLEMENTATION</vt:lpstr>
      <vt:lpstr>PowerPoint Presentation</vt:lpstr>
      <vt:lpstr>PowerPoint Presentation</vt:lpstr>
      <vt:lpstr>PowerPoint Presentation</vt:lpstr>
      <vt:lpstr>PowerPoint Presentation</vt:lpstr>
      <vt:lpstr>PowerPoint Presentation</vt:lpstr>
      <vt:lpstr>8. CONCLUSION</vt:lpstr>
      <vt:lpstr>PowerPoint Presentation</vt:lpstr>
      <vt:lpstr>10.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Shanthini Pandiyan</dc:creator>
  <cp:lastModifiedBy>Shanthini Pandiyan</cp:lastModifiedBy>
  <cp:revision>12</cp:revision>
  <dcterms:created xsi:type="dcterms:W3CDTF">2025-03-04T05:11:19Z</dcterms:created>
  <dcterms:modified xsi:type="dcterms:W3CDTF">2025-04-24T08:49:26Z</dcterms:modified>
</cp:coreProperties>
</file>