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4/23/2025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6EF4-D229-D92B-4C74-26E2558CDF34}"/>
              </a:ext>
            </a:extLst>
          </p:cNvPr>
          <p:cNvSpPr>
            <a:spLocks noGrp="1"/>
          </p:cNvSpPr>
          <p:nvPr>
            <p:ph type="ctrTitle"/>
          </p:nvPr>
        </p:nvSpPr>
        <p:spPr>
          <a:xfrm>
            <a:off x="2920181" y="1166327"/>
            <a:ext cx="8986683" cy="1780944"/>
          </a:xfrm>
        </p:spPr>
        <p:txBody>
          <a:bodyPr>
            <a:normAutofit fontScale="90000"/>
          </a:bodyPr>
          <a:lstStyle/>
          <a:p>
            <a:pPr algn="l"/>
            <a:r>
              <a:rPr lang="en-US" sz="3900" b="1" dirty="0">
                <a:latin typeface="Times New Roman" panose="02020603050405020304" pitchFamily="18" charset="0"/>
                <a:cs typeface="Times New Roman" panose="02020603050405020304" pitchFamily="18" charset="0"/>
              </a:rPr>
              <a:t>JAARVIS - </a:t>
            </a:r>
            <a:r>
              <a:rPr lang="en-US" sz="3600" b="1" dirty="0">
                <a:latin typeface="Times New Roman" panose="02020603050405020304" pitchFamily="18" charset="0"/>
                <a:cs typeface="Times New Roman" panose="02020603050405020304" pitchFamily="18" charset="0"/>
              </a:rPr>
              <a:t>JUSTIFIED ALERT AND REAL-TIME VISUALIZATION FOR INTELLIGENT SURVEILLANCE OF RARE GEO-HAZARDS</a:t>
            </a:r>
            <a:endParaRPr lang="en-IN" sz="39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03AF1F-E03D-BB63-EFF7-FBCF690A9A21}"/>
              </a:ext>
            </a:extLst>
          </p:cNvPr>
          <p:cNvSpPr>
            <a:spLocks noGrp="1"/>
          </p:cNvSpPr>
          <p:nvPr>
            <p:ph type="subTitle" idx="1"/>
          </p:nvPr>
        </p:nvSpPr>
        <p:spPr>
          <a:xfrm>
            <a:off x="7983793" y="3331030"/>
            <a:ext cx="3923071" cy="3099268"/>
          </a:xfrm>
        </p:spPr>
        <p:txBody>
          <a:bodyPr>
            <a:normAutofit fontScale="92500" lnSpcReduction="20000"/>
          </a:bodyPr>
          <a:lstStyle/>
          <a:p>
            <a:pPr algn="l">
              <a:lnSpc>
                <a:spcPct val="150000"/>
              </a:lnSpc>
              <a:spcAft>
                <a:spcPts val="0"/>
              </a:spcAft>
            </a:pPr>
            <a:r>
              <a:rPr lang="en-IN" b="1" dirty="0">
                <a:solidFill>
                  <a:schemeClr val="tx2"/>
                </a:solidFill>
                <a:latin typeface="Times New Roman" panose="02020603050405020304" pitchFamily="18" charset="0"/>
                <a:cs typeface="Times New Roman" panose="02020603050405020304" pitchFamily="18" charset="0"/>
              </a:rPr>
              <a:t>PROJECT TEAM</a:t>
            </a:r>
          </a:p>
          <a:p>
            <a:pPr lvl="1" algn="l">
              <a:lnSpc>
                <a:spcPct val="120000"/>
              </a:lnSpc>
              <a:spcAft>
                <a:spcPts val="0"/>
              </a:spcAft>
            </a:pPr>
            <a:r>
              <a:rPr lang="en-IN" dirty="0">
                <a:solidFill>
                  <a:schemeClr val="tx2"/>
                </a:solidFill>
                <a:latin typeface="Times New Roman" panose="02020603050405020304" pitchFamily="18" charset="0"/>
                <a:cs typeface="Times New Roman" panose="02020603050405020304" pitchFamily="18" charset="0"/>
              </a:rPr>
              <a:t>Shanthini P     – 812621243049</a:t>
            </a:r>
          </a:p>
          <a:p>
            <a:pPr lvl="1" algn="l">
              <a:lnSpc>
                <a:spcPct val="120000"/>
              </a:lnSpc>
              <a:spcAft>
                <a:spcPts val="0"/>
              </a:spcAft>
            </a:pPr>
            <a:r>
              <a:rPr lang="en-IN" dirty="0">
                <a:solidFill>
                  <a:schemeClr val="tx2"/>
                </a:solidFill>
                <a:latin typeface="Times New Roman" panose="02020603050405020304" pitchFamily="18" charset="0"/>
                <a:cs typeface="Times New Roman" panose="02020603050405020304" pitchFamily="18" charset="0"/>
              </a:rPr>
              <a:t>Eisha Kanth    – 812621243015</a:t>
            </a:r>
          </a:p>
          <a:p>
            <a:pPr lvl="1" algn="l">
              <a:lnSpc>
                <a:spcPct val="120000"/>
              </a:lnSpc>
              <a:spcAft>
                <a:spcPts val="0"/>
              </a:spcAft>
            </a:pPr>
            <a:r>
              <a:rPr lang="en-IN" dirty="0">
                <a:solidFill>
                  <a:schemeClr val="tx2"/>
                </a:solidFill>
                <a:latin typeface="Times New Roman" panose="02020603050405020304" pitchFamily="18" charset="0"/>
                <a:cs typeface="Times New Roman" panose="02020603050405020304" pitchFamily="18" charset="0"/>
              </a:rPr>
              <a:t>Rejoe Blesy A – 812621243036</a:t>
            </a:r>
          </a:p>
          <a:p>
            <a:pPr lvl="1" algn="l">
              <a:lnSpc>
                <a:spcPct val="120000"/>
              </a:lnSpc>
              <a:spcAft>
                <a:spcPts val="0"/>
              </a:spcAft>
            </a:pPr>
            <a:r>
              <a:rPr lang="en-IN" dirty="0">
                <a:solidFill>
                  <a:schemeClr val="tx2"/>
                </a:solidFill>
                <a:latin typeface="Times New Roman" panose="02020603050405020304" pitchFamily="18" charset="0"/>
                <a:cs typeface="Times New Roman" panose="02020603050405020304" pitchFamily="18" charset="0"/>
              </a:rPr>
              <a:t>Siva Sankari S – 812621243050</a:t>
            </a:r>
          </a:p>
          <a:p>
            <a:pPr lvl="1" algn="l">
              <a:spcAft>
                <a:spcPts val="0"/>
              </a:spcAft>
            </a:pPr>
            <a:endParaRPr lang="en-IN" b="1" dirty="0">
              <a:solidFill>
                <a:schemeClr val="tx2"/>
              </a:solidFill>
              <a:latin typeface="Times New Roman" panose="02020603050405020304" pitchFamily="18" charset="0"/>
              <a:cs typeface="Times New Roman" panose="02020603050405020304" pitchFamily="18" charset="0"/>
            </a:endParaRPr>
          </a:p>
          <a:p>
            <a:pPr algn="l">
              <a:lnSpc>
                <a:spcPct val="150000"/>
              </a:lnSpc>
              <a:spcAft>
                <a:spcPts val="0"/>
              </a:spcAft>
            </a:pPr>
            <a:r>
              <a:rPr lang="en-IN" b="1" dirty="0">
                <a:solidFill>
                  <a:schemeClr val="tx2"/>
                </a:solidFill>
                <a:latin typeface="Times New Roman" panose="02020603050405020304" pitchFamily="18" charset="0"/>
                <a:cs typeface="Times New Roman" panose="02020603050405020304" pitchFamily="18" charset="0"/>
              </a:rPr>
              <a:t>PROJECT GUIDE </a:t>
            </a:r>
          </a:p>
          <a:p>
            <a:pPr algn="l">
              <a:lnSpc>
                <a:spcPct val="150000"/>
              </a:lnSpc>
              <a:spcAft>
                <a:spcPts val="0"/>
              </a:spcAft>
            </a:pPr>
            <a:r>
              <a:rPr lang="en-IN" b="1" dirty="0">
                <a:solidFill>
                  <a:schemeClr val="tx2"/>
                </a:solidFill>
                <a:latin typeface="Times New Roman" panose="02020603050405020304" pitchFamily="18" charset="0"/>
                <a:cs typeface="Times New Roman" panose="02020603050405020304" pitchFamily="18" charset="0"/>
              </a:rPr>
              <a:t>	</a:t>
            </a:r>
            <a:r>
              <a:rPr lang="en-IN" dirty="0">
                <a:solidFill>
                  <a:schemeClr val="tx2"/>
                </a:solidFill>
                <a:latin typeface="Times New Roman" panose="02020603050405020304" pitchFamily="18" charset="0"/>
                <a:cs typeface="Times New Roman" panose="02020603050405020304" pitchFamily="18" charset="0"/>
              </a:rPr>
              <a:t>Prof.K.Ilango – HOD / AI &amp; DS</a:t>
            </a:r>
          </a:p>
          <a:p>
            <a:pPr algn="l">
              <a:lnSpc>
                <a:spcPct val="150000"/>
              </a:lnSpc>
              <a:spcAft>
                <a:spcPts val="0"/>
              </a:spcAft>
            </a:pPr>
            <a:endParaRPr lang="en-IN" dirty="0">
              <a:solidFill>
                <a:schemeClr val="tx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CDD9567-120E-4127-4115-169080522784}"/>
              </a:ext>
            </a:extLst>
          </p:cNvPr>
          <p:cNvPicPr>
            <a:picLocks noChangeAspect="1"/>
          </p:cNvPicPr>
          <p:nvPr/>
        </p:nvPicPr>
        <p:blipFill>
          <a:blip r:embed="rId2">
            <a:alphaModFix amt="85000"/>
          </a:blip>
          <a:stretch>
            <a:fillRect/>
          </a:stretch>
        </p:blipFill>
        <p:spPr>
          <a:xfrm>
            <a:off x="5039033" y="0"/>
            <a:ext cx="2113934" cy="973393"/>
          </a:xfrm>
          <a:prstGeom prst="rect">
            <a:avLst/>
          </a:prstGeom>
        </p:spPr>
      </p:pic>
    </p:spTree>
    <p:extLst>
      <p:ext uri="{BB962C8B-B14F-4D97-AF65-F5344CB8AC3E}">
        <p14:creationId xmlns:p14="http://schemas.microsoft.com/office/powerpoint/2010/main" val="2188835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F695-8602-35B0-42FF-746C42E01F00}"/>
              </a:ext>
            </a:extLst>
          </p:cNvPr>
          <p:cNvSpPr>
            <a:spLocks noGrp="1"/>
          </p:cNvSpPr>
          <p:nvPr>
            <p:ph type="title"/>
          </p:nvPr>
        </p:nvSpPr>
        <p:spPr>
          <a:xfrm>
            <a:off x="2753032" y="275304"/>
            <a:ext cx="8749992" cy="713741"/>
          </a:xfrm>
        </p:spPr>
        <p:txBody>
          <a:bodyPr/>
          <a:lstStyle/>
          <a:p>
            <a:r>
              <a:rPr lang="en-IN" dirty="0">
                <a:latin typeface="Times New Roman" panose="02020603050405020304" pitchFamily="18" charset="0"/>
                <a:cs typeface="Times New Roman" panose="02020603050405020304" pitchFamily="18" charset="0"/>
              </a:rPr>
              <a:t>6. PROJECT  WORK PLAN</a:t>
            </a:r>
          </a:p>
        </p:txBody>
      </p:sp>
      <p:graphicFrame>
        <p:nvGraphicFramePr>
          <p:cNvPr id="4" name="Content Placeholder 3">
            <a:extLst>
              <a:ext uri="{FF2B5EF4-FFF2-40B4-BE49-F238E27FC236}">
                <a16:creationId xmlns:a16="http://schemas.microsoft.com/office/drawing/2014/main" id="{B352B5AD-A35E-7F11-3E2F-62DEF3AB5C0B}"/>
              </a:ext>
            </a:extLst>
          </p:cNvPr>
          <p:cNvGraphicFramePr>
            <a:graphicFrameLocks noGrp="1"/>
          </p:cNvGraphicFramePr>
          <p:nvPr>
            <p:ph idx="1"/>
            <p:extLst>
              <p:ext uri="{D42A27DB-BD31-4B8C-83A1-F6EECF244321}">
                <p14:modId xmlns:p14="http://schemas.microsoft.com/office/powerpoint/2010/main" val="3058117890"/>
              </p:ext>
            </p:extLst>
          </p:nvPr>
        </p:nvGraphicFramePr>
        <p:xfrm>
          <a:off x="2753031" y="1119673"/>
          <a:ext cx="8620986" cy="5321624"/>
        </p:xfrm>
        <a:graphic>
          <a:graphicData uri="http://schemas.openxmlformats.org/drawingml/2006/table">
            <a:tbl>
              <a:tblPr firstRow="1" bandRow="1">
                <a:tableStyleId>{5C22544A-7EE6-4342-B048-85BDC9FD1C3A}</a:tableStyleId>
              </a:tblPr>
              <a:tblGrid>
                <a:gridCol w="2873662">
                  <a:extLst>
                    <a:ext uri="{9D8B030D-6E8A-4147-A177-3AD203B41FA5}">
                      <a16:colId xmlns:a16="http://schemas.microsoft.com/office/drawing/2014/main" val="1662168390"/>
                    </a:ext>
                  </a:extLst>
                </a:gridCol>
                <a:gridCol w="2873662">
                  <a:extLst>
                    <a:ext uri="{9D8B030D-6E8A-4147-A177-3AD203B41FA5}">
                      <a16:colId xmlns:a16="http://schemas.microsoft.com/office/drawing/2014/main" val="4107020454"/>
                    </a:ext>
                  </a:extLst>
                </a:gridCol>
                <a:gridCol w="2873662">
                  <a:extLst>
                    <a:ext uri="{9D8B030D-6E8A-4147-A177-3AD203B41FA5}">
                      <a16:colId xmlns:a16="http://schemas.microsoft.com/office/drawing/2014/main" val="3761962101"/>
                    </a:ext>
                  </a:extLst>
                </a:gridCol>
              </a:tblGrid>
              <a:tr h="382357">
                <a:tc>
                  <a:txBody>
                    <a:bodyPr/>
                    <a:lstStyle/>
                    <a:p>
                      <a:r>
                        <a:rPr lang="en-IN" b="1" dirty="0">
                          <a:latin typeface="Times New Roman" panose="02020603050405020304" pitchFamily="18" charset="0"/>
                          <a:cs typeface="Times New Roman" panose="02020603050405020304" pitchFamily="18" charset="0"/>
                        </a:rPr>
                        <a:t>Phase</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Duration</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Tasks</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84109642"/>
                  </a:ext>
                </a:extLst>
              </a:tr>
              <a:tr h="733981">
                <a:tc>
                  <a:txBody>
                    <a:bodyPr/>
                    <a:lstStyle/>
                    <a:p>
                      <a:r>
                        <a:rPr lang="en-IN" dirty="0">
                          <a:latin typeface="Times New Roman" panose="02020603050405020304" pitchFamily="18" charset="0"/>
                          <a:cs typeface="Times New Roman" panose="02020603050405020304" pitchFamily="18" charset="0"/>
                        </a:rPr>
                        <a:t>Phase 1</a:t>
                      </a:r>
                    </a:p>
                  </a:txBody>
                  <a:tcPr anchor="ctr"/>
                </a:tc>
                <a:tc>
                  <a:txBody>
                    <a:bodyPr/>
                    <a:lstStyle/>
                    <a:p>
                      <a:r>
                        <a:rPr lang="en-IN" dirty="0">
                          <a:latin typeface="Times New Roman" panose="02020603050405020304" pitchFamily="18" charset="0"/>
                          <a:cs typeface="Times New Roman" panose="02020603050405020304" pitchFamily="18" charset="0"/>
                        </a:rPr>
                        <a:t>Week 1</a:t>
                      </a:r>
                    </a:p>
                  </a:txBody>
                  <a:tcPr anchor="ctr"/>
                </a:tc>
                <a:tc>
                  <a:txBody>
                    <a:bodyPr/>
                    <a:lstStyle/>
                    <a:p>
                      <a:r>
                        <a:rPr lang="en-US" dirty="0">
                          <a:latin typeface="Times New Roman" panose="02020603050405020304" pitchFamily="18" charset="0"/>
                          <a:cs typeface="Times New Roman" panose="02020603050405020304" pitchFamily="18" charset="0"/>
                        </a:rPr>
                        <a:t>Data Collection &amp; Preprocessing</a:t>
                      </a:r>
                    </a:p>
                  </a:txBody>
                  <a:tcPr anchor="ctr"/>
                </a:tc>
                <a:extLst>
                  <a:ext uri="{0D108BD9-81ED-4DB2-BD59-A6C34878D82A}">
                    <a16:rowId xmlns:a16="http://schemas.microsoft.com/office/drawing/2014/main" val="1389979172"/>
                  </a:ext>
                </a:extLst>
              </a:tr>
              <a:tr h="873902">
                <a:tc>
                  <a:txBody>
                    <a:bodyPr/>
                    <a:lstStyle/>
                    <a:p>
                      <a:r>
                        <a:rPr lang="en-IN" dirty="0">
                          <a:latin typeface="Times New Roman" panose="02020603050405020304" pitchFamily="18" charset="0"/>
                          <a:cs typeface="Times New Roman" panose="02020603050405020304" pitchFamily="18" charset="0"/>
                        </a:rPr>
                        <a:t>Phase 2</a:t>
                      </a:r>
                    </a:p>
                  </a:txBody>
                  <a:tcPr anchor="ctr"/>
                </a:tc>
                <a:tc>
                  <a:txBody>
                    <a:bodyPr/>
                    <a:lstStyle/>
                    <a:p>
                      <a:r>
                        <a:rPr lang="en-IN" dirty="0">
                          <a:latin typeface="Times New Roman" panose="02020603050405020304" pitchFamily="18" charset="0"/>
                          <a:cs typeface="Times New Roman" panose="02020603050405020304" pitchFamily="18" charset="0"/>
                        </a:rPr>
                        <a:t>Week 2</a:t>
                      </a:r>
                    </a:p>
                  </a:txBody>
                  <a:tcPr anchor="ctr"/>
                </a:tc>
                <a:tc>
                  <a:txBody>
                    <a:bodyPr/>
                    <a:lstStyle/>
                    <a:p>
                      <a:r>
                        <a:rPr lang="en-US" dirty="0">
                          <a:latin typeface="Times New Roman" panose="02020603050405020304" pitchFamily="18" charset="0"/>
                          <a:cs typeface="Times New Roman" panose="02020603050405020304" pitchFamily="18" charset="0"/>
                        </a:rPr>
                        <a:t>ML Model Training (Ensemble ML + Time-Series AI)</a:t>
                      </a:r>
                    </a:p>
                  </a:txBody>
                  <a:tcPr anchor="ctr"/>
                </a:tc>
                <a:extLst>
                  <a:ext uri="{0D108BD9-81ED-4DB2-BD59-A6C34878D82A}">
                    <a16:rowId xmlns:a16="http://schemas.microsoft.com/office/drawing/2014/main" val="489715361"/>
                  </a:ext>
                </a:extLst>
              </a:tr>
              <a:tr h="827649">
                <a:tc>
                  <a:txBody>
                    <a:bodyPr/>
                    <a:lstStyle/>
                    <a:p>
                      <a:r>
                        <a:rPr lang="en-IN" dirty="0">
                          <a:latin typeface="Times New Roman" panose="02020603050405020304" pitchFamily="18" charset="0"/>
                          <a:cs typeface="Times New Roman" panose="02020603050405020304" pitchFamily="18" charset="0"/>
                        </a:rPr>
                        <a:t>Phase 3</a:t>
                      </a:r>
                    </a:p>
                  </a:txBody>
                  <a:tcPr anchor="ctr"/>
                </a:tc>
                <a:tc>
                  <a:txBody>
                    <a:bodyPr/>
                    <a:lstStyle/>
                    <a:p>
                      <a:r>
                        <a:rPr lang="en-IN" dirty="0">
                          <a:latin typeface="Times New Roman" panose="02020603050405020304" pitchFamily="18" charset="0"/>
                          <a:cs typeface="Times New Roman" panose="02020603050405020304" pitchFamily="18" charset="0"/>
                        </a:rPr>
                        <a:t>Week 3</a:t>
                      </a:r>
                    </a:p>
                  </a:txBody>
                  <a:tcPr anchor="ctr"/>
                </a:tc>
                <a:tc>
                  <a:txBody>
                    <a:bodyPr/>
                    <a:lstStyle/>
                    <a:p>
                      <a:r>
                        <a:rPr lang="en-US" dirty="0">
                          <a:latin typeface="Times New Roman" panose="02020603050405020304" pitchFamily="18" charset="0"/>
                          <a:cs typeface="Times New Roman" panose="02020603050405020304" pitchFamily="18" charset="0"/>
                        </a:rPr>
                        <a:t>Model Integration with Real-Time Data Sources</a:t>
                      </a:r>
                    </a:p>
                  </a:txBody>
                  <a:tcPr anchor="ctr"/>
                </a:tc>
                <a:extLst>
                  <a:ext uri="{0D108BD9-81ED-4DB2-BD59-A6C34878D82A}">
                    <a16:rowId xmlns:a16="http://schemas.microsoft.com/office/drawing/2014/main" val="3787681958"/>
                  </a:ext>
                </a:extLst>
              </a:tr>
              <a:tr h="732859">
                <a:tc>
                  <a:txBody>
                    <a:bodyPr/>
                    <a:lstStyle/>
                    <a:p>
                      <a:r>
                        <a:rPr lang="en-IN" dirty="0">
                          <a:latin typeface="Times New Roman" panose="02020603050405020304" pitchFamily="18" charset="0"/>
                          <a:cs typeface="Times New Roman" panose="02020603050405020304" pitchFamily="18" charset="0"/>
                        </a:rPr>
                        <a:t>Phase 4</a:t>
                      </a:r>
                    </a:p>
                  </a:txBody>
                  <a:tcPr anchor="ctr"/>
                </a:tc>
                <a:tc>
                  <a:txBody>
                    <a:bodyPr/>
                    <a:lstStyle/>
                    <a:p>
                      <a:r>
                        <a:rPr lang="en-IN" dirty="0">
                          <a:latin typeface="Times New Roman" panose="02020603050405020304" pitchFamily="18" charset="0"/>
                          <a:cs typeface="Times New Roman" panose="02020603050405020304" pitchFamily="18" charset="0"/>
                        </a:rPr>
                        <a:t>Week 4</a:t>
                      </a:r>
                    </a:p>
                  </a:txBody>
                  <a:tcPr anchor="ctr"/>
                </a:tc>
                <a:tc>
                  <a:txBody>
                    <a:bodyPr/>
                    <a:lstStyle/>
                    <a:p>
                      <a:r>
                        <a:rPr lang="en-US" dirty="0">
                          <a:latin typeface="Times New Roman" panose="02020603050405020304" pitchFamily="18" charset="0"/>
                          <a:cs typeface="Times New Roman" panose="02020603050405020304" pitchFamily="18" charset="0"/>
                        </a:rPr>
                        <a:t>Dashboard Development &amp; Visualization</a:t>
                      </a:r>
                    </a:p>
                  </a:txBody>
                  <a:tcPr anchor="ctr"/>
                </a:tc>
                <a:extLst>
                  <a:ext uri="{0D108BD9-81ED-4DB2-BD59-A6C34878D82A}">
                    <a16:rowId xmlns:a16="http://schemas.microsoft.com/office/drawing/2014/main" val="1928393542"/>
                  </a:ext>
                </a:extLst>
              </a:tr>
              <a:tr h="895716">
                <a:tc>
                  <a:txBody>
                    <a:bodyPr/>
                    <a:lstStyle/>
                    <a:p>
                      <a:r>
                        <a:rPr lang="en-IN" dirty="0">
                          <a:latin typeface="Times New Roman" panose="02020603050405020304" pitchFamily="18" charset="0"/>
                          <a:cs typeface="Times New Roman" panose="02020603050405020304" pitchFamily="18" charset="0"/>
                        </a:rPr>
                        <a:t>Phase 5</a:t>
                      </a:r>
                    </a:p>
                  </a:txBody>
                  <a:tcPr anchor="ctr"/>
                </a:tc>
                <a:tc>
                  <a:txBody>
                    <a:bodyPr/>
                    <a:lstStyle/>
                    <a:p>
                      <a:r>
                        <a:rPr lang="en-IN" dirty="0">
                          <a:latin typeface="Times New Roman" panose="02020603050405020304" pitchFamily="18" charset="0"/>
                          <a:cs typeface="Times New Roman" panose="02020603050405020304" pitchFamily="18" charset="0"/>
                        </a:rPr>
                        <a:t>Week 5</a:t>
                      </a:r>
                    </a:p>
                  </a:txBody>
                  <a:tcPr anchor="ctr"/>
                </a:tc>
                <a:tc>
                  <a:txBody>
                    <a:bodyPr/>
                    <a:lstStyle/>
                    <a:p>
                      <a:r>
                        <a:rPr lang="en-US" dirty="0">
                          <a:latin typeface="Times New Roman" panose="02020603050405020304" pitchFamily="18" charset="0"/>
                          <a:cs typeface="Times New Roman" panose="02020603050405020304" pitchFamily="18" charset="0"/>
                        </a:rPr>
                        <a:t>Testing, Validation &amp; Accuracy Improvement</a:t>
                      </a:r>
                    </a:p>
                  </a:txBody>
                  <a:tcPr anchor="ctr"/>
                </a:tc>
                <a:extLst>
                  <a:ext uri="{0D108BD9-81ED-4DB2-BD59-A6C34878D82A}">
                    <a16:rowId xmlns:a16="http://schemas.microsoft.com/office/drawing/2014/main" val="2048606358"/>
                  </a:ext>
                </a:extLst>
              </a:tr>
              <a:tr h="834662">
                <a:tc>
                  <a:txBody>
                    <a:bodyPr/>
                    <a:lstStyle/>
                    <a:p>
                      <a:r>
                        <a:rPr lang="en-IN" dirty="0">
                          <a:latin typeface="Times New Roman" panose="02020603050405020304" pitchFamily="18" charset="0"/>
                          <a:cs typeface="Times New Roman" panose="02020603050405020304" pitchFamily="18" charset="0"/>
                        </a:rPr>
                        <a:t>Final Phase </a:t>
                      </a:r>
                    </a:p>
                  </a:txBody>
                  <a:tcPr anchor="ctr"/>
                </a:tc>
                <a:tc>
                  <a:txBody>
                    <a:bodyPr/>
                    <a:lstStyle/>
                    <a:p>
                      <a:r>
                        <a:rPr lang="en-IN" dirty="0">
                          <a:latin typeface="Times New Roman" panose="02020603050405020304" pitchFamily="18" charset="0"/>
                          <a:cs typeface="Times New Roman" panose="02020603050405020304" pitchFamily="18" charset="0"/>
                        </a:rPr>
                        <a:t>Week 6</a:t>
                      </a:r>
                    </a:p>
                  </a:txBody>
                  <a:tcPr anchor="ctr"/>
                </a:tc>
                <a:tc>
                  <a:txBody>
                    <a:bodyPr/>
                    <a:lstStyle/>
                    <a:p>
                      <a:r>
                        <a:rPr lang="en-IN" dirty="0">
                          <a:latin typeface="Times New Roman" panose="02020603050405020304" pitchFamily="18" charset="0"/>
                          <a:cs typeface="Times New Roman" panose="02020603050405020304" pitchFamily="18" charset="0"/>
                        </a:rPr>
                        <a:t>Documentation &amp; Project Presentation</a:t>
                      </a:r>
                    </a:p>
                  </a:txBody>
                  <a:tcPr anchor="ctr"/>
                </a:tc>
                <a:extLst>
                  <a:ext uri="{0D108BD9-81ED-4DB2-BD59-A6C34878D82A}">
                    <a16:rowId xmlns:a16="http://schemas.microsoft.com/office/drawing/2014/main" val="2136983939"/>
                  </a:ext>
                </a:extLst>
              </a:tr>
            </a:tbl>
          </a:graphicData>
        </a:graphic>
      </p:graphicFrame>
    </p:spTree>
    <p:extLst>
      <p:ext uri="{BB962C8B-B14F-4D97-AF65-F5344CB8AC3E}">
        <p14:creationId xmlns:p14="http://schemas.microsoft.com/office/powerpoint/2010/main" val="34091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4DF455-3130-8469-648C-9F2D1494DE1C}"/>
              </a:ext>
            </a:extLst>
          </p:cNvPr>
          <p:cNvSpPr>
            <a:spLocks noGrp="1"/>
          </p:cNvSpPr>
          <p:nvPr>
            <p:ph type="title"/>
          </p:nvPr>
        </p:nvSpPr>
        <p:spPr>
          <a:xfrm>
            <a:off x="2901820" y="326571"/>
            <a:ext cx="7595119" cy="1129006"/>
          </a:xfrm>
        </p:spPr>
        <p:txBody>
          <a:bodyPr>
            <a:normAutofit fontScale="90000"/>
          </a:bodyPr>
          <a:lstStyle/>
          <a:p>
            <a:r>
              <a:rPr lang="en-IN" b="1" dirty="0">
                <a:latin typeface="Times New Roman" panose="02020603050405020304" pitchFamily="18" charset="0"/>
                <a:cs typeface="Times New Roman" panose="02020603050405020304" pitchFamily="18" charset="0"/>
              </a:rPr>
              <a:t>7.  EXPECTED FINAL OUTCOME</a:t>
            </a:r>
            <a:endParaRPr lang="en-IN" b="1" dirty="0"/>
          </a:p>
        </p:txBody>
      </p:sp>
      <p:sp>
        <p:nvSpPr>
          <p:cNvPr id="5" name="Content Placeholder 4">
            <a:extLst>
              <a:ext uri="{FF2B5EF4-FFF2-40B4-BE49-F238E27FC236}">
                <a16:creationId xmlns:a16="http://schemas.microsoft.com/office/drawing/2014/main" id="{64770185-5D6C-9C1F-1F2F-AF337B6EA578}"/>
              </a:ext>
            </a:extLst>
          </p:cNvPr>
          <p:cNvSpPr>
            <a:spLocks noGrp="1"/>
          </p:cNvSpPr>
          <p:nvPr>
            <p:ph idx="1"/>
          </p:nvPr>
        </p:nvSpPr>
        <p:spPr>
          <a:xfrm>
            <a:off x="2901821" y="1455577"/>
            <a:ext cx="8294914" cy="4335623"/>
          </a:xfrm>
        </p:spPr>
        <p:txBody>
          <a:bodyPr>
            <a:normAutofit/>
          </a:bodyPr>
          <a:lstStyle/>
          <a:p>
            <a:pPr marL="0" indent="0">
              <a:buClr>
                <a:schemeClr val="tx1">
                  <a:lumMod val="95000"/>
                  <a:lumOff val="5000"/>
                </a:schemeClr>
              </a:buClr>
              <a:buNone/>
            </a:pPr>
            <a:endParaRPr lang="en-IN" dirty="0">
              <a:latin typeface="Times New Roman" panose="02020603050405020304" pitchFamily="18" charset="0"/>
              <a:cs typeface="Times New Roman" panose="02020603050405020304" pitchFamily="18" charset="0"/>
            </a:endParaRPr>
          </a:p>
          <a:p>
            <a:pPr>
              <a:buClr>
                <a:schemeClr val="tx1">
                  <a:lumMod val="95000"/>
                  <a:lumOff val="5000"/>
                </a:schemeClr>
              </a:buClr>
            </a:pPr>
            <a:r>
              <a:rPr lang="en-IN" dirty="0">
                <a:latin typeface="Times New Roman" panose="02020603050405020304" pitchFamily="18" charset="0"/>
                <a:cs typeface="Times New Roman" panose="02020603050405020304" pitchFamily="18" charset="0"/>
              </a:rPr>
              <a:t>A fully functional AI-powered geo-hazard prediction system.</a:t>
            </a:r>
          </a:p>
          <a:p>
            <a:pPr>
              <a:buClr>
                <a:schemeClr val="tx1">
                  <a:lumMod val="95000"/>
                  <a:lumOff val="5000"/>
                </a:schemeClr>
              </a:buClr>
            </a:pPr>
            <a:r>
              <a:rPr lang="en-IN" dirty="0">
                <a:latin typeface="Times New Roman" panose="02020603050405020304" pitchFamily="18" charset="0"/>
                <a:cs typeface="Times New Roman" panose="02020603050405020304" pitchFamily="18" charset="0"/>
              </a:rPr>
              <a:t>Real-time monitoring dashboard for rare disasters.</a:t>
            </a:r>
          </a:p>
          <a:p>
            <a:pPr>
              <a:buClr>
                <a:schemeClr val="tx1">
                  <a:lumMod val="95000"/>
                  <a:lumOff val="5000"/>
                </a:schemeClr>
              </a:buClr>
            </a:pPr>
            <a:r>
              <a:rPr lang="en-IN" dirty="0">
                <a:latin typeface="Times New Roman" panose="02020603050405020304" pitchFamily="18" charset="0"/>
                <a:cs typeface="Times New Roman" panose="02020603050405020304" pitchFamily="18" charset="0"/>
              </a:rPr>
              <a:t>Live risk maps with GIS visualization.</a:t>
            </a:r>
          </a:p>
          <a:p>
            <a:pPr>
              <a:buClr>
                <a:schemeClr val="tx1">
                  <a:lumMod val="95000"/>
                  <a:lumOff val="5000"/>
                </a:schemeClr>
              </a:buClr>
            </a:pPr>
            <a:r>
              <a:rPr lang="en-IN" dirty="0">
                <a:latin typeface="Times New Roman" panose="02020603050405020304" pitchFamily="18" charset="0"/>
                <a:cs typeface="Times New Roman" panose="02020603050405020304" pitchFamily="18" charset="0"/>
              </a:rPr>
              <a:t>Automated alerts for authorities &amp; communities.</a:t>
            </a:r>
          </a:p>
          <a:p>
            <a:pPr>
              <a:buClr>
                <a:schemeClr val="tx1">
                  <a:lumMod val="95000"/>
                  <a:lumOff val="5000"/>
                </a:schemeClr>
              </a:buClr>
            </a:pPr>
            <a:r>
              <a:rPr lang="en-IN" dirty="0">
                <a:latin typeface="Times New Roman" panose="02020603050405020304" pitchFamily="18" charset="0"/>
                <a:cs typeface="Times New Roman" panose="02020603050405020304" pitchFamily="18" charset="0"/>
              </a:rPr>
              <a:t>Probabilistic forecasts with confidence intervals.</a:t>
            </a:r>
          </a:p>
          <a:p>
            <a:pPr>
              <a:buClr>
                <a:schemeClr val="tx1">
                  <a:lumMod val="95000"/>
                  <a:lumOff val="5000"/>
                </a:schemeClr>
              </a:buClr>
            </a:pPr>
            <a:r>
              <a:rPr lang="en-IN" dirty="0">
                <a:latin typeface="Times New Roman" panose="02020603050405020304" pitchFamily="18" charset="0"/>
                <a:cs typeface="Times New Roman" panose="02020603050405020304" pitchFamily="18" charset="0"/>
              </a:rPr>
              <a:t>Integration of satellite &amp; sensor data for accurate hazard prediction.</a:t>
            </a:r>
          </a:p>
        </p:txBody>
      </p:sp>
    </p:spTree>
    <p:extLst>
      <p:ext uri="{BB962C8B-B14F-4D97-AF65-F5344CB8AC3E}">
        <p14:creationId xmlns:p14="http://schemas.microsoft.com/office/powerpoint/2010/main" val="306372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62CC-9338-7494-63A2-D76976136F80}"/>
              </a:ext>
            </a:extLst>
          </p:cNvPr>
          <p:cNvSpPr>
            <a:spLocks noGrp="1"/>
          </p:cNvSpPr>
          <p:nvPr>
            <p:ph type="title"/>
          </p:nvPr>
        </p:nvSpPr>
        <p:spPr>
          <a:xfrm>
            <a:off x="1959429" y="186815"/>
            <a:ext cx="9843795" cy="501946"/>
          </a:xfrm>
        </p:spPr>
        <p:txBody>
          <a:bodyPr>
            <a:noAutofit/>
          </a:bodyPr>
          <a:lstStyle/>
          <a:p>
            <a:pPr algn="ctr"/>
            <a:r>
              <a:rPr lang="en-IN" sz="3200" b="1" dirty="0">
                <a:latin typeface="Times New Roman" panose="02020603050405020304" pitchFamily="18" charset="0"/>
                <a:cs typeface="Times New Roman" panose="02020603050405020304" pitchFamily="18" charset="0"/>
              </a:rPr>
              <a:t>8. HARDWARE AND SOFTWARE REQUIREMENTS</a:t>
            </a:r>
          </a:p>
        </p:txBody>
      </p:sp>
      <p:sp>
        <p:nvSpPr>
          <p:cNvPr id="5" name="Text Placeholder 4">
            <a:extLst>
              <a:ext uri="{FF2B5EF4-FFF2-40B4-BE49-F238E27FC236}">
                <a16:creationId xmlns:a16="http://schemas.microsoft.com/office/drawing/2014/main" id="{54CBA424-CA09-2970-AFC6-824B7262FE1B}"/>
              </a:ext>
            </a:extLst>
          </p:cNvPr>
          <p:cNvSpPr>
            <a:spLocks noGrp="1"/>
          </p:cNvSpPr>
          <p:nvPr>
            <p:ph sz="half" idx="1"/>
          </p:nvPr>
        </p:nvSpPr>
        <p:spPr>
          <a:xfrm>
            <a:off x="2649893" y="821094"/>
            <a:ext cx="3524765" cy="496429"/>
          </a:xfrm>
        </p:spPr>
        <p:txBody>
          <a:bodyPr/>
          <a:lstStyle/>
          <a:p>
            <a:pPr marL="0" indent="0" algn="ctr">
              <a:buNone/>
            </a:pPr>
            <a:r>
              <a:rPr lang="en-IN" dirty="0">
                <a:latin typeface="Times New Roman" panose="02020603050405020304" pitchFamily="18" charset="0"/>
                <a:cs typeface="Times New Roman" panose="02020603050405020304" pitchFamily="18" charset="0"/>
              </a:rPr>
              <a:t>HARDWARE REQUIREMENTS</a:t>
            </a:r>
          </a:p>
        </p:txBody>
      </p:sp>
      <p:graphicFrame>
        <p:nvGraphicFramePr>
          <p:cNvPr id="7" name="Content Placeholder 3">
            <a:extLst>
              <a:ext uri="{FF2B5EF4-FFF2-40B4-BE49-F238E27FC236}">
                <a16:creationId xmlns:a16="http://schemas.microsoft.com/office/drawing/2014/main" id="{9C19F160-324F-7E0A-6427-4D223D557EDB}"/>
              </a:ext>
            </a:extLst>
          </p:cNvPr>
          <p:cNvGraphicFramePr>
            <a:graphicFrameLocks noGrp="1"/>
          </p:cNvGraphicFramePr>
          <p:nvPr>
            <p:ph sz="half" idx="2"/>
            <p:extLst>
              <p:ext uri="{D42A27DB-BD31-4B8C-83A1-F6EECF244321}">
                <p14:modId xmlns:p14="http://schemas.microsoft.com/office/powerpoint/2010/main" val="2223318457"/>
              </p:ext>
            </p:extLst>
          </p:nvPr>
        </p:nvGraphicFramePr>
        <p:xfrm>
          <a:off x="2649894" y="1449856"/>
          <a:ext cx="3872204" cy="5180512"/>
        </p:xfrm>
        <a:graphic>
          <a:graphicData uri="http://schemas.openxmlformats.org/drawingml/2006/table">
            <a:tbl>
              <a:tblPr firstRow="1" bandRow="1">
                <a:tableStyleId>{5C22544A-7EE6-4342-B048-85BDC9FD1C3A}</a:tableStyleId>
              </a:tblPr>
              <a:tblGrid>
                <a:gridCol w="1384706">
                  <a:extLst>
                    <a:ext uri="{9D8B030D-6E8A-4147-A177-3AD203B41FA5}">
                      <a16:colId xmlns:a16="http://schemas.microsoft.com/office/drawing/2014/main" val="1492076303"/>
                    </a:ext>
                  </a:extLst>
                </a:gridCol>
                <a:gridCol w="2487498">
                  <a:extLst>
                    <a:ext uri="{9D8B030D-6E8A-4147-A177-3AD203B41FA5}">
                      <a16:colId xmlns:a16="http://schemas.microsoft.com/office/drawing/2014/main" val="2795401320"/>
                    </a:ext>
                  </a:extLst>
                </a:gridCol>
              </a:tblGrid>
              <a:tr h="662468">
                <a:tc>
                  <a:txBody>
                    <a:bodyPr/>
                    <a:lstStyle/>
                    <a:p>
                      <a:r>
                        <a:rPr lang="en-IN" sz="1800" dirty="0">
                          <a:latin typeface="Times New Roman" panose="02020603050405020304" pitchFamily="18" charset="0"/>
                          <a:cs typeface="Times New Roman" panose="02020603050405020304" pitchFamily="18" charset="0"/>
                        </a:rPr>
                        <a:t>Component</a:t>
                      </a:r>
                    </a:p>
                  </a:txBody>
                  <a:tcPr anchor="ctr"/>
                </a:tc>
                <a:tc>
                  <a:txBody>
                    <a:bodyPr/>
                    <a:lstStyle/>
                    <a:p>
                      <a:r>
                        <a:rPr lang="en-IN" sz="1800" dirty="0">
                          <a:latin typeface="Times New Roman" panose="02020603050405020304" pitchFamily="18" charset="0"/>
                          <a:cs typeface="Times New Roman" panose="02020603050405020304" pitchFamily="18" charset="0"/>
                        </a:rPr>
                        <a:t>Specification</a:t>
                      </a:r>
                    </a:p>
                  </a:txBody>
                  <a:tcPr anchor="ctr"/>
                </a:tc>
                <a:extLst>
                  <a:ext uri="{0D108BD9-81ED-4DB2-BD59-A6C34878D82A}">
                    <a16:rowId xmlns:a16="http://schemas.microsoft.com/office/drawing/2014/main" val="1770246290"/>
                  </a:ext>
                </a:extLst>
              </a:tr>
              <a:tr h="793794">
                <a:tc>
                  <a:txBody>
                    <a:bodyPr/>
                    <a:lstStyle/>
                    <a:p>
                      <a:r>
                        <a:rPr lang="en-IN" sz="1800" dirty="0">
                          <a:latin typeface="Times New Roman" panose="02020603050405020304" pitchFamily="18" charset="0"/>
                          <a:cs typeface="Times New Roman" panose="02020603050405020304" pitchFamily="18" charset="0"/>
                        </a:rPr>
                        <a:t>Processor</a:t>
                      </a:r>
                    </a:p>
                  </a:txBody>
                  <a:tcPr anchor="ctr"/>
                </a:tc>
                <a:tc>
                  <a:txBody>
                    <a:bodyPr/>
                    <a:lstStyle/>
                    <a:p>
                      <a:r>
                        <a:rPr lang="en-US" sz="1800">
                          <a:latin typeface="Times New Roman" panose="02020603050405020304" pitchFamily="18" charset="0"/>
                          <a:cs typeface="Times New Roman" panose="02020603050405020304" pitchFamily="18" charset="0"/>
                        </a:rPr>
                        <a:t>Intel i5 or higher / Ryzen 5 or higher</a:t>
                      </a:r>
                    </a:p>
                  </a:txBody>
                  <a:tcPr anchor="ctr"/>
                </a:tc>
                <a:extLst>
                  <a:ext uri="{0D108BD9-81ED-4DB2-BD59-A6C34878D82A}">
                    <a16:rowId xmlns:a16="http://schemas.microsoft.com/office/drawing/2014/main" val="3071900066"/>
                  </a:ext>
                </a:extLst>
              </a:tr>
              <a:tr h="793794">
                <a:tc>
                  <a:txBody>
                    <a:bodyPr/>
                    <a:lstStyle/>
                    <a:p>
                      <a:r>
                        <a:rPr lang="en-IN" sz="1800" dirty="0">
                          <a:latin typeface="Times New Roman" panose="02020603050405020304" pitchFamily="18" charset="0"/>
                          <a:cs typeface="Times New Roman" panose="02020603050405020304" pitchFamily="18" charset="0"/>
                        </a:rPr>
                        <a:t>RAM</a:t>
                      </a:r>
                    </a:p>
                  </a:txBody>
                  <a:tcPr anchor="ctr"/>
                </a:tc>
                <a:tc>
                  <a:txBody>
                    <a:bodyPr/>
                    <a:lstStyle/>
                    <a:p>
                      <a:r>
                        <a:rPr lang="en-US" sz="1800" dirty="0">
                          <a:latin typeface="Times New Roman" panose="02020603050405020304" pitchFamily="18" charset="0"/>
                          <a:cs typeface="Times New Roman" panose="02020603050405020304" pitchFamily="18" charset="0"/>
                        </a:rPr>
                        <a:t>16GB (recommended for deep learning)</a:t>
                      </a:r>
                    </a:p>
                  </a:txBody>
                  <a:tcPr anchor="ctr"/>
                </a:tc>
                <a:extLst>
                  <a:ext uri="{0D108BD9-81ED-4DB2-BD59-A6C34878D82A}">
                    <a16:rowId xmlns:a16="http://schemas.microsoft.com/office/drawing/2014/main" val="3795016675"/>
                  </a:ext>
                </a:extLst>
              </a:tr>
              <a:tr h="662468">
                <a:tc>
                  <a:txBody>
                    <a:bodyPr/>
                    <a:lstStyle/>
                    <a:p>
                      <a:r>
                        <a:rPr lang="en-IN" sz="1800" dirty="0">
                          <a:latin typeface="Times New Roman" panose="02020603050405020304" pitchFamily="18" charset="0"/>
                          <a:cs typeface="Times New Roman" panose="02020603050405020304" pitchFamily="18" charset="0"/>
                        </a:rPr>
                        <a:t>Storage</a:t>
                      </a:r>
                    </a:p>
                  </a:txBody>
                  <a:tcPr anchor="ctr"/>
                </a:tc>
                <a:tc>
                  <a:txBody>
                    <a:bodyPr/>
                    <a:lstStyle/>
                    <a:p>
                      <a:r>
                        <a:rPr lang="en-IN" sz="1800">
                          <a:latin typeface="Times New Roman" panose="02020603050405020304" pitchFamily="18" charset="0"/>
                          <a:cs typeface="Times New Roman" panose="02020603050405020304" pitchFamily="18" charset="0"/>
                        </a:rPr>
                        <a:t>500GB SSD</a:t>
                      </a:r>
                    </a:p>
                  </a:txBody>
                  <a:tcPr anchor="ctr"/>
                </a:tc>
                <a:extLst>
                  <a:ext uri="{0D108BD9-81ED-4DB2-BD59-A6C34878D82A}">
                    <a16:rowId xmlns:a16="http://schemas.microsoft.com/office/drawing/2014/main" val="3789544229"/>
                  </a:ext>
                </a:extLst>
              </a:tr>
              <a:tr h="1133994">
                <a:tc>
                  <a:txBody>
                    <a:bodyPr/>
                    <a:lstStyle/>
                    <a:p>
                      <a:r>
                        <a:rPr lang="en-IN" sz="1800" dirty="0">
                          <a:latin typeface="Times New Roman" panose="02020603050405020304" pitchFamily="18" charset="0"/>
                          <a:cs typeface="Times New Roman" panose="02020603050405020304" pitchFamily="18" charset="0"/>
                        </a:rPr>
                        <a:t>GPU (optional)</a:t>
                      </a:r>
                    </a:p>
                  </a:txBody>
                  <a:tcPr anchor="ctr"/>
                </a:tc>
                <a:tc>
                  <a:txBody>
                    <a:bodyPr/>
                    <a:lstStyle/>
                    <a:p>
                      <a:r>
                        <a:rPr lang="en-US" sz="1800" dirty="0">
                          <a:latin typeface="Times New Roman" panose="02020603050405020304" pitchFamily="18" charset="0"/>
                          <a:cs typeface="Times New Roman" panose="02020603050405020304" pitchFamily="18" charset="0"/>
                        </a:rPr>
                        <a:t>NVIDIA GTX 1660 or RTX 3060(for training)</a:t>
                      </a:r>
                    </a:p>
                  </a:txBody>
                  <a:tcPr anchor="ctr"/>
                </a:tc>
                <a:extLst>
                  <a:ext uri="{0D108BD9-81ED-4DB2-BD59-A6C34878D82A}">
                    <a16:rowId xmlns:a16="http://schemas.microsoft.com/office/drawing/2014/main" val="1452742171"/>
                  </a:ext>
                </a:extLst>
              </a:tr>
              <a:tr h="1133994">
                <a:tc>
                  <a:txBody>
                    <a:bodyPr/>
                    <a:lstStyle/>
                    <a:p>
                      <a:r>
                        <a:rPr lang="en-IN" sz="1800" dirty="0">
                          <a:latin typeface="Times New Roman" panose="02020603050405020304" pitchFamily="18" charset="0"/>
                          <a:cs typeface="Times New Roman" panose="02020603050405020304" pitchFamily="18" charset="0"/>
                        </a:rPr>
                        <a:t>External Devices</a:t>
                      </a:r>
                    </a:p>
                  </a:txBody>
                  <a:tcPr anchor="ctr"/>
                </a:tc>
                <a:tc>
                  <a:txBody>
                    <a:bodyPr/>
                    <a:lstStyle/>
                    <a:p>
                      <a:r>
                        <a:rPr lang="fr-FR" sz="1800" dirty="0" err="1">
                          <a:latin typeface="Times New Roman" panose="02020603050405020304" pitchFamily="18" charset="0"/>
                          <a:cs typeface="Times New Roman" panose="02020603050405020304" pitchFamily="18" charset="0"/>
                        </a:rPr>
                        <a:t>Optional</a:t>
                      </a:r>
                      <a:r>
                        <a:rPr lang="fr-FR" sz="1800" dirty="0">
                          <a:latin typeface="Times New Roman" panose="02020603050405020304" pitchFamily="18" charset="0"/>
                          <a:cs typeface="Times New Roman" panose="02020603050405020304" pitchFamily="18" charset="0"/>
                        </a:rPr>
                        <a:t> IoT </a:t>
                      </a:r>
                      <a:r>
                        <a:rPr lang="fr-FR" sz="1800" dirty="0" err="1">
                          <a:latin typeface="Times New Roman" panose="02020603050405020304" pitchFamily="18" charset="0"/>
                          <a:cs typeface="Times New Roman" panose="02020603050405020304" pitchFamily="18" charset="0"/>
                        </a:rPr>
                        <a:t>sensors</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rain</a:t>
                      </a:r>
                      <a:r>
                        <a:rPr lang="fr-FR" sz="1800" dirty="0">
                          <a:latin typeface="Times New Roman" panose="02020603050405020304" pitchFamily="18" charset="0"/>
                          <a:cs typeface="Times New Roman" panose="02020603050405020304" pitchFamily="18" charset="0"/>
                        </a:rPr>
                        <a:t> gauge, </a:t>
                      </a:r>
                      <a:r>
                        <a:rPr lang="fr-FR" sz="1800" dirty="0" err="1">
                          <a:latin typeface="Times New Roman" panose="02020603050405020304" pitchFamily="18" charset="0"/>
                          <a:cs typeface="Times New Roman" panose="02020603050405020304" pitchFamily="18" charset="0"/>
                        </a:rPr>
                        <a:t>soil</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moisture</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sensor</a:t>
                      </a:r>
                      <a:r>
                        <a:rPr lang="fr-FR"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203262095"/>
                  </a:ext>
                </a:extLst>
              </a:tr>
            </a:tbl>
          </a:graphicData>
        </a:graphic>
      </p:graphicFrame>
      <p:sp>
        <p:nvSpPr>
          <p:cNvPr id="8" name="Text Placeholder 4">
            <a:extLst>
              <a:ext uri="{FF2B5EF4-FFF2-40B4-BE49-F238E27FC236}">
                <a16:creationId xmlns:a16="http://schemas.microsoft.com/office/drawing/2014/main" id="{DFE2E1DD-7195-86B2-B2B6-A480B10ADB37}"/>
              </a:ext>
            </a:extLst>
          </p:cNvPr>
          <p:cNvSpPr txBox="1">
            <a:spLocks/>
          </p:cNvSpPr>
          <p:nvPr/>
        </p:nvSpPr>
        <p:spPr>
          <a:xfrm>
            <a:off x="7423355" y="821094"/>
            <a:ext cx="3932903" cy="4964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200" kern="1200" cap="none">
                <a:solidFill>
                  <a:schemeClr val="tx1"/>
                </a:solidFill>
                <a:effectLst/>
                <a:latin typeface="+mn-lt"/>
                <a:ea typeface="+mn-ea"/>
                <a:cs typeface="+mn-cs"/>
              </a:defRPr>
            </a:lvl9pPr>
          </a:lstStyle>
          <a:p>
            <a:pPr marL="0" indent="0" algn="ctr">
              <a:buFont typeface="Arial"/>
              <a:buNone/>
            </a:pPr>
            <a:r>
              <a:rPr lang="en-IN" dirty="0">
                <a:latin typeface="Times New Roman" panose="02020603050405020304" pitchFamily="18" charset="0"/>
                <a:cs typeface="Times New Roman" panose="02020603050405020304" pitchFamily="18" charset="0"/>
              </a:rPr>
              <a:t>SOFTWARE REQUIREMENTS</a:t>
            </a:r>
          </a:p>
        </p:txBody>
      </p:sp>
      <p:graphicFrame>
        <p:nvGraphicFramePr>
          <p:cNvPr id="10" name="Table 9">
            <a:extLst>
              <a:ext uri="{FF2B5EF4-FFF2-40B4-BE49-F238E27FC236}">
                <a16:creationId xmlns:a16="http://schemas.microsoft.com/office/drawing/2014/main" id="{444530A1-C696-AF7D-A430-E0ED02F59DA6}"/>
              </a:ext>
            </a:extLst>
          </p:cNvPr>
          <p:cNvGraphicFramePr>
            <a:graphicFrameLocks noGrp="1"/>
          </p:cNvGraphicFramePr>
          <p:nvPr>
            <p:extLst>
              <p:ext uri="{D42A27DB-BD31-4B8C-83A1-F6EECF244321}">
                <p14:modId xmlns:p14="http://schemas.microsoft.com/office/powerpoint/2010/main" val="3607944688"/>
              </p:ext>
            </p:extLst>
          </p:nvPr>
        </p:nvGraphicFramePr>
        <p:xfrm>
          <a:off x="7081936" y="1449857"/>
          <a:ext cx="4721288" cy="5180512"/>
        </p:xfrm>
        <a:graphic>
          <a:graphicData uri="http://schemas.openxmlformats.org/drawingml/2006/table">
            <a:tbl>
              <a:tblPr firstRow="1" bandRow="1">
                <a:tableStyleId>{5C22544A-7EE6-4342-B048-85BDC9FD1C3A}</a:tableStyleId>
              </a:tblPr>
              <a:tblGrid>
                <a:gridCol w="2349982">
                  <a:extLst>
                    <a:ext uri="{9D8B030D-6E8A-4147-A177-3AD203B41FA5}">
                      <a16:colId xmlns:a16="http://schemas.microsoft.com/office/drawing/2014/main" val="347116811"/>
                    </a:ext>
                  </a:extLst>
                </a:gridCol>
                <a:gridCol w="2371306">
                  <a:extLst>
                    <a:ext uri="{9D8B030D-6E8A-4147-A177-3AD203B41FA5}">
                      <a16:colId xmlns:a16="http://schemas.microsoft.com/office/drawing/2014/main" val="1763109640"/>
                    </a:ext>
                  </a:extLst>
                </a:gridCol>
              </a:tblGrid>
              <a:tr h="358867">
                <a:tc>
                  <a:txBody>
                    <a:bodyPr/>
                    <a:lstStyle/>
                    <a:p>
                      <a:r>
                        <a:rPr lang="en-IN" dirty="0">
                          <a:latin typeface="Times New Roman" panose="02020603050405020304" pitchFamily="18" charset="0"/>
                          <a:cs typeface="Times New Roman" panose="02020603050405020304" pitchFamily="18" charset="0"/>
                        </a:rPr>
                        <a:t>Component</a:t>
                      </a:r>
                    </a:p>
                  </a:txBody>
                  <a:tcPr anchor="ctr"/>
                </a:tc>
                <a:tc>
                  <a:txBody>
                    <a:bodyPr/>
                    <a:lstStyle/>
                    <a:p>
                      <a:r>
                        <a:rPr lang="en-IN" dirty="0">
                          <a:latin typeface="Times New Roman" panose="02020603050405020304" pitchFamily="18" charset="0"/>
                          <a:cs typeface="Times New Roman" panose="02020603050405020304" pitchFamily="18" charset="0"/>
                        </a:rPr>
                        <a:t>Technology</a:t>
                      </a:r>
                    </a:p>
                  </a:txBody>
                  <a:tcPr anchor="ctr"/>
                </a:tc>
                <a:extLst>
                  <a:ext uri="{0D108BD9-81ED-4DB2-BD59-A6C34878D82A}">
                    <a16:rowId xmlns:a16="http://schemas.microsoft.com/office/drawing/2014/main" val="1285518167"/>
                  </a:ext>
                </a:extLst>
              </a:tr>
              <a:tr h="628017">
                <a:tc>
                  <a:txBody>
                    <a:bodyPr/>
                    <a:lstStyle/>
                    <a:p>
                      <a:pPr fontAlgn="base"/>
                      <a:r>
                        <a:rPr lang="en-IN" dirty="0">
                          <a:effectLst/>
                          <a:latin typeface="Times New Roman" panose="02020603050405020304" pitchFamily="18" charset="0"/>
                          <a:cs typeface="Times New Roman" panose="02020603050405020304" pitchFamily="18" charset="0"/>
                        </a:rPr>
                        <a:t>OS</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Windows 10/11 or Ubuntu</a:t>
                      </a:r>
                    </a:p>
                  </a:txBody>
                  <a:tcPr anchor="ctr"/>
                </a:tc>
                <a:extLst>
                  <a:ext uri="{0D108BD9-81ED-4DB2-BD59-A6C34878D82A}">
                    <a16:rowId xmlns:a16="http://schemas.microsoft.com/office/drawing/2014/main" val="760529590"/>
                  </a:ext>
                </a:extLst>
              </a:tr>
              <a:tr h="425632">
                <a:tc>
                  <a:txBody>
                    <a:bodyPr/>
                    <a:lstStyle/>
                    <a:p>
                      <a:pPr fontAlgn="base"/>
                      <a:r>
                        <a:rPr lang="en-IN" dirty="0">
                          <a:effectLst/>
                          <a:latin typeface="Times New Roman" panose="02020603050405020304" pitchFamily="18" charset="0"/>
                          <a:cs typeface="Times New Roman" panose="02020603050405020304" pitchFamily="18" charset="0"/>
                        </a:rPr>
                        <a:t>Language</a:t>
                      </a:r>
                    </a:p>
                  </a:txBody>
                  <a:tcPr anchor="ctr"/>
                </a:tc>
                <a:tc>
                  <a:txBody>
                    <a:bodyPr/>
                    <a:lstStyle/>
                    <a:p>
                      <a:pPr fontAlgn="base"/>
                      <a:r>
                        <a:rPr lang="en-IN">
                          <a:effectLst/>
                          <a:latin typeface="Times New Roman" panose="02020603050405020304" pitchFamily="18" charset="0"/>
                          <a:cs typeface="Times New Roman" panose="02020603050405020304" pitchFamily="18" charset="0"/>
                        </a:rPr>
                        <a:t>Python 3.x</a:t>
                      </a:r>
                    </a:p>
                  </a:txBody>
                  <a:tcPr anchor="ctr"/>
                </a:tc>
                <a:extLst>
                  <a:ext uri="{0D108BD9-81ED-4DB2-BD59-A6C34878D82A}">
                    <a16:rowId xmlns:a16="http://schemas.microsoft.com/office/drawing/2014/main" val="1799913326"/>
                  </a:ext>
                </a:extLst>
              </a:tr>
              <a:tr h="897167">
                <a:tc>
                  <a:txBody>
                    <a:bodyPr/>
                    <a:lstStyle/>
                    <a:p>
                      <a:pPr fontAlgn="base"/>
                      <a:r>
                        <a:rPr lang="en-IN">
                          <a:effectLst/>
                          <a:latin typeface="Times New Roman" panose="02020603050405020304" pitchFamily="18" charset="0"/>
                          <a:cs typeface="Times New Roman" panose="02020603050405020304" pitchFamily="18" charset="0"/>
                        </a:rPr>
                        <a:t>Libraries</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TensorFlow, </a:t>
                      </a:r>
                      <a:r>
                        <a:rPr lang="en-IN" dirty="0" err="1">
                          <a:effectLst/>
                          <a:latin typeface="Times New Roman" panose="02020603050405020304" pitchFamily="18" charset="0"/>
                          <a:cs typeface="Times New Roman" panose="02020603050405020304" pitchFamily="18" charset="0"/>
                        </a:rPr>
                        <a:t>PyTorch</a:t>
                      </a:r>
                      <a:r>
                        <a:rPr lang="en-IN" dirty="0">
                          <a:effectLst/>
                          <a:latin typeface="Times New Roman" panose="02020603050405020304" pitchFamily="18" charset="0"/>
                          <a:cs typeface="Times New Roman" panose="02020603050405020304" pitchFamily="18" charset="0"/>
                        </a:rPr>
                        <a:t>, </a:t>
                      </a:r>
                      <a:r>
                        <a:rPr lang="en-IN" dirty="0" err="1">
                          <a:effectLst/>
                          <a:latin typeface="Times New Roman" panose="02020603050405020304" pitchFamily="18" charset="0"/>
                          <a:cs typeface="Times New Roman" panose="02020603050405020304" pitchFamily="18" charset="0"/>
                        </a:rPr>
                        <a:t>XGBoost</a:t>
                      </a:r>
                      <a:r>
                        <a:rPr lang="en-IN" dirty="0">
                          <a:effectLst/>
                          <a:latin typeface="Times New Roman" panose="02020603050405020304" pitchFamily="18" charset="0"/>
                          <a:cs typeface="Times New Roman" panose="02020603050405020304" pitchFamily="18" charset="0"/>
                        </a:rPr>
                        <a:t>, LightGBM, Pandas, NumPy</a:t>
                      </a:r>
                    </a:p>
                  </a:txBody>
                  <a:tcPr anchor="ctr"/>
                </a:tc>
                <a:extLst>
                  <a:ext uri="{0D108BD9-81ED-4DB2-BD59-A6C34878D82A}">
                    <a16:rowId xmlns:a16="http://schemas.microsoft.com/office/drawing/2014/main" val="628588628"/>
                  </a:ext>
                </a:extLst>
              </a:tr>
              <a:tr h="628017">
                <a:tc>
                  <a:txBody>
                    <a:bodyPr/>
                    <a:lstStyle/>
                    <a:p>
                      <a:pPr fontAlgn="base"/>
                      <a:r>
                        <a:rPr lang="en-IN">
                          <a:effectLst/>
                          <a:latin typeface="Times New Roman" panose="02020603050405020304" pitchFamily="18" charset="0"/>
                          <a:cs typeface="Times New Roman" panose="02020603050405020304" pitchFamily="18" charset="0"/>
                        </a:rPr>
                        <a:t>GIS Tools</a:t>
                      </a:r>
                    </a:p>
                  </a:txBody>
                  <a:tcPr anchor="ctr"/>
                </a:tc>
                <a:tc>
                  <a:txBody>
                    <a:bodyPr/>
                    <a:lstStyle/>
                    <a:p>
                      <a:pPr fontAlgn="base"/>
                      <a:r>
                        <a:rPr lang="en-IN">
                          <a:effectLst/>
                          <a:latin typeface="Times New Roman" panose="02020603050405020304" pitchFamily="18" charset="0"/>
                          <a:cs typeface="Times New Roman" panose="02020603050405020304" pitchFamily="18" charset="0"/>
                        </a:rPr>
                        <a:t>QGIS, Rasterio, Geopandas</a:t>
                      </a:r>
                    </a:p>
                  </a:txBody>
                  <a:tcPr anchor="ctr"/>
                </a:tc>
                <a:extLst>
                  <a:ext uri="{0D108BD9-81ED-4DB2-BD59-A6C34878D82A}">
                    <a16:rowId xmlns:a16="http://schemas.microsoft.com/office/drawing/2014/main" val="876631270"/>
                  </a:ext>
                </a:extLst>
              </a:tr>
              <a:tr h="358867">
                <a:tc>
                  <a:txBody>
                    <a:bodyPr/>
                    <a:lstStyle/>
                    <a:p>
                      <a:pPr fontAlgn="base"/>
                      <a:r>
                        <a:rPr lang="en-IN">
                          <a:effectLst/>
                          <a:latin typeface="Times New Roman" panose="02020603050405020304" pitchFamily="18" charset="0"/>
                          <a:cs typeface="Times New Roman" panose="02020603050405020304" pitchFamily="18" charset="0"/>
                        </a:rPr>
                        <a:t>Backend</a:t>
                      </a:r>
                    </a:p>
                  </a:txBody>
                  <a:tcPr anchor="ctr"/>
                </a:tc>
                <a:tc>
                  <a:txBody>
                    <a:bodyPr/>
                    <a:lstStyle/>
                    <a:p>
                      <a:pPr fontAlgn="base"/>
                      <a:r>
                        <a:rPr lang="en-IN">
                          <a:effectLst/>
                          <a:latin typeface="Times New Roman" panose="02020603050405020304" pitchFamily="18" charset="0"/>
                          <a:cs typeface="Times New Roman" panose="02020603050405020304" pitchFamily="18" charset="0"/>
                        </a:rPr>
                        <a:t>Flask / Django</a:t>
                      </a:r>
                    </a:p>
                  </a:txBody>
                  <a:tcPr anchor="ctr"/>
                </a:tc>
                <a:extLst>
                  <a:ext uri="{0D108BD9-81ED-4DB2-BD59-A6C34878D82A}">
                    <a16:rowId xmlns:a16="http://schemas.microsoft.com/office/drawing/2014/main" val="1182810254"/>
                  </a:ext>
                </a:extLst>
              </a:tr>
              <a:tr h="628017">
                <a:tc>
                  <a:txBody>
                    <a:bodyPr/>
                    <a:lstStyle/>
                    <a:p>
                      <a:pPr fontAlgn="base"/>
                      <a:r>
                        <a:rPr lang="en-IN" dirty="0">
                          <a:effectLst/>
                          <a:latin typeface="Times New Roman" panose="02020603050405020304" pitchFamily="18" charset="0"/>
                          <a:cs typeface="Times New Roman" panose="02020603050405020304" pitchFamily="18" charset="0"/>
                        </a:rPr>
                        <a:t>Frontend</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Leaflet.js, Dash, HTML, CSS</a:t>
                      </a:r>
                    </a:p>
                  </a:txBody>
                  <a:tcPr anchor="ctr"/>
                </a:tc>
                <a:extLst>
                  <a:ext uri="{0D108BD9-81ED-4DB2-BD59-A6C34878D82A}">
                    <a16:rowId xmlns:a16="http://schemas.microsoft.com/office/drawing/2014/main" val="571730365"/>
                  </a:ext>
                </a:extLst>
              </a:tr>
              <a:tr h="1166317">
                <a:tc>
                  <a:txBody>
                    <a:bodyPr/>
                    <a:lstStyle/>
                    <a:p>
                      <a:pPr fontAlgn="base"/>
                      <a:r>
                        <a:rPr lang="en-IN" dirty="0">
                          <a:effectLst/>
                          <a:latin typeface="Times New Roman" panose="02020603050405020304" pitchFamily="18" charset="0"/>
                          <a:cs typeface="Times New Roman" panose="02020603050405020304" pitchFamily="18" charset="0"/>
                        </a:rPr>
                        <a:t>Data Sources</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NASA </a:t>
                      </a:r>
                      <a:r>
                        <a:rPr lang="en-IN" dirty="0" err="1">
                          <a:effectLst/>
                          <a:latin typeface="Times New Roman" panose="02020603050405020304" pitchFamily="18" charset="0"/>
                          <a:cs typeface="Times New Roman" panose="02020603050405020304" pitchFamily="18" charset="0"/>
                        </a:rPr>
                        <a:t>EarthData</a:t>
                      </a:r>
                      <a:r>
                        <a:rPr lang="en-IN" dirty="0">
                          <a:effectLst/>
                          <a:latin typeface="Times New Roman" panose="02020603050405020304" pitchFamily="18" charset="0"/>
                          <a:cs typeface="Times New Roman" panose="02020603050405020304" pitchFamily="18" charset="0"/>
                        </a:rPr>
                        <a:t>, USGS, </a:t>
                      </a:r>
                      <a:r>
                        <a:rPr lang="en-IN" dirty="0" err="1">
                          <a:effectLst/>
                          <a:latin typeface="Times New Roman" panose="02020603050405020304" pitchFamily="18" charset="0"/>
                          <a:cs typeface="Times New Roman" panose="02020603050405020304" pitchFamily="18" charset="0"/>
                        </a:rPr>
                        <a:t>OpenWeatherMap</a:t>
                      </a:r>
                      <a:r>
                        <a:rPr lang="en-IN" dirty="0">
                          <a:effectLst/>
                          <a:latin typeface="Times New Roman" panose="02020603050405020304" pitchFamily="18" charset="0"/>
                          <a:cs typeface="Times New Roman" panose="02020603050405020304" pitchFamily="18" charset="0"/>
                        </a:rPr>
                        <a:t>, Copernicus Sentinel</a:t>
                      </a:r>
                    </a:p>
                  </a:txBody>
                  <a:tcPr anchor="ctr"/>
                </a:tc>
                <a:extLst>
                  <a:ext uri="{0D108BD9-81ED-4DB2-BD59-A6C34878D82A}">
                    <a16:rowId xmlns:a16="http://schemas.microsoft.com/office/drawing/2014/main" val="2036436289"/>
                  </a:ext>
                </a:extLst>
              </a:tr>
            </a:tbl>
          </a:graphicData>
        </a:graphic>
      </p:graphicFrame>
    </p:spTree>
    <p:extLst>
      <p:ext uri="{BB962C8B-B14F-4D97-AF65-F5344CB8AC3E}">
        <p14:creationId xmlns:p14="http://schemas.microsoft.com/office/powerpoint/2010/main" val="3221227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EDD8453-DF46-5211-6AD4-AE24B07A23B5}"/>
              </a:ext>
            </a:extLst>
          </p:cNvPr>
          <p:cNvSpPr txBox="1">
            <a:spLocks/>
          </p:cNvSpPr>
          <p:nvPr/>
        </p:nvSpPr>
        <p:spPr>
          <a:xfrm>
            <a:off x="2547258" y="279919"/>
            <a:ext cx="8864082" cy="78688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endParaRPr lang="en-US" sz="3600" dirty="0">
              <a:latin typeface="Times New Roman" panose="02020603050405020304" pitchFamily="18" charset="0"/>
              <a:cs typeface="Times New Roman" panose="02020603050405020304" pitchFamily="18" charset="0"/>
            </a:endParaRPr>
          </a:p>
          <a:p>
            <a:pPr marL="0" indent="0" algn="ctr">
              <a:buNone/>
            </a:pPr>
            <a:r>
              <a:rPr lang="en-US" sz="3600" dirty="0">
                <a:latin typeface="Times New Roman" panose="02020603050405020304" pitchFamily="18" charset="0"/>
                <a:cs typeface="Times New Roman" panose="02020603050405020304" pitchFamily="18" charset="0"/>
              </a:rPr>
              <a:t>9.  BASE PAPER </a:t>
            </a:r>
          </a:p>
          <a:p>
            <a:pPr marL="0" indent="0" algn="ctr">
              <a:buNone/>
            </a:pPr>
            <a:endParaRPr lang="en-IN" sz="36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0E269F9-191F-C609-98C4-C9F789191A2C}"/>
              </a:ext>
            </a:extLst>
          </p:cNvPr>
          <p:cNvPicPr>
            <a:picLocks noGrp="1" noChangeAspect="1"/>
          </p:cNvPicPr>
          <p:nvPr>
            <p:ph idx="1"/>
          </p:nvPr>
        </p:nvPicPr>
        <p:blipFill>
          <a:blip r:embed="rId2"/>
          <a:srcRect t="3557"/>
          <a:stretch/>
        </p:blipFill>
        <p:spPr>
          <a:xfrm>
            <a:off x="2690819" y="1240971"/>
            <a:ext cx="8384618" cy="5122507"/>
          </a:xfrm>
        </p:spPr>
      </p:pic>
    </p:spTree>
    <p:extLst>
      <p:ext uri="{BB962C8B-B14F-4D97-AF65-F5344CB8AC3E}">
        <p14:creationId xmlns:p14="http://schemas.microsoft.com/office/powerpoint/2010/main" val="218730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0EE609-64EB-74AB-2646-A9CC3681846C}"/>
              </a:ext>
            </a:extLst>
          </p:cNvPr>
          <p:cNvSpPr>
            <a:spLocks noGrp="1"/>
          </p:cNvSpPr>
          <p:nvPr>
            <p:ph type="title"/>
          </p:nvPr>
        </p:nvSpPr>
        <p:spPr>
          <a:xfrm>
            <a:off x="3032450" y="345234"/>
            <a:ext cx="8266922" cy="923729"/>
          </a:xfrm>
        </p:spPr>
        <p:txBody>
          <a:bodyPr/>
          <a:lstStyle/>
          <a:p>
            <a:r>
              <a:rPr lang="en-US" b="1" dirty="0">
                <a:latin typeface="Times New Roman" panose="02020603050405020304" pitchFamily="18" charset="0"/>
                <a:cs typeface="Times New Roman" panose="02020603050405020304" pitchFamily="18" charset="0"/>
              </a:rPr>
              <a:t>10.  REFERENCES</a:t>
            </a:r>
            <a:endParaRPr lang="en-IN" b="1" dirty="0"/>
          </a:p>
        </p:txBody>
      </p:sp>
      <p:sp>
        <p:nvSpPr>
          <p:cNvPr id="3" name="Content Placeholder 2">
            <a:extLst>
              <a:ext uri="{FF2B5EF4-FFF2-40B4-BE49-F238E27FC236}">
                <a16:creationId xmlns:a16="http://schemas.microsoft.com/office/drawing/2014/main" id="{A78CD1A8-D6A0-2706-FD2F-5C266F173EB7}"/>
              </a:ext>
            </a:extLst>
          </p:cNvPr>
          <p:cNvSpPr>
            <a:spLocks noGrp="1"/>
          </p:cNvSpPr>
          <p:nvPr>
            <p:ph idx="1"/>
          </p:nvPr>
        </p:nvSpPr>
        <p:spPr>
          <a:xfrm>
            <a:off x="1456322" y="1268963"/>
            <a:ext cx="10018712" cy="4627984"/>
          </a:xfrm>
        </p:spPr>
        <p:txBody>
          <a:bodyPr numCol="2">
            <a:normAutofit/>
          </a:bodyPr>
          <a:lstStyle/>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368CC411-B431-4986-7431-6299F7439EA9}"/>
              </a:ext>
            </a:extLst>
          </p:cNvPr>
          <p:cNvPicPr>
            <a:picLocks noChangeAspect="1"/>
          </p:cNvPicPr>
          <p:nvPr/>
        </p:nvPicPr>
        <p:blipFill>
          <a:blip r:embed="rId2"/>
          <a:stretch>
            <a:fillRect/>
          </a:stretch>
        </p:blipFill>
        <p:spPr>
          <a:xfrm>
            <a:off x="2428685" y="1632857"/>
            <a:ext cx="4345339" cy="4264090"/>
          </a:xfrm>
          <a:prstGeom prst="rect">
            <a:avLst/>
          </a:prstGeom>
        </p:spPr>
      </p:pic>
      <p:pic>
        <p:nvPicPr>
          <p:cNvPr id="9" name="Picture 8">
            <a:extLst>
              <a:ext uri="{FF2B5EF4-FFF2-40B4-BE49-F238E27FC236}">
                <a16:creationId xmlns:a16="http://schemas.microsoft.com/office/drawing/2014/main" id="{17B7AE21-8B25-5EE2-FBC8-B80325A66852}"/>
              </a:ext>
            </a:extLst>
          </p:cNvPr>
          <p:cNvPicPr>
            <a:picLocks noChangeAspect="1"/>
          </p:cNvPicPr>
          <p:nvPr/>
        </p:nvPicPr>
        <p:blipFill>
          <a:blip r:embed="rId3"/>
          <a:stretch>
            <a:fillRect/>
          </a:stretch>
        </p:blipFill>
        <p:spPr>
          <a:xfrm>
            <a:off x="7165911" y="1632857"/>
            <a:ext cx="4345338" cy="4264090"/>
          </a:xfrm>
          <a:prstGeom prst="rect">
            <a:avLst/>
          </a:prstGeom>
        </p:spPr>
      </p:pic>
    </p:spTree>
    <p:extLst>
      <p:ext uri="{BB962C8B-B14F-4D97-AF65-F5344CB8AC3E}">
        <p14:creationId xmlns:p14="http://schemas.microsoft.com/office/powerpoint/2010/main" val="349307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C4E7-F2F1-79FC-00EE-55AD37F0C588}"/>
              </a:ext>
            </a:extLst>
          </p:cNvPr>
          <p:cNvSpPr>
            <a:spLocks noGrp="1"/>
          </p:cNvSpPr>
          <p:nvPr>
            <p:ph type="title"/>
          </p:nvPr>
        </p:nvSpPr>
        <p:spPr>
          <a:xfrm>
            <a:off x="2998839" y="108156"/>
            <a:ext cx="8504184" cy="1140541"/>
          </a:xfrm>
        </p:spPr>
        <p:txBody>
          <a:bodyPr/>
          <a:lstStyle/>
          <a:p>
            <a:r>
              <a:rPr lang="en-IN" b="1"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398B9E8F-2DB9-09FD-F5F8-EF90420F55EE}"/>
              </a:ext>
            </a:extLst>
          </p:cNvPr>
          <p:cNvSpPr>
            <a:spLocks noGrp="1"/>
          </p:cNvSpPr>
          <p:nvPr>
            <p:ph idx="1"/>
          </p:nvPr>
        </p:nvSpPr>
        <p:spPr>
          <a:xfrm>
            <a:off x="2998839" y="1602657"/>
            <a:ext cx="8504184" cy="4925961"/>
          </a:xfrm>
        </p:spPr>
        <p:txBody>
          <a:bodyPr>
            <a:normAutofit/>
          </a:bodyPr>
          <a:lstStyle/>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Abstract       	</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Objective      </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Domain of the Project   </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Existing and Proposed System</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Methodology      	</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Project Work Plan     	</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Expected final outcome	</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Proposed Hardware and Software requirements    </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Base Paper </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23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F437-4164-6917-AD3C-BE9009F466CA}"/>
              </a:ext>
            </a:extLst>
          </p:cNvPr>
          <p:cNvSpPr>
            <a:spLocks noGrp="1"/>
          </p:cNvSpPr>
          <p:nvPr>
            <p:ph type="title"/>
          </p:nvPr>
        </p:nvSpPr>
        <p:spPr>
          <a:xfrm>
            <a:off x="2949677" y="226143"/>
            <a:ext cx="8553347" cy="753571"/>
          </a:xfrm>
        </p:spPr>
        <p:txBody>
          <a:bodyPr/>
          <a:lstStyle/>
          <a:p>
            <a:pPr marL="742950" indent="-742950">
              <a:buFont typeface="+mj-lt"/>
              <a:buAutoNum type="arabicPeriod"/>
            </a:pPr>
            <a:r>
              <a:rPr lang="en-US" sz="4000" b="1" dirty="0">
                <a:latin typeface="Times New Roman" panose="02020603050405020304" pitchFamily="18" charset="0"/>
                <a:cs typeface="Times New Roman" panose="02020603050405020304" pitchFamily="18" charset="0"/>
              </a:rPr>
              <a:t>ABSTRACT</a:t>
            </a:r>
            <a:endParaRPr lang="en-IN" b="1" dirty="0"/>
          </a:p>
        </p:txBody>
      </p:sp>
      <p:sp>
        <p:nvSpPr>
          <p:cNvPr id="3" name="Content Placeholder 2">
            <a:extLst>
              <a:ext uri="{FF2B5EF4-FFF2-40B4-BE49-F238E27FC236}">
                <a16:creationId xmlns:a16="http://schemas.microsoft.com/office/drawing/2014/main" id="{A95E4359-72CB-A195-2DC4-C1E4F2D75CA6}"/>
              </a:ext>
            </a:extLst>
          </p:cNvPr>
          <p:cNvSpPr>
            <a:spLocks noGrp="1"/>
          </p:cNvSpPr>
          <p:nvPr>
            <p:ph idx="1"/>
          </p:nvPr>
        </p:nvSpPr>
        <p:spPr>
          <a:xfrm>
            <a:off x="2949676" y="979715"/>
            <a:ext cx="8553347" cy="5579706"/>
          </a:xfrm>
        </p:spPr>
        <p:txBody>
          <a:bodyPr>
            <a:noAutofit/>
          </a:bodyPr>
          <a:lstStyle/>
          <a:p>
            <a:pPr>
              <a:buClr>
                <a:schemeClr val="tx1">
                  <a:lumMod val="95000"/>
                  <a:lumOff val="5000"/>
                </a:schemeClr>
              </a:buCl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Rare geo-hazards such as Glacial Lake Outburst Floods (GLOFs), Soil Liquefaction, Tsunami-Induced Coastal Erosion, Sinkholes &amp; Land Subsidence, Volcanic Mudflows (Lahars), Landslides, and Earthquakes pose significant threats but remain understudied and difficult to predict due to limited real-time data and inefficient early warning systems.</a:t>
            </a:r>
          </a:p>
          <a:p>
            <a:pPr marL="0" indent="0">
              <a:buClr>
                <a:schemeClr val="tx1">
                  <a:lumMod val="95000"/>
                  <a:lumOff val="5000"/>
                </a:schemeClr>
              </a:buClr>
              <a:buNone/>
            </a:pPr>
            <a:endParaRPr lang="en-IN" sz="2200" dirty="0">
              <a:latin typeface="Times New Roman" panose="02020603050405020304" pitchFamily="18" charset="0"/>
              <a:cs typeface="Times New Roman" panose="02020603050405020304" pitchFamily="18" charset="0"/>
            </a:endParaRPr>
          </a:p>
          <a:p>
            <a:pPr>
              <a:buClr>
                <a:schemeClr val="tx1">
                  <a:lumMod val="95000"/>
                  <a:lumOff val="5000"/>
                </a:schemeClr>
              </a:buClr>
            </a:pPr>
            <a:r>
              <a:rPr lang="en-IN" sz="2200" dirty="0">
                <a:latin typeface="Times New Roman" panose="02020603050405020304" pitchFamily="18" charset="0"/>
                <a:cs typeface="Times New Roman" panose="02020603050405020304" pitchFamily="18" charset="0"/>
              </a:rPr>
              <a:t>JAARVIS is an AI-powered multi-hazard surveillance system designed to evaluate, predict, and provide real-time alerts for these disasters. The system integrates machine learning, deep learning, and geospatial analysis, leveraging satellite imagery, seismic activity, climate trends, and terrain deformations to generate probabilistic risk forecasts with confidence intervals.</a:t>
            </a:r>
          </a:p>
        </p:txBody>
      </p:sp>
    </p:spTree>
    <p:extLst>
      <p:ext uri="{BB962C8B-B14F-4D97-AF65-F5344CB8AC3E}">
        <p14:creationId xmlns:p14="http://schemas.microsoft.com/office/powerpoint/2010/main" val="1654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9925F42-5940-341C-2F68-45951BCFC45D}"/>
              </a:ext>
            </a:extLst>
          </p:cNvPr>
          <p:cNvSpPr>
            <a:spLocks noGrp="1"/>
          </p:cNvSpPr>
          <p:nvPr>
            <p:ph idx="1"/>
          </p:nvPr>
        </p:nvSpPr>
        <p:spPr>
          <a:xfrm>
            <a:off x="2220913" y="830263"/>
            <a:ext cx="9282112" cy="4960937"/>
          </a:xfrm>
        </p:spPr>
        <p:txBody>
          <a:bodyPr>
            <a:normAutofit/>
          </a:bodyPr>
          <a:lstStyle/>
          <a:p>
            <a:pPr>
              <a:buClr>
                <a:schemeClr val="tx1">
                  <a:lumMod val="95000"/>
                  <a:lumOff val="5000"/>
                </a:schemeClr>
              </a:buClr>
            </a:pPr>
            <a:r>
              <a:rPr lang="en-IN" sz="2200" dirty="0">
                <a:latin typeface="Times New Roman" panose="02020603050405020304" pitchFamily="18" charset="0"/>
                <a:cs typeface="Times New Roman" panose="02020603050405020304" pitchFamily="18" charset="0"/>
              </a:rPr>
              <a:t>Using an interactive dashboard, JAARVIS provides:</a:t>
            </a:r>
          </a:p>
          <a:p>
            <a:pPr lvl="1">
              <a:buClr>
                <a:schemeClr val="tx1">
                  <a:lumMod val="95000"/>
                  <a:lumOff val="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Dynamic risk visualization of hazard-prone regions.</a:t>
            </a:r>
          </a:p>
          <a:p>
            <a:pPr lvl="1">
              <a:buClr>
                <a:schemeClr val="tx1">
                  <a:lumMod val="95000"/>
                  <a:lumOff val="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Automated alerts to authorities and communities.</a:t>
            </a:r>
          </a:p>
          <a:p>
            <a:pPr lvl="1">
              <a:buClr>
                <a:schemeClr val="tx1">
                  <a:lumMod val="95000"/>
                  <a:lumOff val="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Historical trend analysis for proactive disaster management.</a:t>
            </a:r>
          </a:p>
          <a:p>
            <a:pPr marL="457200" lvl="1" indent="0">
              <a:buClr>
                <a:schemeClr val="tx1">
                  <a:lumMod val="95000"/>
                  <a:lumOff val="5000"/>
                </a:schemeClr>
              </a:buClr>
              <a:buNone/>
            </a:pPr>
            <a:endParaRPr lang="en-IN" sz="2200" dirty="0">
              <a:latin typeface="Times New Roman" panose="02020603050405020304" pitchFamily="18" charset="0"/>
              <a:cs typeface="Times New Roman" panose="02020603050405020304" pitchFamily="18" charset="0"/>
            </a:endParaRPr>
          </a:p>
          <a:p>
            <a:pPr>
              <a:buClr>
                <a:schemeClr val="tx1">
                  <a:lumMod val="95000"/>
                  <a:lumOff val="5000"/>
                </a:schemeClr>
              </a:buClr>
            </a:pPr>
            <a:r>
              <a:rPr lang="en-IN" sz="2200" dirty="0">
                <a:latin typeface="Times New Roman" panose="02020603050405020304" pitchFamily="18" charset="0"/>
                <a:cs typeface="Times New Roman" panose="02020603050405020304" pitchFamily="18" charset="0"/>
              </a:rPr>
              <a:t>By combining Informer Transformer for time-series forecasting, CatBoost &amp; LightGBM for risk assessment, and ResNet-50 + U-Net for geospatial hazard mapping, JAARVIS enhances disaster preparedness with AI-driven predictive analytics and real-time decision support.</a:t>
            </a:r>
          </a:p>
        </p:txBody>
      </p:sp>
    </p:spTree>
    <p:extLst>
      <p:ext uri="{BB962C8B-B14F-4D97-AF65-F5344CB8AC3E}">
        <p14:creationId xmlns:p14="http://schemas.microsoft.com/office/powerpoint/2010/main" val="82687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78AB-90F1-A5B3-2FEA-B51B74879F31}"/>
              </a:ext>
            </a:extLst>
          </p:cNvPr>
          <p:cNvSpPr>
            <a:spLocks noGrp="1"/>
          </p:cNvSpPr>
          <p:nvPr>
            <p:ph type="title"/>
          </p:nvPr>
        </p:nvSpPr>
        <p:spPr>
          <a:xfrm>
            <a:off x="2772697" y="245806"/>
            <a:ext cx="8583561" cy="1317523"/>
          </a:xfrm>
        </p:spPr>
        <p:txBody>
          <a:bodyPr/>
          <a:lstStyle/>
          <a:p>
            <a:r>
              <a:rPr lang="en-US" sz="4000" b="1" dirty="0">
                <a:latin typeface="Times New Roman" panose="02020603050405020304" pitchFamily="18" charset="0"/>
                <a:cs typeface="Times New Roman" panose="02020603050405020304" pitchFamily="18" charset="0"/>
              </a:rPr>
              <a:t>2.   OBJECTIVE</a:t>
            </a:r>
            <a:endParaRPr lang="en-IN" b="1" dirty="0"/>
          </a:p>
        </p:txBody>
      </p:sp>
      <p:sp>
        <p:nvSpPr>
          <p:cNvPr id="3" name="Content Placeholder 2">
            <a:extLst>
              <a:ext uri="{FF2B5EF4-FFF2-40B4-BE49-F238E27FC236}">
                <a16:creationId xmlns:a16="http://schemas.microsoft.com/office/drawing/2014/main" id="{95FA9FB3-2463-4688-7F27-867076564439}"/>
              </a:ext>
            </a:extLst>
          </p:cNvPr>
          <p:cNvSpPr>
            <a:spLocks noGrp="1"/>
          </p:cNvSpPr>
          <p:nvPr>
            <p:ph idx="1"/>
          </p:nvPr>
        </p:nvSpPr>
        <p:spPr>
          <a:xfrm>
            <a:off x="2772697" y="1563329"/>
            <a:ext cx="8730325" cy="4847303"/>
          </a:xfrm>
        </p:spPr>
        <p:txBody>
          <a:bodyPr>
            <a:normAutofit/>
          </a:bodyPr>
          <a:lstStyle/>
          <a:p>
            <a:pPr>
              <a:buClr>
                <a:schemeClr val="tx1">
                  <a:lumMod val="95000"/>
                  <a:lumOff val="5000"/>
                </a:schemeClr>
              </a:buClr>
            </a:pPr>
            <a:r>
              <a:rPr lang="en-US" sz="2200" dirty="0">
                <a:latin typeface="Times New Roman" panose="02020603050405020304" pitchFamily="18" charset="0"/>
                <a:cs typeface="Times New Roman" panose="02020603050405020304" pitchFamily="18" charset="0"/>
              </a:rPr>
              <a:t> To develop an AI-powered system for real-time monitoring and prediction of rare geo-hazards.</a:t>
            </a:r>
          </a:p>
          <a:p>
            <a:pPr>
              <a:buClr>
                <a:schemeClr val="tx1">
                  <a:lumMod val="95000"/>
                  <a:lumOff val="5000"/>
                </a:schemeClr>
              </a:buClr>
            </a:pPr>
            <a:r>
              <a:rPr lang="en-US" sz="2200" dirty="0">
                <a:latin typeface="Times New Roman" panose="02020603050405020304" pitchFamily="18" charset="0"/>
                <a:cs typeface="Times New Roman" panose="02020603050405020304" pitchFamily="18" charset="0"/>
              </a:rPr>
              <a:t> To integrate multiple data sources (satellite imagery, seismic activity, rainfall, soil conditions) for accurate risk assessment.</a:t>
            </a:r>
          </a:p>
          <a:p>
            <a:pPr>
              <a:buClr>
                <a:schemeClr val="tx1">
                  <a:lumMod val="95000"/>
                  <a:lumOff val="5000"/>
                </a:schemeClr>
              </a:buClr>
            </a:pPr>
            <a:r>
              <a:rPr lang="en-US" sz="2200" dirty="0">
                <a:latin typeface="Times New Roman" panose="02020603050405020304" pitchFamily="18" charset="0"/>
                <a:cs typeface="Times New Roman" panose="02020603050405020304" pitchFamily="18" charset="0"/>
              </a:rPr>
              <a:t> To implement machine learning and deep learning models for forecasting rare disasters.</a:t>
            </a:r>
          </a:p>
          <a:p>
            <a:pPr>
              <a:buClr>
                <a:schemeClr val="tx1">
                  <a:lumMod val="95000"/>
                  <a:lumOff val="5000"/>
                </a:schemeClr>
              </a:buClr>
            </a:pPr>
            <a:r>
              <a:rPr lang="en-US" sz="2200" dirty="0">
                <a:latin typeface="Times New Roman" panose="02020603050405020304" pitchFamily="18" charset="0"/>
                <a:cs typeface="Times New Roman" panose="02020603050405020304" pitchFamily="18" charset="0"/>
              </a:rPr>
              <a:t> To design an </a:t>
            </a:r>
            <a:r>
              <a:rPr lang="en-US" sz="2200" b="1" dirty="0">
                <a:latin typeface="Times New Roman" panose="02020603050405020304" pitchFamily="18" charset="0"/>
                <a:cs typeface="Times New Roman" panose="02020603050405020304" pitchFamily="18" charset="0"/>
              </a:rPr>
              <a:t>interactive dashboard </a:t>
            </a:r>
            <a:r>
              <a:rPr lang="en-US" sz="2200" dirty="0">
                <a:latin typeface="Times New Roman" panose="02020603050405020304" pitchFamily="18" charset="0"/>
                <a:cs typeface="Times New Roman" panose="02020603050405020304" pitchFamily="18" charset="0"/>
              </a:rPr>
              <a:t>for real-time hazard visualization and alerts.</a:t>
            </a:r>
          </a:p>
          <a:p>
            <a:pPr>
              <a:buClr>
                <a:schemeClr val="tx1">
                  <a:lumMod val="95000"/>
                  <a:lumOff val="5000"/>
                </a:schemeClr>
              </a:buClr>
            </a:pPr>
            <a:r>
              <a:rPr lang="en-US" sz="2200" dirty="0">
                <a:latin typeface="Times New Roman" panose="02020603050405020304" pitchFamily="18" charset="0"/>
                <a:cs typeface="Times New Roman" panose="02020603050405020304" pitchFamily="18" charset="0"/>
              </a:rPr>
              <a:t>To provide </a:t>
            </a:r>
            <a:r>
              <a:rPr lang="en-US" sz="2200" b="1" dirty="0">
                <a:latin typeface="Times New Roman" panose="02020603050405020304" pitchFamily="18" charset="0"/>
                <a:cs typeface="Times New Roman" panose="02020603050405020304" pitchFamily="18" charset="0"/>
              </a:rPr>
              <a:t>automated early warning alerts</a:t>
            </a:r>
            <a:r>
              <a:rPr lang="en-US" sz="2200" dirty="0">
                <a:latin typeface="Times New Roman" panose="02020603050405020304" pitchFamily="18" charset="0"/>
                <a:cs typeface="Times New Roman" panose="02020603050405020304" pitchFamily="18" charset="0"/>
              </a:rPr>
              <a:t> to authorities and the public for proactive disaster response.</a:t>
            </a:r>
          </a:p>
          <a:p>
            <a:pPr>
              <a:buClr>
                <a:schemeClr val="tx1">
                  <a:lumMod val="95000"/>
                  <a:lumOff val="5000"/>
                </a:schemeClr>
              </a:buClr>
            </a:pPr>
            <a:r>
              <a:rPr lang="en-US" sz="2200" dirty="0">
                <a:latin typeface="Times New Roman" panose="02020603050405020304" pitchFamily="18" charset="0"/>
                <a:cs typeface="Times New Roman" panose="02020603050405020304" pitchFamily="18" charset="0"/>
              </a:rPr>
              <a:t>To enhance decision-making through </a:t>
            </a:r>
            <a:r>
              <a:rPr lang="en-US" sz="2200" b="1" dirty="0">
                <a:latin typeface="Times New Roman" panose="02020603050405020304" pitchFamily="18" charset="0"/>
                <a:cs typeface="Times New Roman" panose="02020603050405020304" pitchFamily="18" charset="0"/>
              </a:rPr>
              <a:t>AI-driven predictive analytics </a:t>
            </a:r>
            <a:r>
              <a:rPr lang="en-US" sz="2200" dirty="0">
                <a:latin typeface="Times New Roman" panose="02020603050405020304" pitchFamily="18" charset="0"/>
                <a:cs typeface="Times New Roman" panose="02020603050405020304" pitchFamily="18" charset="0"/>
              </a:rPr>
              <a:t>and geospatial mapping.</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38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D71C-EAB7-A4F1-D769-D3DEB49E00D5}"/>
              </a:ext>
            </a:extLst>
          </p:cNvPr>
          <p:cNvSpPr>
            <a:spLocks noGrp="1"/>
          </p:cNvSpPr>
          <p:nvPr>
            <p:ph type="title"/>
          </p:nvPr>
        </p:nvSpPr>
        <p:spPr>
          <a:xfrm>
            <a:off x="2821858" y="294969"/>
            <a:ext cx="8681166" cy="1297858"/>
          </a:xfrm>
        </p:spPr>
        <p:txBody>
          <a:bodyPr>
            <a:normAutofit fontScale="90000"/>
          </a:bodyPr>
          <a:lstStyle/>
          <a:p>
            <a:r>
              <a:rPr lang="en-US" sz="4000" b="1" dirty="0">
                <a:latin typeface="Times New Roman" panose="02020603050405020304" pitchFamily="18" charset="0"/>
                <a:cs typeface="Times New Roman" panose="02020603050405020304" pitchFamily="18" charset="0"/>
              </a:rPr>
              <a:t>3.  DOMAIN OF THE PROJECT   </a:t>
            </a:r>
            <a:br>
              <a:rPr lang="en-US" sz="4000"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69F9B9AB-1BBD-CEF5-8B9E-1FDD7B353F9D}"/>
              </a:ext>
            </a:extLst>
          </p:cNvPr>
          <p:cNvSpPr>
            <a:spLocks noGrp="1"/>
          </p:cNvSpPr>
          <p:nvPr>
            <p:ph idx="1"/>
          </p:nvPr>
        </p:nvSpPr>
        <p:spPr>
          <a:xfrm>
            <a:off x="2821857" y="1396182"/>
            <a:ext cx="8681166" cy="4729316"/>
          </a:xfrm>
        </p:spPr>
        <p:txBody>
          <a:bodyPr>
            <a:normAutofit/>
          </a:bodyPr>
          <a:lstStyle/>
          <a:p>
            <a:pPr marL="0" indent="0">
              <a:buNone/>
            </a:pPr>
            <a:r>
              <a:rPr lang="en-IN" sz="2200" b="1" dirty="0">
                <a:latin typeface="Times New Roman" panose="02020603050405020304" pitchFamily="18" charset="0"/>
                <a:cs typeface="Times New Roman" panose="02020603050405020304" pitchFamily="18" charset="0"/>
              </a:rPr>
              <a:t>Domain:</a:t>
            </a:r>
          </a:p>
          <a:p>
            <a:pPr marL="0" indent="0">
              <a:buNone/>
            </a:pPr>
            <a:r>
              <a:rPr lang="en-IN" sz="2200" dirty="0">
                <a:latin typeface="Times New Roman" panose="02020603050405020304" pitchFamily="18" charset="0"/>
                <a:cs typeface="Times New Roman" panose="02020603050405020304" pitchFamily="18" charset="0"/>
              </a:rPr>
              <a:t>Artificial Intelligence &amp; Geospatial Analysis for Rare Geo-Hazard Prediction and Disaster Management</a:t>
            </a:r>
          </a:p>
          <a:p>
            <a:pPr marL="0" indent="0">
              <a:buNone/>
            </a:pPr>
            <a:r>
              <a:rPr lang="en-IN" sz="2200" b="1" dirty="0">
                <a:latin typeface="Times New Roman" panose="02020603050405020304" pitchFamily="18" charset="0"/>
                <a:cs typeface="Times New Roman" panose="02020603050405020304" pitchFamily="18" charset="0"/>
              </a:rPr>
              <a:t>Subdomains:</a:t>
            </a:r>
          </a:p>
          <a:p>
            <a:pPr lvl="1">
              <a:buClr>
                <a:schemeClr val="tx1">
                  <a:lumMod val="95000"/>
                  <a:lumOff val="5000"/>
                </a:schemeClr>
              </a:buClr>
              <a:buFont typeface="Times New Roman" panose="02020603050405020304" pitchFamily="18" charset="0"/>
              <a:buChar char="‣"/>
            </a:pPr>
            <a:r>
              <a:rPr lang="en-IN" sz="2200" dirty="0">
                <a:latin typeface="Times New Roman" panose="02020603050405020304" pitchFamily="18" charset="0"/>
                <a:cs typeface="Times New Roman" panose="02020603050405020304" pitchFamily="18" charset="0"/>
              </a:rPr>
              <a:t>Geospatial Intelligence for Risk Assessment</a:t>
            </a:r>
          </a:p>
          <a:p>
            <a:pPr lvl="1">
              <a:buClr>
                <a:schemeClr val="tx1">
                  <a:lumMod val="95000"/>
                  <a:lumOff val="5000"/>
                </a:schemeClr>
              </a:buClr>
              <a:buFont typeface="Times New Roman" panose="02020603050405020304" pitchFamily="18" charset="0"/>
              <a:buChar char="‣"/>
            </a:pPr>
            <a:r>
              <a:rPr lang="en-IN" sz="2200" dirty="0">
                <a:latin typeface="Times New Roman" panose="02020603050405020304" pitchFamily="18" charset="0"/>
                <a:cs typeface="Times New Roman" panose="02020603050405020304" pitchFamily="18" charset="0"/>
              </a:rPr>
              <a:t>Time-Series Forecasting for Environmental Disasters</a:t>
            </a:r>
          </a:p>
          <a:p>
            <a:pPr lvl="1">
              <a:buClr>
                <a:schemeClr val="tx1">
                  <a:lumMod val="95000"/>
                  <a:lumOff val="5000"/>
                </a:schemeClr>
              </a:buClr>
              <a:buFont typeface="Times New Roman" panose="02020603050405020304" pitchFamily="18" charset="0"/>
              <a:buChar char="‣"/>
            </a:pPr>
            <a:r>
              <a:rPr lang="en-IN" sz="2200" dirty="0">
                <a:latin typeface="Times New Roman" panose="02020603050405020304" pitchFamily="18" charset="0"/>
                <a:cs typeface="Times New Roman" panose="02020603050405020304" pitchFamily="18" charset="0"/>
              </a:rPr>
              <a:t>Machine Learning and Deep Learning for Disaster Early Warning Systems</a:t>
            </a:r>
          </a:p>
          <a:p>
            <a:pPr lvl="1">
              <a:buClr>
                <a:schemeClr val="tx1">
                  <a:lumMod val="95000"/>
                  <a:lumOff val="5000"/>
                </a:schemeClr>
              </a:buClr>
              <a:buFont typeface="Times New Roman" panose="02020603050405020304" pitchFamily="18" charset="0"/>
              <a:buChar char="‣"/>
            </a:pPr>
            <a:r>
              <a:rPr lang="en-IN" sz="2200" dirty="0">
                <a:latin typeface="Times New Roman" panose="02020603050405020304" pitchFamily="18" charset="0"/>
                <a:cs typeface="Times New Roman" panose="02020603050405020304" pitchFamily="18" charset="0"/>
              </a:rPr>
              <a:t>Automated AI-Based Surveillance and Prediction for Rare Geological Events</a:t>
            </a:r>
          </a:p>
        </p:txBody>
      </p:sp>
    </p:spTree>
    <p:extLst>
      <p:ext uri="{BB962C8B-B14F-4D97-AF65-F5344CB8AC3E}">
        <p14:creationId xmlns:p14="http://schemas.microsoft.com/office/powerpoint/2010/main" val="183467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A631-9DE9-F3E2-1A28-830DC09D7C11}"/>
              </a:ext>
            </a:extLst>
          </p:cNvPr>
          <p:cNvSpPr>
            <a:spLocks noGrp="1"/>
          </p:cNvSpPr>
          <p:nvPr>
            <p:ph type="title"/>
          </p:nvPr>
        </p:nvSpPr>
        <p:spPr>
          <a:xfrm>
            <a:off x="2300748" y="403123"/>
            <a:ext cx="9202276" cy="1042217"/>
          </a:xfrm>
        </p:spPr>
        <p:txBody>
          <a:bodyPr>
            <a:normAutofit fontScale="90000"/>
          </a:bodyPr>
          <a:lstStyle/>
          <a:p>
            <a:r>
              <a:rPr lang="en-IN" b="1" dirty="0">
                <a:latin typeface="Times New Roman" panose="02020603050405020304" pitchFamily="18" charset="0"/>
                <a:cs typeface="Times New Roman" panose="02020603050405020304" pitchFamily="18" charset="0"/>
              </a:rPr>
              <a:t>4.</a:t>
            </a:r>
            <a:r>
              <a:rPr lang="en-US" sz="4000" b="1" dirty="0">
                <a:latin typeface="Times New Roman" panose="02020603050405020304" pitchFamily="18" charset="0"/>
                <a:cs typeface="Times New Roman" panose="02020603050405020304" pitchFamily="18" charset="0"/>
              </a:rPr>
              <a:t> EXISTING AND PROPOSED SYSTEM</a:t>
            </a:r>
            <a:br>
              <a:rPr lang="en-US" sz="4000"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23EC514-6FE2-F932-81AE-A2358F43896D}"/>
              </a:ext>
            </a:extLst>
          </p:cNvPr>
          <p:cNvSpPr>
            <a:spLocks noGrp="1"/>
          </p:cNvSpPr>
          <p:nvPr>
            <p:ph idx="1"/>
          </p:nvPr>
        </p:nvSpPr>
        <p:spPr>
          <a:xfrm>
            <a:off x="2300747" y="1445341"/>
            <a:ext cx="9202276" cy="4906298"/>
          </a:xfrm>
        </p:spPr>
        <p:txBody>
          <a:bodyPr numCol="2">
            <a:normAutofit fontScale="850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EXISTING SYSTEM</a:t>
            </a:r>
          </a:p>
          <a:p>
            <a:pPr>
              <a:lnSpc>
                <a:spcPct val="120000"/>
              </a:lnSpc>
              <a:buClr>
                <a:schemeClr val="tx1">
                  <a:lumMod val="95000"/>
                  <a:lumOff val="5000"/>
                </a:schemeClr>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Focuses mainly on common hazards (floods, cyclones, earthquakes).</a:t>
            </a:r>
          </a:p>
          <a:p>
            <a:pPr>
              <a:lnSpc>
                <a:spcPct val="120000"/>
              </a:lnSpc>
              <a:buClr>
                <a:schemeClr val="tx1">
                  <a:lumMod val="95000"/>
                  <a:lumOff val="5000"/>
                </a:schemeClr>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Lacks real-time integration of environmental and geospatial data.</a:t>
            </a:r>
          </a:p>
          <a:p>
            <a:pPr>
              <a:lnSpc>
                <a:spcPct val="120000"/>
              </a:lnSpc>
              <a:buClr>
                <a:schemeClr val="tx1">
                  <a:lumMod val="95000"/>
                  <a:lumOff val="5000"/>
                </a:schemeClr>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Prediction models are not optimized for rare events.</a:t>
            </a:r>
          </a:p>
          <a:p>
            <a:pPr>
              <a:lnSpc>
                <a:spcPct val="120000"/>
              </a:lnSpc>
              <a:buClr>
                <a:schemeClr val="tx1">
                  <a:lumMod val="95000"/>
                  <a:lumOff val="5000"/>
                </a:schemeClr>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uncertainty estimation - Current systems give "yes/no" results instead of probability-based forecasts.</a:t>
            </a:r>
          </a:p>
          <a:p>
            <a:pPr marL="0" indent="0">
              <a:buNone/>
            </a:pPr>
            <a:endParaRPr lang="en-US" sz="2000" dirty="0">
              <a:latin typeface="Times New Roman" panose="02020603050405020304" pitchFamily="18" charset="0"/>
              <a:cs typeface="Times New Roman" panose="02020603050405020304" pitchFamily="18" charset="0"/>
            </a:endParaRPr>
          </a:p>
          <a:p>
            <a:pPr marL="0" indent="0">
              <a:lnSpc>
                <a:spcPct val="160000"/>
              </a:lnSpc>
              <a:buNone/>
            </a:pPr>
            <a:endParaRPr lang="en-US" sz="2000" b="1" dirty="0">
              <a:latin typeface="Times New Roman" panose="02020603050405020304" pitchFamily="18" charset="0"/>
              <a:cs typeface="Times New Roman" panose="02020603050405020304" pitchFamily="18" charset="0"/>
            </a:endParaRPr>
          </a:p>
          <a:p>
            <a:pPr marL="0" indent="0">
              <a:lnSpc>
                <a:spcPct val="120000"/>
              </a:lnSpc>
              <a:buNone/>
            </a:pPr>
            <a:r>
              <a:rPr lang="en-US" b="1" dirty="0">
                <a:latin typeface="Times New Roman" panose="02020603050405020304" pitchFamily="18" charset="0"/>
                <a:cs typeface="Times New Roman" panose="02020603050405020304" pitchFamily="18" charset="0"/>
              </a:rPr>
              <a:t>PROPOSED SYSTEM (JAARVIS)</a:t>
            </a:r>
          </a:p>
          <a:p>
            <a:pPr>
              <a:lnSpc>
                <a:spcPct val="120000"/>
              </a:lnSpc>
              <a:buClr>
                <a:schemeClr val="tx1">
                  <a:lumMod val="95000"/>
                  <a:lumOff val="5000"/>
                </a:schemeClr>
              </a:buClr>
            </a:pPr>
            <a:r>
              <a:rPr lang="en-IN" dirty="0">
                <a:latin typeface="Times New Roman" panose="02020603050405020304" pitchFamily="18" charset="0"/>
                <a:cs typeface="Times New Roman" panose="02020603050405020304" pitchFamily="18" charset="0"/>
              </a:rPr>
              <a:t>Multi-hazard prediction system focused on rare geo-hazards.</a:t>
            </a:r>
          </a:p>
          <a:p>
            <a:pPr>
              <a:lnSpc>
                <a:spcPct val="120000"/>
              </a:lnSpc>
              <a:buClr>
                <a:schemeClr val="tx1">
                  <a:lumMod val="95000"/>
                  <a:lumOff val="5000"/>
                </a:schemeClr>
              </a:buClr>
            </a:pPr>
            <a:r>
              <a:rPr lang="en-US" dirty="0">
                <a:latin typeface="Times New Roman" panose="02020603050405020304" pitchFamily="18" charset="0"/>
                <a:cs typeface="Times New Roman" panose="02020603050405020304" pitchFamily="18" charset="0"/>
              </a:rPr>
              <a:t>Machine Learning &amp; Deep Learning models for predictive analytics.</a:t>
            </a:r>
          </a:p>
          <a:p>
            <a:pPr>
              <a:lnSpc>
                <a:spcPct val="120000"/>
              </a:lnSpc>
              <a:buClr>
                <a:schemeClr val="tx1">
                  <a:lumMod val="95000"/>
                  <a:lumOff val="5000"/>
                </a:schemeClr>
              </a:buClr>
            </a:pPr>
            <a:r>
              <a:rPr lang="en-US" dirty="0">
                <a:latin typeface="Times New Roman" panose="02020603050405020304" pitchFamily="18" charset="0"/>
                <a:cs typeface="Times New Roman" panose="02020603050405020304" pitchFamily="18" charset="0"/>
              </a:rPr>
              <a:t>Real-time integration of satellite imagery, seismic data, climate patterns.</a:t>
            </a:r>
          </a:p>
          <a:p>
            <a:pPr>
              <a:lnSpc>
                <a:spcPct val="120000"/>
              </a:lnSpc>
              <a:buClr>
                <a:schemeClr val="tx1">
                  <a:lumMod val="95000"/>
                  <a:lumOff val="5000"/>
                </a:schemeClr>
              </a:buClr>
            </a:pPr>
            <a:r>
              <a:rPr lang="en-US" dirty="0">
                <a:latin typeface="Times New Roman" panose="02020603050405020304" pitchFamily="18" charset="0"/>
                <a:cs typeface="Times New Roman" panose="02020603050405020304" pitchFamily="18" charset="0"/>
              </a:rPr>
              <a:t>Dynamic risk visualization dashboard with automated alerts.</a:t>
            </a:r>
            <a:br>
              <a:rPr lang="en-IN"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48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B968-ABB5-34EA-F0C5-826FC20065FD}"/>
              </a:ext>
            </a:extLst>
          </p:cNvPr>
          <p:cNvSpPr>
            <a:spLocks noGrp="1"/>
          </p:cNvSpPr>
          <p:nvPr>
            <p:ph type="title"/>
          </p:nvPr>
        </p:nvSpPr>
        <p:spPr>
          <a:xfrm>
            <a:off x="2281084" y="289249"/>
            <a:ext cx="9221940" cy="858416"/>
          </a:xfrm>
        </p:spPr>
        <p:txBody>
          <a:bodyPr>
            <a:normAutofit/>
          </a:bodyPr>
          <a:lstStyle/>
          <a:p>
            <a:r>
              <a:rPr lang="en-IN" b="1" dirty="0">
                <a:latin typeface="Times New Roman" panose="02020603050405020304" pitchFamily="18" charset="0"/>
                <a:cs typeface="Times New Roman" panose="02020603050405020304" pitchFamily="18" charset="0"/>
              </a:rPr>
              <a:t>5.  METHODOLOGY</a:t>
            </a:r>
          </a:p>
        </p:txBody>
      </p:sp>
      <p:sp>
        <p:nvSpPr>
          <p:cNvPr id="3" name="Content Placeholder 2">
            <a:extLst>
              <a:ext uri="{FF2B5EF4-FFF2-40B4-BE49-F238E27FC236}">
                <a16:creationId xmlns:a16="http://schemas.microsoft.com/office/drawing/2014/main" id="{66A9D789-CBAF-2756-D44F-40EC5C2DDE90}"/>
              </a:ext>
            </a:extLst>
          </p:cNvPr>
          <p:cNvSpPr>
            <a:spLocks noGrp="1"/>
          </p:cNvSpPr>
          <p:nvPr>
            <p:ph idx="1"/>
          </p:nvPr>
        </p:nvSpPr>
        <p:spPr>
          <a:xfrm>
            <a:off x="2970060" y="1147665"/>
            <a:ext cx="8926471" cy="5621844"/>
          </a:xfrm>
        </p:spPr>
        <p:txBody>
          <a:bodyPr>
            <a:normAutofit fontScale="40000" lnSpcReduction="20000"/>
          </a:bodyPr>
          <a:lstStyle/>
          <a:p>
            <a:pPr marL="0" indent="0">
              <a:buClr>
                <a:schemeClr val="tx1">
                  <a:lumMod val="95000"/>
                  <a:lumOff val="5000"/>
                </a:schemeClr>
              </a:buClr>
              <a:buNone/>
            </a:pPr>
            <a:endParaRPr lang="en-IN" sz="20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sz="20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sz="20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sz="20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sz="20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r>
              <a:rPr lang="en-IN" sz="4500" b="1" dirty="0">
                <a:latin typeface="Times New Roman" panose="02020603050405020304" pitchFamily="18" charset="0"/>
                <a:cs typeface="Times New Roman" panose="02020603050405020304" pitchFamily="18" charset="0"/>
              </a:rPr>
              <a:t>Step 1: Data Collection</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Historical Disaster Data - Past hazard occurrences, terrain changes, climate records.</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Real-Time Environmental Data - Rainfall, soil moisture, seismic activity, glacial melt rate.</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Satellite &amp; Geospatial Data - DEM (Digital Elevation Models), Land Use, Oceanic trends.</a:t>
            </a:r>
          </a:p>
          <a:p>
            <a:pPr marL="0" indent="0">
              <a:buClr>
                <a:schemeClr val="tx1">
                  <a:lumMod val="95000"/>
                  <a:lumOff val="5000"/>
                </a:schemeClr>
              </a:buClr>
              <a:buNone/>
            </a:pPr>
            <a:endParaRPr lang="en-IN" sz="2900"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r>
              <a:rPr lang="en-IN" sz="4500" b="1" dirty="0">
                <a:latin typeface="Times New Roman" panose="02020603050405020304" pitchFamily="18" charset="0"/>
                <a:cs typeface="Times New Roman" panose="02020603050405020304" pitchFamily="18" charset="0"/>
              </a:rPr>
              <a:t>Step 2: Data Preprocessing</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Normalize &amp; clean data for consistency.</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Compute hazard-specific features (slope angle for landslides, groundwater depletion for sinkholes).</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Label datasets for AI model training.</a:t>
            </a:r>
          </a:p>
          <a:p>
            <a:pPr marL="0" indent="0">
              <a:buClr>
                <a:schemeClr val="tx1">
                  <a:lumMod val="95000"/>
                  <a:lumOff val="5000"/>
                </a:schemeClr>
              </a:buClr>
              <a:buNone/>
            </a:pPr>
            <a:endParaRPr lang="en-IN" sz="2900"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r>
              <a:rPr lang="en-IN" sz="4500" b="1" dirty="0">
                <a:latin typeface="Times New Roman" panose="02020603050405020304" pitchFamily="18" charset="0"/>
                <a:cs typeface="Times New Roman" panose="02020603050405020304" pitchFamily="18" charset="0"/>
              </a:rPr>
              <a:t>Step 3: AI Model Selection &amp; Training</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Risk Classification (CatBoost + LightGBM) - Identifies high-risk zones.</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Time-Series Forecasting (Informer Transformer + SARIMA) - Predicts future hazards.</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Geospatial Analysis (ResNet-50 + U-Net) - Maps hazard-prone regions.</a:t>
            </a:r>
          </a:p>
          <a:p>
            <a:pPr marL="0" indent="0">
              <a:buClr>
                <a:schemeClr val="tx1">
                  <a:lumMod val="95000"/>
                  <a:lumOff val="5000"/>
                </a:schemeClr>
              </a:buClr>
              <a:buNone/>
            </a:pPr>
            <a:endParaRPr lang="en-IN" sz="1800"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sz="2000"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02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EC9A63-8418-1FD5-8E12-579579A8A00F}"/>
              </a:ext>
            </a:extLst>
          </p:cNvPr>
          <p:cNvSpPr>
            <a:spLocks noGrp="1"/>
          </p:cNvSpPr>
          <p:nvPr>
            <p:ph idx="1"/>
          </p:nvPr>
        </p:nvSpPr>
        <p:spPr>
          <a:xfrm>
            <a:off x="3048000" y="503853"/>
            <a:ext cx="8455023" cy="5946108"/>
          </a:xfrm>
        </p:spPr>
        <p:txBody>
          <a:bodyPr>
            <a:normAutofit fontScale="32500" lnSpcReduction="20000"/>
          </a:bodyPr>
          <a:lstStyle/>
          <a:p>
            <a:pPr marL="0" indent="0">
              <a:buClr>
                <a:schemeClr val="tx1">
                  <a:lumMod val="95000"/>
                  <a:lumOff val="5000"/>
                </a:schemeClr>
              </a:buClr>
              <a:buNone/>
            </a:pPr>
            <a:endParaRPr lang="en-IN" sz="55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r>
              <a:rPr lang="en-IN" sz="5500" b="1" dirty="0">
                <a:latin typeface="Times New Roman" panose="02020603050405020304" pitchFamily="18" charset="0"/>
                <a:cs typeface="Times New Roman" panose="02020603050405020304" pitchFamily="18" charset="0"/>
              </a:rPr>
              <a:t>Step 4: Risk Visualization &amp; Alert System</a:t>
            </a:r>
          </a:p>
          <a:p>
            <a:pPr>
              <a:buClr>
                <a:schemeClr val="tx1">
                  <a:lumMod val="95000"/>
                  <a:lumOff val="5000"/>
                </a:schemeClr>
              </a:buClr>
              <a:buFont typeface="Arial" panose="020B0604020202020204" pitchFamily="34" charset="0"/>
              <a:buChar char="•"/>
            </a:pPr>
            <a:r>
              <a:rPr lang="en-IN" sz="4900" dirty="0">
                <a:latin typeface="Times New Roman" panose="02020603050405020304" pitchFamily="18" charset="0"/>
                <a:cs typeface="Times New Roman" panose="02020603050405020304" pitchFamily="18" charset="0"/>
              </a:rPr>
              <a:t>Interactive dashboard with GIS-based risk zones.</a:t>
            </a:r>
          </a:p>
          <a:p>
            <a:pPr>
              <a:buClr>
                <a:schemeClr val="tx1">
                  <a:lumMod val="95000"/>
                  <a:lumOff val="5000"/>
                </a:schemeClr>
              </a:buClr>
              <a:buFont typeface="Arial" panose="020B0604020202020204" pitchFamily="34" charset="0"/>
              <a:buChar char="•"/>
            </a:pPr>
            <a:r>
              <a:rPr lang="en-IN" sz="4900" dirty="0">
                <a:latin typeface="Times New Roman" panose="02020603050405020304" pitchFamily="18" charset="0"/>
                <a:cs typeface="Times New Roman" panose="02020603050405020304" pitchFamily="18" charset="0"/>
              </a:rPr>
              <a:t>Real-time hazard probability maps with color-coded alerts (green/yellow/red).</a:t>
            </a:r>
          </a:p>
          <a:p>
            <a:pPr>
              <a:buClr>
                <a:schemeClr val="tx1">
                  <a:lumMod val="95000"/>
                  <a:lumOff val="5000"/>
                </a:schemeClr>
              </a:buClr>
              <a:buFont typeface="Arial" panose="020B0604020202020204" pitchFamily="34" charset="0"/>
              <a:buChar char="•"/>
            </a:pPr>
            <a:r>
              <a:rPr lang="en-IN" sz="4900" dirty="0">
                <a:latin typeface="Times New Roman" panose="02020603050405020304" pitchFamily="18" charset="0"/>
                <a:cs typeface="Times New Roman" panose="02020603050405020304" pitchFamily="18" charset="0"/>
              </a:rPr>
              <a:t>Automated alerts (SMS/Email/Push Notifications) for high-risk areas.</a:t>
            </a:r>
          </a:p>
          <a:p>
            <a:pPr marL="0" indent="0">
              <a:buClr>
                <a:schemeClr val="tx1">
                  <a:lumMod val="95000"/>
                  <a:lumOff val="5000"/>
                </a:schemeClr>
              </a:buClr>
              <a:buNone/>
            </a:pPr>
            <a:endParaRPr lang="en-IN" sz="4800"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r>
              <a:rPr lang="en-IN" sz="5500" b="1" dirty="0">
                <a:latin typeface="Times New Roman" panose="02020603050405020304" pitchFamily="18" charset="0"/>
                <a:cs typeface="Times New Roman" panose="02020603050405020304" pitchFamily="18" charset="0"/>
              </a:rPr>
              <a:t>Step 5: Frontend &amp; Dashboard Development</a:t>
            </a:r>
          </a:p>
          <a:p>
            <a:pPr>
              <a:buClr>
                <a:schemeClr val="tx1">
                  <a:lumMod val="95000"/>
                  <a:lumOff val="5000"/>
                </a:schemeClr>
              </a:buClr>
            </a:pPr>
            <a:r>
              <a:rPr lang="en-IN" sz="4900" dirty="0">
                <a:latin typeface="Times New Roman" panose="02020603050405020304" pitchFamily="18" charset="0"/>
                <a:cs typeface="Times New Roman" panose="02020603050405020304" pitchFamily="18" charset="0"/>
              </a:rPr>
              <a:t>Technology Stack: Flask/Django (Backend) + HTML/CSS/JavaScript (Frontend)</a:t>
            </a:r>
          </a:p>
          <a:p>
            <a:pPr>
              <a:buClr>
                <a:schemeClr val="tx1">
                  <a:lumMod val="95000"/>
                  <a:lumOff val="5000"/>
                </a:schemeClr>
              </a:buClr>
            </a:pPr>
            <a:r>
              <a:rPr lang="en-IN" sz="4900" dirty="0">
                <a:latin typeface="Times New Roman" panose="02020603050405020304" pitchFamily="18" charset="0"/>
                <a:cs typeface="Times New Roman" panose="02020603050405020304" pitchFamily="18" charset="0"/>
              </a:rPr>
              <a:t>Map Integration: Leaflet.js for interactive risk zone mapping</a:t>
            </a:r>
          </a:p>
          <a:p>
            <a:pPr>
              <a:buClr>
                <a:schemeClr val="tx1">
                  <a:lumMod val="95000"/>
                  <a:lumOff val="5000"/>
                </a:schemeClr>
              </a:buClr>
            </a:pPr>
            <a:r>
              <a:rPr lang="en-IN" sz="4900" dirty="0">
                <a:latin typeface="Times New Roman" panose="02020603050405020304" pitchFamily="18" charset="0"/>
                <a:cs typeface="Times New Roman" panose="02020603050405020304" pitchFamily="18" charset="0"/>
              </a:rPr>
              <a:t>Live Data Display: Dynamic graphs (</a:t>
            </a:r>
            <a:r>
              <a:rPr lang="en-IN" sz="4900" dirty="0" err="1">
                <a:latin typeface="Times New Roman" panose="02020603050405020304" pitchFamily="18" charset="0"/>
                <a:cs typeface="Times New Roman" panose="02020603050405020304" pitchFamily="18" charset="0"/>
              </a:rPr>
              <a:t>Plotly</a:t>
            </a:r>
            <a:r>
              <a:rPr lang="en-IN" sz="4900" dirty="0">
                <a:latin typeface="Times New Roman" panose="02020603050405020304" pitchFamily="18" charset="0"/>
                <a:cs typeface="Times New Roman" panose="02020603050405020304" pitchFamily="18" charset="0"/>
              </a:rPr>
              <a:t>, Chart.js) for real-time hazard trends</a:t>
            </a:r>
          </a:p>
          <a:p>
            <a:pPr>
              <a:buClr>
                <a:schemeClr val="tx1">
                  <a:lumMod val="95000"/>
                  <a:lumOff val="5000"/>
                </a:schemeClr>
              </a:buClr>
            </a:pPr>
            <a:r>
              <a:rPr lang="en-IN" sz="4900" dirty="0">
                <a:latin typeface="Times New Roman" panose="02020603050405020304" pitchFamily="18" charset="0"/>
                <a:cs typeface="Times New Roman" panose="02020603050405020304" pitchFamily="18" charset="0"/>
              </a:rPr>
              <a:t>User Input &amp; Customization: Search for a location &amp; view hazard probability &amp; forecast</a:t>
            </a:r>
          </a:p>
          <a:p>
            <a:pPr>
              <a:buClr>
                <a:schemeClr val="tx1">
                  <a:lumMod val="95000"/>
                  <a:lumOff val="5000"/>
                </a:schemeClr>
              </a:buClr>
            </a:pPr>
            <a:r>
              <a:rPr lang="en-IN" sz="4900" dirty="0">
                <a:latin typeface="Times New Roman" panose="02020603050405020304" pitchFamily="18" charset="0"/>
                <a:cs typeface="Times New Roman" panose="02020603050405020304" pitchFamily="18" charset="0"/>
              </a:rPr>
              <a:t>Alert System: Pop-up notifications for high-risk areas + optional SMS/Email alerts</a:t>
            </a:r>
          </a:p>
          <a:p>
            <a:pPr marL="0" indent="0">
              <a:buClr>
                <a:schemeClr val="tx1">
                  <a:lumMod val="95000"/>
                  <a:lumOff val="5000"/>
                </a:schemeClr>
              </a:buClr>
              <a:buNone/>
            </a:pPr>
            <a:endParaRPr lang="en-IN" sz="48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r>
              <a:rPr lang="en-US" sz="5500" b="1" dirty="0">
                <a:latin typeface="Times New Roman" panose="02020603050405020304" pitchFamily="18" charset="0"/>
                <a:cs typeface="Times New Roman" panose="02020603050405020304" pitchFamily="18" charset="0"/>
              </a:rPr>
              <a:t>Step 6: Testing &amp; Validation</a:t>
            </a:r>
          </a:p>
          <a:p>
            <a:pPr>
              <a:buClr>
                <a:schemeClr val="tx1">
                  <a:lumMod val="95000"/>
                  <a:lumOff val="5000"/>
                </a:schemeClr>
              </a:buClr>
            </a:pPr>
            <a:r>
              <a:rPr lang="en-US" sz="4900" dirty="0">
                <a:latin typeface="Times New Roman" panose="02020603050405020304" pitchFamily="18" charset="0"/>
                <a:cs typeface="Times New Roman" panose="02020603050405020304" pitchFamily="18" charset="0"/>
              </a:rPr>
              <a:t>Compare AI predictions with historical events.</a:t>
            </a:r>
          </a:p>
          <a:p>
            <a:pPr>
              <a:buClr>
                <a:schemeClr val="tx1">
                  <a:lumMod val="95000"/>
                  <a:lumOff val="5000"/>
                </a:schemeClr>
              </a:buClr>
            </a:pPr>
            <a:r>
              <a:rPr lang="en-US" sz="4900" dirty="0">
                <a:latin typeface="Times New Roman" panose="02020603050405020304" pitchFamily="18" charset="0"/>
                <a:cs typeface="Times New Roman" panose="02020603050405020304" pitchFamily="18" charset="0"/>
              </a:rPr>
              <a:t>Check false alarm rates &amp; model accuracy.</a:t>
            </a:r>
          </a:p>
          <a:p>
            <a:pPr>
              <a:buClr>
                <a:schemeClr val="tx1">
                  <a:lumMod val="95000"/>
                  <a:lumOff val="5000"/>
                </a:schemeClr>
              </a:buClr>
            </a:pPr>
            <a:r>
              <a:rPr lang="en-US" sz="4900" dirty="0">
                <a:latin typeface="Times New Roman" panose="02020603050405020304" pitchFamily="18" charset="0"/>
                <a:cs typeface="Times New Roman" panose="02020603050405020304" pitchFamily="18" charset="0"/>
              </a:rPr>
              <a:t>Simulate real-time hazard detection &amp; dashboard functionality.</a:t>
            </a:r>
            <a:endParaRPr lang="en-IN" sz="4900"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956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1175</TotalTime>
  <Words>1035</Words>
  <Application>Microsoft Office PowerPoint</Application>
  <PresentationFormat>Widescreen</PresentationFormat>
  <Paragraphs>186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Corbel</vt:lpstr>
      <vt:lpstr>Times New Roman</vt:lpstr>
      <vt:lpstr>Wingdings</vt:lpstr>
      <vt:lpstr>Parallax</vt:lpstr>
      <vt:lpstr>JAARVIS - JUSTIFIED ALERT AND REAL-TIME VISUALIZATION FOR INTELLIGENT SURVEILLANCE OF RARE GEO-HAZARDS</vt:lpstr>
      <vt:lpstr>TABLE OF CONTENTS</vt:lpstr>
      <vt:lpstr>ABSTRACT</vt:lpstr>
      <vt:lpstr>PowerPoint Presentation</vt:lpstr>
      <vt:lpstr>2.   OBJECTIVE</vt:lpstr>
      <vt:lpstr>3.  DOMAIN OF THE PROJECT    </vt:lpstr>
      <vt:lpstr>4. EXISTING AND PROPOSED SYSTEM  </vt:lpstr>
      <vt:lpstr>5.  METHODOLOGY</vt:lpstr>
      <vt:lpstr>PowerPoint Presentation</vt:lpstr>
      <vt:lpstr>6. PROJECT  WORK PLAN</vt:lpstr>
      <vt:lpstr>7.  EXPECTED FINAL OUTCOME</vt:lpstr>
      <vt:lpstr>8. HARDWARE AND SOFTWARE REQUIREMENTS</vt:lpstr>
      <vt:lpstr>PowerPoint Presentation</vt:lpstr>
      <vt:lpstr>10.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Shanthini Pandiyan</dc:creator>
  <cp:lastModifiedBy>Shanthini Pandiyan</cp:lastModifiedBy>
  <cp:revision>8</cp:revision>
  <dcterms:created xsi:type="dcterms:W3CDTF">2025-03-04T05:11:19Z</dcterms:created>
  <dcterms:modified xsi:type="dcterms:W3CDTF">2025-04-23T08:45:27Z</dcterms:modified>
</cp:coreProperties>
</file>