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9" r:id="rId6"/>
    <p:sldId id="296" r:id="rId7"/>
    <p:sldId id="290" r:id="rId8"/>
    <p:sldId id="289" r:id="rId9"/>
    <p:sldId id="291" r:id="rId10"/>
    <p:sldId id="293" r:id="rId11"/>
    <p:sldId id="294" r:id="rId12"/>
    <p:sldId id="298" r:id="rId13"/>
    <p:sldId id="295" r:id="rId14"/>
    <p:sldId id="297" r:id="rId15"/>
    <p:sldId id="299" r:id="rId16"/>
    <p:sldId id="300" r:id="rId17"/>
    <p:sldId id="281" r:id="rId18"/>
    <p:sldId id="284" r:id="rId19"/>
    <p:sldId id="287" r:id="rId20"/>
    <p:sldId id="286" r:id="rId21"/>
    <p:sldId id="28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9"/>
            <p14:sldId id="296"/>
            <p14:sldId id="290"/>
            <p14:sldId id="289"/>
            <p14:sldId id="291"/>
            <p14:sldId id="293"/>
            <p14:sldId id="294"/>
            <p14:sldId id="298"/>
            <p14:sldId id="295"/>
            <p14:sldId id="297"/>
            <p14:sldId id="299"/>
            <p14:sldId id="300"/>
            <p14:sldId id="281"/>
            <p14:sldId id="284"/>
            <p14:sldId id="287"/>
            <p14:sldId id="286"/>
            <p14:sldId id="288"/>
            <p14:sldId id="28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Navigation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in Jetpack Compose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Deep link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Nested navigation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1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 operability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of navigation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2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Navigation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link to items in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bar with routes in app.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FFA7DE-1AF2-4564-ACBB-175604CE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77" y="1754491"/>
            <a:ext cx="6683318" cy="849937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69E3E49-A2AE-4AE6-B207-70C5D713ACD3}"/>
              </a:ext>
            </a:extLst>
          </p:cNvPr>
          <p:cNvSpPr txBox="1">
            <a:spLocks/>
          </p:cNvSpPr>
          <p:nvPr/>
        </p:nvSpPr>
        <p:spPr>
          <a:xfrm>
            <a:off x="715041" y="1778482"/>
            <a:ext cx="8364807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B8C3E6-A41B-4D04-B0B8-4AF8F839EF30}"/>
              </a:ext>
            </a:extLst>
          </p:cNvPr>
          <p:cNvGrpSpPr/>
          <p:nvPr/>
        </p:nvGrpSpPr>
        <p:grpSpPr>
          <a:xfrm>
            <a:off x="531552" y="1917998"/>
            <a:ext cx="4289023" cy="491876"/>
            <a:chOff x="531552" y="1917997"/>
            <a:chExt cx="5110692" cy="636743"/>
          </a:xfrm>
        </p:grpSpPr>
        <p:grpSp>
          <p:nvGrpSpPr>
            <p:cNvPr id="16" name="Group 15" descr="Small circle with number 1 inside  indicating step 1">
              <a:extLst>
                <a:ext uri="{FF2B5EF4-FFF2-40B4-BE49-F238E27FC236}">
                  <a16:creationId xmlns:a16="http://schemas.microsoft.com/office/drawing/2014/main" id="{CF9AAF1F-453E-43FA-95D5-5A804A32B52E}"/>
                </a:ext>
              </a:extLst>
            </p:cNvPr>
            <p:cNvGrpSpPr/>
            <p:nvPr/>
          </p:nvGrpSpPr>
          <p:grpSpPr bwMode="blackWhite">
            <a:xfrm>
              <a:off x="531552" y="1917997"/>
              <a:ext cx="558179" cy="414713"/>
              <a:chOff x="6953426" y="711274"/>
              <a:chExt cx="558179" cy="414713"/>
            </a:xfrm>
          </p:grpSpPr>
          <p:sp>
            <p:nvSpPr>
              <p:cNvPr id="18" name="Oval 17" descr="Small circle">
                <a:extLst>
                  <a:ext uri="{FF2B5EF4-FFF2-40B4-BE49-F238E27FC236}">
                    <a16:creationId xmlns:a16="http://schemas.microsoft.com/office/drawing/2014/main" id="{CEC7A5ED-EF28-44A6-BEA0-7D9CC3932438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 descr="Number 1">
                <a:extLst>
                  <a:ext uri="{FF2B5EF4-FFF2-40B4-BE49-F238E27FC236}">
                    <a16:creationId xmlns:a16="http://schemas.microsoft.com/office/drawing/2014/main" id="{89B90E41-7CB4-49E1-8432-33F61828344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sp>
          <p:nvSpPr>
            <p:cNvPr id="17" name="Content Placeholder 17">
              <a:extLst>
                <a:ext uri="{FF2B5EF4-FFF2-40B4-BE49-F238E27FC236}">
                  <a16:creationId xmlns:a16="http://schemas.microsoft.com/office/drawing/2014/main" id="{896927FC-F735-44A5-8887-C4560008DA3B}"/>
                </a:ext>
              </a:extLst>
            </p:cNvPr>
            <p:cNvSpPr txBox="1">
              <a:spLocks/>
            </p:cNvSpPr>
            <p:nvPr/>
          </p:nvSpPr>
          <p:spPr>
            <a:xfrm>
              <a:off x="1056513" y="1958189"/>
              <a:ext cx="4585731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 sealed class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E2B4126-A665-4FC4-98C0-DC9F3C7B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77" y="3751079"/>
            <a:ext cx="6683318" cy="270370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D449FB2-C864-4FB3-A681-A534374A3387}"/>
              </a:ext>
            </a:extLst>
          </p:cNvPr>
          <p:cNvGrpSpPr/>
          <p:nvPr/>
        </p:nvGrpSpPr>
        <p:grpSpPr>
          <a:xfrm>
            <a:off x="591677" y="4253573"/>
            <a:ext cx="4289023" cy="491876"/>
            <a:chOff x="531552" y="1917997"/>
            <a:chExt cx="5110692" cy="636743"/>
          </a:xfrm>
        </p:grpSpPr>
        <p:grpSp>
          <p:nvGrpSpPr>
            <p:cNvPr id="23" name="Group 22" descr="Small circle with number 1 inside  indicating step 1">
              <a:extLst>
                <a:ext uri="{FF2B5EF4-FFF2-40B4-BE49-F238E27FC236}">
                  <a16:creationId xmlns:a16="http://schemas.microsoft.com/office/drawing/2014/main" id="{60ACC1D0-93C6-463A-BE0B-79B5083EF2FD}"/>
                </a:ext>
              </a:extLst>
            </p:cNvPr>
            <p:cNvGrpSpPr/>
            <p:nvPr/>
          </p:nvGrpSpPr>
          <p:grpSpPr bwMode="blackWhite">
            <a:xfrm>
              <a:off x="531552" y="1917997"/>
              <a:ext cx="558179" cy="414713"/>
              <a:chOff x="6953426" y="711274"/>
              <a:chExt cx="558179" cy="414713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BA65B3F9-1B67-4B5E-AACA-0D984CFE7D19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A61AD81-C575-4C6A-A38C-51E057199E4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sp>
          <p:nvSpPr>
            <p:cNvPr id="24" name="Content Placeholder 17">
              <a:extLst>
                <a:ext uri="{FF2B5EF4-FFF2-40B4-BE49-F238E27FC236}">
                  <a16:creationId xmlns:a16="http://schemas.microsoft.com/office/drawing/2014/main" id="{7E98A490-283B-4254-8C03-3FEB4483345D}"/>
                </a:ext>
              </a:extLst>
            </p:cNvPr>
            <p:cNvSpPr txBox="1">
              <a:spLocks/>
            </p:cNvSpPr>
            <p:nvPr/>
          </p:nvSpPr>
          <p:spPr>
            <a:xfrm>
              <a:off x="1056513" y="1958189"/>
              <a:ext cx="4585731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list of  screen items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11D4EF-69CB-47F1-A802-7C2C7E4AB637}"/>
              </a:ext>
            </a:extLst>
          </p:cNvPr>
          <p:cNvSpPr/>
          <p:nvPr/>
        </p:nvSpPr>
        <p:spPr>
          <a:xfrm>
            <a:off x="4811205" y="5168020"/>
            <a:ext cx="6279062" cy="2219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Navigation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link to items in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bar with routes in app.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69E3E49-A2AE-4AE6-B207-70C5D713ACD3}"/>
              </a:ext>
            </a:extLst>
          </p:cNvPr>
          <p:cNvSpPr txBox="1">
            <a:spLocks/>
          </p:cNvSpPr>
          <p:nvPr/>
        </p:nvSpPr>
        <p:spPr>
          <a:xfrm>
            <a:off x="715041" y="1778482"/>
            <a:ext cx="8364807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B8C3E6-A41B-4D04-B0B8-4AF8F839EF30}"/>
              </a:ext>
            </a:extLst>
          </p:cNvPr>
          <p:cNvGrpSpPr/>
          <p:nvPr/>
        </p:nvGrpSpPr>
        <p:grpSpPr>
          <a:xfrm>
            <a:off x="531552" y="1917998"/>
            <a:ext cx="4289023" cy="491876"/>
            <a:chOff x="531552" y="1917997"/>
            <a:chExt cx="5110692" cy="636743"/>
          </a:xfrm>
        </p:grpSpPr>
        <p:grpSp>
          <p:nvGrpSpPr>
            <p:cNvPr id="16" name="Group 15" descr="Small circle with number 1 inside  indicating step 1">
              <a:extLst>
                <a:ext uri="{FF2B5EF4-FFF2-40B4-BE49-F238E27FC236}">
                  <a16:creationId xmlns:a16="http://schemas.microsoft.com/office/drawing/2014/main" id="{CF9AAF1F-453E-43FA-95D5-5A804A32B52E}"/>
                </a:ext>
              </a:extLst>
            </p:cNvPr>
            <p:cNvGrpSpPr/>
            <p:nvPr/>
          </p:nvGrpSpPr>
          <p:grpSpPr bwMode="blackWhite">
            <a:xfrm>
              <a:off x="531552" y="1917997"/>
              <a:ext cx="558179" cy="414713"/>
              <a:chOff x="6953426" y="711274"/>
              <a:chExt cx="558179" cy="414713"/>
            </a:xfrm>
          </p:grpSpPr>
          <p:sp>
            <p:nvSpPr>
              <p:cNvPr id="18" name="Oval 17" descr="Small circle">
                <a:extLst>
                  <a:ext uri="{FF2B5EF4-FFF2-40B4-BE49-F238E27FC236}">
                    <a16:creationId xmlns:a16="http://schemas.microsoft.com/office/drawing/2014/main" id="{CEC7A5ED-EF28-44A6-BEA0-7D9CC3932438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 descr="Number 1">
                <a:extLst>
                  <a:ext uri="{FF2B5EF4-FFF2-40B4-BE49-F238E27FC236}">
                    <a16:creationId xmlns:a16="http://schemas.microsoft.com/office/drawing/2014/main" id="{89B90E41-7CB4-49E1-8432-33F61828344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17" name="Content Placeholder 17">
              <a:extLst>
                <a:ext uri="{FF2B5EF4-FFF2-40B4-BE49-F238E27FC236}">
                  <a16:creationId xmlns:a16="http://schemas.microsoft.com/office/drawing/2014/main" id="{896927FC-F735-44A5-8887-C4560008DA3B}"/>
                </a:ext>
              </a:extLst>
            </p:cNvPr>
            <p:cNvSpPr txBox="1">
              <a:spLocks/>
            </p:cNvSpPr>
            <p:nvPr/>
          </p:nvSpPr>
          <p:spPr>
            <a:xfrm>
              <a:off x="1056513" y="1958189"/>
              <a:ext cx="4585731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 </a:t>
              </a:r>
              <a:r>
                <a:rPr lang="en-US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BottomNavigation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composable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5D01A1-9443-4E7B-8CB7-CA4F231C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7" y="2428338"/>
            <a:ext cx="5826028" cy="42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and Back Stack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19BDC-7AB6-4890-B6CF-1D4E60893EB2}"/>
              </a:ext>
            </a:extLst>
          </p:cNvPr>
          <p:cNvSpPr/>
          <p:nvPr/>
        </p:nvSpPr>
        <p:spPr>
          <a:xfrm>
            <a:off x="825623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F52B96-E1D4-4122-9088-1E734C3B8F55}"/>
              </a:ext>
            </a:extLst>
          </p:cNvPr>
          <p:cNvSpPr/>
          <p:nvPr/>
        </p:nvSpPr>
        <p:spPr>
          <a:xfrm>
            <a:off x="2433961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C93425-1E5E-42BD-BCFE-3725DCB74146}"/>
              </a:ext>
            </a:extLst>
          </p:cNvPr>
          <p:cNvSpPr/>
          <p:nvPr/>
        </p:nvSpPr>
        <p:spPr>
          <a:xfrm>
            <a:off x="4042299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BA6B4-F8EF-49D0-861C-4F0B8E56888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882066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F1CF91-1FFA-416C-BB5D-5465EA501B7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90404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67F11D-F1C1-4F13-8E9D-1FE6D3175FDD}"/>
              </a:ext>
            </a:extLst>
          </p:cNvPr>
          <p:cNvCxnSpPr>
            <a:stCxn id="15" idx="3"/>
            <a:endCxn id="12" idx="2"/>
          </p:cNvCxnSpPr>
          <p:nvPr/>
        </p:nvCxnSpPr>
        <p:spPr>
          <a:xfrm flipH="1">
            <a:off x="1353845" y="3026398"/>
            <a:ext cx="3744897" cy="865573"/>
          </a:xfrm>
          <a:prstGeom prst="bentConnector4">
            <a:avLst>
              <a:gd name="adj1" fmla="val -6104"/>
              <a:gd name="adj2" fmla="val 1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EF45C3-37BF-4471-AE61-1F16CDEA0B5F}"/>
              </a:ext>
            </a:extLst>
          </p:cNvPr>
          <p:cNvSpPr/>
          <p:nvPr/>
        </p:nvSpPr>
        <p:spPr>
          <a:xfrm>
            <a:off x="7253056" y="2425823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A8C5D4-232F-434C-8D98-89CCE60F7474}"/>
              </a:ext>
            </a:extLst>
          </p:cNvPr>
          <p:cNvGrpSpPr/>
          <p:nvPr/>
        </p:nvGrpSpPr>
        <p:grpSpPr>
          <a:xfrm>
            <a:off x="7398326" y="3249227"/>
            <a:ext cx="1062093" cy="1012055"/>
            <a:chOff x="7398324" y="3042155"/>
            <a:chExt cx="1062095" cy="121912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1A2205-6D49-4779-8F3E-183237CA0FD8}"/>
                </a:ext>
              </a:extLst>
            </p:cNvPr>
            <p:cNvSpPr/>
            <p:nvPr/>
          </p:nvSpPr>
          <p:spPr>
            <a:xfrm>
              <a:off x="7398326" y="3891971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B968F1C-CFD8-45B2-8F14-BF417761673D}"/>
                </a:ext>
              </a:extLst>
            </p:cNvPr>
            <p:cNvSpPr/>
            <p:nvPr/>
          </p:nvSpPr>
          <p:spPr>
            <a:xfrm>
              <a:off x="7398324" y="3459184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9A90CC-F30E-47EE-9D24-C7B21718FEA4}"/>
                </a:ext>
              </a:extLst>
            </p:cNvPr>
            <p:cNvSpPr/>
            <p:nvPr/>
          </p:nvSpPr>
          <p:spPr>
            <a:xfrm>
              <a:off x="7398324" y="3042155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1A7746-FBBC-47B9-B818-235E9221AA2F}"/>
              </a:ext>
            </a:extLst>
          </p:cNvPr>
          <p:cNvSpPr/>
          <p:nvPr/>
        </p:nvSpPr>
        <p:spPr>
          <a:xfrm>
            <a:off x="7398325" y="2903301"/>
            <a:ext cx="1062091" cy="3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473055-BD93-4BEC-8EE1-E69A1FB749B1}"/>
              </a:ext>
            </a:extLst>
          </p:cNvPr>
          <p:cNvSpPr txBox="1"/>
          <p:nvPr/>
        </p:nvSpPr>
        <p:spPr>
          <a:xfrm>
            <a:off x="2707689" y="4432176"/>
            <a:ext cx="11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6FBF6-D43F-49DF-A640-090CB5D20939}"/>
              </a:ext>
            </a:extLst>
          </p:cNvPr>
          <p:cNvSpPr txBox="1"/>
          <p:nvPr/>
        </p:nvSpPr>
        <p:spPr>
          <a:xfrm>
            <a:off x="770877" y="1687935"/>
            <a:ext cx="200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StartDestination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D6503-8BA0-4EAF-AF6E-E46398EF7ACF}"/>
              </a:ext>
            </a:extLst>
          </p:cNvPr>
          <p:cNvSpPr txBox="1"/>
          <p:nvPr/>
        </p:nvSpPr>
        <p:spPr>
          <a:xfrm>
            <a:off x="1961964" y="2551711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51A54-F9CD-4C83-8E22-68C05CA5F514}"/>
              </a:ext>
            </a:extLst>
          </p:cNvPr>
          <p:cNvSpPr txBox="1"/>
          <p:nvPr/>
        </p:nvSpPr>
        <p:spPr>
          <a:xfrm>
            <a:off x="3565125" y="2571630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71CA7E-59AD-42FC-A72A-34EDF0D4AE10}"/>
              </a:ext>
            </a:extLst>
          </p:cNvPr>
          <p:cNvSpPr txBox="1"/>
          <p:nvPr/>
        </p:nvSpPr>
        <p:spPr>
          <a:xfrm>
            <a:off x="3244052" y="4013294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1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and Back Stack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19BDC-7AB6-4890-B6CF-1D4E60893EB2}"/>
              </a:ext>
            </a:extLst>
          </p:cNvPr>
          <p:cNvSpPr/>
          <p:nvPr/>
        </p:nvSpPr>
        <p:spPr>
          <a:xfrm>
            <a:off x="825623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F52B96-E1D4-4122-9088-1E734C3B8F55}"/>
              </a:ext>
            </a:extLst>
          </p:cNvPr>
          <p:cNvSpPr/>
          <p:nvPr/>
        </p:nvSpPr>
        <p:spPr>
          <a:xfrm>
            <a:off x="2433961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C93425-1E5E-42BD-BCFE-3725DCB74146}"/>
              </a:ext>
            </a:extLst>
          </p:cNvPr>
          <p:cNvSpPr/>
          <p:nvPr/>
        </p:nvSpPr>
        <p:spPr>
          <a:xfrm>
            <a:off x="4042299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BA6B4-F8EF-49D0-861C-4F0B8E56888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882066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F1CF91-1FFA-416C-BB5D-5465EA501B7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90404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67F11D-F1C1-4F13-8E9D-1FE6D3175FDD}"/>
              </a:ext>
            </a:extLst>
          </p:cNvPr>
          <p:cNvCxnSpPr>
            <a:stCxn id="15" idx="3"/>
            <a:endCxn id="12" idx="2"/>
          </p:cNvCxnSpPr>
          <p:nvPr/>
        </p:nvCxnSpPr>
        <p:spPr>
          <a:xfrm flipH="1">
            <a:off x="1353845" y="3026398"/>
            <a:ext cx="3744897" cy="865573"/>
          </a:xfrm>
          <a:prstGeom prst="bentConnector4">
            <a:avLst>
              <a:gd name="adj1" fmla="val -6104"/>
              <a:gd name="adj2" fmla="val 1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EF45C3-37BF-4471-AE61-1F16CDEA0B5F}"/>
              </a:ext>
            </a:extLst>
          </p:cNvPr>
          <p:cNvSpPr/>
          <p:nvPr/>
        </p:nvSpPr>
        <p:spPr>
          <a:xfrm>
            <a:off x="7253056" y="2425823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A8C5D4-232F-434C-8D98-89CCE60F7474}"/>
              </a:ext>
            </a:extLst>
          </p:cNvPr>
          <p:cNvGrpSpPr/>
          <p:nvPr/>
        </p:nvGrpSpPr>
        <p:grpSpPr>
          <a:xfrm>
            <a:off x="7398326" y="3249227"/>
            <a:ext cx="1062093" cy="1012055"/>
            <a:chOff x="7398324" y="3042155"/>
            <a:chExt cx="1062095" cy="121912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1A2205-6D49-4779-8F3E-183237CA0FD8}"/>
                </a:ext>
              </a:extLst>
            </p:cNvPr>
            <p:cNvSpPr/>
            <p:nvPr/>
          </p:nvSpPr>
          <p:spPr>
            <a:xfrm>
              <a:off x="7398326" y="3891971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B968F1C-CFD8-45B2-8F14-BF417761673D}"/>
                </a:ext>
              </a:extLst>
            </p:cNvPr>
            <p:cNvSpPr/>
            <p:nvPr/>
          </p:nvSpPr>
          <p:spPr>
            <a:xfrm>
              <a:off x="7398324" y="3459184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B</a:t>
              </a:r>
              <a:endParaRPr lang="en-IN" strike="sngStrike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9A90CC-F30E-47EE-9D24-C7B21718FEA4}"/>
                </a:ext>
              </a:extLst>
            </p:cNvPr>
            <p:cNvSpPr/>
            <p:nvPr/>
          </p:nvSpPr>
          <p:spPr>
            <a:xfrm>
              <a:off x="7398324" y="3042155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C</a:t>
              </a:r>
              <a:endParaRPr lang="en-IN" strike="sngStrike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FBE174-D992-4F5B-8296-2A56D3109388}"/>
              </a:ext>
            </a:extLst>
          </p:cNvPr>
          <p:cNvSpPr txBox="1"/>
          <p:nvPr/>
        </p:nvSpPr>
        <p:spPr>
          <a:xfrm>
            <a:off x="1882066" y="3954699"/>
            <a:ext cx="335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AAAAAH+RobotoMono-Regular"/>
              </a:rPr>
              <a:t>navigate(“A”)</a:t>
            </a:r>
            <a:br>
              <a:rPr lang="en-IN" sz="1800" b="0" i="0" u="none" strike="noStrike" baseline="0" dirty="0">
                <a:latin typeface="AAAAAH+RobotoMono-Regular"/>
              </a:rPr>
            </a:br>
            <a:br>
              <a:rPr lang="en-IN" sz="1800" b="0" i="0" u="none" strike="noStrike" baseline="0" dirty="0">
                <a:latin typeface="AAAAAH+RobotoMono-Regular"/>
              </a:rPr>
            </a:br>
            <a:r>
              <a:rPr lang="en-IN" sz="1800" b="0" i="0" u="none" strike="noStrike" baseline="0" dirty="0">
                <a:latin typeface="AAAAAH+RobotoMono-Regular"/>
              </a:rPr>
              <a:t>{ </a:t>
            </a:r>
            <a:r>
              <a:rPr lang="en-IN" sz="1800" b="0" i="0" u="none" strike="noStrike" baseline="0" dirty="0" err="1">
                <a:latin typeface="AAAAAH+RobotoMono-Regular"/>
              </a:rPr>
              <a:t>popUpTo</a:t>
            </a:r>
            <a:r>
              <a:rPr lang="en-IN" sz="1800" b="0" i="0" u="none" strike="noStrike" baseline="0" dirty="0">
                <a:latin typeface="AAAAAH+RobotoMono-Regular"/>
              </a:rPr>
              <a:t>(“A”) }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309F4B-1037-4ECA-9AC4-B9E2F8D2E11C}"/>
              </a:ext>
            </a:extLst>
          </p:cNvPr>
          <p:cNvSpPr/>
          <p:nvPr/>
        </p:nvSpPr>
        <p:spPr>
          <a:xfrm>
            <a:off x="9407370" y="2410011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740AF3-1557-4CBA-801D-8D47A0662FE8}"/>
              </a:ext>
            </a:extLst>
          </p:cNvPr>
          <p:cNvSpPr/>
          <p:nvPr/>
        </p:nvSpPr>
        <p:spPr>
          <a:xfrm>
            <a:off x="9545849" y="3954698"/>
            <a:ext cx="1062091" cy="3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9B3E70-0937-44DB-908A-63D45C19A7DB}"/>
              </a:ext>
            </a:extLst>
          </p:cNvPr>
          <p:cNvSpPr/>
          <p:nvPr/>
        </p:nvSpPr>
        <p:spPr>
          <a:xfrm>
            <a:off x="9545848" y="3603110"/>
            <a:ext cx="1062091" cy="3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7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and Back Stack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19BDC-7AB6-4890-B6CF-1D4E60893EB2}"/>
              </a:ext>
            </a:extLst>
          </p:cNvPr>
          <p:cNvSpPr/>
          <p:nvPr/>
        </p:nvSpPr>
        <p:spPr>
          <a:xfrm>
            <a:off x="825623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F52B96-E1D4-4122-9088-1E734C3B8F55}"/>
              </a:ext>
            </a:extLst>
          </p:cNvPr>
          <p:cNvSpPr/>
          <p:nvPr/>
        </p:nvSpPr>
        <p:spPr>
          <a:xfrm>
            <a:off x="2433961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C93425-1E5E-42BD-BCFE-3725DCB74146}"/>
              </a:ext>
            </a:extLst>
          </p:cNvPr>
          <p:cNvSpPr/>
          <p:nvPr/>
        </p:nvSpPr>
        <p:spPr>
          <a:xfrm>
            <a:off x="4042299" y="2160825"/>
            <a:ext cx="1056443" cy="173114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BA6B4-F8EF-49D0-861C-4F0B8E56888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882066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F1CF91-1FFA-416C-BB5D-5465EA501B7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90404" y="3026398"/>
            <a:ext cx="55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67F11D-F1C1-4F13-8E9D-1FE6D3175FDD}"/>
              </a:ext>
            </a:extLst>
          </p:cNvPr>
          <p:cNvCxnSpPr>
            <a:stCxn id="15" idx="3"/>
            <a:endCxn id="12" idx="2"/>
          </p:cNvCxnSpPr>
          <p:nvPr/>
        </p:nvCxnSpPr>
        <p:spPr>
          <a:xfrm flipH="1">
            <a:off x="1353845" y="3026398"/>
            <a:ext cx="3744897" cy="865573"/>
          </a:xfrm>
          <a:prstGeom prst="bentConnector4">
            <a:avLst>
              <a:gd name="adj1" fmla="val -6104"/>
              <a:gd name="adj2" fmla="val 1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473055-BD93-4BEC-8EE1-E69A1FB749B1}"/>
              </a:ext>
            </a:extLst>
          </p:cNvPr>
          <p:cNvSpPr txBox="1"/>
          <p:nvPr/>
        </p:nvSpPr>
        <p:spPr>
          <a:xfrm>
            <a:off x="2046671" y="3977407"/>
            <a:ext cx="335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AAAAAH+RobotoMono-Regular"/>
              </a:rPr>
              <a:t>navigate(“A”)</a:t>
            </a:r>
            <a:br>
              <a:rPr lang="en-IN" sz="1800" b="0" i="0" u="none" strike="noStrike" baseline="0" dirty="0">
                <a:latin typeface="AAAAAH+RobotoMono-Regular"/>
              </a:rPr>
            </a:br>
            <a:br>
              <a:rPr lang="en-IN" sz="1800" b="0" i="0" u="none" strike="noStrike" baseline="0" dirty="0">
                <a:latin typeface="AAAAAH+RobotoMono-Regular"/>
              </a:rPr>
            </a:br>
            <a:r>
              <a:rPr lang="en-IN" sz="1800" b="0" i="0" u="none" strike="noStrike" baseline="0" dirty="0">
                <a:latin typeface="AAAAAH+RobotoMono-Regular"/>
              </a:rPr>
              <a:t> </a:t>
            </a:r>
            <a:r>
              <a:rPr lang="en-IN" sz="1800" b="0" i="0" u="none" strike="noStrike" baseline="0" dirty="0" err="1">
                <a:latin typeface="AAAAAH+RobotoMono-Regular"/>
              </a:rPr>
              <a:t>popUpTo</a:t>
            </a:r>
            <a:r>
              <a:rPr lang="en-IN" sz="1800" b="0" i="0" u="none" strike="noStrike" baseline="0" dirty="0">
                <a:latin typeface="AAAAAH+RobotoMono-Regular"/>
              </a:rPr>
              <a:t>(“A”) { inclusive = true }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6FBF6-D43F-49DF-A640-090CB5D20939}"/>
              </a:ext>
            </a:extLst>
          </p:cNvPr>
          <p:cNvSpPr txBox="1"/>
          <p:nvPr/>
        </p:nvSpPr>
        <p:spPr>
          <a:xfrm>
            <a:off x="770877" y="1687935"/>
            <a:ext cx="200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StartDestination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D6503-8BA0-4EAF-AF6E-E46398EF7ACF}"/>
              </a:ext>
            </a:extLst>
          </p:cNvPr>
          <p:cNvSpPr txBox="1"/>
          <p:nvPr/>
        </p:nvSpPr>
        <p:spPr>
          <a:xfrm>
            <a:off x="1961964" y="2551711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51A54-F9CD-4C83-8E22-68C05CA5F514}"/>
              </a:ext>
            </a:extLst>
          </p:cNvPr>
          <p:cNvSpPr txBox="1"/>
          <p:nvPr/>
        </p:nvSpPr>
        <p:spPr>
          <a:xfrm>
            <a:off x="3565125" y="2571630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71CA7E-59AD-42FC-A72A-34EDF0D4AE10}"/>
              </a:ext>
            </a:extLst>
          </p:cNvPr>
          <p:cNvSpPr txBox="1"/>
          <p:nvPr/>
        </p:nvSpPr>
        <p:spPr>
          <a:xfrm>
            <a:off x="5351759" y="3486974"/>
            <a:ext cx="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857502-C876-4AAD-AB48-C6C280772607}"/>
              </a:ext>
            </a:extLst>
          </p:cNvPr>
          <p:cNvSpPr/>
          <p:nvPr/>
        </p:nvSpPr>
        <p:spPr>
          <a:xfrm>
            <a:off x="7253056" y="2425823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1717AAC-9925-45DC-8EC1-5D2C9B708ADE}"/>
              </a:ext>
            </a:extLst>
          </p:cNvPr>
          <p:cNvSpPr/>
          <p:nvPr/>
        </p:nvSpPr>
        <p:spPr>
          <a:xfrm>
            <a:off x="9407370" y="2410011"/>
            <a:ext cx="1358284" cy="2006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B5882D-E0C8-4A84-9C11-86E6DC360F9B}"/>
              </a:ext>
            </a:extLst>
          </p:cNvPr>
          <p:cNvGrpSpPr/>
          <p:nvPr/>
        </p:nvGrpSpPr>
        <p:grpSpPr>
          <a:xfrm>
            <a:off x="7398326" y="3249229"/>
            <a:ext cx="1062091" cy="1012054"/>
            <a:chOff x="7398324" y="3042155"/>
            <a:chExt cx="1062093" cy="121912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6651F7B-B01C-4FD1-9DEF-EB4EAC0AA576}"/>
                </a:ext>
              </a:extLst>
            </p:cNvPr>
            <p:cNvSpPr/>
            <p:nvPr/>
          </p:nvSpPr>
          <p:spPr>
            <a:xfrm>
              <a:off x="7398324" y="3891969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A</a:t>
              </a:r>
              <a:endParaRPr lang="en-IN" strike="sngStrike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F6CD3F9-8986-4F63-9EB6-8020E2FCFEDA}"/>
                </a:ext>
              </a:extLst>
            </p:cNvPr>
            <p:cNvSpPr/>
            <p:nvPr/>
          </p:nvSpPr>
          <p:spPr>
            <a:xfrm>
              <a:off x="7398324" y="3459184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B</a:t>
              </a:r>
              <a:endParaRPr lang="en-IN" strike="sngStrike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BC4055D-C341-4764-892B-593E5455E28B}"/>
                </a:ext>
              </a:extLst>
            </p:cNvPr>
            <p:cNvSpPr/>
            <p:nvPr/>
          </p:nvSpPr>
          <p:spPr>
            <a:xfrm>
              <a:off x="7398324" y="3042155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C</a:t>
              </a:r>
              <a:endParaRPr lang="en-IN" strike="sngStrike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6D3432-1B6F-4F33-A5D5-D3510AFEE4D3}"/>
              </a:ext>
            </a:extLst>
          </p:cNvPr>
          <p:cNvGrpSpPr/>
          <p:nvPr/>
        </p:nvGrpSpPr>
        <p:grpSpPr>
          <a:xfrm>
            <a:off x="7398326" y="3249227"/>
            <a:ext cx="1062093" cy="1012055"/>
            <a:chOff x="7398324" y="3042155"/>
            <a:chExt cx="1062095" cy="121912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C5B359B-8A06-4F84-B07A-4C9CB9C93820}"/>
                </a:ext>
              </a:extLst>
            </p:cNvPr>
            <p:cNvSpPr/>
            <p:nvPr/>
          </p:nvSpPr>
          <p:spPr>
            <a:xfrm>
              <a:off x="7398326" y="3891971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A</a:t>
              </a:r>
              <a:endParaRPr lang="en-IN" strike="sngStrike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0554AF-B9B7-498E-934E-EDE646F6D78C}"/>
                </a:ext>
              </a:extLst>
            </p:cNvPr>
            <p:cNvSpPr/>
            <p:nvPr/>
          </p:nvSpPr>
          <p:spPr>
            <a:xfrm>
              <a:off x="7398324" y="3459184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B</a:t>
              </a:r>
              <a:endParaRPr lang="en-IN" strike="sngStrike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D0C489C-3060-4386-8563-2284DD52CE9E}"/>
                </a:ext>
              </a:extLst>
            </p:cNvPr>
            <p:cNvSpPr/>
            <p:nvPr/>
          </p:nvSpPr>
          <p:spPr>
            <a:xfrm>
              <a:off x="7398324" y="3042155"/>
              <a:ext cx="1062093" cy="3693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C</a:t>
              </a:r>
              <a:endParaRPr lang="en-IN" strike="sngStrike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E1FFEA4-7101-463C-A1F7-B6C0745B1D04}"/>
              </a:ext>
            </a:extLst>
          </p:cNvPr>
          <p:cNvSpPr/>
          <p:nvPr/>
        </p:nvSpPr>
        <p:spPr>
          <a:xfrm>
            <a:off x="9555467" y="3954697"/>
            <a:ext cx="1062091" cy="3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50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Missing pieces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custom objects as arguments using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Parcelable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9" y="2936928"/>
            <a:ext cx="2541160" cy="106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 graph visual editor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navigation Editor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CCAC7E-6FE4-49F2-9864-4F99F725C85B}"/>
              </a:ext>
            </a:extLst>
          </p:cNvPr>
          <p:cNvGrpSpPr/>
          <p:nvPr/>
        </p:nvGrpSpPr>
        <p:grpSpPr>
          <a:xfrm>
            <a:off x="557320" y="3974635"/>
            <a:ext cx="3304082" cy="1126960"/>
            <a:chOff x="557319" y="4344232"/>
            <a:chExt cx="3304082" cy="1126960"/>
          </a:xfrm>
        </p:grpSpPr>
        <p:grpSp>
          <p:nvGrpSpPr>
            <p:cNvPr id="26" name="Group 25" descr="Small circle with number 3 inside  indicating step 3"/>
            <p:cNvGrpSpPr/>
            <p:nvPr/>
          </p:nvGrpSpPr>
          <p:grpSpPr bwMode="blackWhite">
            <a:xfrm>
              <a:off x="557319" y="4344232"/>
              <a:ext cx="558179" cy="409838"/>
              <a:chOff x="6953426" y="711274"/>
              <a:chExt cx="558179" cy="409838"/>
            </a:xfrm>
          </p:grpSpPr>
          <p:sp>
            <p:nvSpPr>
              <p:cNvPr id="27" name="Oval 26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 descr="Number 3"/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29" name="Content Placeholder 17"/>
            <p:cNvSpPr txBox="1">
              <a:spLocks/>
            </p:cNvSpPr>
            <p:nvPr/>
          </p:nvSpPr>
          <p:spPr>
            <a:xfrm>
              <a:off x="1076799" y="4360521"/>
              <a:ext cx="2784602" cy="11106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2000"/>
                </a:spcAft>
                <a:buNone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Navigation animation are not officially part of navigation compose, although they can be achieved via </a:t>
              </a:r>
              <a:r>
                <a:rPr lang="en-US" dirty="0">
                  <a:solidFill>
                    <a:srgbClr val="D2472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Google accompanist</a:t>
              </a:r>
            </a:p>
          </p:txBody>
        </p:sp>
      </p:grp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in Android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A27EE6-53D9-4320-A4D9-4AEBAAAD44DB}"/>
              </a:ext>
            </a:extLst>
          </p:cNvPr>
          <p:cNvGrpSpPr/>
          <p:nvPr/>
        </p:nvGrpSpPr>
        <p:grpSpPr>
          <a:xfrm>
            <a:off x="531552" y="1917997"/>
            <a:ext cx="5110692" cy="636743"/>
            <a:chOff x="531552" y="1917997"/>
            <a:chExt cx="5110692" cy="636743"/>
          </a:xfrm>
        </p:grpSpPr>
        <p:grpSp>
          <p:nvGrpSpPr>
            <p:cNvPr id="18" name="Group 17" descr="Small circle with number 1 inside  indicating step 1"/>
            <p:cNvGrpSpPr/>
            <p:nvPr/>
          </p:nvGrpSpPr>
          <p:grpSpPr bwMode="blackWhite">
            <a:xfrm>
              <a:off x="531552" y="1917997"/>
              <a:ext cx="558179" cy="409838"/>
              <a:chOff x="6953426" y="711274"/>
              <a:chExt cx="558179" cy="409838"/>
            </a:xfrm>
          </p:grpSpPr>
          <p:sp>
            <p:nvSpPr>
              <p:cNvPr id="19" name="Oval 18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/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sp>
          <p:nvSpPr>
            <p:cNvPr id="21" name="Content Placeholder 17"/>
            <p:cNvSpPr txBox="1">
              <a:spLocks/>
            </p:cNvSpPr>
            <p:nvPr/>
          </p:nvSpPr>
          <p:spPr>
            <a:xfrm>
              <a:off x="1056513" y="1958189"/>
              <a:ext cx="4585731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Intent </a:t>
              </a:r>
              <a:r>
                <a:rPr lang="en-US" dirty="0">
                  <a:solidFill>
                    <a:srgbClr val="D2472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Activity based navigation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.</a:t>
              </a:r>
            </a:p>
          </p:txBody>
        </p:sp>
      </p:grp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82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Fragment Manager, fragment transactions.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Fragment based navigation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922636-B028-4B29-978C-4492108C1576}"/>
              </a:ext>
            </a:extLst>
          </p:cNvPr>
          <p:cNvGrpSpPr/>
          <p:nvPr/>
        </p:nvGrpSpPr>
        <p:grpSpPr>
          <a:xfrm>
            <a:off x="531552" y="3737150"/>
            <a:ext cx="5478631" cy="789305"/>
            <a:chOff x="531552" y="4208299"/>
            <a:chExt cx="5478631" cy="789305"/>
          </a:xfrm>
        </p:grpSpPr>
        <p:grpSp>
          <p:nvGrpSpPr>
            <p:cNvPr id="22" name="Group 21" descr="Small circle with number 3 inside  indicating step 3"/>
            <p:cNvGrpSpPr/>
            <p:nvPr/>
          </p:nvGrpSpPr>
          <p:grpSpPr bwMode="blackWhite">
            <a:xfrm>
              <a:off x="531552" y="4208299"/>
              <a:ext cx="558179" cy="409838"/>
              <a:chOff x="6953426" y="711274"/>
              <a:chExt cx="558179" cy="409838"/>
            </a:xfrm>
          </p:grpSpPr>
          <p:sp>
            <p:nvSpPr>
              <p:cNvPr id="24" name="Oval 23" descr="Small circle"/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 descr="Number 3"/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32" name="Content Placeholder 17"/>
            <p:cNvSpPr txBox="1">
              <a:spLocks/>
            </p:cNvSpPr>
            <p:nvPr/>
          </p:nvSpPr>
          <p:spPr>
            <a:xfrm>
              <a:off x="1056513" y="4236460"/>
              <a:ext cx="4953670" cy="7611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Navigation framework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.</a:t>
              </a:r>
              <a:b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</a:br>
              <a:r>
                <a:rPr lang="en-US" dirty="0">
                  <a:solidFill>
                    <a:srgbClr val="D2472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Fragment based navigation  (NavGraph, NavHostfragment &amp; NavController)</a:t>
              </a:r>
            </a:p>
          </p:txBody>
        </p:sp>
      </p:grp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Compose Navigation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Activity – Compose only based navigation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Navigation framework vs Compose navigation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D07EF-2B4B-4C75-8EBB-0C5EC98F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1" y="2561161"/>
            <a:ext cx="4947485" cy="24902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13C601-1FBF-4052-A952-9583A8557A2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441700" y="3189791"/>
            <a:ext cx="241265" cy="32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79CD1-50AD-40B0-98D9-98DDD06B73A5}"/>
              </a:ext>
            </a:extLst>
          </p:cNvPr>
          <p:cNvGrpSpPr/>
          <p:nvPr/>
        </p:nvGrpSpPr>
        <p:grpSpPr>
          <a:xfrm>
            <a:off x="7128769" y="2561162"/>
            <a:ext cx="1083076" cy="1211848"/>
            <a:chOff x="7128769" y="2561161"/>
            <a:chExt cx="1793289" cy="18954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4ABAAD5-CFA8-4A4D-AFAD-7F71138E0DC1}"/>
                </a:ext>
              </a:extLst>
            </p:cNvPr>
            <p:cNvSpPr/>
            <p:nvPr/>
          </p:nvSpPr>
          <p:spPr>
            <a:xfrm>
              <a:off x="7398326" y="3282496"/>
              <a:ext cx="248574" cy="5237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58EF1B-32EA-4D52-97A9-6A43DF640D5C}"/>
                </a:ext>
              </a:extLst>
            </p:cNvPr>
            <p:cNvSpPr/>
            <p:nvPr/>
          </p:nvSpPr>
          <p:spPr>
            <a:xfrm>
              <a:off x="7965285" y="2840854"/>
              <a:ext cx="248574" cy="5237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73D709-3F89-4731-AC56-D09B26928D3B}"/>
                </a:ext>
              </a:extLst>
            </p:cNvPr>
            <p:cNvSpPr/>
            <p:nvPr/>
          </p:nvSpPr>
          <p:spPr>
            <a:xfrm>
              <a:off x="8046371" y="3786281"/>
              <a:ext cx="248574" cy="5237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7B75C0-4DDA-4465-A74B-D12696C246E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7646900" y="3102745"/>
              <a:ext cx="318385" cy="441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DAC6D80-7D43-4752-A64F-082F54EDBC78}"/>
                </a:ext>
              </a:extLst>
            </p:cNvPr>
            <p:cNvSpPr/>
            <p:nvPr/>
          </p:nvSpPr>
          <p:spPr>
            <a:xfrm>
              <a:off x="7128769" y="2561161"/>
              <a:ext cx="1793289" cy="18954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5E6E9D-29D8-44E2-9A67-626863D661A2}"/>
              </a:ext>
            </a:extLst>
          </p:cNvPr>
          <p:cNvSpPr/>
          <p:nvPr/>
        </p:nvSpPr>
        <p:spPr>
          <a:xfrm>
            <a:off x="9488720" y="2450191"/>
            <a:ext cx="852256" cy="143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1343B1-0AD5-4BDD-B96A-F5C0F3DDD6A0}"/>
              </a:ext>
            </a:extLst>
          </p:cNvPr>
          <p:cNvCxnSpPr/>
          <p:nvPr/>
        </p:nvCxnSpPr>
        <p:spPr>
          <a:xfrm>
            <a:off x="7291571" y="4199138"/>
            <a:ext cx="30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A501A0-63F8-423B-B378-844844F58734}"/>
              </a:ext>
            </a:extLst>
          </p:cNvPr>
          <p:cNvSpPr txBox="1"/>
          <p:nvPr/>
        </p:nvSpPr>
        <p:spPr>
          <a:xfrm>
            <a:off x="9334072" y="1979485"/>
            <a:ext cx="147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NavHost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390C6-542C-49B4-9DB3-138430BA8E66}"/>
              </a:ext>
            </a:extLst>
          </p:cNvPr>
          <p:cNvSpPr txBox="1"/>
          <p:nvPr/>
        </p:nvSpPr>
        <p:spPr>
          <a:xfrm>
            <a:off x="7047274" y="2001975"/>
            <a:ext cx="147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NavGraph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E9929-96BC-4698-81BB-88ADDCEB348A}"/>
              </a:ext>
            </a:extLst>
          </p:cNvPr>
          <p:cNvSpPr txBox="1"/>
          <p:nvPr/>
        </p:nvSpPr>
        <p:spPr>
          <a:xfrm>
            <a:off x="8211845" y="4317490"/>
            <a:ext cx="147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NavController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CF2235-C891-460D-B558-BE4A9E582935}"/>
              </a:ext>
            </a:extLst>
          </p:cNvPr>
          <p:cNvSpPr txBox="1"/>
          <p:nvPr/>
        </p:nvSpPr>
        <p:spPr>
          <a:xfrm>
            <a:off x="7833094" y="4624062"/>
            <a:ext cx="2610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NavController.navigate(route)</a:t>
            </a:r>
            <a:endParaRPr lang="en-IN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ABFE50-4468-47D7-A2FC-E346051F54A4}"/>
              </a:ext>
            </a:extLst>
          </p:cNvPr>
          <p:cNvCxnSpPr/>
          <p:nvPr/>
        </p:nvCxnSpPr>
        <p:spPr>
          <a:xfrm>
            <a:off x="6223247" y="1731146"/>
            <a:ext cx="71021" cy="470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D01296-A38C-4839-84AD-2237EB349E69}"/>
              </a:ext>
            </a:extLst>
          </p:cNvPr>
          <p:cNvSpPr txBox="1"/>
          <p:nvPr/>
        </p:nvSpPr>
        <p:spPr>
          <a:xfrm>
            <a:off x="6620392" y="2273885"/>
            <a:ext cx="190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Composable destinations</a:t>
            </a:r>
            <a:endParaRPr lang="en-IN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66C09-20D7-49D1-A8FE-2A45689CA965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8211845" y="3167086"/>
            <a:ext cx="127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0E7CF1-BA35-4852-B517-A23D413645F0}"/>
              </a:ext>
            </a:extLst>
          </p:cNvPr>
          <p:cNvCxnSpPr>
            <a:stCxn id="16" idx="2"/>
          </p:cNvCxnSpPr>
          <p:nvPr/>
        </p:nvCxnSpPr>
        <p:spPr>
          <a:xfrm>
            <a:off x="9914848" y="3883981"/>
            <a:ext cx="0" cy="31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NavHost composable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responsible for hosting the content of the NavDestination associated with the NavBackStackEntry 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Links NavController with NavGraph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15747-450F-4D5F-8D3E-4F1CCFFE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16" y="4023780"/>
            <a:ext cx="3723329" cy="21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8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623A2-BB3A-4382-9C07-4F02F897DBDA}"/>
              </a:ext>
            </a:extLst>
          </p:cNvPr>
          <p:cNvSpPr/>
          <p:nvPr/>
        </p:nvSpPr>
        <p:spPr>
          <a:xfrm>
            <a:off x="7759083" y="2175029"/>
            <a:ext cx="4065973" cy="4341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NavController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6033BB0-941C-41A3-9650-863158C901B5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Central component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Stateful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Keeps track of composable back stack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API to navigate to different composable destinations</a:t>
            </a: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18C6F-F65C-4956-95F5-50A6E9E2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97" y="4157668"/>
            <a:ext cx="4270066" cy="135754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F07920-86AA-40F0-B00A-4601D81C0927}"/>
              </a:ext>
            </a:extLst>
          </p:cNvPr>
          <p:cNvGrpSpPr/>
          <p:nvPr/>
        </p:nvGrpSpPr>
        <p:grpSpPr>
          <a:xfrm>
            <a:off x="7985463" y="2458585"/>
            <a:ext cx="3623982" cy="3753350"/>
            <a:chOff x="7574582" y="1538914"/>
            <a:chExt cx="4033571" cy="42717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BD9F5D-3973-4127-80A8-8682343ECF06}"/>
                </a:ext>
              </a:extLst>
            </p:cNvPr>
            <p:cNvSpPr/>
            <p:nvPr/>
          </p:nvSpPr>
          <p:spPr>
            <a:xfrm>
              <a:off x="7586569" y="1538914"/>
              <a:ext cx="3909060" cy="470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navigate</a:t>
              </a:r>
              <a:endParaRPr lang="en-IN" sz="1600" dirty="0">
                <a:solidFill>
                  <a:srgbClr val="FFFFFF"/>
                </a:solidFill>
                <a:latin typeface="AAAAA N+ Graphik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95E0F94-2E34-4E0B-BDB0-814F7735382D}"/>
                </a:ext>
              </a:extLst>
            </p:cNvPr>
            <p:cNvSpPr/>
            <p:nvPr/>
          </p:nvSpPr>
          <p:spPr>
            <a:xfrm>
              <a:off x="7599286" y="2309675"/>
              <a:ext cx="3909060" cy="628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Try to find destination</a:t>
              </a:r>
              <a:br>
                <a:rPr lang="en-US" sz="1600" dirty="0">
                  <a:solidFill>
                    <a:srgbClr val="FFFFFF"/>
                  </a:solidFill>
                  <a:latin typeface="AAAAA N+ Graphik"/>
                </a:rPr>
              </a:br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 in the graph</a:t>
              </a:r>
              <a:endParaRPr lang="en-IN" sz="1600" dirty="0">
                <a:solidFill>
                  <a:srgbClr val="FFFFFF"/>
                </a:solidFill>
                <a:latin typeface="AAAAA N+ Graphik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8D47E70-8715-4FCD-A126-12FEC374F05D}"/>
                </a:ext>
              </a:extLst>
            </p:cNvPr>
            <p:cNvSpPr/>
            <p:nvPr/>
          </p:nvSpPr>
          <p:spPr>
            <a:xfrm>
              <a:off x="7599286" y="3358028"/>
              <a:ext cx="3909060" cy="628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Back stack modification based on NavOptions</a:t>
              </a:r>
              <a:endParaRPr lang="en-IN" sz="1600" dirty="0">
                <a:solidFill>
                  <a:srgbClr val="FFFFFF"/>
                </a:solidFill>
                <a:latin typeface="AAAAA N+ Graphik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FC6D0F-AA3B-4E5C-9846-1A28E0E533FF}"/>
                </a:ext>
              </a:extLst>
            </p:cNvPr>
            <p:cNvSpPr/>
            <p:nvPr/>
          </p:nvSpPr>
          <p:spPr>
            <a:xfrm>
              <a:off x="7586569" y="4320131"/>
              <a:ext cx="4021584" cy="697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u="none" strike="noStrike" baseline="0" dirty="0">
                  <a:solidFill>
                    <a:srgbClr val="FFFFFF"/>
                  </a:solidFill>
                  <a:latin typeface="AAAAA N+ Graphik"/>
                </a:rPr>
                <a:t>Add a new/existing NavBackStackEntry to the back stack </a:t>
              </a:r>
              <a:endParaRPr lang="en-IN" sz="16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0EB2D43-C9E4-4E38-ADB1-35AE8BC32A19}"/>
                </a:ext>
              </a:extLst>
            </p:cNvPr>
            <p:cNvSpPr/>
            <p:nvPr/>
          </p:nvSpPr>
          <p:spPr>
            <a:xfrm>
              <a:off x="7574582" y="5249209"/>
              <a:ext cx="4021584" cy="5614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AAAA N+ Graphik"/>
                </a:rPr>
                <a:t>Update back stack lifecycle</a:t>
              </a:r>
              <a:endParaRPr lang="en-IN" sz="1600" dirty="0">
                <a:solidFill>
                  <a:srgbClr val="FFFFFF"/>
                </a:solidFill>
                <a:latin typeface="AAAAA N+ Graphik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6658A1-2AC3-4BFB-BD3C-50CE22E07A2C}"/>
              </a:ext>
            </a:extLst>
          </p:cNvPr>
          <p:cNvCxnSpPr>
            <a:endCxn id="8" idx="0"/>
          </p:cNvCxnSpPr>
          <p:nvPr/>
        </p:nvCxnSpPr>
        <p:spPr>
          <a:xfrm>
            <a:off x="9756559" y="2894120"/>
            <a:ext cx="7158" cy="24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3CEA50-F22A-456C-B656-476ABD6C35F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763717" y="3688329"/>
            <a:ext cx="0" cy="36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9AF444-1051-45EF-AFDE-F234CE0B2E0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9792069" y="5515211"/>
            <a:ext cx="10770" cy="20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35A409-E0E3-4478-9BA0-18FB5E9056B5}"/>
              </a:ext>
            </a:extLst>
          </p:cNvPr>
          <p:cNvCxnSpPr/>
          <p:nvPr/>
        </p:nvCxnSpPr>
        <p:spPr>
          <a:xfrm flipH="1">
            <a:off x="9752290" y="4609456"/>
            <a:ext cx="7848" cy="29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23314-CCFE-40F8-A822-E7578F7B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3" y="3145361"/>
            <a:ext cx="4550856" cy="28204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NavGraphBuilder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Constructs and declare composable destinations and nested navigation graph</a:t>
            </a: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Navigate to a composable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40B9EA-8766-45FE-ADC6-51F425B2CA8C}"/>
              </a:ext>
            </a:extLst>
          </p:cNvPr>
          <p:cNvGrpSpPr/>
          <p:nvPr/>
        </p:nvGrpSpPr>
        <p:grpSpPr>
          <a:xfrm>
            <a:off x="6263491" y="1908546"/>
            <a:ext cx="1899822" cy="1340529"/>
            <a:chOff x="8345009" y="2006353"/>
            <a:chExt cx="2939989" cy="234434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6CE13CE-820D-48C6-948F-E2AE10024396}"/>
                </a:ext>
              </a:extLst>
            </p:cNvPr>
            <p:cNvSpPr/>
            <p:nvPr/>
          </p:nvSpPr>
          <p:spPr>
            <a:xfrm>
              <a:off x="8345009" y="2006353"/>
              <a:ext cx="905523" cy="1615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18B954-B8A7-43DC-B9AF-DB858474665E}"/>
                </a:ext>
              </a:extLst>
            </p:cNvPr>
            <p:cNvSpPr/>
            <p:nvPr/>
          </p:nvSpPr>
          <p:spPr>
            <a:xfrm>
              <a:off x="10379475" y="2006353"/>
              <a:ext cx="905523" cy="1615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E20C4F-85E2-4470-BBFF-6B7837A2A237}"/>
                </a:ext>
              </a:extLst>
            </p:cNvPr>
            <p:cNvCxnSpPr>
              <a:stCxn id="2" idx="3"/>
              <a:endCxn id="6" idx="1"/>
            </p:cNvCxnSpPr>
            <p:nvPr/>
          </p:nvCxnSpPr>
          <p:spPr>
            <a:xfrm>
              <a:off x="9250532" y="2814221"/>
              <a:ext cx="1128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EAFAE2-21E9-4603-A5AD-F9BC8147721C}"/>
                </a:ext>
              </a:extLst>
            </p:cNvPr>
            <p:cNvSpPr txBox="1"/>
            <p:nvPr/>
          </p:nvSpPr>
          <p:spPr>
            <a:xfrm>
              <a:off x="8416030" y="3868037"/>
              <a:ext cx="905523" cy="48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User</a:t>
              </a:r>
              <a:endParaRPr lang="en-IN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F97875-D463-4093-87CF-97AD719FEFDF}"/>
                </a:ext>
              </a:extLst>
            </p:cNvPr>
            <p:cNvSpPr txBox="1"/>
            <p:nvPr/>
          </p:nvSpPr>
          <p:spPr>
            <a:xfrm>
              <a:off x="10379475" y="3868037"/>
              <a:ext cx="905523" cy="48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Detail</a:t>
              </a:r>
              <a:endParaRPr lang="en-IN" sz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6C1C28-E710-4E08-BC2F-C10CD59829C6}"/>
              </a:ext>
            </a:extLst>
          </p:cNvPr>
          <p:cNvGrpSpPr/>
          <p:nvPr/>
        </p:nvGrpSpPr>
        <p:grpSpPr>
          <a:xfrm>
            <a:off x="581332" y="1373610"/>
            <a:ext cx="5301077" cy="532239"/>
            <a:chOff x="531552" y="1917998"/>
            <a:chExt cx="5301077" cy="532239"/>
          </a:xfrm>
        </p:grpSpPr>
        <p:grpSp>
          <p:nvGrpSpPr>
            <p:cNvPr id="15" name="Group 14" descr="Small circle with number 1 inside  indicating step 1">
              <a:extLst>
                <a:ext uri="{FF2B5EF4-FFF2-40B4-BE49-F238E27FC236}">
                  <a16:creationId xmlns:a16="http://schemas.microsoft.com/office/drawing/2014/main" id="{A3EE1BE8-4233-4627-9269-CF38B8A18F29}"/>
                </a:ext>
              </a:extLst>
            </p:cNvPr>
            <p:cNvGrpSpPr/>
            <p:nvPr/>
          </p:nvGrpSpPr>
          <p:grpSpPr bwMode="blackWhite">
            <a:xfrm>
              <a:off x="531552" y="1917998"/>
              <a:ext cx="468438" cy="316595"/>
              <a:chOff x="6953426" y="711274"/>
              <a:chExt cx="558179" cy="409838"/>
            </a:xfrm>
          </p:grpSpPr>
          <p:sp>
            <p:nvSpPr>
              <p:cNvPr id="17" name="Oval 16" descr="Small circle">
                <a:extLst>
                  <a:ext uri="{FF2B5EF4-FFF2-40B4-BE49-F238E27FC236}">
                    <a16:creationId xmlns:a16="http://schemas.microsoft.com/office/drawing/2014/main" id="{8E881AB2-B9B1-4581-9F73-A743C0D49B8A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 descr="Number 1">
                <a:extLst>
                  <a:ext uri="{FF2B5EF4-FFF2-40B4-BE49-F238E27FC236}">
                    <a16:creationId xmlns:a16="http://schemas.microsoft.com/office/drawing/2014/main" id="{F9A5989D-A3BA-4DD0-B774-156A60CB6B4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sp>
          <p:nvSpPr>
            <p:cNvPr id="16" name="Content Placeholder 17">
              <a:extLst>
                <a:ext uri="{FF2B5EF4-FFF2-40B4-BE49-F238E27FC236}">
                  <a16:creationId xmlns:a16="http://schemas.microsoft.com/office/drawing/2014/main" id="{3483FE86-274C-4FFF-8788-462E78E4F748}"/>
                </a:ext>
              </a:extLst>
            </p:cNvPr>
            <p:cNvSpPr txBox="1">
              <a:spLocks/>
            </p:cNvSpPr>
            <p:nvPr/>
          </p:nvSpPr>
          <p:spPr>
            <a:xfrm>
              <a:off x="972113" y="1949045"/>
              <a:ext cx="4860516" cy="5011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 sealed class to represent composable destinations with route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A6F519-6B10-4EDD-89CD-7FDFE7F5CE85}"/>
              </a:ext>
            </a:extLst>
          </p:cNvPr>
          <p:cNvGrpSpPr/>
          <p:nvPr/>
        </p:nvGrpSpPr>
        <p:grpSpPr>
          <a:xfrm>
            <a:off x="683654" y="3953393"/>
            <a:ext cx="5301077" cy="532239"/>
            <a:chOff x="531552" y="1917998"/>
            <a:chExt cx="5301077" cy="532239"/>
          </a:xfrm>
        </p:grpSpPr>
        <p:grpSp>
          <p:nvGrpSpPr>
            <p:cNvPr id="26" name="Group 25" descr="Small circle with number 1 inside  indicating step 1">
              <a:extLst>
                <a:ext uri="{FF2B5EF4-FFF2-40B4-BE49-F238E27FC236}">
                  <a16:creationId xmlns:a16="http://schemas.microsoft.com/office/drawing/2014/main" id="{1CC9B99A-1841-475E-8236-950DAE7A506D}"/>
                </a:ext>
              </a:extLst>
            </p:cNvPr>
            <p:cNvGrpSpPr/>
            <p:nvPr/>
          </p:nvGrpSpPr>
          <p:grpSpPr bwMode="blackWhite">
            <a:xfrm>
              <a:off x="531552" y="1917998"/>
              <a:ext cx="468438" cy="320361"/>
              <a:chOff x="6953426" y="711274"/>
              <a:chExt cx="558179" cy="414713"/>
            </a:xfrm>
          </p:grpSpPr>
          <p:sp>
            <p:nvSpPr>
              <p:cNvPr id="28" name="Oval 27" descr="Small circle">
                <a:extLst>
                  <a:ext uri="{FF2B5EF4-FFF2-40B4-BE49-F238E27FC236}">
                    <a16:creationId xmlns:a16="http://schemas.microsoft.com/office/drawing/2014/main" id="{5B4C3FF9-8FC2-4253-A987-C39BCD1E8866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 descr="Number 1">
                <a:extLst>
                  <a:ext uri="{FF2B5EF4-FFF2-40B4-BE49-F238E27FC236}">
                    <a16:creationId xmlns:a16="http://schemas.microsoft.com/office/drawing/2014/main" id="{7B68479A-4020-44FA-833C-C02129642965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27" name="Content Placeholder 17">
              <a:extLst>
                <a:ext uri="{FF2B5EF4-FFF2-40B4-BE49-F238E27FC236}">
                  <a16:creationId xmlns:a16="http://schemas.microsoft.com/office/drawing/2014/main" id="{918AD873-2C13-46DC-AB4B-5551B2E309A9}"/>
                </a:ext>
              </a:extLst>
            </p:cNvPr>
            <p:cNvSpPr txBox="1">
              <a:spLocks/>
            </p:cNvSpPr>
            <p:nvPr/>
          </p:nvSpPr>
          <p:spPr>
            <a:xfrm>
              <a:off x="972113" y="1949045"/>
              <a:ext cx="4860516" cy="5011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Link navController and nav graph with NavHost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1834D6C-5A16-47E1-8845-EDF8249598C5}"/>
              </a:ext>
            </a:extLst>
          </p:cNvPr>
          <p:cNvSpPr txBox="1"/>
          <p:nvPr/>
        </p:nvSpPr>
        <p:spPr>
          <a:xfrm>
            <a:off x="1152092" y="573077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navController.navigate(“User”)</a:t>
            </a:r>
            <a:endParaRPr lang="en-IN" sz="1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DEE4B75-1F08-4F33-B6E2-23F026DF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92" y="1696532"/>
            <a:ext cx="2918123" cy="7607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290015B-8BDC-4207-B626-D8154D896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885" y="4279189"/>
            <a:ext cx="5333446" cy="223729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43A1AE9-67A5-4C15-A8FC-5F6433AD9EA2}"/>
              </a:ext>
            </a:extLst>
          </p:cNvPr>
          <p:cNvGrpSpPr/>
          <p:nvPr/>
        </p:nvGrpSpPr>
        <p:grpSpPr>
          <a:xfrm>
            <a:off x="571130" y="2570289"/>
            <a:ext cx="5301077" cy="532239"/>
            <a:chOff x="531552" y="1917998"/>
            <a:chExt cx="5301077" cy="532239"/>
          </a:xfrm>
        </p:grpSpPr>
        <p:grpSp>
          <p:nvGrpSpPr>
            <p:cNvPr id="31" name="Group 30" descr="Small circle with number 1 inside  indicating step 1">
              <a:extLst>
                <a:ext uri="{FF2B5EF4-FFF2-40B4-BE49-F238E27FC236}">
                  <a16:creationId xmlns:a16="http://schemas.microsoft.com/office/drawing/2014/main" id="{D3D98CDC-6A97-4F65-AB4D-DFDBD473CBB9}"/>
                </a:ext>
              </a:extLst>
            </p:cNvPr>
            <p:cNvGrpSpPr/>
            <p:nvPr/>
          </p:nvGrpSpPr>
          <p:grpSpPr bwMode="blackWhite">
            <a:xfrm>
              <a:off x="531552" y="1917998"/>
              <a:ext cx="468438" cy="320361"/>
              <a:chOff x="6953426" y="711274"/>
              <a:chExt cx="558179" cy="414713"/>
            </a:xfrm>
          </p:grpSpPr>
          <p:sp>
            <p:nvSpPr>
              <p:cNvPr id="33" name="Oval 32" descr="Small circle">
                <a:extLst>
                  <a:ext uri="{FF2B5EF4-FFF2-40B4-BE49-F238E27FC236}">
                    <a16:creationId xmlns:a16="http://schemas.microsoft.com/office/drawing/2014/main" id="{6DCE06FE-C8ED-4DE2-8338-438D6359290F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 descr="Number 1">
                <a:extLst>
                  <a:ext uri="{FF2B5EF4-FFF2-40B4-BE49-F238E27FC236}">
                    <a16:creationId xmlns:a16="http://schemas.microsoft.com/office/drawing/2014/main" id="{30C03618-D720-4C1F-A550-CC2E5AB744B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sp>
          <p:nvSpPr>
            <p:cNvPr id="32" name="Content Placeholder 17">
              <a:extLst>
                <a:ext uri="{FF2B5EF4-FFF2-40B4-BE49-F238E27FC236}">
                  <a16:creationId xmlns:a16="http://schemas.microsoft.com/office/drawing/2014/main" id="{C49D2303-082A-4C1F-AF80-39E157CE271E}"/>
                </a:ext>
              </a:extLst>
            </p:cNvPr>
            <p:cNvSpPr txBox="1">
              <a:spLocks/>
            </p:cNvSpPr>
            <p:nvPr/>
          </p:nvSpPr>
          <p:spPr>
            <a:xfrm>
              <a:off x="972113" y="1949045"/>
              <a:ext cx="4860516" cy="5011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navController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pic>
        <p:nvPicPr>
          <p:cNvPr id="4" name="2screens">
            <a:hlinkClick r:id="" action="ppaction://media"/>
            <a:extLst>
              <a:ext uri="{FF2B5EF4-FFF2-40B4-BE49-F238E27FC236}">
                <a16:creationId xmlns:a16="http://schemas.microsoft.com/office/drawing/2014/main" id="{0FE47833-F9E3-4537-A329-5482303A6D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294138" y="1959601"/>
            <a:ext cx="1976236" cy="40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Passing arguments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826BD-73C6-4468-AFB2-4443BE82A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568" y="1935697"/>
            <a:ext cx="3638964" cy="11288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915D801-E5F1-40C7-AAB7-5636A9D7255A}"/>
              </a:ext>
            </a:extLst>
          </p:cNvPr>
          <p:cNvGrpSpPr/>
          <p:nvPr/>
        </p:nvGrpSpPr>
        <p:grpSpPr>
          <a:xfrm>
            <a:off x="683654" y="1575739"/>
            <a:ext cx="5301077" cy="532239"/>
            <a:chOff x="531552" y="1917998"/>
            <a:chExt cx="5301077" cy="532239"/>
          </a:xfrm>
        </p:grpSpPr>
        <p:grpSp>
          <p:nvGrpSpPr>
            <p:cNvPr id="7" name="Group 6" descr="Small circle with number 1 inside  indicating step 1">
              <a:extLst>
                <a:ext uri="{FF2B5EF4-FFF2-40B4-BE49-F238E27FC236}">
                  <a16:creationId xmlns:a16="http://schemas.microsoft.com/office/drawing/2014/main" id="{7C194222-2E8C-44D9-B156-5628102C8FB1}"/>
                </a:ext>
              </a:extLst>
            </p:cNvPr>
            <p:cNvGrpSpPr/>
            <p:nvPr/>
          </p:nvGrpSpPr>
          <p:grpSpPr bwMode="blackWhite">
            <a:xfrm>
              <a:off x="531552" y="1917998"/>
              <a:ext cx="468438" cy="316595"/>
              <a:chOff x="6953426" y="711274"/>
              <a:chExt cx="558179" cy="409838"/>
            </a:xfrm>
          </p:grpSpPr>
          <p:sp>
            <p:nvSpPr>
              <p:cNvPr id="9" name="Oval 8" descr="Small circle">
                <a:extLst>
                  <a:ext uri="{FF2B5EF4-FFF2-40B4-BE49-F238E27FC236}">
                    <a16:creationId xmlns:a16="http://schemas.microsoft.com/office/drawing/2014/main" id="{BC14CBEB-0766-412B-BF4E-EBE6F87A252D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 descr="Number 1">
                <a:extLst>
                  <a:ext uri="{FF2B5EF4-FFF2-40B4-BE49-F238E27FC236}">
                    <a16:creationId xmlns:a16="http://schemas.microsoft.com/office/drawing/2014/main" id="{2FD54435-9AEA-40C9-B1A8-76C86994C9DB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sp>
          <p:nvSpPr>
            <p:cNvPr id="8" name="Content Placeholder 17">
              <a:extLst>
                <a:ext uri="{FF2B5EF4-FFF2-40B4-BE49-F238E27FC236}">
                  <a16:creationId xmlns:a16="http://schemas.microsoft.com/office/drawing/2014/main" id="{EB8370D2-614F-45A9-8255-127B469445E6}"/>
                </a:ext>
              </a:extLst>
            </p:cNvPr>
            <p:cNvSpPr txBox="1">
              <a:spLocks/>
            </p:cNvSpPr>
            <p:nvPr/>
          </p:nvSpPr>
          <p:spPr>
            <a:xfrm>
              <a:off x="972113" y="1949045"/>
              <a:ext cx="4860516" cy="5011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argument placeholder to the route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C99C151-E9AB-41D9-BFAA-12970534B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690" y="3649843"/>
            <a:ext cx="5584419" cy="296193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0A8932C-9302-472E-AF25-8E6069C8B90B}"/>
              </a:ext>
            </a:extLst>
          </p:cNvPr>
          <p:cNvGrpSpPr/>
          <p:nvPr/>
        </p:nvGrpSpPr>
        <p:grpSpPr>
          <a:xfrm>
            <a:off x="571130" y="3222109"/>
            <a:ext cx="5524869" cy="690881"/>
            <a:chOff x="531552" y="1917998"/>
            <a:chExt cx="5524869" cy="690881"/>
          </a:xfrm>
        </p:grpSpPr>
        <p:grpSp>
          <p:nvGrpSpPr>
            <p:cNvPr id="14" name="Group 13" descr="Small circle with number 1 inside  indicating step 1">
              <a:extLst>
                <a:ext uri="{FF2B5EF4-FFF2-40B4-BE49-F238E27FC236}">
                  <a16:creationId xmlns:a16="http://schemas.microsoft.com/office/drawing/2014/main" id="{BD8E0DEB-80A4-4FCA-9A35-8E9875AFBA51}"/>
                </a:ext>
              </a:extLst>
            </p:cNvPr>
            <p:cNvGrpSpPr/>
            <p:nvPr/>
          </p:nvGrpSpPr>
          <p:grpSpPr bwMode="blackWhite">
            <a:xfrm>
              <a:off x="531552" y="1917998"/>
              <a:ext cx="468438" cy="320361"/>
              <a:chOff x="6953426" y="711274"/>
              <a:chExt cx="558179" cy="414713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1F3967CF-B955-4888-AC32-6715044E40D4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3E3D4970-6199-4F7B-BE4A-D44B66D5F7B1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9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sp>
          <p:nvSpPr>
            <p:cNvPr id="15" name="Content Placeholder 17">
              <a:extLst>
                <a:ext uri="{FF2B5EF4-FFF2-40B4-BE49-F238E27FC236}">
                  <a16:creationId xmlns:a16="http://schemas.microsoft.com/office/drawing/2014/main" id="{1F11FCB4-FB80-4B2A-9FB4-1A67D6E4E242}"/>
                </a:ext>
              </a:extLst>
            </p:cNvPr>
            <p:cNvSpPr txBox="1">
              <a:spLocks/>
            </p:cNvSpPr>
            <p:nvPr/>
          </p:nvSpPr>
          <p:spPr>
            <a:xfrm>
              <a:off x="972112" y="1949044"/>
              <a:ext cx="5084309" cy="6598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 type of argument &amp; extract NavArguments from NavBackStackEntry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2F8F3-94BD-4D8B-BAA0-A0D89234C62C}"/>
              </a:ext>
            </a:extLst>
          </p:cNvPr>
          <p:cNvCxnSpPr>
            <a:cxnSpLocks/>
          </p:cNvCxnSpPr>
          <p:nvPr/>
        </p:nvCxnSpPr>
        <p:spPr>
          <a:xfrm>
            <a:off x="8256233" y="1575739"/>
            <a:ext cx="0" cy="47362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user">
            <a:hlinkClick r:id="" action="ppaction://media"/>
            <a:extLst>
              <a:ext uri="{FF2B5EF4-FFF2-40B4-BE49-F238E27FC236}">
                <a16:creationId xmlns:a16="http://schemas.microsoft.com/office/drawing/2014/main" id="{ED8D8D7B-9648-450E-924A-8AAA617306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44746" y="2107978"/>
            <a:ext cx="1658128" cy="34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Passing arguments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D0B8E-B479-4C44-8EEC-181C6F200A6A}"/>
              </a:ext>
            </a:extLst>
          </p:cNvPr>
          <p:cNvSpPr txBox="1">
            <a:spLocks/>
          </p:cNvSpPr>
          <p:nvPr/>
        </p:nvSpPr>
        <p:spPr>
          <a:xfrm>
            <a:off x="683654" y="1575739"/>
            <a:ext cx="10937216" cy="510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68B71D-0F1D-43F3-9FB8-9DDEC2D68F7E}"/>
              </a:ext>
            </a:extLst>
          </p:cNvPr>
          <p:cNvSpPr txBox="1"/>
          <p:nvPr/>
        </p:nvSpPr>
        <p:spPr>
          <a:xfrm>
            <a:off x="8867611" y="2416163"/>
            <a:ext cx="19294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FF6D67"/>
                </a:solidFill>
                <a:latin typeface="AAAAA B+ Montserrat"/>
              </a:rPr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6D67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AAAAA B+ Montserrat"/>
              </a:rPr>
              <a:t> Float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2E1AC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7C8AA2"/>
                </a:solidFill>
                <a:latin typeface="AAAAA B+ Montserrat"/>
              </a:rPr>
              <a:t>Long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7C8AA2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96CEB4"/>
                </a:solidFill>
                <a:latin typeface="AAAAA B+ Montserrat"/>
              </a:rPr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96CEB4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FF974D"/>
                </a:solidFill>
                <a:latin typeface="AAAAA B+ Montserrat"/>
              </a:rPr>
              <a:t>String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974D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FF6D67"/>
                </a:solidFill>
                <a:latin typeface="AAAAA B+ Montserrat"/>
              </a:rPr>
              <a:t>Resource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6D67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AAAA B+ Montserrat"/>
              </a:rPr>
              <a:t>Parcelable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u="none" strike="noStrike" baseline="0" dirty="0">
              <a:solidFill>
                <a:srgbClr val="FF6D67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C8AA2"/>
                </a:solidFill>
                <a:latin typeface="AAAAA B+ Montserrat"/>
              </a:rPr>
              <a:t>Serializable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u="none" strike="noStrike" baseline="0" dirty="0">
              <a:solidFill>
                <a:srgbClr val="FF6D67"/>
              </a:solidFill>
              <a:latin typeface="AAAAA B+ 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96CEB4"/>
                </a:solidFill>
                <a:latin typeface="AAAAA B+ Montserrat"/>
              </a:rPr>
              <a:t>Enum</a:t>
            </a:r>
            <a:endParaRPr lang="en-IN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2F8F3-94BD-4D8B-BAA0-A0D89234C62C}"/>
              </a:ext>
            </a:extLst>
          </p:cNvPr>
          <p:cNvCxnSpPr>
            <a:cxnSpLocks/>
          </p:cNvCxnSpPr>
          <p:nvPr/>
        </p:nvCxnSpPr>
        <p:spPr>
          <a:xfrm>
            <a:off x="8256233" y="1575739"/>
            <a:ext cx="0" cy="47362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48FAC3-41D9-4280-8E40-D4B6E6F32E07}"/>
              </a:ext>
            </a:extLst>
          </p:cNvPr>
          <p:cNvSpPr txBox="1"/>
          <p:nvPr/>
        </p:nvSpPr>
        <p:spPr>
          <a:xfrm>
            <a:off x="8797770" y="1831976"/>
            <a:ext cx="216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Supported data types</a:t>
            </a:r>
            <a:endParaRPr lang="en-IN" sz="1600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52E9CB1C-F266-42A0-AAEA-9BBFA0D6A7D6}"/>
              </a:ext>
            </a:extLst>
          </p:cNvPr>
          <p:cNvSpPr txBox="1">
            <a:spLocks/>
          </p:cNvSpPr>
          <p:nvPr/>
        </p:nvSpPr>
        <p:spPr>
          <a:xfrm>
            <a:off x="836054" y="1728139"/>
            <a:ext cx="7298847" cy="4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Optional arguments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query parameter syntax ("?argName={argName}")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Must have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defaultValue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set or nullability to true,  </a:t>
            </a: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ts val="3600"/>
              </a:lnSpc>
              <a:spcAft>
                <a:spcPts val="0"/>
              </a:spcAft>
              <a:buFontTx/>
              <a:buChar char="-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F1D2D-2CD3-41F5-91B4-7E7C8312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23" y="3727122"/>
            <a:ext cx="4729163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230e9df3-be65-4c73-a93b-d1236ebd677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16c05727-aa75-4e4a-9b5f-8a80a1165891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3039</TotalTime>
  <Words>401</Words>
  <Application>Microsoft Office PowerPoint</Application>
  <PresentationFormat>Widescreen</PresentationFormat>
  <Paragraphs>145</Paragraphs>
  <Slides>19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AAAAA B+ Montserrat</vt:lpstr>
      <vt:lpstr>AAAAA N+ Graphik</vt:lpstr>
      <vt:lpstr>AAAAAH+RobotoMono-Regular</vt:lpstr>
      <vt:lpstr>Arial</vt:lpstr>
      <vt:lpstr>Calibri</vt:lpstr>
      <vt:lpstr>Segoe UI</vt:lpstr>
      <vt:lpstr>Segoe UI Light</vt:lpstr>
      <vt:lpstr>Segoe UI Semibold</vt:lpstr>
      <vt:lpstr>WelcomeDoc</vt:lpstr>
      <vt:lpstr>Navigation  in Jetpack Compose</vt:lpstr>
      <vt:lpstr>Navigation in Android</vt:lpstr>
      <vt:lpstr>Navigation framework vs Compose navigation</vt:lpstr>
      <vt:lpstr>NavHost</vt:lpstr>
      <vt:lpstr>NavController</vt:lpstr>
      <vt:lpstr>NavGraph</vt:lpstr>
      <vt:lpstr>Navigate to a composable</vt:lpstr>
      <vt:lpstr>Passing arguments</vt:lpstr>
      <vt:lpstr>Passing arguments</vt:lpstr>
      <vt:lpstr>NavHost</vt:lpstr>
      <vt:lpstr>NavHost</vt:lpstr>
      <vt:lpstr>NavHost</vt:lpstr>
      <vt:lpstr>NavHost</vt:lpstr>
      <vt:lpstr>Bottom Navigation</vt:lpstr>
      <vt:lpstr>Bottom Navigation</vt:lpstr>
      <vt:lpstr>Navigation and Back Stack</vt:lpstr>
      <vt:lpstr>Navigation and Back Stack</vt:lpstr>
      <vt:lpstr>Navigation and Back Stack</vt:lpstr>
      <vt:lpstr>Missing pieces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Shanthosh Kandasamy</dc:creator>
  <cp:keywords/>
  <cp:lastModifiedBy>Shanthosh Kandasamy</cp:lastModifiedBy>
  <cp:revision>15</cp:revision>
  <dcterms:created xsi:type="dcterms:W3CDTF">2021-10-13T12:08:06Z</dcterms:created>
  <dcterms:modified xsi:type="dcterms:W3CDTF">2021-10-17T01:21:58Z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