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81E4-8B44-3A9C-4913-D9B1DC97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C79F7-85B6-6F4B-A0F4-869CFD6EA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8D99-76C7-733C-A406-BBD1325A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BACE-0F9E-1036-FF19-2AAA7430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CE2EB-4253-1663-DBC2-3DA9051F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5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D25B-AD37-D753-9969-30B3AF5D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F4266-3EF9-2462-2142-AA9108275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DF2E1-A674-4830-9ECB-1FAB08FD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5F3C-DB1F-2C21-BEE6-D1551C43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B916-DD57-6280-1643-771D948A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4DF60-BDC0-6949-4F91-D60B50D49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84236-8C13-9CDE-9F69-81C1A22E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1C3A-EC67-61EC-E31B-1DC7F33E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8E33-D720-7362-A11C-4E64438D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39F6-A2A7-5916-8D18-65B40AD7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EB3A-AABD-5F6E-64B3-65E5B888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BE87-0958-70C8-7C16-4F8F9600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F351-9DD2-4BB0-6234-EBA90C45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B37B-E4D1-FABC-82FC-EF214851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3FB1-AB28-1858-D354-6A1A3B0C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0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0113-9418-26D9-A2F8-B3C9387B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7D5BD-E223-3B6D-503B-7C14009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C5E03-7B9A-BDE9-96E0-6B37553B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C2E3-5CAC-56E3-70C7-5766534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2EADF-2171-72D7-8007-F87CCCB2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6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485A-FA3A-FAFF-6622-1E80B31A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317D-A2E1-287F-40D1-ACEC2141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10CDF-42DA-5038-6634-37D16AA59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755F-87CC-CF33-149B-A60D419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D758A-37CC-872B-2E13-1F26C98A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5A54-45CF-CDEA-0883-EE632AEF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7A18-1624-61FA-841C-CDCF249A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FBF8-FF5A-276F-E373-D3ADA379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8C550-CE85-9032-98FB-3B20CACE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4E81B-2B1D-D5B8-29E7-6F005E41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501F8-C014-9975-2E36-BBFE0C57C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81D45-2375-AB59-430F-EDA9491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7155B-81B0-3FFD-54B3-67514D27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8C1C8-7B38-D5D4-3829-5EAD1EF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740B-3FD1-A042-B1C6-17EF3EF8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5378F-0BA7-AD29-4F17-E90A6B8C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4CA34-86E3-9607-ECB8-3684216A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332E-311F-27AA-88A4-11B74175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0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1514A-A243-C397-1348-8088E853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65C54-FF60-1AAC-423E-89CB34C0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AB50-7AB3-8340-0C6A-A1CECC81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3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56B6-490E-6B49-8F3E-D2FAD462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ECAE-9A14-F723-4FB1-9821CC8D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B4A5-EC9E-A04F-EEA2-1DAD2400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C566-1CC8-6C21-2AA2-AB28B54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B792-591E-C612-E6EC-199B17E8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A507-6C99-8551-B52A-FE512FC6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F5B9-BC63-21EC-5424-8C2F3601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471B2-7A91-A6AE-F41C-F54994B83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5355-530F-B8E3-C7ED-A3F4B5C86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CA06A-AA18-9685-1D0A-1CF81245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4FEF-A73B-F5A8-AC79-A87C424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EC78F-3259-377C-923E-B93F1FF9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95185-9EB6-0131-CEB8-10578BED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8179-5889-C3E2-AD5D-88BB0008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7FD6-91B2-5AC8-1E1F-59A45E5F6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6247-773D-4A9E-9C79-FC655C6A6D0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42BD-06EF-B1EB-C7C8-18D6119C4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5915-4210-7703-A57A-4E29FE0EB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E461-01A6-46C8-94D4-C4437B5A5A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8004-D417-98AD-49AA-5D8D6DAE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979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AMAZON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C698C-CB71-1D12-DB7B-5FD44223D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SANTHOSHKUMAR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90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DE7F-D7D0-D8BE-B8A3-6B21B7AC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3E12-3728-E69C-CF9A-734720AC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heart disease diagnostic data to uncover trends, patterns, and 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79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4F22FE-3942-5419-375C-FBB532EE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1071"/>
            <a:ext cx="7616325" cy="4929807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ECC965-F101-89D7-9225-DCD40A1D5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1"/>
            <a:ext cx="5160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Distribution with Mean and Median Lines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BF65E-7CE5-BB84-C12E-CB5797CE51AE}"/>
              </a:ext>
            </a:extLst>
          </p:cNvPr>
          <p:cNvSpPr txBox="1"/>
          <p:nvPr/>
        </p:nvSpPr>
        <p:spPr>
          <a:xfrm>
            <a:off x="8454525" y="1667255"/>
            <a:ext cx="3057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Age</a:t>
            </a:r>
            <a:r>
              <a:rPr lang="en-US" dirty="0"/>
              <a:t>: 54.42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 Age</a:t>
            </a:r>
            <a:r>
              <a:rPr lang="en-US" dirty="0"/>
              <a:t>: 55.50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B1B92-2CB9-0CE4-BDF3-410D65BF8EE0}"/>
              </a:ext>
            </a:extLst>
          </p:cNvPr>
          <p:cNvSpPr txBox="1"/>
          <p:nvPr/>
        </p:nvSpPr>
        <p:spPr>
          <a:xfrm>
            <a:off x="8454525" y="2783705"/>
            <a:ext cx="33727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indicates that the average age of individuals in the dataset is 54.42 years, while the median age, which represents the middle value when ages are sorted, is 55.50 years.</a:t>
            </a:r>
          </a:p>
        </p:txBody>
      </p:sp>
    </p:spTree>
    <p:extLst>
      <p:ext uri="{BB962C8B-B14F-4D97-AF65-F5344CB8AC3E}">
        <p14:creationId xmlns:p14="http://schemas.microsoft.com/office/powerpoint/2010/main" val="6705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2ED9-D15C-1336-C835-A4A0FB12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3052" cy="1283793"/>
          </a:xfrm>
        </p:spPr>
        <p:txBody>
          <a:bodyPr/>
          <a:lstStyle/>
          <a:p>
            <a:r>
              <a:rPr lang="en-IN" dirty="0"/>
              <a:t>Gender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2C4C9-D92B-74B7-3D14-4C7085BF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9" y="1900576"/>
            <a:ext cx="5548954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C65C95-5B64-C3A0-DED9-15ABDCC584C9}"/>
              </a:ext>
            </a:extLst>
          </p:cNvPr>
          <p:cNvSpPr txBox="1">
            <a:spLocks/>
          </p:cNvSpPr>
          <p:nvPr/>
        </p:nvSpPr>
        <p:spPr>
          <a:xfrm>
            <a:off x="6480750" y="365124"/>
            <a:ext cx="4873052" cy="1283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Heart Disease Diagnosis Distribution (Pie Chart)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3A61B-658F-2A04-0310-2E10DE539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85" y="1900576"/>
            <a:ext cx="4407417" cy="4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5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8838-1E00-8367-E015-5C150562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by Diagnosis (Boxplot)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38EAE-A730-9A16-A25C-CD467E77B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9" y="1253331"/>
            <a:ext cx="10088380" cy="415811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6BE9C3E-53E0-D520-9DB6-74315D3C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228" y="5386263"/>
            <a:ext cx="58911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Focus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information can guide targeted health interventions and screenings for younger populations who may be at risk.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0A373-F5E6-24E5-EA52-6862F62D3BEB}"/>
              </a:ext>
            </a:extLst>
          </p:cNvPr>
          <p:cNvSpPr txBox="1"/>
          <p:nvPr/>
        </p:nvSpPr>
        <p:spPr>
          <a:xfrm>
            <a:off x="173638" y="5386263"/>
            <a:ext cx="6115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and Heart Disease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 suggests that heart disease is more common in a younger demographic compared to those without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324695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653-566D-275E-2027-4DEA4326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98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2C28-C176-FF82-BDB5-F2E28A08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5122-B636-D4A1-75A1-AAB41507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32408"/>
          </a:xfrm>
        </p:spPr>
        <p:txBody>
          <a:bodyPr/>
          <a:lstStyle/>
          <a:p>
            <a:r>
              <a:rPr lang="en-US" dirty="0"/>
              <a:t>Analyze Amazon sales data to understand trends, identify key metrics, and uncover relationships between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Components: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Sales trends over time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Product performance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Regional sales analysis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Customer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9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9FD9-9868-8356-DAA5-C7949DFE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A71B-546C-BFAB-1616-1CFF181FF304}"/>
              </a:ext>
            </a:extLst>
          </p:cNvPr>
          <p:cNvSpPr txBox="1"/>
          <p:nvPr/>
        </p:nvSpPr>
        <p:spPr>
          <a:xfrm>
            <a:off x="838198" y="1517489"/>
            <a:ext cx="2924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$137m+ Total Revenue Overall income generated from the sale of various products and services on the Amazon platform. This includes the sales of physical goods and digital products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4DBE1-F5A1-E81C-3D1D-066C6D96CB08}"/>
              </a:ext>
            </a:extLst>
          </p:cNvPr>
          <p:cNvSpPr txBox="1"/>
          <p:nvPr/>
        </p:nvSpPr>
        <p:spPr>
          <a:xfrm>
            <a:off x="4565128" y="1523771"/>
            <a:ext cx="2924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$44m+ Total Profit Net earnings after all expenses have been deducted from the total revenue. This includes the costs associated with manufacturing, purchasing, etc.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F8DA-3871-290D-E68A-9FEDB508BA11}"/>
              </a:ext>
            </a:extLst>
          </p:cNvPr>
          <p:cNvSpPr txBox="1"/>
          <p:nvPr/>
        </p:nvSpPr>
        <p:spPr>
          <a:xfrm>
            <a:off x="8292058" y="1575023"/>
            <a:ext cx="2924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$440m+ Average Profit/Order represents the average amount of profit earned from each customer order after all costs and expenses have been accounted for.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61D3C-CDE9-0FAE-BD21-CACEEE1B7CA4}"/>
              </a:ext>
            </a:extLst>
          </p:cNvPr>
          <p:cNvSpPr txBox="1"/>
          <p:nvPr/>
        </p:nvSpPr>
        <p:spPr>
          <a:xfrm>
            <a:off x="838197" y="4158257"/>
            <a:ext cx="2924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510K+ Units Sold Provides insight that indicates how many units of each product have been purchased by customers. It evaluates the popularity of products and sales trends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2E848-B85F-AFB9-0368-27CD60C302A6}"/>
              </a:ext>
            </a:extLst>
          </p:cNvPr>
          <p:cNvSpPr txBox="1"/>
          <p:nvPr/>
        </p:nvSpPr>
        <p:spPr>
          <a:xfrm>
            <a:off x="4438336" y="4156901"/>
            <a:ext cx="2924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 Products Denotes the specific nature or genre of the product, such as Baby Food, Cereal, Office Supplies, Fruits, Vegetable, Household, or Clothes, etc.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09699-627F-4565-6AE4-C0F790478A1C}"/>
              </a:ext>
            </a:extLst>
          </p:cNvPr>
          <p:cNvSpPr txBox="1"/>
          <p:nvPr/>
        </p:nvSpPr>
        <p:spPr>
          <a:xfrm>
            <a:off x="8292058" y="4156900"/>
            <a:ext cx="2924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Total Orders Insight into sales activity helps assess customer engagement, track sales trends, and evaluate marketing and sales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050D-E977-CCF4-414A-483543D9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Trends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3BABD-266C-3A5C-073B-C13BE188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" y="1478185"/>
            <a:ext cx="6035482" cy="32474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886FA-530B-4717-9E7F-BF0D89252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8184"/>
            <a:ext cx="6035482" cy="324746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B915C08-25AD-E6F3-846C-08388C92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8" y="5168207"/>
            <a:ext cx="120520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Year: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Highest sales in 2012; declining trend observed in later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Months: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February and November show the highest revenue; August and March are the lowest.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strong months and address the declining trend post-2012 for improved revenue. </a:t>
            </a:r>
          </a:p>
        </p:txBody>
      </p:sp>
    </p:spTree>
    <p:extLst>
      <p:ext uri="{BB962C8B-B14F-4D97-AF65-F5344CB8AC3E}">
        <p14:creationId xmlns:p14="http://schemas.microsoft.com/office/powerpoint/2010/main" val="35939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E995-05F8-52C5-3D76-514A408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6F6F9-1795-E58E-D093-FADA4E6D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6" y="1418221"/>
            <a:ext cx="7196530" cy="5074653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D31D457-4CB7-FC73-5A42-43B8FDFB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865" y="1800047"/>
            <a:ext cx="41822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Profit Item: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Cosmetics lead with the highest profit, significantly outpacing other categories.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E0DE7-05A2-FFBE-A12F-6F1EBC885321}"/>
              </a:ext>
            </a:extLst>
          </p:cNvPr>
          <p:cNvSpPr txBox="1"/>
          <p:nvPr/>
        </p:nvSpPr>
        <p:spPr>
          <a:xfrm>
            <a:off x="7824864" y="4077211"/>
            <a:ext cx="4182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Profit: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Items like fruits and snacks contribute the least to total profit, indicating potential areas for focus or improvement.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47292-5633-E2EE-F255-6E632E213AE8}"/>
              </a:ext>
            </a:extLst>
          </p:cNvPr>
          <p:cNvSpPr txBox="1"/>
          <p:nvPr/>
        </p:nvSpPr>
        <p:spPr>
          <a:xfrm>
            <a:off x="7824864" y="3007879"/>
            <a:ext cx="4182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Profit: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Household items and office supplies follow, with notable contributions but less than cosmetics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61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6642-976E-9891-8BBA-A539072F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Performance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463FE-5099-FB1E-40C1-865D17A10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8" y="1390910"/>
            <a:ext cx="6115096" cy="48985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05E5F-7752-EBBC-A0A4-F564B77B5284}"/>
              </a:ext>
            </a:extLst>
          </p:cNvPr>
          <p:cNvSpPr txBox="1"/>
          <p:nvPr/>
        </p:nvSpPr>
        <p:spPr>
          <a:xfrm>
            <a:off x="6790544" y="1358570"/>
            <a:ext cx="49339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Profit Regions: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Dominates with high profits in Cosmetics and Office Supplies.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America: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strong performance in Household items and Personal Care.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E47F2-4053-A631-A474-F38610EAAEE5}"/>
              </a:ext>
            </a:extLst>
          </p:cNvPr>
          <p:cNvSpPr txBox="1"/>
          <p:nvPr/>
        </p:nvSpPr>
        <p:spPr>
          <a:xfrm>
            <a:off x="6790544" y="3090678"/>
            <a:ext cx="5096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Item Types by Region: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Highest profit from Household and Office Supplies.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Australia and Oceania: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profit from Cosmetics and Baby Food.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Sub-Saharan Africa: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with profits in Office Supplies and Household items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3D590-D458-9426-1291-1B335C2D0A07}"/>
              </a:ext>
            </a:extLst>
          </p:cNvPr>
          <p:cNvSpPr txBox="1"/>
          <p:nvPr/>
        </p:nvSpPr>
        <p:spPr>
          <a:xfrm>
            <a:off x="6790544" y="4876783"/>
            <a:ext cx="5096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Profit Categories: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Fruits and Personal Care have the lowest profits.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Australia and Oceania: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Fruits and Cereal show lower profit margins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9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6C93-E37B-6195-1DF4-F76BD4A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Channel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EDC197-D317-D98C-E2CA-4B8F686C9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74" y="1435880"/>
            <a:ext cx="4828725" cy="50014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3CEA0A-3306-2AAC-F825-0AC042FCA11C}"/>
              </a:ext>
            </a:extLst>
          </p:cNvPr>
          <p:cNvSpPr txBox="1"/>
          <p:nvPr/>
        </p:nvSpPr>
        <p:spPr>
          <a:xfrm>
            <a:off x="6095999" y="2967446"/>
            <a:ext cx="5812436" cy="92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Offline channels</a:t>
            </a:r>
            <a:r>
              <a:rPr lang="en-US" dirty="0"/>
              <a:t> lead in sales volume, capturing a majority of the revenue, while </a:t>
            </a:r>
            <a:r>
              <a:rPr lang="en-US" b="1" dirty="0"/>
              <a:t>online channels</a:t>
            </a:r>
            <a:r>
              <a:rPr lang="en-US" dirty="0"/>
              <a:t> contribute a smaller but still significant portion.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99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653-566D-275E-2027-4DEA4326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93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7F91-FF66-DA15-521F-A33843F9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65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Heart Disease Diagnostic Analysis</a:t>
            </a:r>
          </a:p>
        </p:txBody>
      </p:sp>
    </p:spTree>
    <p:extLst>
      <p:ext uri="{BB962C8B-B14F-4D97-AF65-F5344CB8AC3E}">
        <p14:creationId xmlns:p14="http://schemas.microsoft.com/office/powerpoint/2010/main" val="17245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587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AMAZON SALES ANALYSIS</vt:lpstr>
      <vt:lpstr>Objective</vt:lpstr>
      <vt:lpstr>KPI</vt:lpstr>
      <vt:lpstr>Sales Trends Over Time</vt:lpstr>
      <vt:lpstr>Product Performance Analysis</vt:lpstr>
      <vt:lpstr>Product Performance By Region</vt:lpstr>
      <vt:lpstr>Sales By Channel</vt:lpstr>
      <vt:lpstr>END</vt:lpstr>
      <vt:lpstr>Heart Disease Diagnostic Analysis</vt:lpstr>
      <vt:lpstr>Objective</vt:lpstr>
      <vt:lpstr>Age Distribution with Mean and Median Lines </vt:lpstr>
      <vt:lpstr>Gender Distribution</vt:lpstr>
      <vt:lpstr>Age Distribution by Diagnosis (Boxplot)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kumar</dc:creator>
  <cp:lastModifiedBy>santhosh kumar</cp:lastModifiedBy>
  <cp:revision>2</cp:revision>
  <dcterms:created xsi:type="dcterms:W3CDTF">2024-08-20T09:56:45Z</dcterms:created>
  <dcterms:modified xsi:type="dcterms:W3CDTF">2024-08-20T11:05:08Z</dcterms:modified>
</cp:coreProperties>
</file>