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5" r:id="rId21"/>
    <p:sldId id="276"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hosh Vedagiri" userId="ecf135d6ba9d683b" providerId="LiveId" clId="{EF776653-6A0D-4BB2-B4AB-29FF6B05F51E}"/>
    <pc:docChg chg="custSel addSld delSld modSld">
      <pc:chgData name="Shanthosh Vedagiri" userId="ecf135d6ba9d683b" providerId="LiveId" clId="{EF776653-6A0D-4BB2-B4AB-29FF6B05F51E}" dt="2023-04-23T18:00:11.026" v="150" actId="47"/>
      <pc:docMkLst>
        <pc:docMk/>
      </pc:docMkLst>
      <pc:sldChg chg="modSp mod">
        <pc:chgData name="Shanthosh Vedagiri" userId="ecf135d6ba9d683b" providerId="LiveId" clId="{EF776653-6A0D-4BB2-B4AB-29FF6B05F51E}" dt="2023-04-23T17:57:09.364" v="34" actId="20577"/>
        <pc:sldMkLst>
          <pc:docMk/>
          <pc:sldMk cId="0" sldId="256"/>
        </pc:sldMkLst>
        <pc:spChg chg="mod">
          <ac:chgData name="Shanthosh Vedagiri" userId="ecf135d6ba9d683b" providerId="LiveId" clId="{EF776653-6A0D-4BB2-B4AB-29FF6B05F51E}" dt="2023-04-23T17:57:09.364" v="34" actId="20577"/>
          <ac:spMkLst>
            <pc:docMk/>
            <pc:sldMk cId="0" sldId="256"/>
            <ac:spMk id="100" creationId="{00000000-0000-0000-0000-000000000000}"/>
          </ac:spMkLst>
        </pc:spChg>
      </pc:sldChg>
      <pc:sldChg chg="modSp mod">
        <pc:chgData name="Shanthosh Vedagiri" userId="ecf135d6ba9d683b" providerId="LiveId" clId="{EF776653-6A0D-4BB2-B4AB-29FF6B05F51E}" dt="2023-04-23T17:58:08.023" v="37" actId="27636"/>
        <pc:sldMkLst>
          <pc:docMk/>
          <pc:sldMk cId="0" sldId="272"/>
        </pc:sldMkLst>
        <pc:spChg chg="mod">
          <ac:chgData name="Shanthosh Vedagiri" userId="ecf135d6ba9d683b" providerId="LiveId" clId="{EF776653-6A0D-4BB2-B4AB-29FF6B05F51E}" dt="2023-04-23T17:58:08.023" v="37" actId="27636"/>
          <ac:spMkLst>
            <pc:docMk/>
            <pc:sldMk cId="0" sldId="272"/>
            <ac:spMk id="170" creationId="{00000000-0000-0000-0000-000000000000}"/>
          </ac:spMkLst>
        </pc:spChg>
      </pc:sldChg>
      <pc:sldChg chg="modSp del mod">
        <pc:chgData name="Shanthosh Vedagiri" userId="ecf135d6ba9d683b" providerId="LiveId" clId="{EF776653-6A0D-4BB2-B4AB-29FF6B05F51E}" dt="2023-04-23T18:00:11.026" v="150" actId="47"/>
        <pc:sldMkLst>
          <pc:docMk/>
          <pc:sldMk cId="0" sldId="274"/>
        </pc:sldMkLst>
        <pc:spChg chg="mod">
          <ac:chgData name="Shanthosh Vedagiri" userId="ecf135d6ba9d683b" providerId="LiveId" clId="{EF776653-6A0D-4BB2-B4AB-29FF6B05F51E}" dt="2023-04-23T17:58:07.989" v="36" actId="27636"/>
          <ac:spMkLst>
            <pc:docMk/>
            <pc:sldMk cId="0" sldId="274"/>
            <ac:spMk id="185" creationId="{00000000-0000-0000-0000-000000000000}"/>
          </ac:spMkLst>
        </pc:spChg>
      </pc:sldChg>
      <pc:sldChg chg="delSp modSp add mod">
        <pc:chgData name="Shanthosh Vedagiri" userId="ecf135d6ba9d683b" providerId="LiveId" clId="{EF776653-6A0D-4BB2-B4AB-29FF6B05F51E}" dt="2023-04-23T17:59:50.954" v="149" actId="20577"/>
        <pc:sldMkLst>
          <pc:docMk/>
          <pc:sldMk cId="1876409556" sldId="277"/>
        </pc:sldMkLst>
        <pc:spChg chg="mod">
          <ac:chgData name="Shanthosh Vedagiri" userId="ecf135d6ba9d683b" providerId="LiveId" clId="{EF776653-6A0D-4BB2-B4AB-29FF6B05F51E}" dt="2023-04-23T17:58:38.050" v="55" actId="20577"/>
          <ac:spMkLst>
            <pc:docMk/>
            <pc:sldMk cId="1876409556" sldId="277"/>
            <ac:spMk id="178" creationId="{00000000-0000-0000-0000-000000000000}"/>
          </ac:spMkLst>
        </pc:spChg>
        <pc:spChg chg="mod">
          <ac:chgData name="Shanthosh Vedagiri" userId="ecf135d6ba9d683b" providerId="LiveId" clId="{EF776653-6A0D-4BB2-B4AB-29FF6B05F51E}" dt="2023-04-23T17:59:50.954" v="149" actId="20577"/>
          <ac:spMkLst>
            <pc:docMk/>
            <pc:sldMk cId="1876409556" sldId="277"/>
            <ac:spMk id="180" creationId="{00000000-0000-0000-0000-000000000000}"/>
          </ac:spMkLst>
        </pc:spChg>
        <pc:picChg chg="del">
          <ac:chgData name="Shanthosh Vedagiri" userId="ecf135d6ba9d683b" providerId="LiveId" clId="{EF776653-6A0D-4BB2-B4AB-29FF6B05F51E}" dt="2023-04-23T17:58:41.389" v="56" actId="478"/>
          <ac:picMkLst>
            <pc:docMk/>
            <pc:sldMk cId="1876409556" sldId="277"/>
            <ac:picMk id="17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datasets/osmi/mental-health-in-tech-surve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txBox="1"/>
          <p:nvPr/>
        </p:nvSpPr>
        <p:spPr>
          <a:xfrm>
            <a:off x="4084320" y="6388615"/>
            <a:ext cx="4023360" cy="300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600" b="1">
                <a:solidFill>
                  <a:srgbClr val="888888"/>
                </a:solidFill>
              </a:defRPr>
            </a:lvl1pPr>
          </a:lstStyle>
          <a:p>
            <a:r>
              <a:t>Department of CSE</a:t>
            </a:r>
          </a:p>
        </p:txBody>
      </p:sp>
      <p:sp>
        <p:nvSpPr>
          <p:cNvPr id="95" name="Title 1"/>
          <p:cNvSpPr txBox="1">
            <a:spLocks noGrp="1"/>
          </p:cNvSpPr>
          <p:nvPr>
            <p:ph type="title"/>
          </p:nvPr>
        </p:nvSpPr>
        <p:spPr>
          <a:xfrm>
            <a:off x="1981200" y="228600"/>
            <a:ext cx="8229600" cy="1143000"/>
          </a:xfrm>
          <a:prstGeom prst="rect">
            <a:avLst/>
          </a:prstGeom>
        </p:spPr>
        <p:txBody>
          <a:bodyPr/>
          <a:lstStyle>
            <a:lvl1pPr>
              <a:defRPr>
                <a:latin typeface="Arial"/>
                <a:ea typeface="Arial"/>
                <a:cs typeface="Arial"/>
                <a:sym typeface="Arial"/>
              </a:defRPr>
            </a:lvl1pPr>
          </a:lstStyle>
          <a:p>
            <a:r>
              <a:t> </a:t>
            </a:r>
          </a:p>
        </p:txBody>
      </p:sp>
      <p:sp>
        <p:nvSpPr>
          <p:cNvPr id="96" name="Content Placeholder 2"/>
          <p:cNvSpPr txBox="1">
            <a:spLocks noGrp="1"/>
          </p:cNvSpPr>
          <p:nvPr>
            <p:ph type="body" idx="1"/>
          </p:nvPr>
        </p:nvSpPr>
        <p:spPr>
          <a:xfrm>
            <a:off x="2133600" y="1600201"/>
            <a:ext cx="8229600" cy="4525963"/>
          </a:xfrm>
          <a:prstGeom prst="rect">
            <a:avLst/>
          </a:prstGeom>
        </p:spPr>
        <p:txBody>
          <a:bodyPr/>
          <a:lstStyle>
            <a:lvl1pPr>
              <a:buSzTx/>
              <a:buNone/>
            </a:lvl1pPr>
          </a:lstStyle>
          <a:p>
            <a:r>
              <a:t> </a:t>
            </a:r>
          </a:p>
        </p:txBody>
      </p:sp>
      <p:sp>
        <p:nvSpPr>
          <p:cNvPr id="97" name="Date Placeholder 3"/>
          <p:cNvSpPr txBox="1"/>
          <p:nvPr/>
        </p:nvSpPr>
        <p:spPr>
          <a:xfrm>
            <a:off x="883919" y="6388615"/>
            <a:ext cx="2651762" cy="300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600" b="1">
                <a:solidFill>
                  <a:srgbClr val="888888"/>
                </a:solidFill>
              </a:defRPr>
            </a:lvl1pPr>
          </a:lstStyle>
          <a:p>
            <a:r>
              <a:t>17 April 2023</a:t>
            </a:r>
          </a:p>
        </p:txBody>
      </p:sp>
      <p:sp>
        <p:nvSpPr>
          <p:cNvPr id="98" name="Slide Number Placeholder 5"/>
          <p:cNvSpPr txBox="1">
            <a:spLocks noGrp="1"/>
          </p:cNvSpPr>
          <p:nvPr>
            <p:ph type="sldNum" sz="quarter" idx="4294967295"/>
          </p:nvPr>
        </p:nvSpPr>
        <p:spPr>
          <a:xfrm>
            <a:off x="11146670" y="6388615"/>
            <a:ext cx="207130" cy="30059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600"/>
            </a:lvl1pPr>
          </a:lstStyle>
          <a:p>
            <a:fld id="{86CB4B4D-7CA3-9044-876B-883B54F8677D}" type="slidenum">
              <a:t>1</a:t>
            </a:fld>
            <a:endParaRPr/>
          </a:p>
        </p:txBody>
      </p:sp>
      <p:sp>
        <p:nvSpPr>
          <p:cNvPr id="99" name="Rectangle 6"/>
          <p:cNvSpPr txBox="1"/>
          <p:nvPr/>
        </p:nvSpPr>
        <p:spPr>
          <a:xfrm>
            <a:off x="2641003" y="1859339"/>
            <a:ext cx="6427404" cy="1487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a:latin typeface="Arial"/>
                <a:ea typeface="Arial"/>
                <a:cs typeface="Arial"/>
                <a:sym typeface="Arial"/>
              </a:defRPr>
            </a:lvl1pPr>
          </a:lstStyle>
          <a:p>
            <a:r>
              <a:t>Predicting Mental Health Illness of Working Professionals Using Machine Learning</a:t>
            </a:r>
          </a:p>
        </p:txBody>
      </p:sp>
      <p:sp>
        <p:nvSpPr>
          <p:cNvPr id="100" name="Rectangle 7"/>
          <p:cNvSpPr txBox="1"/>
          <p:nvPr/>
        </p:nvSpPr>
        <p:spPr>
          <a:xfrm>
            <a:off x="2179319" y="3737190"/>
            <a:ext cx="8236775" cy="1520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800">
                <a:latin typeface="Arial"/>
                <a:ea typeface="Arial"/>
                <a:cs typeface="Arial"/>
                <a:sym typeface="Arial"/>
              </a:defRPr>
            </a:pPr>
            <a:r>
              <a:rPr dirty="0"/>
              <a:t>Project Supervisor: 	</a:t>
            </a:r>
            <a:r>
              <a:rPr lang="en-IN" dirty="0"/>
              <a:t>M. Madhavi</a:t>
            </a:r>
            <a:endParaRPr dirty="0"/>
          </a:p>
          <a:p>
            <a:pPr>
              <a:defRPr sz="2800">
                <a:latin typeface="Arial"/>
                <a:ea typeface="Arial"/>
                <a:cs typeface="Arial"/>
                <a:sym typeface="Arial"/>
              </a:defRPr>
            </a:pPr>
            <a:r>
              <a:rPr dirty="0"/>
              <a:t>Name of the Student: 	</a:t>
            </a:r>
            <a:r>
              <a:rPr lang="en-IN" dirty="0"/>
              <a:t>Shanthosh V.A</a:t>
            </a:r>
            <a:endParaRPr dirty="0"/>
          </a:p>
          <a:p>
            <a:pPr>
              <a:lnSpc>
                <a:spcPct val="150000"/>
              </a:lnSpc>
              <a:defRPr sz="2800">
                <a:latin typeface="Arial"/>
                <a:ea typeface="Arial"/>
                <a:cs typeface="Arial"/>
                <a:sym typeface="Arial"/>
              </a:defRPr>
            </a:pPr>
            <a:r>
              <a:rPr dirty="0"/>
              <a:t>Register Number: 	401111</a:t>
            </a:r>
            <a:r>
              <a:rPr lang="en-IN" dirty="0"/>
              <a:t>82</a:t>
            </a:r>
            <a:endParaRPr dirty="0"/>
          </a:p>
        </p:txBody>
      </p:sp>
      <p:pic>
        <p:nvPicPr>
          <p:cNvPr id="101" name="Picture 8" descr="Picture 8"/>
          <p:cNvPicPr>
            <a:picLocks noChangeAspect="1"/>
          </p:cNvPicPr>
          <p:nvPr/>
        </p:nvPicPr>
        <p:blipFill>
          <a:blip r:embed="rId2"/>
          <a:stretch>
            <a:fillRect/>
          </a:stretch>
        </p:blipFill>
        <p:spPr>
          <a:xfrm>
            <a:off x="1752600" y="-36493"/>
            <a:ext cx="8686800" cy="17526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Screenshot 2023-04-18 at 1.45.45 PM.png" descr="Screenshot 2023-04-18 at 1.45.45 PM.png"/>
          <p:cNvPicPr>
            <a:picLocks noChangeAspect="1"/>
          </p:cNvPicPr>
          <p:nvPr/>
        </p:nvPicPr>
        <p:blipFill>
          <a:blip r:embed="rId2"/>
          <a:stretch>
            <a:fillRect/>
          </a:stretch>
        </p:blipFill>
        <p:spPr>
          <a:xfrm>
            <a:off x="519602" y="0"/>
            <a:ext cx="11152795" cy="68580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Screenshot 2023-04-18 at 1.47.38 PM.png" descr="Screenshot 2023-04-18 at 1.47.38 PM.png"/>
          <p:cNvPicPr>
            <a:picLocks noChangeAspect="1"/>
          </p:cNvPicPr>
          <p:nvPr/>
        </p:nvPicPr>
        <p:blipFill>
          <a:blip r:embed="rId2"/>
          <a:stretch>
            <a:fillRect/>
          </a:stretch>
        </p:blipFill>
        <p:spPr>
          <a:xfrm>
            <a:off x="2330450" y="729655"/>
            <a:ext cx="7531100" cy="5867401"/>
          </a:xfrm>
          <a:prstGeom prst="rect">
            <a:avLst/>
          </a:prstGeom>
          <a:ln w="12700">
            <a:miter lim="400000"/>
          </a:ln>
        </p:spPr>
      </p:pic>
      <p:sp>
        <p:nvSpPr>
          <p:cNvPr id="153" name="Logistic Regression"/>
          <p:cNvSpPr txBox="1"/>
          <p:nvPr/>
        </p:nvSpPr>
        <p:spPr>
          <a:xfrm>
            <a:off x="474779" y="240310"/>
            <a:ext cx="1848890"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Logistic Regression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Screenshot 2023-04-18 at 1.50.09 PM.png" descr="Screenshot 2023-04-18 at 1.50.09 PM.png"/>
          <p:cNvPicPr>
            <a:picLocks noChangeAspect="1"/>
          </p:cNvPicPr>
          <p:nvPr/>
        </p:nvPicPr>
        <p:blipFill>
          <a:blip r:embed="rId2"/>
          <a:stretch>
            <a:fillRect/>
          </a:stretch>
        </p:blipFill>
        <p:spPr>
          <a:xfrm>
            <a:off x="2163243" y="688506"/>
            <a:ext cx="7531101" cy="5892801"/>
          </a:xfrm>
          <a:prstGeom prst="rect">
            <a:avLst/>
          </a:prstGeom>
          <a:ln w="12700">
            <a:miter lim="400000"/>
          </a:ln>
        </p:spPr>
      </p:pic>
      <p:sp>
        <p:nvSpPr>
          <p:cNvPr id="156" name="KNN"/>
          <p:cNvSpPr txBox="1"/>
          <p:nvPr/>
        </p:nvSpPr>
        <p:spPr>
          <a:xfrm>
            <a:off x="1124080" y="347665"/>
            <a:ext cx="54148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KNN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Screenshot 2023-04-18 at 1.51.41 PM.png" descr="Screenshot 2023-04-18 at 1.51.41 PM.png"/>
          <p:cNvPicPr>
            <a:picLocks noChangeAspect="1"/>
          </p:cNvPicPr>
          <p:nvPr/>
        </p:nvPicPr>
        <p:blipFill>
          <a:blip r:embed="rId2"/>
          <a:stretch>
            <a:fillRect/>
          </a:stretch>
        </p:blipFill>
        <p:spPr>
          <a:xfrm>
            <a:off x="2330450" y="469900"/>
            <a:ext cx="7531100" cy="5918200"/>
          </a:xfrm>
          <a:prstGeom prst="rect">
            <a:avLst/>
          </a:prstGeom>
          <a:ln w="12700">
            <a:miter lim="400000"/>
          </a:ln>
        </p:spPr>
      </p:pic>
      <p:sp>
        <p:nvSpPr>
          <p:cNvPr id="159" name="Decision Tree"/>
          <p:cNvSpPr txBox="1"/>
          <p:nvPr/>
        </p:nvSpPr>
        <p:spPr>
          <a:xfrm>
            <a:off x="767722" y="181721"/>
            <a:ext cx="1343247"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Decision Tree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andomForest"/>
          <p:cNvSpPr txBox="1"/>
          <p:nvPr/>
        </p:nvSpPr>
        <p:spPr>
          <a:xfrm>
            <a:off x="421015" y="245135"/>
            <a:ext cx="1457435"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RandomForest</a:t>
            </a:r>
          </a:p>
        </p:txBody>
      </p:sp>
      <p:pic>
        <p:nvPicPr>
          <p:cNvPr id="162" name="Screenshot 2023-04-18 at 1.55.15 PM.png" descr="Screenshot 2023-04-18 at 1.55.15 PM.png"/>
          <p:cNvPicPr>
            <a:picLocks noChangeAspect="1"/>
          </p:cNvPicPr>
          <p:nvPr/>
        </p:nvPicPr>
        <p:blipFill>
          <a:blip r:embed="rId2"/>
          <a:stretch>
            <a:fillRect/>
          </a:stretch>
        </p:blipFill>
        <p:spPr>
          <a:xfrm>
            <a:off x="1787399" y="588895"/>
            <a:ext cx="7594601" cy="59055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Screenshot 2023-04-18 at 1.57.18 PM.png" descr="Screenshot 2023-04-18 at 1.57.18 PM.png"/>
          <p:cNvPicPr>
            <a:picLocks noChangeAspect="1"/>
          </p:cNvPicPr>
          <p:nvPr/>
        </p:nvPicPr>
        <p:blipFill>
          <a:blip r:embed="rId2"/>
          <a:stretch>
            <a:fillRect/>
          </a:stretch>
        </p:blipFill>
        <p:spPr>
          <a:xfrm>
            <a:off x="1933862" y="367232"/>
            <a:ext cx="7480301" cy="5778501"/>
          </a:xfrm>
          <a:prstGeom prst="rect">
            <a:avLst/>
          </a:prstGeom>
          <a:ln w="12700">
            <a:miter lim="400000"/>
          </a:ln>
        </p:spPr>
      </p:pic>
      <p:sp>
        <p:nvSpPr>
          <p:cNvPr id="165" name="Boosting"/>
          <p:cNvSpPr txBox="1"/>
          <p:nvPr/>
        </p:nvSpPr>
        <p:spPr>
          <a:xfrm>
            <a:off x="801841" y="113310"/>
            <a:ext cx="913171"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Boosting</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Screenshot 2023-04-18 at 1.58.43 PM.png" descr="Screenshot 2023-04-18 at 1.58.43 PM.png"/>
          <p:cNvPicPr>
            <a:picLocks noChangeAspect="1"/>
          </p:cNvPicPr>
          <p:nvPr/>
        </p:nvPicPr>
        <p:blipFill>
          <a:blip r:embed="rId2"/>
          <a:stretch>
            <a:fillRect/>
          </a:stretch>
        </p:blipFill>
        <p:spPr>
          <a:xfrm>
            <a:off x="175380" y="176726"/>
            <a:ext cx="11841240" cy="68580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70" name="Title 1"/>
          <p:cNvSpPr txBox="1">
            <a:spLocks noGrp="1"/>
          </p:cNvSpPr>
          <p:nvPr>
            <p:ph type="title"/>
          </p:nvPr>
        </p:nvSpPr>
        <p:spPr>
          <a:xfrm>
            <a:off x="1799693" y="395206"/>
            <a:ext cx="8229601" cy="2092270"/>
          </a:xfrm>
          <a:prstGeom prst="rect">
            <a:avLst/>
          </a:prstGeom>
        </p:spPr>
        <p:txBody>
          <a:bodyPr>
            <a:normAutofit fontScale="90000"/>
          </a:bodyPr>
          <a:lstStyle/>
          <a:p>
            <a:pPr defTabSz="886968">
              <a:defRPr sz="3783">
                <a:solidFill>
                  <a:srgbClr val="C00000"/>
                </a:solidFill>
                <a:latin typeface="Arial"/>
                <a:ea typeface="Arial"/>
                <a:cs typeface="Arial"/>
                <a:sym typeface="Arial"/>
              </a:defRPr>
            </a:pPr>
            <a:r>
              <a:t>Sample Snapshot</a:t>
            </a:r>
            <a:br/>
            <a:br/>
            <a:br/>
            <a:endParaRPr/>
          </a:p>
        </p:txBody>
      </p:sp>
      <p:sp>
        <p:nvSpPr>
          <p:cNvPr id="171"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72" name="Slide Number Placeholder 5"/>
          <p:cNvSpPr txBox="1">
            <a:spLocks noGrp="1"/>
          </p:cNvSpPr>
          <p:nvPr>
            <p:ph type="sldNum" sz="quarter" idx="4294967295"/>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173" name="Picture 10" descr="Picture 10"/>
          <p:cNvPicPr>
            <a:picLocks noChangeAspect="1"/>
          </p:cNvPicPr>
          <p:nvPr/>
        </p:nvPicPr>
        <p:blipFill>
          <a:blip r:embed="rId2"/>
          <a:stretch>
            <a:fillRect/>
          </a:stretch>
        </p:blipFill>
        <p:spPr>
          <a:xfrm>
            <a:off x="2209800" y="1295422"/>
            <a:ext cx="7163421" cy="462574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76"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77" name="Slide Number Placeholder 5"/>
          <p:cNvSpPr txBox="1">
            <a:spLocks noGrp="1"/>
          </p:cNvSpPr>
          <p:nvPr>
            <p:ph type="sldNum" sz="quarter" idx="4294967295"/>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178" name="Title 1"/>
          <p:cNvSpPr txBox="1">
            <a:spLocks noGrp="1"/>
          </p:cNvSpPr>
          <p:nvPr>
            <p:ph type="title"/>
          </p:nvPr>
        </p:nvSpPr>
        <p:spPr>
          <a:xfrm>
            <a:off x="1905000" y="381000"/>
            <a:ext cx="8229600" cy="685800"/>
          </a:xfrm>
          <a:prstGeom prst="rect">
            <a:avLst/>
          </a:prstGeom>
        </p:spPr>
        <p:txBody>
          <a:bodyPr/>
          <a:lstStyle>
            <a:lvl1pPr>
              <a:defRPr sz="3900">
                <a:solidFill>
                  <a:srgbClr val="C00000"/>
                </a:solidFill>
                <a:latin typeface="Arial"/>
                <a:ea typeface="Arial"/>
                <a:cs typeface="Arial"/>
                <a:sym typeface="Arial"/>
              </a:defRPr>
            </a:lvl1pPr>
          </a:lstStyle>
          <a:p>
            <a:r>
              <a:t>Results and Discussion</a:t>
            </a:r>
          </a:p>
        </p:txBody>
      </p:sp>
      <p:pic>
        <p:nvPicPr>
          <p:cNvPr id="179" name="Content Placeholder 7" descr="Content Placeholder 7"/>
          <p:cNvPicPr>
            <a:picLocks noChangeAspect="1"/>
          </p:cNvPicPr>
          <p:nvPr/>
        </p:nvPicPr>
        <p:blipFill>
          <a:blip r:embed="rId2"/>
          <a:stretch>
            <a:fillRect/>
          </a:stretch>
        </p:blipFill>
        <p:spPr>
          <a:xfrm>
            <a:off x="3581400" y="2472765"/>
            <a:ext cx="3581711" cy="1066893"/>
          </a:xfrm>
          <a:prstGeom prst="rect">
            <a:avLst/>
          </a:prstGeom>
          <a:ln w="12700">
            <a:miter lim="400000"/>
          </a:ln>
        </p:spPr>
      </p:pic>
      <p:sp>
        <p:nvSpPr>
          <p:cNvPr id="180" name="TextBox 9"/>
          <p:cNvSpPr txBox="1"/>
          <p:nvPr/>
        </p:nvSpPr>
        <p:spPr>
          <a:xfrm>
            <a:off x="1444214" y="3952545"/>
            <a:ext cx="9079454"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285750" indent="-285750">
              <a:buSzPct val="100000"/>
              <a:buFont typeface="Arial"/>
              <a:buChar char="•"/>
              <a:defRPr>
                <a:latin typeface="Arial"/>
                <a:ea typeface="Arial"/>
                <a:cs typeface="Arial"/>
                <a:sym typeface="Arial"/>
              </a:defRPr>
            </a:lvl1pPr>
          </a:lstStyle>
          <a:p>
            <a:r>
              <a:t>Output 1 represents this person requires mental health treatment based on the inputs provided by them.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76"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77" name="Slide Number Placeholder 5"/>
          <p:cNvSpPr txBox="1">
            <a:spLocks noGrp="1"/>
          </p:cNvSpPr>
          <p:nvPr>
            <p:ph type="sldNum" sz="quarter" idx="4294967295"/>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78" name="Title 1"/>
          <p:cNvSpPr txBox="1">
            <a:spLocks noGrp="1"/>
          </p:cNvSpPr>
          <p:nvPr>
            <p:ph type="title"/>
          </p:nvPr>
        </p:nvSpPr>
        <p:spPr>
          <a:xfrm>
            <a:off x="1905000" y="381000"/>
            <a:ext cx="8229600" cy="685800"/>
          </a:xfrm>
          <a:prstGeom prst="rect">
            <a:avLst/>
          </a:prstGeom>
        </p:spPr>
        <p:txBody>
          <a:bodyPr/>
          <a:lstStyle>
            <a:lvl1pPr>
              <a:defRPr sz="3900">
                <a:solidFill>
                  <a:srgbClr val="C00000"/>
                </a:solidFill>
                <a:latin typeface="Arial"/>
                <a:ea typeface="Arial"/>
                <a:cs typeface="Arial"/>
                <a:sym typeface="Arial"/>
              </a:defRPr>
            </a:lvl1pPr>
          </a:lstStyle>
          <a:p>
            <a:r>
              <a:rPr lang="en-IN" dirty="0"/>
              <a:t>Conclusion</a:t>
            </a:r>
            <a:endParaRPr dirty="0"/>
          </a:p>
        </p:txBody>
      </p:sp>
      <p:sp>
        <p:nvSpPr>
          <p:cNvPr id="180" name="TextBox 9"/>
          <p:cNvSpPr txBox="1"/>
          <p:nvPr/>
        </p:nvSpPr>
        <p:spPr>
          <a:xfrm>
            <a:off x="1123702" y="1916355"/>
            <a:ext cx="9079454"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285750" indent="-285750">
              <a:buSzPct val="100000"/>
              <a:buFont typeface="Arial"/>
              <a:buChar char="•"/>
              <a:defRPr>
                <a:latin typeface="Arial"/>
                <a:ea typeface="Arial"/>
                <a:cs typeface="Arial"/>
                <a:sym typeface="Arial"/>
              </a:defRPr>
            </a:lvl1pPr>
          </a:lstStyle>
          <a:p>
            <a:pPr marL="0" indent="0">
              <a:buNone/>
            </a:pPr>
            <a:r>
              <a:rPr lang="en-IN" dirty="0"/>
              <a:t>This project helps a person to predict whether he is experiencing mental illness.</a:t>
            </a:r>
            <a:r>
              <a:rPr dirty="0"/>
              <a:t> </a:t>
            </a:r>
          </a:p>
        </p:txBody>
      </p:sp>
    </p:spTree>
    <p:extLst>
      <p:ext uri="{BB962C8B-B14F-4D97-AF65-F5344CB8AC3E}">
        <p14:creationId xmlns:p14="http://schemas.microsoft.com/office/powerpoint/2010/main" val="18764095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4" name="Title 1"/>
          <p:cNvSpPr txBox="1">
            <a:spLocks noGrp="1"/>
          </p:cNvSpPr>
          <p:nvPr>
            <p:ph type="title"/>
          </p:nvPr>
        </p:nvSpPr>
        <p:spPr>
          <a:xfrm>
            <a:off x="1981200" y="228600"/>
            <a:ext cx="8229600" cy="1143000"/>
          </a:xfrm>
          <a:prstGeom prst="rect">
            <a:avLst/>
          </a:prstGeom>
        </p:spPr>
        <p:txBody>
          <a:bodyPr/>
          <a:lstStyle>
            <a:lvl1pPr>
              <a:defRPr>
                <a:solidFill>
                  <a:srgbClr val="C00000"/>
                </a:solidFill>
                <a:latin typeface="Arial"/>
                <a:ea typeface="Arial"/>
                <a:cs typeface="Arial"/>
                <a:sym typeface="Arial"/>
              </a:defRPr>
            </a:lvl1pPr>
          </a:lstStyle>
          <a:p>
            <a:r>
              <a:t>Presentation Outline</a:t>
            </a:r>
          </a:p>
        </p:txBody>
      </p:sp>
      <p:sp>
        <p:nvSpPr>
          <p:cNvPr id="105" name="Content Placeholder 2"/>
          <p:cNvSpPr txBox="1">
            <a:spLocks noGrp="1"/>
          </p:cNvSpPr>
          <p:nvPr>
            <p:ph type="body" idx="1"/>
          </p:nvPr>
        </p:nvSpPr>
        <p:spPr>
          <a:xfrm>
            <a:off x="2133600" y="1600201"/>
            <a:ext cx="8229600" cy="4525963"/>
          </a:xfrm>
          <a:prstGeom prst="rect">
            <a:avLst/>
          </a:prstGeom>
        </p:spPr>
        <p:txBody>
          <a:bodyPr/>
          <a:lstStyle/>
          <a:p>
            <a:pPr>
              <a:defRPr sz="2000">
                <a:latin typeface="Arial"/>
                <a:ea typeface="Arial"/>
                <a:cs typeface="Arial"/>
                <a:sym typeface="Arial"/>
              </a:defRPr>
            </a:pPr>
            <a:r>
              <a:t>Course Certificate</a:t>
            </a:r>
          </a:p>
          <a:p>
            <a:pPr>
              <a:defRPr sz="2000">
                <a:latin typeface="Arial"/>
                <a:ea typeface="Arial"/>
                <a:cs typeface="Arial"/>
                <a:sym typeface="Arial"/>
              </a:defRPr>
            </a:pPr>
            <a:r>
              <a:t>Introduction</a:t>
            </a:r>
          </a:p>
          <a:p>
            <a:pPr>
              <a:defRPr sz="2000">
                <a:latin typeface="Arial"/>
                <a:ea typeface="Arial"/>
                <a:cs typeface="Arial"/>
                <a:sym typeface="Arial"/>
              </a:defRPr>
            </a:pPr>
            <a:r>
              <a:t>Objectives</a:t>
            </a:r>
          </a:p>
          <a:p>
            <a:pPr>
              <a:defRPr sz="2000">
                <a:latin typeface="Arial"/>
                <a:ea typeface="Arial"/>
                <a:cs typeface="Arial"/>
                <a:sym typeface="Arial"/>
              </a:defRPr>
            </a:pPr>
            <a:r>
              <a:t>System Architecture / Ideation Map</a:t>
            </a:r>
          </a:p>
          <a:p>
            <a:pPr>
              <a:defRPr sz="2000">
                <a:latin typeface="Arial"/>
                <a:ea typeface="Arial"/>
                <a:cs typeface="Arial"/>
                <a:sym typeface="Arial"/>
              </a:defRPr>
            </a:pPr>
            <a:r>
              <a:t>Module Implementation</a:t>
            </a:r>
          </a:p>
          <a:p>
            <a:pPr>
              <a:defRPr sz="2000">
                <a:latin typeface="Arial"/>
                <a:ea typeface="Arial"/>
                <a:cs typeface="Arial"/>
                <a:sym typeface="Arial"/>
              </a:defRPr>
            </a:pPr>
            <a:r>
              <a:t>Application Snapshots</a:t>
            </a:r>
          </a:p>
          <a:p>
            <a:pPr>
              <a:defRPr sz="2000">
                <a:latin typeface="Arial"/>
                <a:ea typeface="Arial"/>
                <a:cs typeface="Arial"/>
                <a:sym typeface="Arial"/>
              </a:defRPr>
            </a:pPr>
            <a:r>
              <a:t>Results and Discussions</a:t>
            </a:r>
          </a:p>
          <a:p>
            <a:pPr>
              <a:defRPr sz="2000">
                <a:latin typeface="Arial"/>
                <a:ea typeface="Arial"/>
                <a:cs typeface="Arial"/>
                <a:sym typeface="Arial"/>
              </a:defRPr>
            </a:pPr>
            <a:r>
              <a:t>Conclusion &amp; Future work</a:t>
            </a:r>
          </a:p>
          <a:p>
            <a:pPr>
              <a:defRPr sz="2000">
                <a:latin typeface="Arial"/>
                <a:ea typeface="Arial"/>
                <a:cs typeface="Arial"/>
                <a:sym typeface="Arial"/>
              </a:defRPr>
            </a:pPr>
            <a:r>
              <a:t>References</a:t>
            </a:r>
          </a:p>
        </p:txBody>
      </p:sp>
      <p:sp>
        <p:nvSpPr>
          <p:cNvPr id="106"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07"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88" name="Title 1"/>
          <p:cNvSpPr txBox="1">
            <a:spLocks noGrp="1"/>
          </p:cNvSpPr>
          <p:nvPr>
            <p:ph type="title"/>
          </p:nvPr>
        </p:nvSpPr>
        <p:spPr>
          <a:xfrm>
            <a:off x="1822940" y="228600"/>
            <a:ext cx="8229601" cy="2286000"/>
          </a:xfrm>
          <a:prstGeom prst="rect">
            <a:avLst/>
          </a:prstGeom>
        </p:spPr>
        <p:txBody>
          <a:bodyPr/>
          <a:lstStyle/>
          <a:p>
            <a:pPr>
              <a:defRPr>
                <a:solidFill>
                  <a:srgbClr val="C00000"/>
                </a:solidFill>
                <a:latin typeface="Arial"/>
                <a:ea typeface="Arial"/>
                <a:cs typeface="Arial"/>
                <a:sym typeface="Arial"/>
              </a:defRPr>
            </a:pPr>
            <a:r>
              <a:t>References</a:t>
            </a:r>
            <a:br/>
            <a:br/>
            <a:endParaRPr/>
          </a:p>
        </p:txBody>
      </p:sp>
      <p:sp>
        <p:nvSpPr>
          <p:cNvPr id="189"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90" name="Slide Number Placeholder 5"/>
          <p:cNvSpPr txBox="1">
            <a:spLocks noGrp="1"/>
          </p:cNvSpPr>
          <p:nvPr>
            <p:ph type="sldNum" sz="quarter" idx="4294967295"/>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191" name="Content Placeholder 6"/>
          <p:cNvSpPr txBox="1">
            <a:spLocks noGrp="1"/>
          </p:cNvSpPr>
          <p:nvPr>
            <p:ph type="body" idx="1"/>
          </p:nvPr>
        </p:nvSpPr>
        <p:spPr>
          <a:prstGeom prst="rect">
            <a:avLst/>
          </a:prstGeom>
        </p:spPr>
        <p:txBody>
          <a:bodyPr/>
          <a:lstStyle/>
          <a:p>
            <a:pPr>
              <a:defRPr sz="1800">
                <a:latin typeface="Montserrat"/>
                <a:ea typeface="Montserrat"/>
                <a:cs typeface="Montserrat"/>
                <a:sym typeface="Montserrat"/>
              </a:defRPr>
            </a:pPr>
            <a:r>
              <a:t>Survey on Mental Health in the Tech Workplace in 2014</a:t>
            </a:r>
          </a:p>
          <a:p>
            <a:r>
              <a:rPr u="sng">
                <a:solidFill>
                  <a:srgbClr val="0563C1"/>
                </a:solidFill>
                <a:uFill>
                  <a:solidFill>
                    <a:srgbClr val="0563C1"/>
                  </a:solidFill>
                </a:uFill>
                <a:hlinkClick r:id="rId2"/>
              </a:rPr>
              <a:t>https://www.kaggle.com/datasets/osmi/mental-health-in-tech-survey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ooter Placeholder 2"/>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94" name="Title 4"/>
          <p:cNvSpPr txBox="1">
            <a:spLocks noGrp="1"/>
          </p:cNvSpPr>
          <p:nvPr>
            <p:ph type="title"/>
          </p:nvPr>
        </p:nvSpPr>
        <p:spPr>
          <a:xfrm>
            <a:off x="1822940" y="228600"/>
            <a:ext cx="8692661" cy="6781800"/>
          </a:xfrm>
          <a:prstGeom prst="rect">
            <a:avLst/>
          </a:prstGeom>
        </p:spPr>
        <p:txBody>
          <a:bodyPr/>
          <a:lstStyle/>
          <a:p>
            <a:pPr>
              <a:defRPr sz="7200">
                <a:solidFill>
                  <a:srgbClr val="C00000"/>
                </a:solidFill>
              </a:defRPr>
            </a:pPr>
            <a:r>
              <a:t>THANK</a:t>
            </a:r>
            <a:r>
              <a:rPr>
                <a:solidFill>
                  <a:srgbClr val="000000"/>
                </a:solidFill>
              </a:rPr>
              <a:t> </a:t>
            </a:r>
            <a:r>
              <a:t>YOU</a:t>
            </a:r>
          </a:p>
        </p:txBody>
      </p:sp>
      <p:sp>
        <p:nvSpPr>
          <p:cNvPr id="195" name="Date Placeholder 1"/>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96" name="Slide Number Placeholder 3"/>
          <p:cNvSpPr txBox="1">
            <a:spLocks noGrp="1"/>
          </p:cNvSpPr>
          <p:nvPr>
            <p:ph type="sldNum" sz="quarter" idx="4294967295"/>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
          <p:cNvSpPr txBox="1"/>
          <p:nvPr/>
        </p:nvSpPr>
        <p:spPr>
          <a:xfrm>
            <a:off x="1130449" y="384592"/>
            <a:ext cx="7358231" cy="548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a:solidFill>
                  <a:srgbClr val="C00000"/>
                </a:solidFill>
                <a:latin typeface="Arial"/>
                <a:ea typeface="Arial"/>
                <a:cs typeface="Arial"/>
                <a:sym typeface="Arial"/>
              </a:defRPr>
            </a:lvl1pPr>
          </a:lstStyle>
          <a:p>
            <a:r>
              <a:t>Course Certificate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12" name="Title 1"/>
          <p:cNvSpPr txBox="1">
            <a:spLocks noGrp="1"/>
          </p:cNvSpPr>
          <p:nvPr>
            <p:ph type="title"/>
          </p:nvPr>
        </p:nvSpPr>
        <p:spPr>
          <a:xfrm>
            <a:off x="1822940" y="228600"/>
            <a:ext cx="8229601" cy="1828800"/>
          </a:xfrm>
          <a:prstGeom prst="rect">
            <a:avLst/>
          </a:prstGeom>
        </p:spPr>
        <p:txBody>
          <a:bodyPr/>
          <a:lstStyle/>
          <a:p>
            <a:pPr>
              <a:defRPr>
                <a:solidFill>
                  <a:srgbClr val="C00000"/>
                </a:solidFill>
                <a:latin typeface="Arial"/>
                <a:ea typeface="Arial"/>
                <a:cs typeface="Arial"/>
                <a:sym typeface="Arial"/>
              </a:defRPr>
            </a:pPr>
            <a:r>
              <a:t>Introduction</a:t>
            </a:r>
            <a:br/>
            <a:endParaRPr/>
          </a:p>
        </p:txBody>
      </p:sp>
      <p:sp>
        <p:nvSpPr>
          <p:cNvPr id="113" name="Content Placeholder 2"/>
          <p:cNvSpPr txBox="1">
            <a:spLocks noGrp="1"/>
          </p:cNvSpPr>
          <p:nvPr>
            <p:ph type="body" idx="1"/>
          </p:nvPr>
        </p:nvSpPr>
        <p:spPr>
          <a:prstGeom prst="rect">
            <a:avLst/>
          </a:prstGeom>
        </p:spPr>
        <p:txBody>
          <a:bodyPr/>
          <a:lstStyle/>
          <a:p>
            <a:pPr>
              <a:lnSpc>
                <a:spcPct val="72000"/>
              </a:lnSpc>
              <a:defRPr sz="2000">
                <a:latin typeface="Arial"/>
                <a:ea typeface="Arial"/>
                <a:cs typeface="Arial"/>
                <a:sym typeface="Arial"/>
              </a:defRPr>
            </a:pPr>
            <a:r>
              <a:t>Mental Health First Aid teaches participants how to notice and support an individual who may be experiencing a mental health or substance use concern or crisis and connect them with the appropriate employee resources.</a:t>
            </a:r>
            <a:endParaRPr sz="2500"/>
          </a:p>
          <a:p>
            <a:pPr>
              <a:lnSpc>
                <a:spcPct val="72000"/>
              </a:lnSpc>
              <a:defRPr sz="2000">
                <a:latin typeface="Arial"/>
                <a:ea typeface="Arial"/>
                <a:cs typeface="Arial"/>
                <a:sym typeface="Arial"/>
              </a:defRPr>
            </a:pPr>
            <a:r>
              <a:t>Employers can offer robust benefits packages to support employees who go through mental health issues. That includes Employee Assistance Programs, Wellness programs that focus on mental and physical health, Health and Disability Insurance, or flexible working schedules or time off policies. Organizations that incorporate mental health awareness help to create a healthy and productive work environment that reduces the stigma associated with mental illness, increases the organizations' mental health literacy, and teaches the skills to safely and responsibly respond to a co-worker's mental health concern.</a:t>
            </a:r>
            <a:endParaRPr sz="2200"/>
          </a:p>
          <a:p>
            <a:pPr>
              <a:lnSpc>
                <a:spcPct val="72000"/>
              </a:lnSpc>
              <a:defRPr sz="2000">
                <a:latin typeface="Arial"/>
                <a:ea typeface="Arial"/>
                <a:cs typeface="Arial"/>
                <a:sym typeface="Arial"/>
              </a:defRPr>
            </a:pPr>
            <a:r>
              <a:t>The main purpose of the Mental Health Prediction system is to predict whether a person needs to seek Mental health treatment or not based on inputs provided by them.</a:t>
            </a:r>
            <a:endParaRPr sz="2500"/>
          </a:p>
          <a:p>
            <a:pPr>
              <a:lnSpc>
                <a:spcPct val="72000"/>
              </a:lnSpc>
              <a:defRPr sz="2000">
                <a:latin typeface="Arial"/>
                <a:ea typeface="Arial"/>
                <a:cs typeface="Arial"/>
                <a:sym typeface="Arial"/>
              </a:defRPr>
            </a:pPr>
            <a:r>
              <a:t>We will be using classification algorithms such as Logistic Regression, KNN, Decision tree, Random Forest, AdaBoost, GradientBoost, and XGBoost. We will train and test the data with these algorithms. From this, the best model is selected and saved in pkl format. We will also be deploying our model locally using Flask.</a:t>
            </a:r>
          </a:p>
        </p:txBody>
      </p:sp>
      <p:sp>
        <p:nvSpPr>
          <p:cNvPr id="114"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15"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oter Placeholder 7"/>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18" name="Date Placeholder 6"/>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19" name="Slide Number Placeholder 8"/>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20" name="Title 1"/>
          <p:cNvSpPr txBox="1">
            <a:spLocks noGrp="1"/>
          </p:cNvSpPr>
          <p:nvPr>
            <p:ph type="title"/>
          </p:nvPr>
        </p:nvSpPr>
        <p:spPr>
          <a:xfrm>
            <a:off x="2057400" y="304799"/>
            <a:ext cx="8229600" cy="655640"/>
          </a:xfrm>
          <a:prstGeom prst="rect">
            <a:avLst/>
          </a:prstGeom>
        </p:spPr>
        <p:txBody>
          <a:bodyPr/>
          <a:lstStyle>
            <a:lvl1pPr>
              <a:defRPr sz="3900">
                <a:solidFill>
                  <a:srgbClr val="D74027"/>
                </a:solidFill>
              </a:defRPr>
            </a:lvl1pPr>
          </a:lstStyle>
          <a:p>
            <a:r>
              <a:t>Objectives</a:t>
            </a:r>
          </a:p>
        </p:txBody>
      </p:sp>
      <p:sp>
        <p:nvSpPr>
          <p:cNvPr id="121" name="Content Placeholder 2"/>
          <p:cNvSpPr txBox="1">
            <a:spLocks noGrp="1"/>
          </p:cNvSpPr>
          <p:nvPr>
            <p:ph type="body" idx="1"/>
          </p:nvPr>
        </p:nvSpPr>
        <p:spPr>
          <a:xfrm>
            <a:off x="2057400" y="1524000"/>
            <a:ext cx="8153400" cy="4724400"/>
          </a:xfrm>
          <a:prstGeom prst="rect">
            <a:avLst/>
          </a:prstGeom>
        </p:spPr>
        <p:txBody>
          <a:bodyPr/>
          <a:lstStyle/>
          <a:p>
            <a:pPr marL="0" indent="0" algn="just">
              <a:lnSpc>
                <a:spcPct val="80000"/>
              </a:lnSpc>
              <a:buSzTx/>
              <a:buNone/>
              <a:defRPr sz="2000">
                <a:latin typeface="Arial"/>
                <a:ea typeface="Arial"/>
                <a:cs typeface="Arial"/>
                <a:sym typeface="Arial"/>
              </a:defRPr>
            </a:pPr>
            <a:r>
              <a:t>Project objectives are - </a:t>
            </a:r>
          </a:p>
          <a:p>
            <a:pPr marL="0" indent="0" algn="just">
              <a:lnSpc>
                <a:spcPct val="80000"/>
              </a:lnSpc>
              <a:buSzTx/>
              <a:buNone/>
              <a:defRPr sz="2000">
                <a:latin typeface="Arial"/>
                <a:ea typeface="Arial"/>
                <a:cs typeface="Arial"/>
                <a:sym typeface="Arial"/>
              </a:defRPr>
            </a:pPr>
            <a:endParaRPr/>
          </a:p>
          <a:p>
            <a:pPr marL="0" indent="0" defTabSz="457200">
              <a:lnSpc>
                <a:spcPct val="100000"/>
              </a:lnSpc>
              <a:spcBef>
                <a:spcPts val="0"/>
              </a:spcBef>
              <a:buSzTx/>
              <a:buNone/>
              <a:defRPr sz="2000">
                <a:latin typeface="Arial"/>
                <a:ea typeface="Arial"/>
                <a:cs typeface="Arial"/>
                <a:sym typeface="Arial"/>
              </a:defRPr>
            </a:pPr>
            <a:r>
              <a:t>•	Know fundamental concepts and techniques used for machine learning.</a:t>
            </a:r>
          </a:p>
          <a:p>
            <a:pPr marL="0" indent="0" defTabSz="457200">
              <a:lnSpc>
                <a:spcPct val="100000"/>
              </a:lnSpc>
              <a:spcBef>
                <a:spcPts val="0"/>
              </a:spcBef>
              <a:buSzTx/>
              <a:buNone/>
              <a:defRPr sz="2000">
                <a:latin typeface="Arial"/>
                <a:ea typeface="Arial"/>
                <a:cs typeface="Arial"/>
                <a:sym typeface="Arial"/>
              </a:defRPr>
            </a:pPr>
            <a:r>
              <a:t>•	Gain a broad understanding of data.</a:t>
            </a:r>
          </a:p>
          <a:p>
            <a:pPr marL="0" indent="0" defTabSz="457200">
              <a:lnSpc>
                <a:spcPct val="100000"/>
              </a:lnSpc>
              <a:spcBef>
                <a:spcPts val="0"/>
              </a:spcBef>
              <a:buSzTx/>
              <a:buNone/>
              <a:defRPr sz="2000">
                <a:latin typeface="Arial"/>
                <a:ea typeface="Arial"/>
                <a:cs typeface="Arial"/>
                <a:sym typeface="Arial"/>
              </a:defRPr>
            </a:pPr>
            <a:r>
              <a:t>•	Have knowledge of pre-processing the data/ transformation techniques and some visualization concepts before building the model</a:t>
            </a:r>
          </a:p>
          <a:p>
            <a:pPr marL="0" indent="0" defTabSz="457200">
              <a:lnSpc>
                <a:spcPct val="100000"/>
              </a:lnSpc>
              <a:spcBef>
                <a:spcPts val="0"/>
              </a:spcBef>
              <a:buSzTx/>
              <a:buNone/>
              <a:defRPr sz="2000">
                <a:latin typeface="Arial"/>
                <a:ea typeface="Arial"/>
                <a:cs typeface="Arial"/>
                <a:sym typeface="Arial"/>
              </a:defRPr>
            </a:pPr>
            <a:r>
              <a:t>•	Learn how to build a machine learning model and tune it for better performance</a:t>
            </a:r>
          </a:p>
          <a:p>
            <a:pPr marL="0" indent="0" defTabSz="457200">
              <a:lnSpc>
                <a:spcPct val="100000"/>
              </a:lnSpc>
              <a:spcBef>
                <a:spcPts val="0"/>
              </a:spcBef>
              <a:buSzTx/>
              <a:buNone/>
              <a:defRPr sz="2000">
                <a:latin typeface="Arial"/>
                <a:ea typeface="Arial"/>
                <a:cs typeface="Arial"/>
                <a:sym typeface="Arial"/>
              </a:defRPr>
            </a:pPr>
            <a:r>
              <a:t>•	Know how to evaluate the model and deploy it using flask</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24" name="Title 1"/>
          <p:cNvSpPr txBox="1">
            <a:spLocks noGrp="1"/>
          </p:cNvSpPr>
          <p:nvPr>
            <p:ph type="title"/>
          </p:nvPr>
        </p:nvSpPr>
        <p:spPr>
          <a:xfrm>
            <a:off x="2026918" y="288457"/>
            <a:ext cx="7886701" cy="1546881"/>
          </a:xfrm>
          <a:prstGeom prst="rect">
            <a:avLst/>
          </a:prstGeom>
        </p:spPr>
        <p:txBody>
          <a:bodyPr/>
          <a:lstStyle/>
          <a:p>
            <a:pPr>
              <a:defRPr sz="4000">
                <a:solidFill>
                  <a:srgbClr val="C00000"/>
                </a:solidFill>
                <a:latin typeface="+mj-lt"/>
                <a:ea typeface="+mj-ea"/>
                <a:cs typeface="+mj-cs"/>
                <a:sym typeface="Calibri"/>
              </a:defRPr>
            </a:pPr>
            <a:r>
              <a:t>System Architecture/ Ideation Map</a:t>
            </a:r>
            <a:br/>
            <a:endParaRPr/>
          </a:p>
        </p:txBody>
      </p:sp>
      <p:sp>
        <p:nvSpPr>
          <p:cNvPr id="125"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26"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27" name="Footer Placeholder 4"/>
          <p:cNvSpPr txBox="1"/>
          <p:nvPr/>
        </p:nvSpPr>
        <p:spPr>
          <a:xfrm>
            <a:off x="4693920" y="6414761"/>
            <a:ext cx="28041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88888"/>
                </a:solidFill>
              </a:defRPr>
            </a:lvl1pPr>
          </a:lstStyle>
          <a:p>
            <a:r>
              <a:t>Department of CSE</a:t>
            </a:r>
          </a:p>
        </p:txBody>
      </p:sp>
      <p:sp>
        <p:nvSpPr>
          <p:cNvPr id="128" name="Slide Number Placeholder 5"/>
          <p:cNvSpPr txBox="1"/>
          <p:nvPr/>
        </p:nvSpPr>
        <p:spPr>
          <a:xfrm>
            <a:off x="10075137" y="6414761"/>
            <a:ext cx="89943"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6</a:t>
            </a:r>
          </a:p>
        </p:txBody>
      </p:sp>
      <p:sp>
        <p:nvSpPr>
          <p:cNvPr id="129" name="Date Placeholder 3"/>
          <p:cNvSpPr txBox="1"/>
          <p:nvPr/>
        </p:nvSpPr>
        <p:spPr>
          <a:xfrm>
            <a:off x="2026918" y="6414761"/>
            <a:ext cx="2042163"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88888"/>
                </a:solidFill>
              </a:defRPr>
            </a:lvl1pPr>
          </a:lstStyle>
          <a:p>
            <a:r>
              <a:t>11 November 2021</a:t>
            </a:r>
          </a:p>
        </p:txBody>
      </p:sp>
      <p:pic>
        <p:nvPicPr>
          <p:cNvPr id="130" name="Picture 2" descr="Picture 2"/>
          <p:cNvPicPr>
            <a:picLocks noChangeAspect="1"/>
          </p:cNvPicPr>
          <p:nvPr/>
        </p:nvPicPr>
        <p:blipFill>
          <a:blip r:embed="rId2"/>
          <a:srcRect/>
          <a:stretch>
            <a:fillRect/>
          </a:stretch>
        </p:blipFill>
        <p:spPr>
          <a:xfrm>
            <a:off x="1891187" y="1358338"/>
            <a:ext cx="8157991" cy="381926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33" name="Title 1"/>
          <p:cNvSpPr txBox="1">
            <a:spLocks noGrp="1"/>
          </p:cNvSpPr>
          <p:nvPr>
            <p:ph type="title"/>
          </p:nvPr>
        </p:nvSpPr>
        <p:spPr>
          <a:prstGeom prst="rect">
            <a:avLst/>
          </a:prstGeom>
        </p:spPr>
        <p:txBody>
          <a:bodyPr/>
          <a:lstStyle>
            <a:lvl1pPr>
              <a:defRPr>
                <a:solidFill>
                  <a:srgbClr val="C00000"/>
                </a:solidFill>
                <a:latin typeface="Arial"/>
                <a:ea typeface="Arial"/>
                <a:cs typeface="Arial"/>
                <a:sym typeface="Arial"/>
              </a:defRPr>
            </a:lvl1pPr>
          </a:lstStyle>
          <a:p>
            <a:r>
              <a:t>Project Implementation</a:t>
            </a:r>
          </a:p>
        </p:txBody>
      </p:sp>
      <p:sp>
        <p:nvSpPr>
          <p:cNvPr id="134"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35"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36" name="Content Placeholder 6"/>
          <p:cNvSpPr txBox="1">
            <a:spLocks noGrp="1"/>
          </p:cNvSpPr>
          <p:nvPr>
            <p:ph type="body" idx="1"/>
          </p:nvPr>
        </p:nvSpPr>
        <p:spPr>
          <a:xfrm>
            <a:off x="838200" y="1825625"/>
            <a:ext cx="10515600" cy="3938681"/>
          </a:xfrm>
          <a:prstGeom prst="rect">
            <a:avLst/>
          </a:prstGeom>
        </p:spPr>
        <p:txBody>
          <a:bodyPr/>
          <a:lstStyle/>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The user interacts with the UI to enter the input.</a:t>
            </a:r>
            <a:endParaRPr sz="2100"/>
          </a:p>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Entered input is analyzed by the model which is integrated.</a:t>
            </a:r>
            <a:endParaRPr sz="2100"/>
          </a:p>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The predictions made by the model are showcased on the UI</a:t>
            </a:r>
            <a:endParaRPr sz="2100"/>
          </a:p>
          <a:p>
            <a:pPr marL="0" indent="0">
              <a:lnSpc>
                <a:spcPct val="85600"/>
              </a:lnSpc>
              <a:spcBef>
                <a:spcPts val="800"/>
              </a:spcBef>
              <a:buSzTx/>
              <a:buNone/>
              <a:tabLst>
                <a:tab pos="457200" algn="l"/>
              </a:tabLst>
              <a:defRPr sz="2900">
                <a:solidFill>
                  <a:srgbClr val="35475C"/>
                </a:solidFill>
                <a:latin typeface="Arial"/>
                <a:ea typeface="Arial"/>
                <a:cs typeface="Arial"/>
                <a:sym typeface="Arial"/>
              </a:defRPr>
            </a:pPr>
            <a:endParaRPr sz="2100"/>
          </a:p>
          <a:p>
            <a:pPr marL="0" indent="0">
              <a:lnSpc>
                <a:spcPct val="85600"/>
              </a:lnSpc>
              <a:spcBef>
                <a:spcPts val="800"/>
              </a:spcBef>
              <a:buSzTx/>
              <a:buNone/>
              <a:tabLst>
                <a:tab pos="457200" algn="l"/>
              </a:tabLst>
              <a:defRPr sz="2000">
                <a:solidFill>
                  <a:srgbClr val="35475C"/>
                </a:solidFill>
                <a:latin typeface="Arial"/>
                <a:ea typeface="Arial"/>
                <a:cs typeface="Arial"/>
                <a:sym typeface="Arial"/>
              </a:defRPr>
            </a:pPr>
            <a:r>
              <a:t>To accomplish this, we have to complete all the activities listed below</a:t>
            </a:r>
            <a:endParaRPr sz="2600"/>
          </a:p>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Data collection</a:t>
            </a:r>
            <a:endParaRPr sz="26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Collect the dataset or create the dataset</a:t>
            </a:r>
            <a:endParaRPr sz="2600"/>
          </a:p>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Data pre-processing</a:t>
            </a:r>
            <a:endParaRPr sz="26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Removing unnecessary columns</a:t>
            </a:r>
            <a:endParaRPr sz="26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Checking for null values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39" name="Title 1"/>
          <p:cNvSpPr txBox="1">
            <a:spLocks noGrp="1"/>
          </p:cNvSpPr>
          <p:nvPr>
            <p:ph type="title"/>
          </p:nvPr>
        </p:nvSpPr>
        <p:spPr>
          <a:prstGeom prst="rect">
            <a:avLst/>
          </a:prstGeom>
        </p:spPr>
        <p:txBody>
          <a:bodyPr/>
          <a:lstStyle>
            <a:lvl1pPr>
              <a:defRPr>
                <a:solidFill>
                  <a:srgbClr val="C00000"/>
                </a:solidFill>
                <a:latin typeface="Arial"/>
                <a:ea typeface="Arial"/>
                <a:cs typeface="Arial"/>
                <a:sym typeface="Arial"/>
              </a:defRPr>
            </a:lvl1pPr>
          </a:lstStyle>
          <a:p>
            <a:r>
              <a:t>Project Implementation contd..</a:t>
            </a:r>
          </a:p>
        </p:txBody>
      </p:sp>
      <p:sp>
        <p:nvSpPr>
          <p:cNvPr id="140"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41"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42" name="Content Placeholder 6"/>
          <p:cNvSpPr txBox="1">
            <a:spLocks noGrp="1"/>
          </p:cNvSpPr>
          <p:nvPr>
            <p:ph type="body" idx="1"/>
          </p:nvPr>
        </p:nvSpPr>
        <p:spPr>
          <a:xfrm>
            <a:off x="838200" y="1622612"/>
            <a:ext cx="10515600" cy="4554352"/>
          </a:xfrm>
          <a:prstGeom prst="rect">
            <a:avLst/>
          </a:prstGeom>
        </p:spPr>
        <p:txBody>
          <a:bodyPr/>
          <a:lstStyle/>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Visualizing and analyzing data</a:t>
            </a:r>
            <a:endParaRPr sz="8000"/>
          </a:p>
          <a:p>
            <a:pPr marL="800100" lvl="1"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Univariate analysis</a:t>
            </a:r>
            <a:endParaRPr sz="8000"/>
          </a:p>
          <a:p>
            <a:pPr marL="800100" lvl="1"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Bivariate analysis</a:t>
            </a:r>
            <a:endParaRPr sz="8000"/>
          </a:p>
          <a:p>
            <a:pPr marL="800100" lvl="1"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Descriptive analysis</a:t>
            </a:r>
            <a:endParaRPr sz="8000"/>
          </a:p>
          <a:p>
            <a:pPr marL="342900" indent="-342900">
              <a:lnSpc>
                <a:spcPct val="856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Model building</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Handling categorical values</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Dividing data into train and test sets</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Import the model building libraries</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Comparing the accuracy of various models</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Hyperparameter tuning of the selected model</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Evaluating the performance of models</a:t>
            </a:r>
            <a:endParaRPr sz="8000"/>
          </a:p>
          <a:p>
            <a:pPr marL="742950" lvl="1" indent="-285750">
              <a:lnSpc>
                <a:spcPct val="856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Save the model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ooter Placeholder 4"/>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45" name="Title 1"/>
          <p:cNvSpPr txBox="1">
            <a:spLocks noGrp="1"/>
          </p:cNvSpPr>
          <p:nvPr>
            <p:ph type="title"/>
          </p:nvPr>
        </p:nvSpPr>
        <p:spPr>
          <a:prstGeom prst="rect">
            <a:avLst/>
          </a:prstGeom>
        </p:spPr>
        <p:txBody>
          <a:bodyPr/>
          <a:lstStyle>
            <a:lvl1pPr>
              <a:defRPr>
                <a:solidFill>
                  <a:srgbClr val="C00000"/>
                </a:solidFill>
                <a:latin typeface="Arial"/>
                <a:ea typeface="Arial"/>
                <a:cs typeface="Arial"/>
                <a:sym typeface="Arial"/>
              </a:defRPr>
            </a:lvl1pPr>
          </a:lstStyle>
          <a:p>
            <a:r>
              <a:t>Project Implementation contd..</a:t>
            </a:r>
          </a:p>
        </p:txBody>
      </p:sp>
      <p:sp>
        <p:nvSpPr>
          <p:cNvPr id="146" name="Date Placeholder 3"/>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t>17 April 2023</a:t>
            </a:r>
          </a:p>
        </p:txBody>
      </p:sp>
      <p:sp>
        <p:nvSpPr>
          <p:cNvPr id="147" name="Slide Number Placeholder 5"/>
          <p:cNvSpPr txBox="1">
            <a:spLocks noGrp="1"/>
          </p:cNvSpPr>
          <p:nvPr>
            <p:ph type="sldNum" sz="quarter" idx="4294967295"/>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48" name="Content Placeholder 6"/>
          <p:cNvSpPr txBox="1">
            <a:spLocks noGrp="1"/>
          </p:cNvSpPr>
          <p:nvPr>
            <p:ph type="body" idx="1"/>
          </p:nvPr>
        </p:nvSpPr>
        <p:spPr>
          <a:prstGeom prst="rect">
            <a:avLst/>
          </a:prstGeom>
        </p:spPr>
        <p:txBody>
          <a:bodyPr/>
          <a:lstStyle/>
          <a:p>
            <a:pPr marL="342900" indent="-342900">
              <a:lnSpc>
                <a:spcPct val="107000"/>
              </a:lnSpc>
              <a:spcBef>
                <a:spcPts val="800"/>
              </a:spcBef>
              <a:buSzPts val="2000"/>
              <a:buFont typeface="Symbol"/>
              <a:buChar char="·"/>
              <a:tabLst>
                <a:tab pos="457200" algn="l"/>
              </a:tabLst>
              <a:defRPr sz="2000">
                <a:solidFill>
                  <a:srgbClr val="35475C"/>
                </a:solidFill>
                <a:latin typeface="Arial"/>
                <a:ea typeface="Arial"/>
                <a:cs typeface="Arial"/>
                <a:sym typeface="Arial"/>
              </a:defRPr>
            </a:pPr>
            <a:r>
              <a:t>Application Building</a:t>
            </a:r>
          </a:p>
          <a:p>
            <a:pPr marL="742950" lvl="1" indent="-285750">
              <a:lnSpc>
                <a:spcPct val="1070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Create an HTML file</a:t>
            </a:r>
          </a:p>
          <a:p>
            <a:pPr marL="742950" lvl="1" indent="-285750">
              <a:lnSpc>
                <a:spcPct val="107000"/>
              </a:lnSpc>
              <a:spcBef>
                <a:spcPts val="800"/>
              </a:spcBef>
              <a:buSzPts val="2000"/>
              <a:buFont typeface="Courier New"/>
              <a:buChar char="o"/>
              <a:tabLst>
                <a:tab pos="914400" algn="l"/>
              </a:tabLst>
              <a:defRPr sz="2000">
                <a:solidFill>
                  <a:srgbClr val="35475C"/>
                </a:solidFill>
                <a:latin typeface="Arial"/>
                <a:ea typeface="Arial"/>
                <a:cs typeface="Arial"/>
                <a:sym typeface="Arial"/>
              </a:defRPr>
            </a:pPr>
            <a:r>
              <a:t>Build python code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Montserrat</vt:lpstr>
      <vt:lpstr>Symbol</vt:lpstr>
      <vt:lpstr>Office Theme</vt:lpstr>
      <vt:lpstr> </vt:lpstr>
      <vt:lpstr>Presentation Outline</vt:lpstr>
      <vt:lpstr>PowerPoint Presentation</vt:lpstr>
      <vt:lpstr>Introduction </vt:lpstr>
      <vt:lpstr>Objectives</vt:lpstr>
      <vt:lpstr>System Architecture/ Ideation Map </vt:lpstr>
      <vt:lpstr>Project Implementation</vt:lpstr>
      <vt:lpstr>Project Implementation contd..</vt:lpstr>
      <vt:lpstr>Project Implementation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Snapshot   </vt:lpstr>
      <vt:lpstr>Results and Discussion</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Shanthosh Vedagiri</cp:lastModifiedBy>
  <cp:revision>1</cp:revision>
  <dcterms:modified xsi:type="dcterms:W3CDTF">2023-04-23T18:00:27Z</dcterms:modified>
</cp:coreProperties>
</file>