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0BAE-143B-775E-024C-5EAE60D4BA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08F39-D4F3-CDDE-3761-551043DA6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8B20B-E375-5083-89E8-3B25205B5753}"/>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79873AF9-F3C7-0E0D-D13C-77BF20AC8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D1D3F-6137-4F08-E6FF-5C8876590E63}"/>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125730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EEA8-E3A3-AA49-8C83-F955FEE7A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987B1-664D-3742-222A-1747B7BB3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105CF-6F59-36D2-1AB3-712381069B57}"/>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B6F315B4-B40A-8680-ED25-5AF48438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46972-CAFD-D3E6-558F-8BE00AC9C697}"/>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396942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9C464-4807-0473-6900-E9C98ED67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EF6FF-8D79-8D52-EF44-F4769F20F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8B067-B584-CCF2-8C72-4862D5739F5A}"/>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6828B854-2AA4-1590-F1C9-19AAAE076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A4C1F-D0E2-8950-63D6-51EBF4A998B7}"/>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274075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4139-C398-B698-DA25-1DE6DA58F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ECF74-9DB9-67B4-7A60-9BF826FA0A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16B7A-FFB5-9BAD-A430-719C282A8C13}"/>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053C7264-B135-C96A-BC1F-8596EAAE4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81746-F087-4567-3A23-74AB3F4C7D57}"/>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427268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DFCD-A783-A12B-A3B2-25BBCA79F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F7F4DD-112C-6505-644C-CAE1D2B39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5ED73-1055-A747-C3AB-1487D7686078}"/>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E0850A60-B1E3-1A2B-4202-DB419DAAC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200D2-D95E-2257-24D3-7A00832A336D}"/>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11163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2DCC-D394-EB0F-D59C-4672D19D1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48FB4-19DB-EED3-F810-923B327F6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64598-66D7-EDE7-1EC5-D2F0194D9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2B8C7-53CF-4C91-2053-6A17B61FAA6C}"/>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6" name="Footer Placeholder 5">
            <a:extLst>
              <a:ext uri="{FF2B5EF4-FFF2-40B4-BE49-F238E27FC236}">
                <a16:creationId xmlns:a16="http://schemas.microsoft.com/office/drawing/2014/main" id="{630D2771-4FC0-AEF1-9C54-71C7842A2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37530-18A9-56E7-18D1-427FFB5CA60E}"/>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39904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F2B3-5FB4-917A-F6A5-867824F309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F701CF-19F1-D7E7-27FC-41C6D0F4A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D36D6-E85D-E3F3-D80A-CAF81DCA49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43DC6-A698-E902-D9AF-1986AFEB5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AB763-A8B7-CFFB-7A5F-7B48A34CE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14D5B-4FE8-C5D7-256B-7555AE53D375}"/>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8" name="Footer Placeholder 7">
            <a:extLst>
              <a:ext uri="{FF2B5EF4-FFF2-40B4-BE49-F238E27FC236}">
                <a16:creationId xmlns:a16="http://schemas.microsoft.com/office/drawing/2014/main" id="{90C10513-31C8-B96C-5ED9-81A2632DBA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9F31F-9E61-C0C6-5816-C851433E12C6}"/>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338463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8136-C47E-846F-A675-71F98B365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DD044-ABF9-4729-DD84-35FB05EA67F0}"/>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4" name="Footer Placeholder 3">
            <a:extLst>
              <a:ext uri="{FF2B5EF4-FFF2-40B4-BE49-F238E27FC236}">
                <a16:creationId xmlns:a16="http://schemas.microsoft.com/office/drawing/2014/main" id="{9B633CB0-4E10-8436-0B0B-51ABAB437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6612F-F012-409A-2D98-7CA8227BDBD3}"/>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234173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FB510-D312-D848-7CFF-626191EC69A0}"/>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3" name="Footer Placeholder 2">
            <a:extLst>
              <a:ext uri="{FF2B5EF4-FFF2-40B4-BE49-F238E27FC236}">
                <a16:creationId xmlns:a16="http://schemas.microsoft.com/office/drawing/2014/main" id="{12B90F0D-1706-339E-1F7B-BA9193555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3BE7E-F0A0-66F3-EF5A-1332B0A84382}"/>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233388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51AB-98BB-D6AA-3F58-B3815C27B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068646-8889-4DB0-6414-EE3E17131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B283CF-659A-669C-4BE7-1D0B03429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B4A2E-578D-0C5A-B339-9341C7918795}"/>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6" name="Footer Placeholder 5">
            <a:extLst>
              <a:ext uri="{FF2B5EF4-FFF2-40B4-BE49-F238E27FC236}">
                <a16:creationId xmlns:a16="http://schemas.microsoft.com/office/drawing/2014/main" id="{BAC9C115-B3CE-197E-5880-975885764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7E844-2E16-A6B1-2717-4A7D495293DB}"/>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81713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9EC8-EC34-28E4-180D-4A77FF770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DE3CB-3B4D-80E8-B92D-2BEDBA5F5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E8183-4244-2133-9DB9-7AA13B92A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2545B-9554-2B6F-F09C-0DADB3978A21}"/>
              </a:ext>
            </a:extLst>
          </p:cNvPr>
          <p:cNvSpPr>
            <a:spLocks noGrp="1"/>
          </p:cNvSpPr>
          <p:nvPr>
            <p:ph type="dt" sz="half" idx="10"/>
          </p:nvPr>
        </p:nvSpPr>
        <p:spPr/>
        <p:txBody>
          <a:bodyPr/>
          <a:lstStyle/>
          <a:p>
            <a:fld id="{EA2E7792-8F75-4AFB-9D3A-B98ED139EDD0}" type="datetimeFigureOut">
              <a:rPr lang="en-US" smtClean="0"/>
              <a:t>4/8/2023</a:t>
            </a:fld>
            <a:endParaRPr lang="en-US"/>
          </a:p>
        </p:txBody>
      </p:sp>
      <p:sp>
        <p:nvSpPr>
          <p:cNvPr id="6" name="Footer Placeholder 5">
            <a:extLst>
              <a:ext uri="{FF2B5EF4-FFF2-40B4-BE49-F238E27FC236}">
                <a16:creationId xmlns:a16="http://schemas.microsoft.com/office/drawing/2014/main" id="{B3445A58-E6E5-17ED-0762-716CF16F5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535B8-901A-B478-8B88-AA5E33277149}"/>
              </a:ext>
            </a:extLst>
          </p:cNvPr>
          <p:cNvSpPr>
            <a:spLocks noGrp="1"/>
          </p:cNvSpPr>
          <p:nvPr>
            <p:ph type="sldNum" sz="quarter" idx="12"/>
          </p:nvPr>
        </p:nvSpPr>
        <p:spPr/>
        <p:txBody>
          <a:bodyPr/>
          <a:lstStyle/>
          <a:p>
            <a:fld id="{2746B214-0A6A-4007-81D4-1264F03D173F}" type="slidenum">
              <a:rPr lang="en-US" smtClean="0"/>
              <a:t>‹#›</a:t>
            </a:fld>
            <a:endParaRPr lang="en-US"/>
          </a:p>
        </p:txBody>
      </p:sp>
    </p:spTree>
    <p:extLst>
      <p:ext uri="{BB962C8B-B14F-4D97-AF65-F5344CB8AC3E}">
        <p14:creationId xmlns:p14="http://schemas.microsoft.com/office/powerpoint/2010/main" val="52056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F0558-BCB0-37AD-4BA7-1AB7E8911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C97B0-D8A5-3B1D-966B-7AAC81EBF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65A0F-38D4-4220-493A-98E772DE8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E7792-8F75-4AFB-9D3A-B98ED139EDD0}" type="datetimeFigureOut">
              <a:rPr lang="en-US" smtClean="0"/>
              <a:t>4/8/2023</a:t>
            </a:fld>
            <a:endParaRPr lang="en-US"/>
          </a:p>
        </p:txBody>
      </p:sp>
      <p:sp>
        <p:nvSpPr>
          <p:cNvPr id="5" name="Footer Placeholder 4">
            <a:extLst>
              <a:ext uri="{FF2B5EF4-FFF2-40B4-BE49-F238E27FC236}">
                <a16:creationId xmlns:a16="http://schemas.microsoft.com/office/drawing/2014/main" id="{E12A3EF7-B38F-AEF1-CA34-2BE94744F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9C6929-EC18-C833-16E3-4507D154B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6B214-0A6A-4007-81D4-1264F03D173F}" type="slidenum">
              <a:rPr lang="en-US" smtClean="0"/>
              <a:t>‹#›</a:t>
            </a:fld>
            <a:endParaRPr lang="en-US"/>
          </a:p>
        </p:txBody>
      </p:sp>
    </p:spTree>
    <p:extLst>
      <p:ext uri="{BB962C8B-B14F-4D97-AF65-F5344CB8AC3E}">
        <p14:creationId xmlns:p14="http://schemas.microsoft.com/office/powerpoint/2010/main" val="6100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8ECAF-F092-6181-7BC2-154A2DEF3E6E}"/>
              </a:ext>
            </a:extLst>
          </p:cNvPr>
          <p:cNvSpPr>
            <a:spLocks noGrp="1"/>
          </p:cNvSpPr>
          <p:nvPr>
            <p:ph idx="1"/>
          </p:nvPr>
        </p:nvSpPr>
        <p:spPr>
          <a:xfrm>
            <a:off x="605117" y="149224"/>
            <a:ext cx="10515600" cy="6448799"/>
          </a:xfrm>
        </p:spPr>
        <p:txBody>
          <a:bodyPr>
            <a:normAutofit/>
          </a:bodyPr>
          <a:lstStyle/>
          <a:p>
            <a:pPr marL="0" indent="0">
              <a:buNone/>
            </a:pPr>
            <a:r>
              <a:rPr lang="en-US" sz="4400" b="1" u="sng" dirty="0"/>
              <a:t>Analytics in Telecom – An Overview</a:t>
            </a:r>
          </a:p>
          <a:p>
            <a:pPr>
              <a:buFontTx/>
              <a:buChar char="-"/>
            </a:pPr>
            <a:r>
              <a:rPr lang="en-US" sz="2000" dirty="0"/>
              <a:t>Evolution of Mobile Telecom</a:t>
            </a:r>
          </a:p>
          <a:p>
            <a:pPr>
              <a:buFontTx/>
              <a:buChar char="-"/>
            </a:pPr>
            <a:r>
              <a:rPr lang="en-US" sz="2000" dirty="0"/>
              <a:t>4Vs of Data</a:t>
            </a:r>
          </a:p>
          <a:p>
            <a:pPr>
              <a:buFontTx/>
              <a:buChar char="-"/>
            </a:pPr>
            <a:r>
              <a:rPr lang="en-US" sz="2000" dirty="0"/>
              <a:t>Data Points</a:t>
            </a:r>
          </a:p>
          <a:p>
            <a:pPr>
              <a:buFontTx/>
              <a:buChar char="-"/>
            </a:pPr>
            <a:r>
              <a:rPr lang="en-US" sz="2000" dirty="0"/>
              <a:t>Network Data at Various Stages</a:t>
            </a:r>
          </a:p>
          <a:p>
            <a:pPr>
              <a:buFontTx/>
              <a:buChar char="-"/>
            </a:pPr>
            <a:r>
              <a:rPr lang="en-US" sz="2000" dirty="0"/>
              <a:t>What can we do with Network Data</a:t>
            </a:r>
          </a:p>
          <a:p>
            <a:pPr>
              <a:buFontTx/>
              <a:buChar char="-"/>
            </a:pPr>
            <a:r>
              <a:rPr lang="en-US" sz="2000" dirty="0"/>
              <a:t>Sample Analytics Use cases in Network Data</a:t>
            </a:r>
          </a:p>
          <a:p>
            <a:pPr>
              <a:buFontTx/>
              <a:buChar char="-"/>
            </a:pPr>
            <a:r>
              <a:rPr lang="en-US" sz="2000" dirty="0"/>
              <a:t>Customer Data at various Stages</a:t>
            </a:r>
          </a:p>
          <a:p>
            <a:pPr>
              <a:buFontTx/>
              <a:buChar char="-"/>
            </a:pPr>
            <a:r>
              <a:rPr lang="en-US" sz="2000" dirty="0"/>
              <a:t>Sample Analytics use cases in Customer Data</a:t>
            </a:r>
          </a:p>
          <a:p>
            <a:pPr>
              <a:buFontTx/>
              <a:buChar char="-"/>
            </a:pPr>
            <a:r>
              <a:rPr lang="en-US" sz="2000" dirty="0"/>
              <a:t>What is in store for Telcos?</a:t>
            </a:r>
          </a:p>
          <a:p>
            <a:pPr>
              <a:buFontTx/>
              <a:buChar char="-"/>
            </a:pPr>
            <a:r>
              <a:rPr lang="en-US" sz="2000" dirty="0"/>
              <a:t>What can 5G do?</a:t>
            </a:r>
          </a:p>
          <a:p>
            <a:pPr>
              <a:buFontTx/>
              <a:buChar char="-"/>
            </a:pPr>
            <a:r>
              <a:rPr lang="en-US" sz="2000" dirty="0"/>
              <a:t>Telecom Analytics way forward</a:t>
            </a:r>
          </a:p>
          <a:p>
            <a:pPr>
              <a:buFontTx/>
              <a:buChar char="-"/>
            </a:pPr>
            <a:r>
              <a:rPr lang="en-US" sz="2000" dirty="0"/>
              <a:t>Possible Evolution Use cases</a:t>
            </a:r>
          </a:p>
          <a:p>
            <a:pPr>
              <a:buFontTx/>
              <a:buChar char="-"/>
            </a:pPr>
            <a:r>
              <a:rPr lang="en-US" sz="2000" dirty="0"/>
              <a:t>Summary – Need to ACT now</a:t>
            </a:r>
          </a:p>
          <a:p>
            <a:pPr marL="0" indent="0">
              <a:buNone/>
            </a:pPr>
            <a:endParaRPr lang="en-US" sz="4400" dirty="0"/>
          </a:p>
        </p:txBody>
      </p:sp>
    </p:spTree>
    <p:extLst>
      <p:ext uri="{BB962C8B-B14F-4D97-AF65-F5344CB8AC3E}">
        <p14:creationId xmlns:p14="http://schemas.microsoft.com/office/powerpoint/2010/main" val="368658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B56C00-54AA-3071-AA0C-2F64559A7ACE}"/>
              </a:ext>
            </a:extLst>
          </p:cNvPr>
          <p:cNvSpPr>
            <a:spLocks noGrp="1"/>
          </p:cNvSpPr>
          <p:nvPr>
            <p:ph type="subTitle" idx="1"/>
          </p:nvPr>
        </p:nvSpPr>
        <p:spPr>
          <a:xfrm>
            <a:off x="188259" y="134472"/>
            <a:ext cx="11734799" cy="6598022"/>
          </a:xfrm>
        </p:spPr>
        <p:txBody>
          <a:bodyPr/>
          <a:lstStyle/>
          <a:p>
            <a:pPr algn="l"/>
            <a:endParaRPr lang="en-US" b="0" i="0" dirty="0">
              <a:solidFill>
                <a:srgbClr val="000000"/>
              </a:solidFill>
              <a:effectLst/>
              <a:latin typeface="Inter"/>
            </a:endParaRPr>
          </a:p>
          <a:p>
            <a:pPr algn="l"/>
            <a:endParaRPr lang="en-US" sz="2000" b="1" i="0" dirty="0">
              <a:solidFill>
                <a:srgbClr val="000000"/>
              </a:solidFill>
              <a:effectLst/>
              <a:latin typeface="Inter"/>
            </a:endParaRPr>
          </a:p>
          <a:p>
            <a:pPr algn="l"/>
            <a:r>
              <a:rPr lang="en-US" sz="2000" b="1" i="0" dirty="0">
                <a:solidFill>
                  <a:srgbClr val="000000"/>
                </a:solidFill>
                <a:effectLst/>
                <a:latin typeface="Inter"/>
              </a:rPr>
              <a:t>Problem Statement :</a:t>
            </a:r>
          </a:p>
          <a:p>
            <a:pPr algn="l"/>
            <a:r>
              <a:rPr lang="en-US" sz="2000" b="0" i="0" dirty="0">
                <a:effectLst/>
                <a:latin typeface="Inter"/>
              </a:rPr>
              <a:t>In the telecom industry, customers are able to choose from a pool of companies to cater their needs regarding communication and internet. Customers are very critical about the kind of services they receive and judge the entire company based on a single experience! These communication services have become so recurrent and inseparable from the daily routine that a 30 minute maintenance break kicks in anxiety in the users highlighting our taken-for-granted attitude towards these services! Coupled with high customer acquisition costs, churn analysis becomes very pivotal! Churn rate is a metric that describes the number of customers that cancelled or did not renew their subscription with the company. Thus, higher the churn rate, more customers stop buying from your business, directly affecting the revenue! Hence, based on the insights gained from the churn analysis, companies can build strategies, target segments, improve the quality of the services being provided to improve the customer experience, thus cultivating trust with the customers. That is why building predictive models and creating reports of churn analysis becomes key that paves the way for growth!</a:t>
            </a:r>
          </a:p>
          <a:p>
            <a:pPr algn="l"/>
            <a:endParaRPr lang="en-US" sz="2000" dirty="0">
              <a:latin typeface="Inter"/>
            </a:endParaRPr>
          </a:p>
          <a:p>
            <a:pPr algn="l"/>
            <a:r>
              <a:rPr lang="en-US" sz="2000" b="1" dirty="0">
                <a:latin typeface="Inter"/>
              </a:rPr>
              <a:t>Aim :</a:t>
            </a:r>
          </a:p>
          <a:p>
            <a:pPr algn="l">
              <a:buFont typeface="Arial" panose="020B0604020202020204" pitchFamily="34" charset="0"/>
              <a:buChar char="•"/>
            </a:pPr>
            <a:r>
              <a:rPr lang="en-US" sz="2000" dirty="0">
                <a:latin typeface="Inter"/>
              </a:rPr>
              <a:t>To classify the potential churn customers based on numerical and categorical features.</a:t>
            </a:r>
          </a:p>
          <a:p>
            <a:pPr algn="l">
              <a:buFont typeface="Arial" panose="020B0604020202020204" pitchFamily="34" charset="0"/>
              <a:buChar char="•"/>
            </a:pPr>
            <a:r>
              <a:rPr lang="en-US" sz="2000" dirty="0">
                <a:latin typeface="Inter"/>
              </a:rPr>
              <a:t>It is a binary classification problem for an imbalanced dataset.</a:t>
            </a:r>
          </a:p>
          <a:p>
            <a:pPr algn="l"/>
            <a:endParaRPr lang="en-US" sz="2000" b="0" i="0" dirty="0">
              <a:effectLst/>
              <a:latin typeface="Inter"/>
            </a:endParaRPr>
          </a:p>
        </p:txBody>
      </p:sp>
      <p:sp>
        <p:nvSpPr>
          <p:cNvPr id="2" name="Rectangle 1">
            <a:extLst>
              <a:ext uri="{FF2B5EF4-FFF2-40B4-BE49-F238E27FC236}">
                <a16:creationId xmlns:a16="http://schemas.microsoft.com/office/drawing/2014/main" id="{82F54F8F-0B3E-EA2E-5DCA-DBEBDA494008}"/>
              </a:ext>
            </a:extLst>
          </p:cNvPr>
          <p:cNvSpPr/>
          <p:nvPr/>
        </p:nvSpPr>
        <p:spPr>
          <a:xfrm>
            <a:off x="179294" y="116540"/>
            <a:ext cx="11734800" cy="618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fontAlgn="base"/>
            <a:r>
              <a:rPr lang="en-US" sz="3600" b="1" i="0" dirty="0">
                <a:solidFill>
                  <a:srgbClr val="202124"/>
                </a:solidFill>
                <a:effectLst/>
                <a:latin typeface="zeitung"/>
              </a:rPr>
              <a:t>Telcom Customer Churn</a:t>
            </a:r>
          </a:p>
        </p:txBody>
      </p:sp>
    </p:spTree>
    <p:extLst>
      <p:ext uri="{BB962C8B-B14F-4D97-AF65-F5344CB8AC3E}">
        <p14:creationId xmlns:p14="http://schemas.microsoft.com/office/powerpoint/2010/main" val="69865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B56C00-54AA-3071-AA0C-2F64559A7ACE}"/>
              </a:ext>
            </a:extLst>
          </p:cNvPr>
          <p:cNvSpPr>
            <a:spLocks noGrp="1"/>
          </p:cNvSpPr>
          <p:nvPr>
            <p:ph type="subTitle" idx="1"/>
          </p:nvPr>
        </p:nvSpPr>
        <p:spPr>
          <a:xfrm>
            <a:off x="188259" y="134471"/>
            <a:ext cx="11734799" cy="6660775"/>
          </a:xfrm>
        </p:spPr>
        <p:txBody>
          <a:bodyPr>
            <a:normAutofit fontScale="25000" lnSpcReduction="20000"/>
          </a:bodyPr>
          <a:lstStyle/>
          <a:p>
            <a:pPr algn="l"/>
            <a:endParaRPr lang="en-US" sz="700" b="0" i="0" dirty="0">
              <a:effectLst/>
              <a:latin typeface="Inter"/>
            </a:endParaRPr>
          </a:p>
          <a:p>
            <a:pPr algn="l"/>
            <a:r>
              <a:rPr lang="en-US" sz="7000" b="1" dirty="0">
                <a:latin typeface="Inter"/>
              </a:rPr>
              <a:t>Dataset Attributes :</a:t>
            </a:r>
          </a:p>
          <a:p>
            <a:pPr algn="l">
              <a:buFont typeface="Arial" panose="020B0604020202020204" pitchFamily="34" charset="0"/>
              <a:buChar char="•"/>
            </a:pPr>
            <a:r>
              <a:rPr lang="en-US" sz="6400" dirty="0">
                <a:latin typeface="Inter"/>
              </a:rPr>
              <a:t>customerID : Customer ID</a:t>
            </a:r>
          </a:p>
          <a:p>
            <a:pPr algn="l">
              <a:buFont typeface="Arial" panose="020B0604020202020204" pitchFamily="34" charset="0"/>
              <a:buChar char="•"/>
            </a:pPr>
            <a:r>
              <a:rPr lang="en-US" sz="6400" dirty="0">
                <a:latin typeface="Inter"/>
              </a:rPr>
              <a:t>gender : Whether the customer is a male or a female</a:t>
            </a:r>
          </a:p>
          <a:p>
            <a:pPr algn="l">
              <a:buFont typeface="Arial" panose="020B0604020202020204" pitchFamily="34" charset="0"/>
              <a:buChar char="•"/>
            </a:pPr>
            <a:r>
              <a:rPr lang="en-US" sz="6400" dirty="0">
                <a:latin typeface="Inter"/>
              </a:rPr>
              <a:t>SeniorCitizen : Whether the customer is a senior citizen or not (1, 0)</a:t>
            </a:r>
          </a:p>
          <a:p>
            <a:pPr algn="l">
              <a:buFont typeface="Arial" panose="020B0604020202020204" pitchFamily="34" charset="0"/>
              <a:buChar char="•"/>
            </a:pPr>
            <a:r>
              <a:rPr lang="en-US" sz="6400" dirty="0">
                <a:latin typeface="Inter"/>
              </a:rPr>
              <a:t>Partner : Whether the customer has a partner or not (Yes, No)</a:t>
            </a:r>
          </a:p>
          <a:p>
            <a:pPr algn="l">
              <a:buFont typeface="Arial" panose="020B0604020202020204" pitchFamily="34" charset="0"/>
              <a:buChar char="•"/>
            </a:pPr>
            <a:r>
              <a:rPr lang="en-US" sz="6400" dirty="0">
                <a:latin typeface="Inter"/>
              </a:rPr>
              <a:t>Dependents : Whether the customer has dependents or not (Yes, No)</a:t>
            </a:r>
          </a:p>
          <a:p>
            <a:pPr algn="l">
              <a:buFont typeface="Arial" panose="020B0604020202020204" pitchFamily="34" charset="0"/>
              <a:buChar char="•"/>
            </a:pPr>
            <a:r>
              <a:rPr lang="en-US" sz="6400" dirty="0">
                <a:latin typeface="Inter"/>
              </a:rPr>
              <a:t>tenure : Number of months the customer has stayed with the company</a:t>
            </a:r>
          </a:p>
          <a:p>
            <a:pPr algn="l">
              <a:buFont typeface="Arial" panose="020B0604020202020204" pitchFamily="34" charset="0"/>
              <a:buChar char="•"/>
            </a:pPr>
            <a:r>
              <a:rPr lang="en-US" sz="6400" dirty="0">
                <a:latin typeface="Inter"/>
              </a:rPr>
              <a:t>PhoneService : Whether the customer has a phone service or not (Yes, No)</a:t>
            </a:r>
          </a:p>
          <a:p>
            <a:pPr algn="l">
              <a:buFont typeface="Arial" panose="020B0604020202020204" pitchFamily="34" charset="0"/>
              <a:buChar char="•"/>
            </a:pPr>
            <a:r>
              <a:rPr lang="en-US" sz="6400" dirty="0">
                <a:latin typeface="Inter"/>
              </a:rPr>
              <a:t>MultipleLines : Whether the customer has multiple lines or not (Yes, No, No phone service)</a:t>
            </a:r>
          </a:p>
          <a:p>
            <a:pPr algn="l">
              <a:buFont typeface="Arial" panose="020B0604020202020204" pitchFamily="34" charset="0"/>
              <a:buChar char="•"/>
            </a:pPr>
            <a:r>
              <a:rPr lang="en-US" sz="6400" dirty="0">
                <a:latin typeface="Inter"/>
              </a:rPr>
              <a:t>InternetService : Customer’s internet service provider (DSL, Fiber optic, No)</a:t>
            </a:r>
          </a:p>
          <a:p>
            <a:pPr algn="l">
              <a:buFont typeface="Arial" panose="020B0604020202020204" pitchFamily="34" charset="0"/>
              <a:buChar char="•"/>
            </a:pPr>
            <a:r>
              <a:rPr lang="en-US" sz="6400" dirty="0">
                <a:latin typeface="Inter"/>
              </a:rPr>
              <a:t>OnlineSecurity : Whether the customer has online security or not (Yes, No, No internet service)</a:t>
            </a:r>
          </a:p>
          <a:p>
            <a:pPr algn="l">
              <a:buFont typeface="Arial" panose="020B0604020202020204" pitchFamily="34" charset="0"/>
              <a:buChar char="•"/>
            </a:pPr>
            <a:r>
              <a:rPr lang="en-US" sz="6400" dirty="0">
                <a:latin typeface="Inter"/>
              </a:rPr>
              <a:t>OnlineBackup : Whether the customer has online backup or not (Yes, No, No internet service)</a:t>
            </a:r>
          </a:p>
          <a:p>
            <a:pPr algn="l">
              <a:buFont typeface="Arial" panose="020B0604020202020204" pitchFamily="34" charset="0"/>
              <a:buChar char="•"/>
            </a:pPr>
            <a:r>
              <a:rPr lang="en-US" sz="6400" dirty="0">
                <a:latin typeface="Inter"/>
              </a:rPr>
              <a:t>DeviceProtection : Whether the customer has device protection or not (Yes, No, No internet service)</a:t>
            </a:r>
          </a:p>
          <a:p>
            <a:pPr algn="l">
              <a:buFont typeface="Arial" panose="020B0604020202020204" pitchFamily="34" charset="0"/>
              <a:buChar char="•"/>
            </a:pPr>
            <a:r>
              <a:rPr lang="en-US" sz="6400" dirty="0">
                <a:latin typeface="Inter"/>
              </a:rPr>
              <a:t>TechSupport : Whether the customer has tech support or not (Yes, No, No internet service)</a:t>
            </a:r>
          </a:p>
          <a:p>
            <a:pPr algn="l">
              <a:buFont typeface="Arial" panose="020B0604020202020204" pitchFamily="34" charset="0"/>
              <a:buChar char="•"/>
            </a:pPr>
            <a:r>
              <a:rPr lang="en-US" sz="6400" dirty="0">
                <a:latin typeface="Inter"/>
              </a:rPr>
              <a:t>StreamingTV : Whether the customer has streaming TV or not (Yes, No, No internet service)</a:t>
            </a:r>
          </a:p>
          <a:p>
            <a:pPr algn="l">
              <a:buFont typeface="Arial" panose="020B0604020202020204" pitchFamily="34" charset="0"/>
              <a:buChar char="•"/>
            </a:pPr>
            <a:r>
              <a:rPr lang="en-US" sz="6400" dirty="0">
                <a:latin typeface="Inter"/>
              </a:rPr>
              <a:t>StreamingMovies : Whether the customer has streaming movies or not (Yes, No, No internet service)</a:t>
            </a:r>
          </a:p>
          <a:p>
            <a:pPr algn="l">
              <a:buFont typeface="Arial" panose="020B0604020202020204" pitchFamily="34" charset="0"/>
              <a:buChar char="•"/>
            </a:pPr>
            <a:r>
              <a:rPr lang="en-US" sz="6400" dirty="0">
                <a:latin typeface="Inter"/>
              </a:rPr>
              <a:t>Contract : The contract term of the customer (Month-to-month, One year, Two year)</a:t>
            </a:r>
          </a:p>
          <a:p>
            <a:pPr algn="l">
              <a:buFont typeface="Arial" panose="020B0604020202020204" pitchFamily="34" charset="0"/>
              <a:buChar char="•"/>
            </a:pPr>
            <a:r>
              <a:rPr lang="en-US" sz="6400" dirty="0">
                <a:latin typeface="Inter"/>
              </a:rPr>
              <a:t>PaperlessBilling : Whether the customer has paperless billing or not (Yes, No)</a:t>
            </a:r>
          </a:p>
          <a:p>
            <a:pPr algn="l">
              <a:buFont typeface="Arial" panose="020B0604020202020204" pitchFamily="34" charset="0"/>
              <a:buChar char="•"/>
            </a:pPr>
            <a:r>
              <a:rPr lang="en-US" sz="6400" dirty="0">
                <a:latin typeface="Inter"/>
              </a:rPr>
              <a:t>PaymentMethod : The customer’s payment method (Electronic check, Mailed check, Bank transfer (automatic), Credit card (automatic))</a:t>
            </a:r>
          </a:p>
          <a:p>
            <a:pPr algn="l">
              <a:buFont typeface="Arial" panose="020B0604020202020204" pitchFamily="34" charset="0"/>
              <a:buChar char="•"/>
            </a:pPr>
            <a:r>
              <a:rPr lang="en-US" sz="6400" dirty="0">
                <a:latin typeface="Inter"/>
              </a:rPr>
              <a:t>MonthlyCharges : The amount charged to the customer monthly</a:t>
            </a:r>
          </a:p>
          <a:p>
            <a:pPr algn="l">
              <a:buFont typeface="Arial" panose="020B0604020202020204" pitchFamily="34" charset="0"/>
              <a:buChar char="•"/>
            </a:pPr>
            <a:r>
              <a:rPr lang="en-US" sz="6400" dirty="0">
                <a:latin typeface="Inter"/>
              </a:rPr>
              <a:t>TotalCharges : The total amount charged to the customer</a:t>
            </a:r>
          </a:p>
          <a:p>
            <a:pPr algn="l">
              <a:buFont typeface="Arial" panose="020B0604020202020204" pitchFamily="34" charset="0"/>
              <a:buChar char="•"/>
            </a:pPr>
            <a:r>
              <a:rPr lang="en-US" sz="6400" dirty="0">
                <a:latin typeface="Inter"/>
              </a:rPr>
              <a:t>Churn : Whether the customer churned or not (Yes or No)</a:t>
            </a:r>
          </a:p>
          <a:p>
            <a:pPr algn="l"/>
            <a:endParaRPr lang="en-US" sz="700" b="0" i="0" dirty="0">
              <a:effectLst/>
              <a:latin typeface="Inter"/>
            </a:endParaRPr>
          </a:p>
        </p:txBody>
      </p:sp>
    </p:spTree>
    <p:extLst>
      <p:ext uri="{BB962C8B-B14F-4D97-AF65-F5344CB8AC3E}">
        <p14:creationId xmlns:p14="http://schemas.microsoft.com/office/powerpoint/2010/main" val="315172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625</Words>
  <Application>Microsoft Office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Inter</vt:lpstr>
      <vt:lpstr>zeitung</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4</cp:revision>
  <dcterms:created xsi:type="dcterms:W3CDTF">2023-04-06T13:48:21Z</dcterms:created>
  <dcterms:modified xsi:type="dcterms:W3CDTF">2023-04-08T16:29:14Z</dcterms:modified>
</cp:coreProperties>
</file>