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28CD1C-4575-49A5-B31B-1EA015910930}"/>
              </a:ext>
            </a:extLst>
          </p:cNvPr>
          <p:cNvSpPr>
            <a:spLocks noGrp="1"/>
          </p:cNvSpPr>
          <p:nvPr>
            <p:ph type="title"/>
          </p:nvPr>
        </p:nvSpPr>
        <p:spPr>
          <a:xfrm>
            <a:off x="1471565" y="807938"/>
            <a:ext cx="9671564" cy="2302815"/>
          </a:xfrm>
        </p:spPr>
        <p:txBody>
          <a:bodyPr>
            <a:noAutofit/>
          </a:bodyPr>
          <a:lstStyle/>
          <a:p>
            <a:r>
              <a:rPr lang="en-US" sz="4800" dirty="0"/>
              <a:t>Desarrollo de un </a:t>
            </a:r>
            <a:r>
              <a:rPr lang="en-US" sz="4800" dirty="0" err="1"/>
              <a:t>modelo</a:t>
            </a:r>
            <a:r>
              <a:rPr lang="en-US" sz="4800" dirty="0"/>
              <a:t> de </a:t>
            </a:r>
            <a:r>
              <a:rPr lang="en-US" sz="4800" dirty="0" err="1"/>
              <a:t>ia</a:t>
            </a:r>
            <a:r>
              <a:rPr lang="en-US" sz="4800" dirty="0"/>
              <a:t> con </a:t>
            </a:r>
            <a:r>
              <a:rPr lang="en-US" sz="4800" dirty="0" err="1"/>
              <a:t>paquetes</a:t>
            </a:r>
            <a:r>
              <a:rPr lang="en-US" sz="4800" dirty="0"/>
              <a:t> </a:t>
            </a:r>
            <a:r>
              <a:rPr lang="en-US" sz="4800" dirty="0" err="1"/>
              <a:t>turisticos</a:t>
            </a:r>
            <a:r>
              <a:rPr lang="en-US" sz="4800" dirty="0"/>
              <a:t> </a:t>
            </a:r>
            <a:r>
              <a:rPr lang="en-US" sz="4800" dirty="0" err="1"/>
              <a:t>en</a:t>
            </a:r>
            <a:r>
              <a:rPr lang="en-US" sz="4800" dirty="0"/>
              <a:t> Ba</a:t>
            </a:r>
            <a:r>
              <a:rPr lang="es-MX" sz="4800" dirty="0" err="1"/>
              <a:t>ños</a:t>
            </a:r>
            <a:r>
              <a:rPr lang="es-MX" sz="4800" dirty="0"/>
              <a:t> de Agua Santa</a:t>
            </a:r>
            <a:endParaRPr lang="es-EC" sz="4800" dirty="0"/>
          </a:p>
        </p:txBody>
      </p:sp>
      <p:sp>
        <p:nvSpPr>
          <p:cNvPr id="7" name="Marcador de texto 6">
            <a:extLst>
              <a:ext uri="{FF2B5EF4-FFF2-40B4-BE49-F238E27FC236}">
                <a16:creationId xmlns:a16="http://schemas.microsoft.com/office/drawing/2014/main" id="{259304CA-336F-4DBF-904E-34568CCE5E48}"/>
              </a:ext>
            </a:extLst>
          </p:cNvPr>
          <p:cNvSpPr>
            <a:spLocks noGrp="1"/>
          </p:cNvSpPr>
          <p:nvPr>
            <p:ph type="body" sz="half" idx="2"/>
          </p:nvPr>
        </p:nvSpPr>
        <p:spPr>
          <a:xfrm>
            <a:off x="1471565" y="3110753"/>
            <a:ext cx="3275013" cy="1064838"/>
          </a:xfrm>
        </p:spPr>
        <p:txBody>
          <a:bodyPr>
            <a:normAutofit fontScale="92500" lnSpcReduction="20000"/>
          </a:bodyPr>
          <a:lstStyle/>
          <a:p>
            <a:endParaRPr lang="es-MX" dirty="0"/>
          </a:p>
          <a:p>
            <a:r>
              <a:rPr lang="es-EC" dirty="0"/>
              <a:t>Nombre del Proyecto: Tour </a:t>
            </a:r>
            <a:r>
              <a:rPr lang="es-EC" dirty="0" err="1"/>
              <a:t>Maker</a:t>
            </a:r>
            <a:endParaRPr lang="es-EC" dirty="0"/>
          </a:p>
          <a:p>
            <a:r>
              <a:rPr lang="es-EC" dirty="0"/>
              <a:t>Integrante: Santiago Cisneros</a:t>
            </a:r>
          </a:p>
        </p:txBody>
      </p:sp>
      <p:pic>
        <p:nvPicPr>
          <p:cNvPr id="11" name="Imagen 10">
            <a:extLst>
              <a:ext uri="{FF2B5EF4-FFF2-40B4-BE49-F238E27FC236}">
                <a16:creationId xmlns:a16="http://schemas.microsoft.com/office/drawing/2014/main" id="{5CDB4E6B-C3BC-4713-A3CF-43DE2D8AE510}"/>
              </a:ext>
            </a:extLst>
          </p:cNvPr>
          <p:cNvPicPr>
            <a:picLocks noChangeAspect="1"/>
          </p:cNvPicPr>
          <p:nvPr/>
        </p:nvPicPr>
        <p:blipFill>
          <a:blip r:embed="rId2"/>
          <a:stretch>
            <a:fillRect/>
          </a:stretch>
        </p:blipFill>
        <p:spPr>
          <a:xfrm>
            <a:off x="5438007" y="3747248"/>
            <a:ext cx="2143125" cy="2143125"/>
          </a:xfrm>
          <a:prstGeom prst="rect">
            <a:avLst/>
          </a:prstGeom>
        </p:spPr>
      </p:pic>
      <p:pic>
        <p:nvPicPr>
          <p:cNvPr id="4" name="Imagen 3">
            <a:extLst>
              <a:ext uri="{FF2B5EF4-FFF2-40B4-BE49-F238E27FC236}">
                <a16:creationId xmlns:a16="http://schemas.microsoft.com/office/drawing/2014/main" id="{780DF9ED-8844-4714-8730-4BD48D0C8836}"/>
              </a:ext>
            </a:extLst>
          </p:cNvPr>
          <p:cNvPicPr>
            <a:picLocks noChangeAspect="1"/>
          </p:cNvPicPr>
          <p:nvPr/>
        </p:nvPicPr>
        <p:blipFill>
          <a:blip r:embed="rId3"/>
          <a:stretch>
            <a:fillRect/>
          </a:stretch>
        </p:blipFill>
        <p:spPr>
          <a:xfrm>
            <a:off x="8384804" y="3375263"/>
            <a:ext cx="2888400" cy="1600655"/>
          </a:xfrm>
          <a:prstGeom prst="rect">
            <a:avLst/>
          </a:prstGeom>
        </p:spPr>
      </p:pic>
    </p:spTree>
    <p:extLst>
      <p:ext uri="{BB962C8B-B14F-4D97-AF65-F5344CB8AC3E}">
        <p14:creationId xmlns:p14="http://schemas.microsoft.com/office/powerpoint/2010/main" val="228219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44FF7-50B2-4549-9A76-D20CCED7085D}"/>
              </a:ext>
            </a:extLst>
          </p:cNvPr>
          <p:cNvSpPr>
            <a:spLocks noGrp="1"/>
          </p:cNvSpPr>
          <p:nvPr>
            <p:ph type="title"/>
          </p:nvPr>
        </p:nvSpPr>
        <p:spPr/>
        <p:txBody>
          <a:bodyPr/>
          <a:lstStyle/>
          <a:p>
            <a:r>
              <a:rPr lang="es-MX" dirty="0"/>
              <a:t>Agenda</a:t>
            </a:r>
            <a:endParaRPr lang="es-EC" dirty="0"/>
          </a:p>
        </p:txBody>
      </p:sp>
      <p:sp>
        <p:nvSpPr>
          <p:cNvPr id="3" name="Marcador de contenido 2">
            <a:extLst>
              <a:ext uri="{FF2B5EF4-FFF2-40B4-BE49-F238E27FC236}">
                <a16:creationId xmlns:a16="http://schemas.microsoft.com/office/drawing/2014/main" id="{66E80D47-5C1D-43CD-A224-60C7F262242F}"/>
              </a:ext>
            </a:extLst>
          </p:cNvPr>
          <p:cNvSpPr>
            <a:spLocks noGrp="1"/>
          </p:cNvSpPr>
          <p:nvPr>
            <p:ph idx="1"/>
          </p:nvPr>
        </p:nvSpPr>
        <p:spPr/>
        <p:txBody>
          <a:bodyPr>
            <a:normAutofit/>
          </a:bodyPr>
          <a:lstStyle/>
          <a:p>
            <a:pPr marL="457200" indent="-457200">
              <a:buFont typeface="+mj-lt"/>
              <a:buAutoNum type="arabicPeriod"/>
            </a:pPr>
            <a:r>
              <a:rPr lang="es-MX" dirty="0"/>
              <a:t>Inicio del Pitch</a:t>
            </a:r>
          </a:p>
          <a:p>
            <a:pPr marL="457200" indent="-457200">
              <a:buFont typeface="+mj-lt"/>
              <a:buAutoNum type="arabicPeriod"/>
            </a:pPr>
            <a:r>
              <a:rPr lang="es-MX" dirty="0" err="1"/>
              <a:t>Demostracion</a:t>
            </a:r>
            <a:r>
              <a:rPr lang="es-MX" dirty="0"/>
              <a:t> del Proyecto</a:t>
            </a:r>
          </a:p>
          <a:p>
            <a:pPr marL="457200" indent="-457200">
              <a:buFont typeface="+mj-lt"/>
              <a:buAutoNum type="arabicPeriod"/>
            </a:pPr>
            <a:r>
              <a:rPr lang="es-MX" dirty="0"/>
              <a:t>Arquitectura del Modelo</a:t>
            </a:r>
          </a:p>
          <a:p>
            <a:pPr marL="457200" indent="-457200">
              <a:buFont typeface="+mj-lt"/>
              <a:buAutoNum type="arabicPeriod"/>
            </a:pPr>
            <a:r>
              <a:rPr lang="es-MX" dirty="0"/>
              <a:t>Porque escogerlo</a:t>
            </a:r>
          </a:p>
          <a:p>
            <a:pPr marL="457200" indent="-457200">
              <a:buFont typeface="+mj-lt"/>
              <a:buAutoNum type="arabicPeriod"/>
            </a:pPr>
            <a:r>
              <a:rPr lang="es-MX" dirty="0"/>
              <a:t>Desarrollo</a:t>
            </a:r>
          </a:p>
          <a:p>
            <a:pPr marL="457200" indent="-457200">
              <a:buFont typeface="+mj-lt"/>
              <a:buAutoNum type="arabicPeriod"/>
            </a:pPr>
            <a:r>
              <a:rPr lang="es-MX" dirty="0"/>
              <a:t>Impacto en la Localidad</a:t>
            </a:r>
          </a:p>
          <a:p>
            <a:pPr marL="457200" indent="-457200">
              <a:buFont typeface="+mj-lt"/>
              <a:buAutoNum type="arabicPeriod"/>
            </a:pPr>
            <a:r>
              <a:rPr lang="es-MX" dirty="0"/>
              <a:t>Conclusiones del Proyecto</a:t>
            </a:r>
          </a:p>
          <a:p>
            <a:pPr marL="0" indent="0">
              <a:buNone/>
            </a:pPr>
            <a:endParaRPr lang="es-MX" dirty="0"/>
          </a:p>
        </p:txBody>
      </p:sp>
    </p:spTree>
    <p:extLst>
      <p:ext uri="{BB962C8B-B14F-4D97-AF65-F5344CB8AC3E}">
        <p14:creationId xmlns:p14="http://schemas.microsoft.com/office/powerpoint/2010/main" val="384434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7BDFC1-4AFB-4C06-8BBF-9B7A00D69EF9}"/>
              </a:ext>
            </a:extLst>
          </p:cNvPr>
          <p:cNvSpPr>
            <a:spLocks noGrp="1"/>
          </p:cNvSpPr>
          <p:nvPr>
            <p:ph type="title"/>
          </p:nvPr>
        </p:nvSpPr>
        <p:spPr/>
        <p:txBody>
          <a:bodyPr/>
          <a:lstStyle/>
          <a:p>
            <a:r>
              <a:rPr lang="es-MX" dirty="0"/>
              <a:t>Inicio con el pitch</a:t>
            </a:r>
            <a:endParaRPr lang="es-EC" dirty="0"/>
          </a:p>
        </p:txBody>
      </p:sp>
      <p:sp>
        <p:nvSpPr>
          <p:cNvPr id="3" name="Marcador de contenido 2">
            <a:extLst>
              <a:ext uri="{FF2B5EF4-FFF2-40B4-BE49-F238E27FC236}">
                <a16:creationId xmlns:a16="http://schemas.microsoft.com/office/drawing/2014/main" id="{64AC4223-D9DA-4739-B534-60765E065F67}"/>
              </a:ext>
            </a:extLst>
          </p:cNvPr>
          <p:cNvSpPr>
            <a:spLocks noGrp="1"/>
          </p:cNvSpPr>
          <p:nvPr>
            <p:ph idx="1"/>
          </p:nvPr>
        </p:nvSpPr>
        <p:spPr/>
        <p:txBody>
          <a:bodyPr>
            <a:normAutofit fontScale="85000" lnSpcReduction="10000"/>
          </a:bodyPr>
          <a:lstStyle/>
          <a:p>
            <a:r>
              <a:rPr lang="es-MX" dirty="0"/>
              <a:t>El turismo es fundamental para la economía de Baños de Agua Santa, representando la principal fuente de ingresos y empleo para sus habitantes. Aproximadamente el 90% de la población local, es decir, alrededor de 20.000 personas, depende directamente de actividades turísticas.</a:t>
            </a:r>
          </a:p>
          <a:p>
            <a:r>
              <a:rPr lang="es-MX" dirty="0"/>
              <a:t>Anualmente recibe 1 millón de turistas.</a:t>
            </a:r>
          </a:p>
          <a:p>
            <a:r>
              <a:rPr lang="es-MX" dirty="0"/>
              <a:t>Perfil de los turistas: Un 96% de los visitantes son ecuatorianos y 4% extranjeros.</a:t>
            </a:r>
          </a:p>
          <a:p>
            <a:r>
              <a:rPr lang="es-MX" dirty="0"/>
              <a:t>Problemas que enfrentan los viajeros: Falta de </a:t>
            </a:r>
            <a:r>
              <a:rPr lang="es-MX" dirty="0" err="1"/>
              <a:t>Informacion</a:t>
            </a:r>
            <a:r>
              <a:rPr lang="es-MX" dirty="0"/>
              <a:t>, Dificultad en tener un plan personalizado y los servicios se encuentran dispersos.</a:t>
            </a:r>
          </a:p>
          <a:p>
            <a:r>
              <a:rPr lang="es-MX" dirty="0"/>
              <a:t>Una IA de paquetes turísticos puede darnos recomendaciones personalizadas, en tiempo real y con atencion 24/7.</a:t>
            </a:r>
          </a:p>
          <a:p>
            <a:endParaRPr lang="es-EC" dirty="0"/>
          </a:p>
        </p:txBody>
      </p:sp>
    </p:spTree>
    <p:extLst>
      <p:ext uri="{BB962C8B-B14F-4D97-AF65-F5344CB8AC3E}">
        <p14:creationId xmlns:p14="http://schemas.microsoft.com/office/powerpoint/2010/main" val="175006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8EEE7-B11F-43D9-8A33-09E6AE1D0F14}"/>
              </a:ext>
            </a:extLst>
          </p:cNvPr>
          <p:cNvSpPr>
            <a:spLocks noGrp="1"/>
          </p:cNvSpPr>
          <p:nvPr>
            <p:ph type="title"/>
          </p:nvPr>
        </p:nvSpPr>
        <p:spPr/>
        <p:txBody>
          <a:bodyPr/>
          <a:lstStyle/>
          <a:p>
            <a:r>
              <a:rPr lang="es-MX" dirty="0" err="1"/>
              <a:t>Demostracion</a:t>
            </a:r>
            <a:r>
              <a:rPr lang="es-MX" dirty="0"/>
              <a:t> del proyecto</a:t>
            </a:r>
            <a:endParaRPr lang="es-EC" dirty="0"/>
          </a:p>
        </p:txBody>
      </p:sp>
      <p:pic>
        <p:nvPicPr>
          <p:cNvPr id="4" name="Imagen 3">
            <a:extLst>
              <a:ext uri="{FF2B5EF4-FFF2-40B4-BE49-F238E27FC236}">
                <a16:creationId xmlns:a16="http://schemas.microsoft.com/office/drawing/2014/main" id="{C30AE965-61C6-4CBA-9380-EB352E501A5C}"/>
              </a:ext>
            </a:extLst>
          </p:cNvPr>
          <p:cNvPicPr>
            <a:picLocks noChangeAspect="1"/>
          </p:cNvPicPr>
          <p:nvPr/>
        </p:nvPicPr>
        <p:blipFill>
          <a:blip r:embed="rId2"/>
          <a:stretch>
            <a:fillRect/>
          </a:stretch>
        </p:blipFill>
        <p:spPr>
          <a:xfrm>
            <a:off x="5872899" y="1959778"/>
            <a:ext cx="5414127" cy="1930777"/>
          </a:xfrm>
          <a:prstGeom prst="rect">
            <a:avLst/>
          </a:prstGeom>
        </p:spPr>
      </p:pic>
      <p:pic>
        <p:nvPicPr>
          <p:cNvPr id="7" name="Imagen 6">
            <a:extLst>
              <a:ext uri="{FF2B5EF4-FFF2-40B4-BE49-F238E27FC236}">
                <a16:creationId xmlns:a16="http://schemas.microsoft.com/office/drawing/2014/main" id="{DE830298-41FC-441A-905C-68F578BDD4B4}"/>
              </a:ext>
            </a:extLst>
          </p:cNvPr>
          <p:cNvPicPr>
            <a:picLocks noChangeAspect="1"/>
          </p:cNvPicPr>
          <p:nvPr/>
        </p:nvPicPr>
        <p:blipFill>
          <a:blip r:embed="rId3"/>
          <a:stretch>
            <a:fillRect/>
          </a:stretch>
        </p:blipFill>
        <p:spPr>
          <a:xfrm>
            <a:off x="320512" y="2269233"/>
            <a:ext cx="4438870" cy="2319533"/>
          </a:xfrm>
          <a:prstGeom prst="rect">
            <a:avLst/>
          </a:prstGeom>
        </p:spPr>
      </p:pic>
    </p:spTree>
    <p:extLst>
      <p:ext uri="{BB962C8B-B14F-4D97-AF65-F5344CB8AC3E}">
        <p14:creationId xmlns:p14="http://schemas.microsoft.com/office/powerpoint/2010/main" val="157289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6CAF3D-FF49-4FB3-8418-5D89E5BB436A}"/>
              </a:ext>
            </a:extLst>
          </p:cNvPr>
          <p:cNvSpPr>
            <a:spLocks noGrp="1"/>
          </p:cNvSpPr>
          <p:nvPr>
            <p:ph type="title"/>
          </p:nvPr>
        </p:nvSpPr>
        <p:spPr/>
        <p:txBody>
          <a:bodyPr/>
          <a:lstStyle/>
          <a:p>
            <a:r>
              <a:rPr lang="es-MX" dirty="0"/>
              <a:t>Arquitectura del modelo</a:t>
            </a:r>
            <a:endParaRPr lang="es-EC" dirty="0"/>
          </a:p>
        </p:txBody>
      </p:sp>
      <p:sp>
        <p:nvSpPr>
          <p:cNvPr id="3" name="Marcador de contenido 2">
            <a:extLst>
              <a:ext uri="{FF2B5EF4-FFF2-40B4-BE49-F238E27FC236}">
                <a16:creationId xmlns:a16="http://schemas.microsoft.com/office/drawing/2014/main" id="{C0A20E10-FEB8-4B27-A7FC-58BECEC00C8F}"/>
              </a:ext>
            </a:extLst>
          </p:cNvPr>
          <p:cNvSpPr>
            <a:spLocks noGrp="1"/>
          </p:cNvSpPr>
          <p:nvPr>
            <p:ph idx="1"/>
          </p:nvPr>
        </p:nvSpPr>
        <p:spPr/>
        <p:txBody>
          <a:bodyPr/>
          <a:lstStyle/>
          <a:p>
            <a:r>
              <a:rPr lang="es-MX" dirty="0"/>
              <a:t>El modelo fue desarrollado a partir de un modelo de NLP el Phi-1.5al cual se realizo 2 fine- </a:t>
            </a:r>
            <a:r>
              <a:rPr lang="es-MX" dirty="0" err="1"/>
              <a:t>tuning</a:t>
            </a:r>
            <a:r>
              <a:rPr lang="es-MX" dirty="0"/>
              <a:t>.</a:t>
            </a:r>
          </a:p>
          <a:p>
            <a:r>
              <a:rPr lang="es-MX" dirty="0"/>
              <a:t>Utilizamos API Places de Google Cloud para generar la base de datos sobre los lugares de interés en Baños de Agua Santa.</a:t>
            </a:r>
          </a:p>
          <a:p>
            <a:r>
              <a:rPr lang="es-EC" dirty="0"/>
              <a:t>Se realizó varias </a:t>
            </a:r>
            <a:r>
              <a:rPr lang="es-EC" dirty="0" err="1"/>
              <a:t>extraciones</a:t>
            </a:r>
            <a:r>
              <a:rPr lang="es-EC" dirty="0"/>
              <a:t> de la base de Datos con diferentes configuraciones de las API Places.</a:t>
            </a:r>
          </a:p>
        </p:txBody>
      </p:sp>
    </p:spTree>
    <p:extLst>
      <p:ext uri="{BB962C8B-B14F-4D97-AF65-F5344CB8AC3E}">
        <p14:creationId xmlns:p14="http://schemas.microsoft.com/office/powerpoint/2010/main" val="198186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D8CF3-3CE3-47FC-853A-037AF5E389AD}"/>
              </a:ext>
            </a:extLst>
          </p:cNvPr>
          <p:cNvSpPr>
            <a:spLocks noGrp="1"/>
          </p:cNvSpPr>
          <p:nvPr>
            <p:ph type="title"/>
          </p:nvPr>
        </p:nvSpPr>
        <p:spPr/>
        <p:txBody>
          <a:bodyPr/>
          <a:lstStyle/>
          <a:p>
            <a:r>
              <a:rPr lang="es-MX" dirty="0"/>
              <a:t>Porque escogerlo</a:t>
            </a:r>
            <a:endParaRPr lang="es-EC" dirty="0"/>
          </a:p>
        </p:txBody>
      </p:sp>
      <p:sp>
        <p:nvSpPr>
          <p:cNvPr id="3" name="Marcador de contenido 2">
            <a:extLst>
              <a:ext uri="{FF2B5EF4-FFF2-40B4-BE49-F238E27FC236}">
                <a16:creationId xmlns:a16="http://schemas.microsoft.com/office/drawing/2014/main" id="{A0E04827-B839-419F-9133-3B113435FE96}"/>
              </a:ext>
            </a:extLst>
          </p:cNvPr>
          <p:cNvSpPr>
            <a:spLocks noGrp="1"/>
          </p:cNvSpPr>
          <p:nvPr>
            <p:ph idx="1"/>
          </p:nvPr>
        </p:nvSpPr>
        <p:spPr/>
        <p:txBody>
          <a:bodyPr/>
          <a:lstStyle/>
          <a:p>
            <a:r>
              <a:rPr lang="es-EC" dirty="0"/>
              <a:t>1. Personalización avanzada</a:t>
            </a:r>
          </a:p>
          <a:p>
            <a:r>
              <a:rPr lang="es-MX" dirty="0"/>
              <a:t>2. Reserva rápida y centralizada</a:t>
            </a:r>
            <a:endParaRPr lang="es-EC" dirty="0"/>
          </a:p>
          <a:p>
            <a:r>
              <a:rPr lang="es-MX" dirty="0"/>
              <a:t>3. Información actualizada en tiempo real</a:t>
            </a:r>
            <a:endParaRPr lang="es-EC" dirty="0"/>
          </a:p>
          <a:p>
            <a:r>
              <a:rPr lang="es-MX" dirty="0"/>
              <a:t>4. Optimización del tiempo y costos</a:t>
            </a:r>
            <a:endParaRPr lang="es-EC" dirty="0"/>
          </a:p>
          <a:p>
            <a:r>
              <a:rPr lang="es-MX" dirty="0"/>
              <a:t>5.  Asistencia 24/7 con IA conversacional</a:t>
            </a:r>
            <a:endParaRPr lang="es-EC" dirty="0"/>
          </a:p>
        </p:txBody>
      </p:sp>
      <p:pic>
        <p:nvPicPr>
          <p:cNvPr id="4" name="Imagen 3">
            <a:extLst>
              <a:ext uri="{FF2B5EF4-FFF2-40B4-BE49-F238E27FC236}">
                <a16:creationId xmlns:a16="http://schemas.microsoft.com/office/drawing/2014/main" id="{683D1896-A951-4548-8FDD-77C0D5FB6629}"/>
              </a:ext>
            </a:extLst>
          </p:cNvPr>
          <p:cNvPicPr>
            <a:picLocks noChangeAspect="1"/>
          </p:cNvPicPr>
          <p:nvPr/>
        </p:nvPicPr>
        <p:blipFill>
          <a:blip r:embed="rId2"/>
          <a:stretch>
            <a:fillRect/>
          </a:stretch>
        </p:blipFill>
        <p:spPr>
          <a:xfrm>
            <a:off x="8839200" y="2015732"/>
            <a:ext cx="1641941" cy="1078820"/>
          </a:xfrm>
          <a:prstGeom prst="rect">
            <a:avLst/>
          </a:prstGeom>
        </p:spPr>
      </p:pic>
      <p:pic>
        <p:nvPicPr>
          <p:cNvPr id="5" name="Imagen 4">
            <a:extLst>
              <a:ext uri="{FF2B5EF4-FFF2-40B4-BE49-F238E27FC236}">
                <a16:creationId xmlns:a16="http://schemas.microsoft.com/office/drawing/2014/main" id="{7E093D86-DDFF-4914-98C4-6BE96B2CDC56}"/>
              </a:ext>
            </a:extLst>
          </p:cNvPr>
          <p:cNvPicPr>
            <a:picLocks noChangeAspect="1"/>
          </p:cNvPicPr>
          <p:nvPr/>
        </p:nvPicPr>
        <p:blipFill>
          <a:blip r:embed="rId3"/>
          <a:stretch>
            <a:fillRect/>
          </a:stretch>
        </p:blipFill>
        <p:spPr>
          <a:xfrm>
            <a:off x="8432976" y="4074690"/>
            <a:ext cx="2474053" cy="1391655"/>
          </a:xfrm>
          <a:prstGeom prst="rect">
            <a:avLst/>
          </a:prstGeom>
        </p:spPr>
      </p:pic>
    </p:spTree>
    <p:extLst>
      <p:ext uri="{BB962C8B-B14F-4D97-AF65-F5344CB8AC3E}">
        <p14:creationId xmlns:p14="http://schemas.microsoft.com/office/powerpoint/2010/main" val="242237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0F6C7-10C2-4E39-BA80-B929EB917E4C}"/>
              </a:ext>
            </a:extLst>
          </p:cNvPr>
          <p:cNvSpPr>
            <a:spLocks noGrp="1"/>
          </p:cNvSpPr>
          <p:nvPr>
            <p:ph type="title"/>
          </p:nvPr>
        </p:nvSpPr>
        <p:spPr/>
        <p:txBody>
          <a:bodyPr/>
          <a:lstStyle/>
          <a:p>
            <a:r>
              <a:rPr lang="es-MX" dirty="0"/>
              <a:t>Desarrollo</a:t>
            </a:r>
            <a:endParaRPr lang="es-EC" dirty="0"/>
          </a:p>
        </p:txBody>
      </p:sp>
      <p:sp>
        <p:nvSpPr>
          <p:cNvPr id="3" name="Marcador de contenido 2">
            <a:extLst>
              <a:ext uri="{FF2B5EF4-FFF2-40B4-BE49-F238E27FC236}">
                <a16:creationId xmlns:a16="http://schemas.microsoft.com/office/drawing/2014/main" id="{900D9252-61FC-471D-B098-615093A91FB4}"/>
              </a:ext>
            </a:extLst>
          </p:cNvPr>
          <p:cNvSpPr>
            <a:spLocks noGrp="1"/>
          </p:cNvSpPr>
          <p:nvPr>
            <p:ph idx="1"/>
          </p:nvPr>
        </p:nvSpPr>
        <p:spPr/>
        <p:txBody>
          <a:bodyPr>
            <a:normAutofit/>
          </a:bodyPr>
          <a:lstStyle/>
          <a:p>
            <a:r>
              <a:rPr lang="es-MX" dirty="0"/>
              <a:t>Reduce el tiempo de planificación del viaje al turista de 1 hora a 2 minutos aproximadamente.</a:t>
            </a:r>
          </a:p>
          <a:p>
            <a:r>
              <a:rPr lang="es-EC" dirty="0" err="1"/>
              <a:t>Existio</a:t>
            </a:r>
            <a:r>
              <a:rPr lang="es-EC" dirty="0"/>
              <a:t> una gran carencia de datos sobre la calidad de los diferentes lugares (bares, restaurantes, alojamientos), lo cual perjudica a la alimentación de la IA.</a:t>
            </a:r>
          </a:p>
          <a:p>
            <a:r>
              <a:rPr lang="es-EC" dirty="0"/>
              <a:t>Optimiza el tiempo de planificación, da asesoría en tiempo real, impulsa el turismo local.</a:t>
            </a:r>
          </a:p>
          <a:p>
            <a:r>
              <a:rPr lang="es-EC" dirty="0"/>
              <a:t>La falta de un mejor equipo computacional durante el entrenamiento del modelo es un factor fundamental, así como el tener registrados los lugares de interés de forma correcta también es un factor clave.</a:t>
            </a:r>
          </a:p>
        </p:txBody>
      </p:sp>
    </p:spTree>
    <p:extLst>
      <p:ext uri="{BB962C8B-B14F-4D97-AF65-F5344CB8AC3E}">
        <p14:creationId xmlns:p14="http://schemas.microsoft.com/office/powerpoint/2010/main" val="234642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EA579-79A7-4C9D-8544-EEC29DB9E30D}"/>
              </a:ext>
            </a:extLst>
          </p:cNvPr>
          <p:cNvSpPr>
            <a:spLocks noGrp="1"/>
          </p:cNvSpPr>
          <p:nvPr>
            <p:ph type="title"/>
          </p:nvPr>
        </p:nvSpPr>
        <p:spPr/>
        <p:txBody>
          <a:bodyPr/>
          <a:lstStyle/>
          <a:p>
            <a:r>
              <a:rPr lang="es-MX" dirty="0"/>
              <a:t>Impacto en la localidad</a:t>
            </a:r>
            <a:endParaRPr lang="es-EC" dirty="0"/>
          </a:p>
        </p:txBody>
      </p:sp>
      <p:sp>
        <p:nvSpPr>
          <p:cNvPr id="3" name="Marcador de contenido 2">
            <a:extLst>
              <a:ext uri="{FF2B5EF4-FFF2-40B4-BE49-F238E27FC236}">
                <a16:creationId xmlns:a16="http://schemas.microsoft.com/office/drawing/2014/main" id="{2094A412-FC01-477B-AD8C-71DFDB427627}"/>
              </a:ext>
            </a:extLst>
          </p:cNvPr>
          <p:cNvSpPr>
            <a:spLocks noGrp="1"/>
          </p:cNvSpPr>
          <p:nvPr>
            <p:ph idx="1"/>
          </p:nvPr>
        </p:nvSpPr>
        <p:spPr/>
        <p:txBody>
          <a:bodyPr>
            <a:normAutofit/>
          </a:bodyPr>
          <a:lstStyle/>
          <a:p>
            <a:r>
              <a:rPr lang="es-EC" dirty="0"/>
              <a:t>Impulso económico local: Al entrar en novedad, genera mayores ingresos a los emprendedores.</a:t>
            </a:r>
          </a:p>
          <a:p>
            <a:r>
              <a:rPr lang="es-EC" dirty="0"/>
              <a:t>Generación de Empleo: Al incrementar los turistas, requiere mayor demanda de personal para su atencion.</a:t>
            </a:r>
          </a:p>
          <a:p>
            <a:r>
              <a:rPr lang="es-EC" dirty="0"/>
              <a:t>Descentralizar el turismo: Promueve sitios menos conocidos dentro de Baños, evitando la sobrecarga en zonas populares.</a:t>
            </a:r>
          </a:p>
          <a:p>
            <a:r>
              <a:rPr lang="es-MX" dirty="0"/>
              <a:t>Moderniza el turismo de la localidad mediante tecnología avanzada.</a:t>
            </a:r>
          </a:p>
          <a:p>
            <a:endParaRPr lang="es-EC" dirty="0"/>
          </a:p>
        </p:txBody>
      </p:sp>
      <p:pic>
        <p:nvPicPr>
          <p:cNvPr id="4" name="Imagen 3">
            <a:extLst>
              <a:ext uri="{FF2B5EF4-FFF2-40B4-BE49-F238E27FC236}">
                <a16:creationId xmlns:a16="http://schemas.microsoft.com/office/drawing/2014/main" id="{3395926E-EB63-4F86-A9ED-0E3B2B37661A}"/>
              </a:ext>
            </a:extLst>
          </p:cNvPr>
          <p:cNvPicPr>
            <a:picLocks noChangeAspect="1"/>
          </p:cNvPicPr>
          <p:nvPr/>
        </p:nvPicPr>
        <p:blipFill>
          <a:blip r:embed="rId2"/>
          <a:stretch>
            <a:fillRect/>
          </a:stretch>
        </p:blipFill>
        <p:spPr>
          <a:xfrm>
            <a:off x="8992720" y="4161284"/>
            <a:ext cx="2705100" cy="1685925"/>
          </a:xfrm>
          <a:prstGeom prst="rect">
            <a:avLst/>
          </a:prstGeom>
        </p:spPr>
      </p:pic>
    </p:spTree>
    <p:extLst>
      <p:ext uri="{BB962C8B-B14F-4D97-AF65-F5344CB8AC3E}">
        <p14:creationId xmlns:p14="http://schemas.microsoft.com/office/powerpoint/2010/main" val="238654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A900F-417C-44D4-B5D0-0BFB0EB7592A}"/>
              </a:ext>
            </a:extLst>
          </p:cNvPr>
          <p:cNvSpPr>
            <a:spLocks noGrp="1"/>
          </p:cNvSpPr>
          <p:nvPr>
            <p:ph type="title"/>
          </p:nvPr>
        </p:nvSpPr>
        <p:spPr/>
        <p:txBody>
          <a:bodyPr/>
          <a:lstStyle/>
          <a:p>
            <a:r>
              <a:rPr lang="es-MX" dirty="0"/>
              <a:t>Conclusiones del proyecto</a:t>
            </a:r>
            <a:endParaRPr lang="es-EC" dirty="0"/>
          </a:p>
        </p:txBody>
      </p:sp>
      <p:sp>
        <p:nvSpPr>
          <p:cNvPr id="3" name="Marcador de contenido 2">
            <a:extLst>
              <a:ext uri="{FF2B5EF4-FFF2-40B4-BE49-F238E27FC236}">
                <a16:creationId xmlns:a16="http://schemas.microsoft.com/office/drawing/2014/main" id="{D907B384-F3FB-4410-ABE7-D674A8A5BC7A}"/>
              </a:ext>
            </a:extLst>
          </p:cNvPr>
          <p:cNvSpPr>
            <a:spLocks noGrp="1"/>
          </p:cNvSpPr>
          <p:nvPr>
            <p:ph idx="1"/>
          </p:nvPr>
        </p:nvSpPr>
        <p:spPr/>
        <p:txBody>
          <a:bodyPr/>
          <a:lstStyle/>
          <a:p>
            <a:r>
              <a:rPr lang="es-MX" dirty="0"/>
              <a:t>Refinar la personalización de los paquetes turísticos.</a:t>
            </a:r>
          </a:p>
          <a:p>
            <a:r>
              <a:rPr lang="es-MX" dirty="0"/>
              <a:t>Mejorar nuestra forma de interactuar con el usuario.</a:t>
            </a:r>
          </a:p>
          <a:p>
            <a:r>
              <a:rPr lang="es-MX" dirty="0"/>
              <a:t>Optimizar el rendimiento del modelo para obtener mejores resultados.</a:t>
            </a:r>
          </a:p>
          <a:p>
            <a:r>
              <a:rPr lang="es-MX" dirty="0" err="1"/>
              <a:t>Expansion</a:t>
            </a:r>
            <a:r>
              <a:rPr lang="es-MX" dirty="0"/>
              <a:t> a otras ciudades.</a:t>
            </a:r>
          </a:p>
          <a:p>
            <a:r>
              <a:rPr lang="es-MX" dirty="0" err="1"/>
              <a:t>Integracion</a:t>
            </a:r>
            <a:r>
              <a:rPr lang="es-MX" dirty="0"/>
              <a:t> y </a:t>
            </a:r>
            <a:r>
              <a:rPr lang="es-MX" dirty="0" err="1"/>
              <a:t>Colaboracion</a:t>
            </a:r>
            <a:r>
              <a:rPr lang="es-MX" dirty="0"/>
              <a:t> con nuevas fuentes de datos.</a:t>
            </a:r>
          </a:p>
          <a:p>
            <a:endParaRPr lang="es-MX" dirty="0"/>
          </a:p>
          <a:p>
            <a:endParaRPr lang="es-EC" dirty="0"/>
          </a:p>
        </p:txBody>
      </p:sp>
    </p:spTree>
    <p:extLst>
      <p:ext uri="{BB962C8B-B14F-4D97-AF65-F5344CB8AC3E}">
        <p14:creationId xmlns:p14="http://schemas.microsoft.com/office/powerpoint/2010/main" val="2251538162"/>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51</TotalTime>
  <Words>473</Words>
  <Application>Microsoft Office PowerPoint</Application>
  <PresentationFormat>Panorámica</PresentationFormat>
  <Paragraphs>45</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Gill Sans MT</vt:lpstr>
      <vt:lpstr>Galería</vt:lpstr>
      <vt:lpstr>Desarrollo de un modelo de ia con paquetes turisticos en Baños de Agua Santa</vt:lpstr>
      <vt:lpstr>Agenda</vt:lpstr>
      <vt:lpstr>Inicio con el pitch</vt:lpstr>
      <vt:lpstr>Demostracion del proyecto</vt:lpstr>
      <vt:lpstr>Arquitectura del modelo</vt:lpstr>
      <vt:lpstr>Porque escogerlo</vt:lpstr>
      <vt:lpstr>Desarrollo</vt:lpstr>
      <vt:lpstr>Impacto en la localidad</vt:lpstr>
      <vt:lpstr>Conclusiones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 modelo de ia con paquetes turisticos en Baños de Agua Santa</dc:title>
  <dc:creator>Santiago Cisneros</dc:creator>
  <cp:lastModifiedBy>Santiago Cisneros</cp:lastModifiedBy>
  <cp:revision>13</cp:revision>
  <dcterms:created xsi:type="dcterms:W3CDTF">2025-04-03T04:41:37Z</dcterms:created>
  <dcterms:modified xsi:type="dcterms:W3CDTF">2025-04-03T08:02:20Z</dcterms:modified>
</cp:coreProperties>
</file>