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404" y="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353" y="3034916"/>
            <a:ext cx="9144000" cy="12741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Amazon Sales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2010-2017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10668000" y="5676357"/>
            <a:ext cx="1503530" cy="1181643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C27B8-1553-6999-8D9F-05044C25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2024" cy="6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708B-2CB3-ED36-C707-2471518F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57" y="2934789"/>
            <a:ext cx="8958943" cy="18984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Segoe UI Semilight" panose="020B0402040204020203" pitchFamily="34" charset="0"/>
              </a:rPr>
              <a:t>The world's largest online retailer and cloud services provider.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Segoe UI Semilight" panose="020B0402040204020203" pitchFamily="34" charset="0"/>
              </a:rPr>
              <a:t>Founded by Jeff Bezos as Cadabra Inc. in 1994.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Segoe UI Semilight" panose="020B0402040204020203" pitchFamily="34" charset="0"/>
              </a:rPr>
              <a:t>Launched Amazon.com in 1995, initially as an online bookstore.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Segoe UI Semilight" panose="020B0402040204020203" pitchFamily="34" charset="0"/>
              </a:rPr>
              <a:t>Rapid expansion into other product categories such as electronics, apparel, and more.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96E72-638C-6FE9-23E0-8D8D618CCA3B}"/>
              </a:ext>
            </a:extLst>
          </p:cNvPr>
          <p:cNvSpPr/>
          <p:nvPr/>
        </p:nvSpPr>
        <p:spPr>
          <a:xfrm>
            <a:off x="3771900" y="1473175"/>
            <a:ext cx="4369526" cy="781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latin typeface="+mj-lt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Introduction to Amazon:</a:t>
            </a:r>
            <a:endParaRPr lang="en-IN" sz="2000" b="1" dirty="0"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D6D484-8C7C-4041-A7AF-67E7F1F6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864018"/>
            <a:ext cx="35356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604342-9AB6-E6E9-7F51-CD82B2C77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77646" y="1864018"/>
            <a:ext cx="381435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0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51800" y="1324082"/>
            <a:ext cx="4140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331803"/>
            <a:ext cx="4066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1EF38D-0E4F-DAA4-E597-618ABD3D6C00}"/>
              </a:ext>
            </a:extLst>
          </p:cNvPr>
          <p:cNvSpPr/>
          <p:nvPr/>
        </p:nvSpPr>
        <p:spPr>
          <a:xfrm>
            <a:off x="4258491" y="1053035"/>
            <a:ext cx="3619470" cy="5575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Performance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9E636-5D5E-25A3-40B8-77273F14E5AD}"/>
              </a:ext>
            </a:extLst>
          </p:cNvPr>
          <p:cNvSpPr txBox="1"/>
          <p:nvPr/>
        </p:nvSpPr>
        <p:spPr>
          <a:xfrm>
            <a:off x="1082569" y="2097692"/>
            <a:ext cx="9971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country with the highest sales volume is Australia and Oceania, specifically Tuvalu. Their sales transaction for Baby Food resulted in </a:t>
            </a:r>
            <a:r>
              <a:rPr lang="en-US" sz="1600" b="1" dirty="0"/>
              <a:t>9,925</a:t>
            </a:r>
            <a:r>
              <a:rPr lang="en-US" sz="1600" dirty="0"/>
              <a:t> units sold with a total revenue of </a:t>
            </a:r>
            <a:r>
              <a:rPr lang="en-US" sz="1600" b="1" dirty="0"/>
              <a:t>$2,533,654</a:t>
            </a:r>
            <a:r>
              <a:rPr lang="en-US" sz="1600" dirty="0"/>
              <a:t> and a total profit of </a:t>
            </a:r>
            <a:r>
              <a:rPr lang="en-US" sz="1600" b="1" dirty="0"/>
              <a:t>$951,410.50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country with the lowest sales volume is Sub-Saharan Africa, specifically Sao Tome and Principe. Their sales transaction for Fruits resulted in </a:t>
            </a:r>
            <a:r>
              <a:rPr lang="en-US" sz="1600" b="1" dirty="0"/>
              <a:t>8,102</a:t>
            </a:r>
            <a:r>
              <a:rPr lang="en-US" sz="1600" dirty="0"/>
              <a:t> units sold with a total revenue of </a:t>
            </a:r>
            <a:r>
              <a:rPr lang="en-US" sz="1600" b="1" dirty="0"/>
              <a:t>$75,591.66 </a:t>
            </a:r>
            <a:r>
              <a:rPr lang="en-US" sz="1600" dirty="0"/>
              <a:t>and a total profit of </a:t>
            </a:r>
            <a:r>
              <a:rPr lang="en-US" sz="1600" b="1" dirty="0"/>
              <a:t>$19,525.82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Offline Sales: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Units Sold: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2,76,782</a:t>
            </a:r>
            <a:r>
              <a:rPr lang="en-IN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Revenue: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7,90,94,809.2</a:t>
            </a:r>
            <a:r>
              <a:rPr lang="en-IN" sz="1600" dirty="0"/>
              <a:t> 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Profit: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2,49,20,726.67</a:t>
            </a:r>
            <a:r>
              <a:rPr lang="en-IN" sz="1600" dirty="0"/>
              <a:t>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Online Sales: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Units Sold: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2,36,089</a:t>
            </a:r>
            <a:r>
              <a:rPr lang="en-IN" sz="1600" dirty="0"/>
              <a:t> </a:t>
            </a:r>
            <a:r>
              <a:rPr lang="en-US" sz="1600" b="1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Revenue: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5,82,53,959.11</a:t>
            </a:r>
            <a:r>
              <a:rPr lang="en-IN" sz="1600" dirty="0"/>
              <a:t> 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Profit: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1,92,47,471.73</a:t>
            </a:r>
            <a:r>
              <a:rPr lang="en-IN" sz="1600" dirty="0"/>
              <a:t> </a:t>
            </a:r>
            <a:endParaRPr lang="en-US" b="1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48C0C2-D078-958B-CF63-8C51F1967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51800" y="1837880"/>
            <a:ext cx="4140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2B8749-8105-A920-9384-9EF17BB4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845601"/>
            <a:ext cx="4066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2674529-DC8E-A2DB-98CB-E6CECD5E5535}"/>
              </a:ext>
            </a:extLst>
          </p:cNvPr>
          <p:cNvSpPr/>
          <p:nvPr/>
        </p:nvSpPr>
        <p:spPr>
          <a:xfrm>
            <a:off x="4258491" y="1566833"/>
            <a:ext cx="3619470" cy="5575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Performance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E5670-E687-2686-DD47-5313FCD5CA5C}"/>
              </a:ext>
            </a:extLst>
          </p:cNvPr>
          <p:cNvSpPr txBox="1"/>
          <p:nvPr/>
        </p:nvSpPr>
        <p:spPr>
          <a:xfrm>
            <a:off x="1351016" y="3126375"/>
            <a:ext cx="977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Sales volume in Item is Cosmetics,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83,718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</a:rPr>
              <a:t>units sold with the </a:t>
            </a:r>
            <a:r>
              <a:rPr lang="en-IN" dirty="0">
                <a:solidFill>
                  <a:srgbClr val="000000"/>
                </a:solidFill>
              </a:rPr>
              <a:t>Revenue of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3,66,01,509.6</a:t>
            </a:r>
            <a:r>
              <a:rPr lang="en-IN" dirty="0"/>
              <a:t> and Profit of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1,45,56,048.66.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Lowest Sales volume is Meat with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10,675.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Lowest Revenue and Profit is Fruits with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4,66,481.34 </a:t>
            </a:r>
            <a:r>
              <a:rPr lang="en-IN" dirty="0">
                <a:solidFill>
                  <a:srgbClr val="000000"/>
                </a:solidFill>
              </a:rPr>
              <a:t>&amp;</a:t>
            </a:r>
            <a:r>
              <a:rPr lang="en-IN" b="1" dirty="0"/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1,20,495.18</a:t>
            </a:r>
            <a:r>
              <a:rPr lang="en-IN" b="1" dirty="0"/>
              <a:t> </a:t>
            </a:r>
            <a:endParaRPr lang="en-I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4C5400-85CC-1702-347D-0BC9A3FD1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51800" y="810267"/>
            <a:ext cx="4140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12084-017F-64E0-931D-33771D54C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17988"/>
            <a:ext cx="4066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D2231D8-1E10-76B2-DCBF-5D0E657A4E62}"/>
              </a:ext>
            </a:extLst>
          </p:cNvPr>
          <p:cNvSpPr/>
          <p:nvPr/>
        </p:nvSpPr>
        <p:spPr>
          <a:xfrm>
            <a:off x="4258491" y="539220"/>
            <a:ext cx="3619470" cy="5575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KPIs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45E1A-AC76-684F-2EED-DF583BDCCA59}"/>
              </a:ext>
            </a:extLst>
          </p:cNvPr>
          <p:cNvSpPr/>
          <p:nvPr/>
        </p:nvSpPr>
        <p:spPr>
          <a:xfrm>
            <a:off x="3910152" y="1558827"/>
            <a:ext cx="1950720" cy="3396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ighlight>
                  <a:srgbClr val="C0C0C0"/>
                </a:highlight>
              </a:rPr>
              <a:t>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0421B-9EF6-F718-E46B-4F2EE77404E7}"/>
              </a:ext>
            </a:extLst>
          </p:cNvPr>
          <p:cNvSpPr/>
          <p:nvPr/>
        </p:nvSpPr>
        <p:spPr>
          <a:xfrm>
            <a:off x="3910152" y="3383272"/>
            <a:ext cx="1950720" cy="3396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ighlight>
                  <a:srgbClr val="C0C0C0"/>
                </a:highlight>
              </a:rPr>
              <a:t>TOTAL ORDERS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6572A-0B97-35DD-E6DF-ACB0607E6985}"/>
              </a:ext>
            </a:extLst>
          </p:cNvPr>
          <p:cNvSpPr/>
          <p:nvPr/>
        </p:nvSpPr>
        <p:spPr>
          <a:xfrm>
            <a:off x="3910152" y="2164686"/>
            <a:ext cx="1950720" cy="3396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ighlight>
                  <a:srgbClr val="C0C0C0"/>
                </a:highlight>
              </a:rPr>
              <a:t>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A7DF35-BF4F-521B-26CB-D393562493DF}"/>
              </a:ext>
            </a:extLst>
          </p:cNvPr>
          <p:cNvSpPr/>
          <p:nvPr/>
        </p:nvSpPr>
        <p:spPr>
          <a:xfrm>
            <a:off x="3910152" y="2796056"/>
            <a:ext cx="1950720" cy="3396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ighlight>
                  <a:srgbClr val="C0C0C0"/>
                </a:highlight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73A01F-3E24-6A1E-D19B-51F93421B982}"/>
              </a:ext>
            </a:extLst>
          </p:cNvPr>
          <p:cNvSpPr/>
          <p:nvPr/>
        </p:nvSpPr>
        <p:spPr>
          <a:xfrm>
            <a:off x="3910150" y="3966749"/>
            <a:ext cx="1950721" cy="3396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ighlight>
                  <a:srgbClr val="C0C0C0"/>
                </a:highlight>
              </a:rPr>
              <a:t>TOTAL UNITS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635ED-EB5D-5899-814C-ABF917292F15}"/>
              </a:ext>
            </a:extLst>
          </p:cNvPr>
          <p:cNvSpPr txBox="1"/>
          <p:nvPr/>
        </p:nvSpPr>
        <p:spPr>
          <a:xfrm>
            <a:off x="6409512" y="1529128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13,73,48,768.3</a:t>
            </a:r>
            <a:r>
              <a:rPr lang="en-IN"/>
              <a:t>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2C003-D87D-2FC6-6C4C-16C48CD3D543}"/>
              </a:ext>
            </a:extLst>
          </p:cNvPr>
          <p:cNvSpPr txBox="1"/>
          <p:nvPr/>
        </p:nvSpPr>
        <p:spPr>
          <a:xfrm>
            <a:off x="6409512" y="210936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4,41,68,198.4</a:t>
            </a:r>
            <a:r>
              <a:rPr lang="en-IN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6E85-3A79-9355-D0E1-B11A596B5E63}"/>
              </a:ext>
            </a:extLst>
          </p:cNvPr>
          <p:cNvSpPr txBox="1"/>
          <p:nvPr/>
        </p:nvSpPr>
        <p:spPr>
          <a:xfrm>
            <a:off x="6409512" y="2787959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9,31,80,569.91</a:t>
            </a:r>
            <a:r>
              <a:rPr lang="en-IN" dirty="0"/>
              <a:t>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4721A-F2D5-5F1E-CEFD-2E10F3FB630E}"/>
              </a:ext>
            </a:extLst>
          </p:cNvPr>
          <p:cNvSpPr txBox="1"/>
          <p:nvPr/>
        </p:nvSpPr>
        <p:spPr>
          <a:xfrm>
            <a:off x="6370323" y="335357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3AC95-9C04-2FDC-7774-483673C1A78E}"/>
              </a:ext>
            </a:extLst>
          </p:cNvPr>
          <p:cNvSpPr txBox="1"/>
          <p:nvPr/>
        </p:nvSpPr>
        <p:spPr>
          <a:xfrm>
            <a:off x="6409512" y="3937049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5,12,871</a:t>
            </a:r>
            <a:r>
              <a:rPr lang="en-IN" dirty="0"/>
              <a:t>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A27570-2C5D-7E51-C969-5857B979D1CC}"/>
              </a:ext>
            </a:extLst>
          </p:cNvPr>
          <p:cNvSpPr txBox="1"/>
          <p:nvPr/>
        </p:nvSpPr>
        <p:spPr>
          <a:xfrm>
            <a:off x="1227909" y="4702629"/>
            <a:ext cx="10093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occurred both online and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Orders had different priorities and</a:t>
            </a:r>
            <a:r>
              <a:rPr lang="en-US" dirty="0"/>
              <a:t> were placed on specific dates, and each order had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units sold varied for each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unit price and cost influenced the total revenue and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66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18157A-0C00-E654-3E24-6D684E17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8" y="921093"/>
            <a:ext cx="10740744" cy="59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855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A68823-F617-D2A1-AABE-CCED753B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923109"/>
            <a:ext cx="10879068" cy="58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242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F2BF4A-3A99-E205-1FB5-0877EF3E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755053"/>
            <a:ext cx="10917174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759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Orders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415B8D-8985-69A1-8DD1-789C553A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9" y="768207"/>
            <a:ext cx="10898121" cy="60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267</TotalTime>
  <Words>333</Words>
  <Application>Microsoft Office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Segoe UI Semilight</vt:lpstr>
      <vt:lpstr>Office Theme</vt:lpstr>
      <vt:lpstr>Amazon Sales Analysis 2010-2017</vt:lpstr>
      <vt:lpstr>PowerPoint Presentation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 2010-2017</dc:title>
  <dc:creator>Shanti Jogi</dc:creator>
  <cp:lastModifiedBy>Shanti Jogi</cp:lastModifiedBy>
  <cp:revision>2</cp:revision>
  <dcterms:created xsi:type="dcterms:W3CDTF">2024-05-02T13:37:01Z</dcterms:created>
  <dcterms:modified xsi:type="dcterms:W3CDTF">2024-05-02T18:04:37Z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