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3" r:id="rId14"/>
    <p:sldId id="274" r:id="rId15"/>
    <p:sldId id="269" r:id="rId16"/>
    <p:sldId id="270" r:id="rId17"/>
    <p:sldId id="275" r:id="rId18"/>
    <p:sldId id="271" r:id="rId19"/>
    <p:sldId id="272"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CC044-8CE7-4ACA-B41D-5C7835FF4E47}" type="datetimeFigureOut">
              <a:rPr lang="en-US" smtClean="0"/>
              <a:pPr/>
              <a:t>7/16/2019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E7145-D6B6-4636-B71F-CD3308395C53}" type="slidenum">
              <a:rPr lang="en-US" smtClean="0"/>
              <a:pPr/>
              <a:t>‹#›</a:t>
            </a:fld>
            <a:endParaRPr lang="en-US"/>
          </a:p>
        </p:txBody>
      </p:sp>
    </p:spTree>
    <p:extLst>
      <p:ext uri="{BB962C8B-B14F-4D97-AF65-F5344CB8AC3E}">
        <p14:creationId xmlns:p14="http://schemas.microsoft.com/office/powerpoint/2010/main" val="2370072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8E7145-D6B6-4636-B71F-CD3308395C53}" type="slidenum">
              <a:rPr lang="en-US" smtClean="0"/>
              <a:pPr/>
              <a:t>9</a:t>
            </a:fld>
            <a:endParaRPr lang="en-US"/>
          </a:p>
        </p:txBody>
      </p:sp>
    </p:spTree>
    <p:extLst>
      <p:ext uri="{BB962C8B-B14F-4D97-AF65-F5344CB8AC3E}">
        <p14:creationId xmlns:p14="http://schemas.microsoft.com/office/powerpoint/2010/main" val="363946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8E7145-D6B6-4636-B71F-CD3308395C53}" type="slidenum">
              <a:rPr lang="en-US" smtClean="0"/>
              <a:pPr/>
              <a:t>43</a:t>
            </a:fld>
            <a:endParaRPr lang="en-US"/>
          </a:p>
        </p:txBody>
      </p:sp>
    </p:spTree>
    <p:extLst>
      <p:ext uri="{BB962C8B-B14F-4D97-AF65-F5344CB8AC3E}">
        <p14:creationId xmlns:p14="http://schemas.microsoft.com/office/powerpoint/2010/main" val="252915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79617C-6EFF-4D6F-BDFE-5E615D243A56}" type="datetime1">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8693DA-81E4-41EE-A907-C32CDDA94135}" type="datetime1">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1EEDC-D993-444A-B2F4-CE9D368DD5B7}" type="datetime1">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8486C-5B8D-49AF-9DFD-C8454223F5BA}" type="datetime1">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8B53F6-079D-4F9F-8655-00F330658FBC}" type="datetime1">
              <a:rPr lang="en-US" smtClean="0"/>
              <a:pPr/>
              <a:t>7/16/2019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4F6B73-CB4A-4C2C-8424-AA26752E049B}" type="datetime1">
              <a:rPr lang="en-US" smtClean="0"/>
              <a:pPr/>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037E8F-BC1E-4422-8DD6-E10298F8B992}" type="datetime1">
              <a:rPr lang="en-US" smtClean="0"/>
              <a:pPr/>
              <a:t>7/16/2019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62219D-A867-44BC-89BF-9396D604BDC9}" type="datetime1">
              <a:rPr lang="en-US" smtClean="0"/>
              <a:pPr/>
              <a:t>7/16/2019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7FD3D-A363-48AE-8AB6-385F0F18A259}" type="datetime1">
              <a:rPr lang="en-US" smtClean="0"/>
              <a:pPr/>
              <a:t>7/16/2019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52344E-9820-4FDF-AD7D-F35D6B1EAF7D}" type="datetime1">
              <a:rPr lang="en-US" smtClean="0"/>
              <a:pPr/>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758D8-72DE-43E1-8C23-DDF8A2705B62}" type="datetime1">
              <a:rPr lang="en-US" smtClean="0"/>
              <a:pPr/>
              <a:t>7/16/2019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6E682-D65C-4126-AC47-5DB5584DB2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86F9E-BA70-4C18-B50F-EA6A99A71B22}" type="datetime1">
              <a:rPr lang="en-US" smtClean="0"/>
              <a:pPr/>
              <a:t>7/16/2019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6E682-D65C-4126-AC47-5DB5584DB2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en.wikipedia.org/wiki/Autocode" TargetMode="External"/><Relationship Id="rId3" Type="http://schemas.openxmlformats.org/officeDocument/2006/relationships/hyperlink" Target="http://en.wikipedia.org/wiki/A-0_programming_language" TargetMode="External"/><Relationship Id="rId7" Type="http://schemas.openxmlformats.org/officeDocument/2006/relationships/hyperlink" Target="http://en.wikiquote.org/wiki/1992" TargetMode="External"/><Relationship Id="rId2" Type="http://schemas.openxmlformats.org/officeDocument/2006/relationships/hyperlink" Target="http://en.wikipedia.org/wiki/Grace_Hopper" TargetMode="External"/><Relationship Id="rId1" Type="http://schemas.openxmlformats.org/officeDocument/2006/relationships/slideLayout" Target="../slideLayouts/slideLayout2.xml"/><Relationship Id="rId6" Type="http://schemas.openxmlformats.org/officeDocument/2006/relationships/hyperlink" Target="http://en.wikiquote.org/wiki/1906" TargetMode="External"/><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hyperlink" Target="http://en.wikipedia.org/wiki/Alick_Glennie" TargetMode="External"/></Relationships>
</file>

<file path=ppt/slides/_rels/slide5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en.wikipedia.org/wiki/John_Backus" TargetMode="External"/><Relationship Id="rId7" Type="http://schemas.openxmlformats.org/officeDocument/2006/relationships/hyperlink" Target="http://en.wikipedia.org/wiki/Massachusetts_Institute_of_Technology" TargetMode="External"/><Relationship Id="rId2" Type="http://schemas.openxmlformats.org/officeDocument/2006/relationships/hyperlink" Target="http://en.wikipedia.org/wiki/FORTRAN" TargetMode="External"/><Relationship Id="rId1" Type="http://schemas.openxmlformats.org/officeDocument/2006/relationships/slideLayout" Target="../slideLayouts/slideLayout2.xml"/><Relationship Id="rId6" Type="http://schemas.openxmlformats.org/officeDocument/2006/relationships/hyperlink" Target="http://en.wikipedia.org/wiki/Lisp_programming_language" TargetMode="External"/><Relationship Id="rId11" Type="http://schemas.openxmlformats.org/officeDocument/2006/relationships/image" Target="../media/image14.jpeg"/><Relationship Id="rId5" Type="http://schemas.openxmlformats.org/officeDocument/2006/relationships/hyperlink" Target="http://en.wikipedia.org/wiki/Self-hosting" TargetMode="External"/><Relationship Id="rId10" Type="http://schemas.openxmlformats.org/officeDocument/2006/relationships/hyperlink" Target="http://en.wikipedia.org/wiki/John_McCarthy_(computer_scientist)" TargetMode="External"/><Relationship Id="rId4" Type="http://schemas.openxmlformats.org/officeDocument/2006/relationships/hyperlink" Target="http://en.wikipedia.org/wiki/IBM" TargetMode="External"/><Relationship Id="rId9" Type="http://schemas.openxmlformats.org/officeDocument/2006/relationships/image" Target="../media/image13.jpeg"/></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Image:Purple_dragon_book_b.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sz="6000" b="1" dirty="0" smtClean="0">
                <a:solidFill>
                  <a:srgbClr val="00B050"/>
                </a:solidFill>
              </a:rPr>
              <a:t>Compiler Design </a:t>
            </a:r>
            <a:endParaRPr lang="en-US" sz="6000" b="1" dirty="0">
              <a:solidFill>
                <a:srgbClr val="00B050"/>
              </a:solidFill>
            </a:endParaRPr>
          </a:p>
        </p:txBody>
      </p:sp>
      <p:sp>
        <p:nvSpPr>
          <p:cNvPr id="3" name="Subtitle 2"/>
          <p:cNvSpPr>
            <a:spLocks noGrp="1"/>
          </p:cNvSpPr>
          <p:nvPr>
            <p:ph type="subTitle" idx="1"/>
          </p:nvPr>
        </p:nvSpPr>
        <p:spPr/>
        <p:txBody>
          <a:bodyPr/>
          <a:lstStyle/>
          <a:p>
            <a:r>
              <a:rPr lang="en-US" b="1" dirty="0" smtClean="0">
                <a:solidFill>
                  <a:srgbClr val="002060"/>
                </a:solidFill>
              </a:rPr>
              <a:t>F.M. Rahat </a:t>
            </a:r>
            <a:r>
              <a:rPr lang="en-US" b="1" dirty="0" err="1" smtClean="0">
                <a:solidFill>
                  <a:srgbClr val="002060"/>
                </a:solidFill>
              </a:rPr>
              <a:t>Hasan</a:t>
            </a:r>
            <a:r>
              <a:rPr lang="en-US" b="1" dirty="0" smtClean="0">
                <a:solidFill>
                  <a:srgbClr val="002060"/>
                </a:solidFill>
              </a:rPr>
              <a:t> </a:t>
            </a:r>
          </a:p>
          <a:p>
            <a:r>
              <a:rPr lang="en-US" b="1" dirty="0" smtClean="0">
                <a:solidFill>
                  <a:srgbClr val="002060"/>
                </a:solidFill>
              </a:rPr>
              <a:t>Dept. of CSE, BSMRSTU</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34A6E682-D65C-4126-AC47-5DB5584DB29D}"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Rot="1" noChangeArrowheads="1"/>
          </p:cNvSpPr>
          <p:nvPr>
            <p:ph type="title"/>
          </p:nvPr>
        </p:nvSpPr>
        <p:spPr>
          <a:xfrm>
            <a:off x="457200" y="274638"/>
            <a:ext cx="8229600" cy="1143000"/>
          </a:xfrm>
        </p:spPr>
        <p:txBody>
          <a:bodyPr/>
          <a:lstStyle/>
          <a:p>
            <a:pPr eaLnBrk="1" hangingPunct="1">
              <a:defRPr/>
            </a:pPr>
            <a:r>
              <a:rPr lang="en-US" altLang="ko-KR" sz="4000" smtClean="0"/>
              <a:t>Compiler vs. Interpreter (</a:t>
            </a:r>
            <a:r>
              <a:rPr lang="en-US" altLang="zh-CN" sz="4000" smtClean="0"/>
              <a:t>3</a:t>
            </a:r>
            <a:r>
              <a:rPr lang="en-US" altLang="ko-KR" sz="4000" smtClean="0"/>
              <a:t>/5)</a:t>
            </a:r>
          </a:p>
        </p:txBody>
      </p:sp>
      <p:sp>
        <p:nvSpPr>
          <p:cNvPr id="7" name="Rectangle 3"/>
          <p:cNvSpPr txBox="1">
            <a:spLocks noChangeArrowheads="1"/>
          </p:cNvSpPr>
          <p:nvPr/>
        </p:nvSpPr>
        <p:spPr>
          <a:xfrm>
            <a:off x="457200" y="1524000"/>
            <a:ext cx="8229600" cy="480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ko-KR" sz="3200" b="0" i="0" u="none" strike="noStrike" kern="1200" cap="none" spc="0" normalizeH="0" baseline="0" noProof="0" dirty="0" smtClean="0">
                <a:ln>
                  <a:noFill/>
                </a:ln>
                <a:solidFill>
                  <a:srgbClr val="0000CC"/>
                </a:solidFill>
                <a:effectLst/>
                <a:uLnTx/>
                <a:uFillTx/>
                <a:latin typeface="+mn-lt"/>
                <a:ea typeface="+mn-ea"/>
                <a:cs typeface="+mn-cs"/>
              </a:rPr>
              <a:t>Most languages are usually thought of as using either one or the other:</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smtClean="0">
                <a:ln>
                  <a:noFill/>
                </a:ln>
                <a:solidFill>
                  <a:srgbClr val="FF0000"/>
                </a:solidFill>
                <a:effectLst/>
                <a:uLnTx/>
                <a:uFillTx/>
                <a:latin typeface="+mn-lt"/>
                <a:ea typeface="+mn-ea"/>
                <a:cs typeface="+mn-cs"/>
              </a:rPr>
              <a:t>Compilers:</a:t>
            </a:r>
            <a:r>
              <a:rPr kumimoji="0" lang="en-US" altLang="ko-KR" sz="2800" b="0" i="0" u="none" strike="noStrike" kern="1200" cap="none" spc="0" normalizeH="0" baseline="0" noProof="0" dirty="0" smtClean="0">
                <a:ln>
                  <a:noFill/>
                </a:ln>
                <a:solidFill>
                  <a:schemeClr val="tx1"/>
                </a:solidFill>
                <a:effectLst/>
                <a:uLnTx/>
                <a:uFillTx/>
                <a:latin typeface="+mn-lt"/>
                <a:ea typeface="+mn-ea"/>
                <a:cs typeface="+mn-cs"/>
              </a:rPr>
              <a:t> FORTRAN, COBOL, C, C++, Pascal, PL/1</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ko-KR" sz="2800" b="0" i="0" u="none" strike="noStrike" kern="1200" cap="none" spc="0" normalizeH="0" baseline="0" noProof="0" dirty="0" smtClean="0">
                <a:ln>
                  <a:noFill/>
                </a:ln>
                <a:solidFill>
                  <a:srgbClr val="FF0000"/>
                </a:solidFill>
                <a:effectLst/>
                <a:uLnTx/>
                <a:uFillTx/>
                <a:latin typeface="+mn-lt"/>
                <a:ea typeface="+mn-ea"/>
                <a:cs typeface="+mn-cs"/>
              </a:rPr>
              <a:t>Interpreters:</a:t>
            </a:r>
            <a:r>
              <a:rPr kumimoji="0" lang="en-US" altLang="ko-KR" sz="2800" b="0" i="0" u="none" strike="noStrike" kern="1200" cap="none" spc="0" normalizeH="0" baseline="0" noProof="0" dirty="0" smtClean="0">
                <a:ln>
                  <a:noFill/>
                </a:ln>
                <a:solidFill>
                  <a:schemeClr val="tx1"/>
                </a:solidFill>
                <a:effectLst/>
                <a:uLnTx/>
                <a:uFillTx/>
                <a:latin typeface="+mn-lt"/>
                <a:ea typeface="+mn-ea"/>
                <a:cs typeface="+mn-cs"/>
              </a:rPr>
              <a:t>  Lisp, scheme, BASIC, APL, Perl, Python, Smalltalk</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ko-KR" sz="3200" b="1" i="0" u="none" strike="noStrike" kern="1200" cap="none" spc="0" normalizeH="0" baseline="0" noProof="0" dirty="0" smtClean="0">
                <a:ln>
                  <a:noFill/>
                </a:ln>
                <a:solidFill>
                  <a:srgbClr val="00B050"/>
                </a:solidFill>
                <a:effectLst/>
                <a:uLnTx/>
                <a:uFillTx/>
                <a:latin typeface="+mn-lt"/>
                <a:ea typeface="+mn-ea"/>
                <a:cs typeface="+mn-cs"/>
              </a:rPr>
              <a:t>BUT</a:t>
            </a:r>
            <a:r>
              <a:rPr kumimoji="0" lang="en-US" altLang="ko-KR" sz="3200" b="0" i="0" u="none" strike="noStrike" kern="1200" cap="none" spc="0" normalizeH="0" baseline="0" noProof="0" dirty="0" smtClean="0">
                <a:ln>
                  <a:noFill/>
                </a:ln>
                <a:solidFill>
                  <a:schemeClr val="tx1"/>
                </a:solidFill>
                <a:effectLst/>
                <a:uLnTx/>
                <a:uFillTx/>
                <a:latin typeface="+mn-lt"/>
                <a:ea typeface="+mn-ea"/>
                <a:cs typeface="+mn-cs"/>
              </a:rPr>
              <a:t>: not always implemented this way</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rgbClr val="7030A0"/>
                </a:solidFill>
                <a:effectLst/>
                <a:uLnTx/>
                <a:uFillTx/>
                <a:latin typeface="+mn-lt"/>
                <a:ea typeface="+mn-ea"/>
                <a:cs typeface="+mn-cs"/>
              </a:rPr>
              <a:t>Virtual Machines (e.g., Java)</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Linking of executables at runtime</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accent6">
                    <a:lumMod val="75000"/>
                  </a:schemeClr>
                </a:solidFill>
                <a:effectLst/>
                <a:uLnTx/>
                <a:uFillTx/>
                <a:latin typeface="+mn-lt"/>
                <a:ea typeface="+mn-ea"/>
                <a:cs typeface="+mn-cs"/>
              </a:rPr>
              <a:t>JIT (Just-in-time) compiling</a:t>
            </a:r>
            <a:endParaRPr kumimoji="0" lang="ko-KR" altLang="en-US" sz="2800" b="0" i="0" u="none" strike="noStrike" kern="120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34A6E682-D65C-4126-AC47-5DB5584DB29D}"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Rot="1" noChangeArrowheads="1"/>
          </p:cNvSpPr>
          <p:nvPr>
            <p:ph type="title"/>
          </p:nvPr>
        </p:nvSpPr>
        <p:spPr>
          <a:xfrm>
            <a:off x="457200" y="274638"/>
            <a:ext cx="8229600" cy="1143000"/>
          </a:xfrm>
        </p:spPr>
        <p:txBody>
          <a:bodyPr/>
          <a:lstStyle/>
          <a:p>
            <a:pPr eaLnBrk="1" hangingPunct="1">
              <a:defRPr/>
            </a:pPr>
            <a:r>
              <a:rPr lang="en-US" altLang="ko-KR" sz="4000" smtClean="0"/>
              <a:t>Compiler vs. Interpreter (</a:t>
            </a:r>
            <a:r>
              <a:rPr lang="en-US" altLang="zh-CN" sz="4000" smtClean="0"/>
              <a:t>4</a:t>
            </a:r>
            <a:r>
              <a:rPr lang="en-US" altLang="ko-KR" sz="4000" smtClean="0"/>
              <a:t>/5)</a:t>
            </a:r>
          </a:p>
        </p:txBody>
      </p:sp>
      <p:sp>
        <p:nvSpPr>
          <p:cNvPr id="7" name="Rectangle 3"/>
          <p:cNvSpPr txBox="1">
            <a:spLocks noChangeArrowheads="1"/>
          </p:cNvSpPr>
          <p:nvPr/>
        </p:nvSpPr>
        <p:spPr>
          <a:xfrm>
            <a:off x="1066800" y="1371600"/>
            <a:ext cx="77724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3200" b="0" i="0" u="none" strike="noStrike" kern="1200" cap="none" spc="0" normalizeH="0" baseline="0" noProof="0" dirty="0" smtClean="0">
                <a:ln>
                  <a:noFill/>
                </a:ln>
                <a:solidFill>
                  <a:schemeClr val="tx1"/>
                </a:solidFill>
                <a:effectLst/>
                <a:uLnTx/>
                <a:uFillTx/>
                <a:latin typeface="+mn-lt"/>
                <a:ea typeface="+mn-ea"/>
                <a:cs typeface="+mn-cs"/>
              </a:rPr>
              <a:t>Actually, no sharp boundary between them.  General situation is a </a:t>
            </a:r>
            <a:r>
              <a:rPr kumimoji="0" lang="en-US" altLang="ko-KR" sz="3200" b="0" i="0" u="none" strike="noStrike" kern="1200" cap="none" spc="0" normalizeH="0" baseline="0" noProof="0" dirty="0" smtClean="0">
                <a:ln>
                  <a:noFill/>
                </a:ln>
                <a:solidFill>
                  <a:srgbClr val="0000CC"/>
                </a:solidFill>
                <a:effectLst/>
                <a:uLnTx/>
                <a:uFillTx/>
                <a:latin typeface="+mn-lt"/>
                <a:ea typeface="+mn-ea"/>
                <a:cs typeface="+mn-cs"/>
              </a:rPr>
              <a:t>combo</a:t>
            </a:r>
            <a:r>
              <a:rPr kumimoji="0" lang="en-US" altLang="ko-KR"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ko-KR"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ko-KR"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AutoShape 4"/>
          <p:cNvSpPr>
            <a:spLocks noChangeArrowheads="1"/>
          </p:cNvSpPr>
          <p:nvPr/>
        </p:nvSpPr>
        <p:spPr bwMode="auto">
          <a:xfrm>
            <a:off x="3276600" y="2743200"/>
            <a:ext cx="1981200" cy="685800"/>
          </a:xfrm>
          <a:prstGeom prst="roundRect">
            <a:avLst>
              <a:gd name="adj" fmla="val 16667"/>
            </a:avLst>
          </a:prstGeom>
          <a:solidFill>
            <a:schemeClr val="accent2"/>
          </a:solidFill>
          <a:ln w="9525">
            <a:solidFill>
              <a:schemeClr val="tx1"/>
            </a:solidFill>
            <a:miter lim="800000"/>
            <a:headEnd/>
            <a:tailEnd/>
          </a:ln>
        </p:spPr>
        <p:txBody>
          <a:bodyPr wrap="none" anchor="ctr"/>
          <a:lstStyle/>
          <a:p>
            <a:pPr algn="ctr"/>
            <a:r>
              <a:rPr lang="en-US" altLang="ko-KR" sz="2400" dirty="0">
                <a:ea typeface="Gulim" pitchFamily="34" charset="-127"/>
              </a:rPr>
              <a:t>Translator</a:t>
            </a:r>
          </a:p>
        </p:txBody>
      </p:sp>
      <p:sp>
        <p:nvSpPr>
          <p:cNvPr id="9" name="AutoShape 5"/>
          <p:cNvSpPr>
            <a:spLocks noChangeArrowheads="1"/>
          </p:cNvSpPr>
          <p:nvPr/>
        </p:nvSpPr>
        <p:spPr bwMode="auto">
          <a:xfrm>
            <a:off x="5943600" y="3657600"/>
            <a:ext cx="1447800" cy="1143000"/>
          </a:xfrm>
          <a:prstGeom prst="roundRect">
            <a:avLst>
              <a:gd name="adj" fmla="val 16667"/>
            </a:avLst>
          </a:prstGeom>
          <a:solidFill>
            <a:schemeClr val="accent2"/>
          </a:solidFill>
          <a:ln w="9525">
            <a:solidFill>
              <a:schemeClr val="tx1"/>
            </a:solidFill>
            <a:miter lim="800000"/>
            <a:headEnd/>
            <a:tailEnd/>
          </a:ln>
        </p:spPr>
        <p:txBody>
          <a:bodyPr wrap="none" anchor="ctr"/>
          <a:lstStyle/>
          <a:p>
            <a:pPr algn="ctr"/>
            <a:r>
              <a:rPr lang="en-US" altLang="ko-KR" sz="2400" dirty="0">
                <a:ea typeface="Gulim" pitchFamily="34" charset="-127"/>
              </a:rPr>
              <a:t>Virtual </a:t>
            </a:r>
            <a:endParaRPr lang="en-US" altLang="ko-KR" sz="2400" dirty="0" smtClean="0">
              <a:ea typeface="Gulim" pitchFamily="34" charset="-127"/>
            </a:endParaRPr>
          </a:p>
          <a:p>
            <a:pPr algn="ctr"/>
            <a:r>
              <a:rPr lang="en-US" altLang="ko-KR" sz="2400" dirty="0" smtClean="0">
                <a:ea typeface="Gulim" pitchFamily="34" charset="-127"/>
              </a:rPr>
              <a:t>machine</a:t>
            </a:r>
            <a:endParaRPr lang="en-US" altLang="ko-KR" sz="2400" dirty="0">
              <a:ea typeface="Gulim" pitchFamily="34" charset="-127"/>
            </a:endParaRPr>
          </a:p>
        </p:txBody>
      </p:sp>
      <p:sp>
        <p:nvSpPr>
          <p:cNvPr id="10" name="Text Box 6"/>
          <p:cNvSpPr txBox="1">
            <a:spLocks noChangeArrowheads="1"/>
          </p:cNvSpPr>
          <p:nvPr/>
        </p:nvSpPr>
        <p:spPr bwMode="auto">
          <a:xfrm>
            <a:off x="457200" y="2819400"/>
            <a:ext cx="2057400" cy="457200"/>
          </a:xfrm>
          <a:prstGeom prst="rect">
            <a:avLst/>
          </a:prstGeom>
          <a:noFill/>
          <a:ln w="9525">
            <a:noFill/>
            <a:miter lim="800000"/>
            <a:headEnd/>
            <a:tailEnd/>
          </a:ln>
        </p:spPr>
        <p:txBody>
          <a:bodyPr>
            <a:spAutoFit/>
          </a:bodyPr>
          <a:lstStyle/>
          <a:p>
            <a:pPr algn="l">
              <a:spcBef>
                <a:spcPct val="50000"/>
              </a:spcBef>
            </a:pPr>
            <a:r>
              <a:rPr lang="en-US" altLang="ko-KR" sz="2400" b="1" dirty="0">
                <a:solidFill>
                  <a:srgbClr val="0000CC"/>
                </a:solidFill>
                <a:ea typeface="Gulim" pitchFamily="34" charset="-127"/>
              </a:rPr>
              <a:t>Source code</a:t>
            </a:r>
          </a:p>
        </p:txBody>
      </p:sp>
      <p:sp>
        <p:nvSpPr>
          <p:cNvPr id="11" name="Text Box 7"/>
          <p:cNvSpPr txBox="1">
            <a:spLocks noChangeArrowheads="1"/>
          </p:cNvSpPr>
          <p:nvPr/>
        </p:nvSpPr>
        <p:spPr bwMode="auto">
          <a:xfrm>
            <a:off x="3276600" y="3810000"/>
            <a:ext cx="2438400" cy="457200"/>
          </a:xfrm>
          <a:prstGeom prst="rect">
            <a:avLst/>
          </a:prstGeom>
          <a:noFill/>
          <a:ln w="9525">
            <a:noFill/>
            <a:miter lim="800000"/>
            <a:headEnd/>
            <a:tailEnd/>
          </a:ln>
        </p:spPr>
        <p:txBody>
          <a:bodyPr>
            <a:spAutoFit/>
          </a:bodyPr>
          <a:lstStyle/>
          <a:p>
            <a:pPr algn="l">
              <a:spcBef>
                <a:spcPct val="50000"/>
              </a:spcBef>
            </a:pPr>
            <a:r>
              <a:rPr lang="en-US" altLang="ko-KR" sz="2400" b="1" dirty="0" err="1">
                <a:solidFill>
                  <a:srgbClr val="FF0000"/>
                </a:solidFill>
                <a:ea typeface="Gulim" pitchFamily="34" charset="-127"/>
              </a:rPr>
              <a:t>Intermed</a:t>
            </a:r>
            <a:r>
              <a:rPr lang="en-US" altLang="ko-KR" sz="2400" b="1" dirty="0">
                <a:solidFill>
                  <a:srgbClr val="FF0000"/>
                </a:solidFill>
                <a:ea typeface="Gulim" pitchFamily="34" charset="-127"/>
              </a:rPr>
              <a:t>. code</a:t>
            </a:r>
          </a:p>
        </p:txBody>
      </p:sp>
      <p:sp>
        <p:nvSpPr>
          <p:cNvPr id="13" name="Text Box 9"/>
          <p:cNvSpPr txBox="1">
            <a:spLocks noChangeArrowheads="1"/>
          </p:cNvSpPr>
          <p:nvPr/>
        </p:nvSpPr>
        <p:spPr bwMode="auto">
          <a:xfrm>
            <a:off x="3733800" y="4343400"/>
            <a:ext cx="1676400" cy="457200"/>
          </a:xfrm>
          <a:prstGeom prst="rect">
            <a:avLst/>
          </a:prstGeom>
          <a:noFill/>
          <a:ln w="9525">
            <a:noFill/>
            <a:miter lim="800000"/>
            <a:headEnd/>
            <a:tailEnd/>
          </a:ln>
        </p:spPr>
        <p:txBody>
          <a:bodyPr>
            <a:spAutoFit/>
          </a:bodyPr>
          <a:lstStyle/>
          <a:p>
            <a:pPr algn="l">
              <a:spcBef>
                <a:spcPct val="50000"/>
              </a:spcBef>
            </a:pPr>
            <a:r>
              <a:rPr lang="en-US" altLang="ko-KR" sz="2400" b="1" dirty="0">
                <a:solidFill>
                  <a:srgbClr val="0000CC"/>
                </a:solidFill>
                <a:ea typeface="Gulim" pitchFamily="34" charset="-127"/>
              </a:rPr>
              <a:t>Input </a:t>
            </a:r>
            <a:r>
              <a:rPr lang="en-US" altLang="ko-KR" sz="2400" b="1" dirty="0" smtClean="0">
                <a:solidFill>
                  <a:srgbClr val="0000CC"/>
                </a:solidFill>
                <a:ea typeface="Gulim" pitchFamily="34" charset="-127"/>
              </a:rPr>
              <a:t>data</a:t>
            </a:r>
            <a:endParaRPr lang="en-US" altLang="ko-KR" sz="2400" b="1" dirty="0">
              <a:solidFill>
                <a:srgbClr val="0000CC"/>
              </a:solidFill>
              <a:ea typeface="Gulim" pitchFamily="34" charset="-127"/>
            </a:endParaRPr>
          </a:p>
        </p:txBody>
      </p:sp>
      <p:sp>
        <p:nvSpPr>
          <p:cNvPr id="14" name="Text Box 10"/>
          <p:cNvSpPr txBox="1">
            <a:spLocks noChangeArrowheads="1"/>
          </p:cNvSpPr>
          <p:nvPr/>
        </p:nvSpPr>
        <p:spPr bwMode="auto">
          <a:xfrm>
            <a:off x="7848600" y="4038600"/>
            <a:ext cx="1097280" cy="457200"/>
          </a:xfrm>
          <a:prstGeom prst="rect">
            <a:avLst/>
          </a:prstGeom>
          <a:noFill/>
          <a:ln w="9525">
            <a:noFill/>
            <a:miter lim="800000"/>
            <a:headEnd/>
            <a:tailEnd/>
          </a:ln>
        </p:spPr>
        <p:txBody>
          <a:bodyPr wrap="square">
            <a:spAutoFit/>
          </a:bodyPr>
          <a:lstStyle/>
          <a:p>
            <a:pPr algn="l">
              <a:spcBef>
                <a:spcPct val="50000"/>
              </a:spcBef>
            </a:pPr>
            <a:r>
              <a:rPr lang="en-US" altLang="ko-KR" sz="2400" b="1" dirty="0">
                <a:solidFill>
                  <a:srgbClr val="FF0000"/>
                </a:solidFill>
                <a:ea typeface="Gulim" pitchFamily="34" charset="-127"/>
              </a:rPr>
              <a:t>Output</a:t>
            </a:r>
          </a:p>
        </p:txBody>
      </p:sp>
      <p:sp>
        <p:nvSpPr>
          <p:cNvPr id="15" name="AutoShape 11"/>
          <p:cNvSpPr>
            <a:spLocks noChangeArrowheads="1"/>
          </p:cNvSpPr>
          <p:nvPr/>
        </p:nvSpPr>
        <p:spPr bwMode="auto">
          <a:xfrm>
            <a:off x="2514600" y="2847110"/>
            <a:ext cx="762000" cy="409575"/>
          </a:xfrm>
          <a:prstGeom prst="rightArrow">
            <a:avLst>
              <a:gd name="adj1" fmla="val 50000"/>
              <a:gd name="adj2" fmla="val 25000"/>
            </a:avLst>
          </a:prstGeom>
          <a:solidFill>
            <a:schemeClr val="bg2">
              <a:lumMod val="50000"/>
            </a:schemeClr>
          </a:solidFill>
          <a:ln w="9525">
            <a:solidFill>
              <a:schemeClr val="tx1"/>
            </a:solidFill>
            <a:miter lim="800000"/>
            <a:headEnd/>
            <a:tailEnd/>
          </a:ln>
        </p:spPr>
        <p:txBody>
          <a:bodyPr wrap="none" anchor="ctr"/>
          <a:lstStyle/>
          <a:p>
            <a:endParaRPr lang="zh-CN" altLang="en-US"/>
          </a:p>
        </p:txBody>
      </p:sp>
      <p:sp>
        <p:nvSpPr>
          <p:cNvPr id="16" name="AutoShape 12"/>
          <p:cNvSpPr>
            <a:spLocks noChangeArrowheads="1"/>
          </p:cNvSpPr>
          <p:nvPr/>
        </p:nvSpPr>
        <p:spPr bwMode="auto">
          <a:xfrm rot="5400000">
            <a:off x="4000500" y="3467101"/>
            <a:ext cx="457200" cy="381000"/>
          </a:xfrm>
          <a:prstGeom prst="rightArrow">
            <a:avLst>
              <a:gd name="adj1" fmla="val 50000"/>
              <a:gd name="adj2" fmla="val 25000"/>
            </a:avLst>
          </a:prstGeom>
          <a:solidFill>
            <a:schemeClr val="accent6">
              <a:lumMod val="75000"/>
            </a:schemeClr>
          </a:solidFill>
          <a:ln w="9525">
            <a:solidFill>
              <a:schemeClr val="tx1"/>
            </a:solidFill>
            <a:miter lim="800000"/>
            <a:headEnd/>
            <a:tailEnd/>
          </a:ln>
        </p:spPr>
        <p:txBody>
          <a:bodyPr wrap="none" anchor="ctr"/>
          <a:lstStyle/>
          <a:p>
            <a:endParaRPr lang="zh-CN" altLang="en-US"/>
          </a:p>
        </p:txBody>
      </p:sp>
      <p:sp>
        <p:nvSpPr>
          <p:cNvPr id="17" name="AutoShape 13"/>
          <p:cNvSpPr>
            <a:spLocks noChangeArrowheads="1"/>
          </p:cNvSpPr>
          <p:nvPr/>
        </p:nvSpPr>
        <p:spPr bwMode="auto">
          <a:xfrm>
            <a:off x="5486400" y="4343400"/>
            <a:ext cx="457200" cy="304800"/>
          </a:xfrm>
          <a:prstGeom prst="rightArrow">
            <a:avLst>
              <a:gd name="adj1" fmla="val 50000"/>
              <a:gd name="adj2" fmla="val 25000"/>
            </a:avLst>
          </a:prstGeom>
          <a:solidFill>
            <a:srgbClr val="7030A0"/>
          </a:solidFill>
          <a:ln w="9525">
            <a:solidFill>
              <a:schemeClr val="tx1"/>
            </a:solidFill>
            <a:miter lim="800000"/>
            <a:headEnd/>
            <a:tailEnd/>
          </a:ln>
        </p:spPr>
        <p:txBody>
          <a:bodyPr wrap="none" anchor="ctr"/>
          <a:lstStyle/>
          <a:p>
            <a:endParaRPr lang="zh-CN" altLang="en-US"/>
          </a:p>
        </p:txBody>
      </p:sp>
      <p:sp>
        <p:nvSpPr>
          <p:cNvPr id="18" name="AutoShape 14"/>
          <p:cNvSpPr>
            <a:spLocks noChangeArrowheads="1"/>
          </p:cNvSpPr>
          <p:nvPr/>
        </p:nvSpPr>
        <p:spPr bwMode="auto">
          <a:xfrm>
            <a:off x="5334000" y="3886200"/>
            <a:ext cx="609600" cy="384175"/>
          </a:xfrm>
          <a:prstGeom prst="rightArrow">
            <a:avLst>
              <a:gd name="adj1" fmla="val 50000"/>
              <a:gd name="adj2" fmla="val 25000"/>
            </a:avLst>
          </a:prstGeom>
          <a:solidFill>
            <a:srgbClr val="0000CC"/>
          </a:solidFill>
          <a:ln w="9525">
            <a:solidFill>
              <a:schemeClr val="tx1"/>
            </a:solidFill>
            <a:miter lim="800000"/>
            <a:headEnd/>
            <a:tailEnd/>
          </a:ln>
        </p:spPr>
        <p:txBody>
          <a:bodyPr wrap="none" anchor="ctr"/>
          <a:lstStyle/>
          <a:p>
            <a:endParaRPr lang="zh-CN" altLang="en-US"/>
          </a:p>
        </p:txBody>
      </p:sp>
      <p:sp>
        <p:nvSpPr>
          <p:cNvPr id="19" name="AutoShape 13"/>
          <p:cNvSpPr>
            <a:spLocks noChangeArrowheads="1"/>
          </p:cNvSpPr>
          <p:nvPr/>
        </p:nvSpPr>
        <p:spPr bwMode="auto">
          <a:xfrm>
            <a:off x="7391400" y="4114800"/>
            <a:ext cx="457200" cy="304800"/>
          </a:xfrm>
          <a:prstGeom prst="rightArrow">
            <a:avLst>
              <a:gd name="adj1" fmla="val 50000"/>
              <a:gd name="adj2" fmla="val 25000"/>
            </a:avLst>
          </a:prstGeom>
          <a:solidFill>
            <a:srgbClr val="FFC000"/>
          </a:solidFill>
          <a:ln w="9525">
            <a:solidFill>
              <a:schemeClr val="tx1"/>
            </a:solidFill>
            <a:miter lim="800000"/>
            <a:headEnd/>
            <a:tailEnd/>
          </a:ln>
        </p:spPr>
        <p:txBody>
          <a:bodyPr wrap="none" anchor="ctr"/>
          <a:lstStyle/>
          <a:p>
            <a:endParaRPr lang="zh-CN" altLang="en-US"/>
          </a:p>
        </p:txBody>
      </p:sp>
      <p:sp>
        <p:nvSpPr>
          <p:cNvPr id="20" name="TextBox 19"/>
          <p:cNvSpPr txBox="1"/>
          <p:nvPr/>
        </p:nvSpPr>
        <p:spPr>
          <a:xfrm>
            <a:off x="381000" y="4919008"/>
            <a:ext cx="8473666" cy="1938992"/>
          </a:xfrm>
          <a:prstGeom prst="rect">
            <a:avLst/>
          </a:prstGeom>
          <a:noFill/>
        </p:spPr>
        <p:txBody>
          <a:bodyPr wrap="none" rtlCol="0">
            <a:spAutoFit/>
          </a:bodyPr>
          <a:lstStyle/>
          <a:p>
            <a:pPr>
              <a:buFont typeface="Wingdings" pitchFamily="2" charset="2"/>
              <a:buChar char="§"/>
            </a:pPr>
            <a:r>
              <a:rPr lang="en-US" sz="2400" dirty="0" smtClean="0"/>
              <a:t>Java source program may first be compiled into an intermediate</a:t>
            </a:r>
          </a:p>
          <a:p>
            <a:r>
              <a:rPr lang="en-US" sz="2400" dirty="0" smtClean="0"/>
              <a:t> code (</a:t>
            </a:r>
            <a:r>
              <a:rPr lang="en-US" sz="2400" b="1" i="1" dirty="0" err="1" smtClean="0">
                <a:solidFill>
                  <a:srgbClr val="0000CC"/>
                </a:solidFill>
              </a:rPr>
              <a:t>Bytecodes</a:t>
            </a:r>
            <a:r>
              <a:rPr lang="en-US" sz="2400" dirty="0" smtClean="0"/>
              <a:t>)</a:t>
            </a:r>
          </a:p>
          <a:p>
            <a:pPr>
              <a:buFont typeface="Arial" pitchFamily="34" charset="0"/>
              <a:buChar char="•"/>
            </a:pPr>
            <a:r>
              <a:rPr lang="en-US" sz="2400" dirty="0" err="1" smtClean="0"/>
              <a:t>Bytecodes</a:t>
            </a:r>
            <a:r>
              <a:rPr lang="en-US" sz="2400" dirty="0" smtClean="0"/>
              <a:t> are then interpreted by a virtual machine.</a:t>
            </a:r>
          </a:p>
          <a:p>
            <a:pPr>
              <a:buFont typeface="Wingdings" pitchFamily="2" charset="2"/>
              <a:buChar char="q"/>
            </a:pPr>
            <a:r>
              <a:rPr lang="en-US" sz="2400" b="1" dirty="0" smtClean="0">
                <a:solidFill>
                  <a:srgbClr val="FF0000"/>
                </a:solidFill>
              </a:rPr>
              <a:t>Benefit</a:t>
            </a:r>
            <a:r>
              <a:rPr lang="en-US" sz="2400" dirty="0" smtClean="0"/>
              <a:t>: </a:t>
            </a:r>
            <a:r>
              <a:rPr lang="en-US" sz="2400" dirty="0" err="1" smtClean="0"/>
              <a:t>bytecodes</a:t>
            </a:r>
            <a:r>
              <a:rPr lang="en-US" sz="2400" dirty="0" smtClean="0"/>
              <a:t> compiled on one machine can be interpreted</a:t>
            </a:r>
          </a:p>
          <a:p>
            <a:r>
              <a:rPr lang="en-US" sz="2400" dirty="0" smtClean="0"/>
              <a:t> on another machine (network)</a:t>
            </a:r>
            <a:endParaRPr lang="en-US" sz="2400" dirty="0"/>
          </a:p>
        </p:txBody>
      </p:sp>
      <p:sp>
        <p:nvSpPr>
          <p:cNvPr id="21" name="Slide Number Placeholder 20"/>
          <p:cNvSpPr>
            <a:spLocks noGrp="1"/>
          </p:cNvSpPr>
          <p:nvPr>
            <p:ph type="sldNum" sz="quarter" idx="12"/>
          </p:nvPr>
        </p:nvSpPr>
        <p:spPr/>
        <p:txBody>
          <a:bodyPr/>
          <a:lstStyle/>
          <a:p>
            <a:fld id="{34A6E682-D65C-4126-AC47-5DB5584DB29D}"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3" grpId="0"/>
      <p:bldP spid="14" grpId="0"/>
      <p:bldP spid="15"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Rot="1" noChangeArrowheads="1"/>
          </p:cNvSpPr>
          <p:nvPr>
            <p:ph type="title"/>
          </p:nvPr>
        </p:nvSpPr>
        <p:spPr>
          <a:xfrm>
            <a:off x="457200" y="274638"/>
            <a:ext cx="8229600" cy="1143000"/>
          </a:xfrm>
        </p:spPr>
        <p:txBody>
          <a:bodyPr/>
          <a:lstStyle/>
          <a:p>
            <a:pPr eaLnBrk="1" hangingPunct="1">
              <a:defRPr/>
            </a:pPr>
            <a:r>
              <a:rPr lang="en-US" altLang="ko-KR" sz="4000" smtClean="0"/>
              <a:t>Compiler vs. Interpreter (5/5)</a:t>
            </a:r>
          </a:p>
        </p:txBody>
      </p:sp>
      <p:sp>
        <p:nvSpPr>
          <p:cNvPr id="7" name="Rectangle 4"/>
          <p:cNvSpPr txBox="1">
            <a:spLocks noChangeArrowheads="1"/>
          </p:cNvSpPr>
          <p:nvPr/>
        </p:nvSpPr>
        <p:spPr>
          <a:xfrm>
            <a:off x="457200" y="1524000"/>
            <a:ext cx="4038600" cy="48006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0000CC"/>
                </a:solidFill>
                <a:effectLst/>
                <a:uLnTx/>
                <a:uFillTx/>
                <a:latin typeface="+mn-lt"/>
                <a:ea typeface="+mn-ea"/>
                <a:cs typeface="+mn-cs"/>
              </a:rPr>
              <a:t>Compiler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rgbClr val="7030A0"/>
                </a:solidFill>
                <a:effectLst/>
                <a:uLnTx/>
                <a:uFillTx/>
                <a:latin typeface="+mn-lt"/>
                <a:ea typeface="+mn-ea"/>
                <a:cs typeface="+mn-cs"/>
              </a:rPr>
              <a:t>Pros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Less space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Fast execution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rgbClr val="7030A0"/>
                </a:solidFill>
                <a:effectLst/>
                <a:uLnTx/>
                <a:uFillTx/>
                <a:latin typeface="+mn-lt"/>
                <a:ea typeface="+mn-ea"/>
                <a:cs typeface="+mn-cs"/>
              </a:rPr>
              <a:t>Cons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Slow processing</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Partly Solved</a:t>
            </a:r>
            <a:b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b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(Separate compilation)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Debugging</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Improved thru IDEs</a:t>
            </a:r>
          </a:p>
        </p:txBody>
      </p:sp>
      <p:sp>
        <p:nvSpPr>
          <p:cNvPr id="8" name="Rectangle 5"/>
          <p:cNvSpPr txBox="1">
            <a:spLocks noChangeArrowheads="1"/>
          </p:cNvSpPr>
          <p:nvPr/>
        </p:nvSpPr>
        <p:spPr>
          <a:xfrm>
            <a:off x="4648200" y="1524000"/>
            <a:ext cx="4038600" cy="4800600"/>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2400" b="1" i="0" u="none" strike="noStrike" kern="1200" cap="none" spc="0" normalizeH="0" baseline="0" noProof="0" dirty="0" smtClean="0">
                <a:ln>
                  <a:noFill/>
                </a:ln>
                <a:solidFill>
                  <a:srgbClr val="0000CC"/>
                </a:solidFill>
                <a:effectLst/>
                <a:uLnTx/>
                <a:uFillTx/>
                <a:latin typeface="+mn-lt"/>
                <a:ea typeface="+mn-ea"/>
                <a:cs typeface="+mn-cs"/>
              </a:rPr>
              <a:t>Interpreter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rgbClr val="7030A0"/>
                </a:solidFill>
                <a:effectLst/>
                <a:uLnTx/>
                <a:uFillTx/>
                <a:latin typeface="+mn-lt"/>
                <a:ea typeface="+mn-ea"/>
                <a:cs typeface="+mn-cs"/>
              </a:rPr>
              <a:t>Pros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Easy debugging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Fast Development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1" i="0" u="none" strike="noStrike" kern="1200" cap="none" spc="0" normalizeH="0" baseline="0" noProof="0" dirty="0" smtClean="0">
                <a:ln>
                  <a:noFill/>
                </a:ln>
                <a:solidFill>
                  <a:srgbClr val="7030A0"/>
                </a:solidFill>
                <a:effectLst/>
                <a:uLnTx/>
                <a:uFillTx/>
                <a:latin typeface="+mn-lt"/>
                <a:ea typeface="+mn-ea"/>
                <a:cs typeface="+mn-cs"/>
              </a:rPr>
              <a:t>Cons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Not for large projects</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Exceptions: Perl, Python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Requires more space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Slower execution</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Interpreter in memory all the time</a:t>
            </a:r>
          </a:p>
        </p:txBody>
      </p:sp>
      <p:sp>
        <p:nvSpPr>
          <p:cNvPr id="5" name="Slide Number Placeholder 4"/>
          <p:cNvSpPr>
            <a:spLocks noGrp="1"/>
          </p:cNvSpPr>
          <p:nvPr>
            <p:ph type="sldNum" sz="quarter" idx="12"/>
          </p:nvPr>
        </p:nvSpPr>
        <p:spPr/>
        <p:txBody>
          <a:bodyPr/>
          <a:lstStyle/>
          <a:p>
            <a:fld id="{34A6E682-D65C-4126-AC47-5DB5584DB29D}"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Language Processing System</a:t>
            </a:r>
            <a:endParaRPr lang="en-US" dirty="0"/>
          </a:p>
        </p:txBody>
      </p:sp>
      <p:pic>
        <p:nvPicPr>
          <p:cNvPr id="1026" name="Picture 2"/>
          <p:cNvPicPr>
            <a:picLocks noChangeAspect="1" noChangeArrowheads="1"/>
          </p:cNvPicPr>
          <p:nvPr/>
        </p:nvPicPr>
        <p:blipFill>
          <a:blip r:embed="rId2"/>
          <a:srcRect/>
          <a:stretch>
            <a:fillRect/>
          </a:stretch>
        </p:blipFill>
        <p:spPr bwMode="auto">
          <a:xfrm>
            <a:off x="4419600" y="1219200"/>
            <a:ext cx="4638265" cy="5303520"/>
          </a:xfrm>
          <a:prstGeom prst="rect">
            <a:avLst/>
          </a:prstGeom>
          <a:noFill/>
          <a:ln w="9525">
            <a:noFill/>
            <a:miter lim="800000"/>
            <a:headEnd/>
            <a:tailEnd/>
          </a:ln>
          <a:effectLst/>
        </p:spPr>
      </p:pic>
      <p:sp>
        <p:nvSpPr>
          <p:cNvPr id="5" name="TextBox 4"/>
          <p:cNvSpPr txBox="1"/>
          <p:nvPr/>
        </p:nvSpPr>
        <p:spPr>
          <a:xfrm>
            <a:off x="6069228" y="2286000"/>
            <a:ext cx="799001" cy="369332"/>
          </a:xfrm>
          <a:prstGeom prst="rect">
            <a:avLst/>
          </a:prstGeom>
          <a:noFill/>
        </p:spPr>
        <p:txBody>
          <a:bodyPr wrap="none" rtlCol="0">
            <a:spAutoFit/>
          </a:bodyPr>
          <a:lstStyle/>
          <a:p>
            <a:r>
              <a:rPr lang="en-US" b="1" dirty="0" smtClean="0">
                <a:solidFill>
                  <a:srgbClr val="7030A0"/>
                </a:solidFill>
              </a:rPr>
              <a:t>Macro</a:t>
            </a:r>
            <a:endParaRPr lang="en-US" b="1" dirty="0">
              <a:solidFill>
                <a:srgbClr val="7030A0"/>
              </a:solidFill>
            </a:endParaRPr>
          </a:p>
        </p:txBody>
      </p:sp>
      <p:sp>
        <p:nvSpPr>
          <p:cNvPr id="6" name="Slide Number Placeholder 5"/>
          <p:cNvSpPr>
            <a:spLocks noGrp="1"/>
          </p:cNvSpPr>
          <p:nvPr>
            <p:ph type="sldNum" sz="quarter" idx="12"/>
          </p:nvPr>
        </p:nvSpPr>
        <p:spPr/>
        <p:txBody>
          <a:bodyPr/>
          <a:lstStyle/>
          <a:p>
            <a:fld id="{34A6E682-D65C-4126-AC47-5DB5584DB29D}" type="slidenum">
              <a:rPr lang="en-US" smtClean="0"/>
              <a:pPr/>
              <a:t>13</a:t>
            </a:fld>
            <a:endParaRPr lang="en-US"/>
          </a:p>
        </p:txBody>
      </p:sp>
      <p:sp>
        <p:nvSpPr>
          <p:cNvPr id="7" name="Rectangle 6"/>
          <p:cNvSpPr/>
          <p:nvPr/>
        </p:nvSpPr>
        <p:spPr>
          <a:xfrm>
            <a:off x="304800" y="1540482"/>
            <a:ext cx="4267200" cy="4893647"/>
          </a:xfrm>
          <a:prstGeom prst="rect">
            <a:avLst/>
          </a:prstGeom>
        </p:spPr>
        <p:txBody>
          <a:bodyPr wrap="square">
            <a:spAutoFit/>
          </a:bodyPr>
          <a:lstStyle/>
          <a:p>
            <a:pPr algn="just">
              <a:buFont typeface="Arial" pitchFamily="34" charset="0"/>
              <a:buChar char="•"/>
            </a:pPr>
            <a:r>
              <a:rPr lang="en-US" sz="2400" dirty="0" smtClean="0"/>
              <a:t>The task of collecting the source program is sometimes entrusted to a separate program (</a:t>
            </a:r>
            <a:r>
              <a:rPr lang="en-US" sz="2400" b="1" dirty="0" smtClean="0">
                <a:solidFill>
                  <a:srgbClr val="0000CC"/>
                </a:solidFill>
              </a:rPr>
              <a:t>preprocessor</a:t>
            </a:r>
            <a:r>
              <a:rPr lang="en-US" sz="2400" dirty="0" smtClean="0"/>
              <a:t>)</a:t>
            </a:r>
          </a:p>
          <a:p>
            <a:pPr algn="just">
              <a:buFont typeface="Arial" pitchFamily="34" charset="0"/>
              <a:buChar char="•"/>
            </a:pPr>
            <a:endParaRPr lang="en-US" sz="2400" dirty="0" smtClean="0"/>
          </a:p>
          <a:p>
            <a:pPr algn="just">
              <a:buFont typeface="Arial" pitchFamily="34" charset="0"/>
              <a:buChar char="•"/>
            </a:pPr>
            <a:r>
              <a:rPr lang="en-US" sz="2400" dirty="0" smtClean="0"/>
              <a:t>The </a:t>
            </a:r>
            <a:r>
              <a:rPr lang="en-US" sz="2400" b="1" dirty="0" smtClean="0">
                <a:solidFill>
                  <a:srgbClr val="0000CC"/>
                </a:solidFill>
              </a:rPr>
              <a:t>linker</a:t>
            </a:r>
            <a:r>
              <a:rPr lang="en-US" sz="2400" dirty="0" smtClean="0"/>
              <a:t> resolves external memory addresses, where the code in one file may refer to a location in another file. </a:t>
            </a:r>
          </a:p>
          <a:p>
            <a:pPr algn="just">
              <a:buFont typeface="Arial" pitchFamily="34" charset="0"/>
              <a:buChar char="•"/>
            </a:pPr>
            <a:endParaRPr lang="en-US" sz="2400" dirty="0" smtClean="0"/>
          </a:p>
          <a:p>
            <a:pPr algn="just">
              <a:buFont typeface="Arial" pitchFamily="34" charset="0"/>
              <a:buChar char="•"/>
            </a:pPr>
            <a:r>
              <a:rPr lang="en-US" sz="2400" dirty="0" smtClean="0"/>
              <a:t>The </a:t>
            </a:r>
            <a:r>
              <a:rPr lang="en-US" sz="2400" b="1" dirty="0" smtClean="0">
                <a:solidFill>
                  <a:srgbClr val="0000CC"/>
                </a:solidFill>
              </a:rPr>
              <a:t>loader</a:t>
            </a:r>
            <a:r>
              <a:rPr lang="en-US" sz="2400" dirty="0" smtClean="0"/>
              <a:t> then puts together all of the executable object files into memory for execution.</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Compiler</a:t>
            </a:r>
            <a:endParaRPr lang="en-US" dirty="0"/>
          </a:p>
        </p:txBody>
      </p:sp>
      <p:sp>
        <p:nvSpPr>
          <p:cNvPr id="4" name="Rectangle 3"/>
          <p:cNvSpPr/>
          <p:nvPr/>
        </p:nvSpPr>
        <p:spPr>
          <a:xfrm>
            <a:off x="3124200" y="1447800"/>
            <a:ext cx="1447800" cy="99060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Compiler</a:t>
            </a:r>
            <a:endParaRPr lang="en-US" sz="2400" b="1" dirty="0">
              <a:solidFill>
                <a:srgbClr val="FF0000"/>
              </a:solidFill>
            </a:endParaRPr>
          </a:p>
        </p:txBody>
      </p:sp>
      <p:sp>
        <p:nvSpPr>
          <p:cNvPr id="5" name="Rectangle 4"/>
          <p:cNvSpPr/>
          <p:nvPr/>
        </p:nvSpPr>
        <p:spPr>
          <a:xfrm>
            <a:off x="1447800" y="2667000"/>
            <a:ext cx="1447800" cy="990600"/>
          </a:xfrm>
          <a:prstGeom prst="rect">
            <a:avLst/>
          </a:prstGeom>
          <a:solidFill>
            <a:srgbClr val="92D05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Analysis</a:t>
            </a:r>
            <a:endParaRPr lang="en-US" sz="2400" b="1" dirty="0">
              <a:solidFill>
                <a:srgbClr val="0000CC"/>
              </a:solidFill>
            </a:endParaRPr>
          </a:p>
        </p:txBody>
      </p:sp>
      <p:sp>
        <p:nvSpPr>
          <p:cNvPr id="6" name="Rectangle 5"/>
          <p:cNvSpPr/>
          <p:nvPr/>
        </p:nvSpPr>
        <p:spPr>
          <a:xfrm>
            <a:off x="4648200" y="2667000"/>
            <a:ext cx="1447800" cy="990600"/>
          </a:xfrm>
          <a:prstGeom prst="rect">
            <a:avLst/>
          </a:prstGeom>
          <a:solidFill>
            <a:srgbClr val="92D05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CC"/>
                </a:solidFill>
              </a:rPr>
              <a:t>Synthesis</a:t>
            </a:r>
            <a:endParaRPr lang="en-US" sz="2400" b="1" dirty="0">
              <a:solidFill>
                <a:srgbClr val="0000CC"/>
              </a:solidFill>
            </a:endParaRPr>
          </a:p>
        </p:txBody>
      </p:sp>
      <p:sp>
        <p:nvSpPr>
          <p:cNvPr id="7" name="TextBox 6"/>
          <p:cNvSpPr txBox="1"/>
          <p:nvPr/>
        </p:nvSpPr>
        <p:spPr>
          <a:xfrm>
            <a:off x="228600" y="3811012"/>
            <a:ext cx="5867400" cy="2677656"/>
          </a:xfrm>
          <a:prstGeom prst="rect">
            <a:avLst/>
          </a:prstGeom>
          <a:noFill/>
        </p:spPr>
        <p:txBody>
          <a:bodyPr wrap="square" rtlCol="0">
            <a:spAutoFit/>
          </a:bodyPr>
          <a:lstStyle/>
          <a:p>
            <a:pPr>
              <a:buFont typeface="Wingdings" pitchFamily="2" charset="2"/>
              <a:buChar char="§"/>
            </a:pPr>
            <a:r>
              <a:rPr lang="en-US" sz="2400" dirty="0" smtClean="0"/>
              <a:t>Breaks source program (constituent parts)</a:t>
            </a:r>
          </a:p>
          <a:p>
            <a:pPr>
              <a:buFont typeface="Wingdings" pitchFamily="2" charset="2"/>
              <a:buChar char="§"/>
            </a:pPr>
            <a:r>
              <a:rPr lang="en-US" sz="2400" dirty="0" smtClean="0"/>
              <a:t>Impose grammatical structure (</a:t>
            </a:r>
            <a:r>
              <a:rPr lang="en-US" sz="2400" dirty="0" smtClean="0">
                <a:solidFill>
                  <a:srgbClr val="0000CC"/>
                </a:solidFill>
              </a:rPr>
              <a:t>Lexical, syntax, semantic</a:t>
            </a:r>
            <a:r>
              <a:rPr lang="en-US" sz="2400" dirty="0" smtClean="0"/>
              <a:t>)</a:t>
            </a:r>
          </a:p>
          <a:p>
            <a:pPr>
              <a:buFont typeface="Wingdings" pitchFamily="2" charset="2"/>
              <a:buChar char="§"/>
            </a:pPr>
            <a:r>
              <a:rPr lang="en-US" sz="2400" dirty="0" smtClean="0"/>
              <a:t>Intermediate source code</a:t>
            </a:r>
          </a:p>
          <a:p>
            <a:pPr>
              <a:buFont typeface="Wingdings" pitchFamily="2" charset="2"/>
              <a:buChar char="§"/>
            </a:pPr>
            <a:r>
              <a:rPr lang="en-US" sz="2400" dirty="0" smtClean="0"/>
              <a:t>Error checks</a:t>
            </a:r>
          </a:p>
          <a:p>
            <a:pPr>
              <a:buFont typeface="Wingdings" pitchFamily="2" charset="2"/>
              <a:buChar char="q"/>
            </a:pPr>
            <a:r>
              <a:rPr lang="en-US" sz="2400" dirty="0" smtClean="0"/>
              <a:t>Stored in </a:t>
            </a:r>
            <a:r>
              <a:rPr lang="en-US" sz="2400" b="1" dirty="0" smtClean="0">
                <a:solidFill>
                  <a:srgbClr val="0000CC"/>
                </a:solidFill>
              </a:rPr>
              <a:t>Symbol table</a:t>
            </a:r>
          </a:p>
          <a:p>
            <a:pPr>
              <a:buFont typeface="Wingdings" pitchFamily="2" charset="2"/>
              <a:buChar char="q"/>
            </a:pPr>
            <a:r>
              <a:rPr lang="en-US" sz="2400" b="1" dirty="0" smtClean="0">
                <a:solidFill>
                  <a:srgbClr val="FF0000"/>
                </a:solidFill>
              </a:rPr>
              <a:t>Front End</a:t>
            </a:r>
            <a:endParaRPr lang="en-US" sz="2400" b="1" dirty="0">
              <a:solidFill>
                <a:srgbClr val="FF0000"/>
              </a:solidFill>
            </a:endParaRPr>
          </a:p>
        </p:txBody>
      </p:sp>
      <p:sp>
        <p:nvSpPr>
          <p:cNvPr id="8" name="TextBox 7"/>
          <p:cNvSpPr txBox="1"/>
          <p:nvPr/>
        </p:nvSpPr>
        <p:spPr>
          <a:xfrm>
            <a:off x="6324600" y="2667000"/>
            <a:ext cx="2601610" cy="3046988"/>
          </a:xfrm>
          <a:prstGeom prst="rect">
            <a:avLst/>
          </a:prstGeom>
          <a:noFill/>
        </p:spPr>
        <p:txBody>
          <a:bodyPr wrap="none" rtlCol="0">
            <a:spAutoFit/>
          </a:bodyPr>
          <a:lstStyle/>
          <a:p>
            <a:pPr algn="ctr"/>
            <a:r>
              <a:rPr lang="en-US" sz="2400" b="1" dirty="0" smtClean="0">
                <a:solidFill>
                  <a:srgbClr val="FF0000"/>
                </a:solidFill>
              </a:rPr>
              <a:t>Intermediate code </a:t>
            </a:r>
          </a:p>
          <a:p>
            <a:pPr algn="ctr"/>
            <a:r>
              <a:rPr lang="en-US" sz="2400" b="1" dirty="0" smtClean="0"/>
              <a:t>+</a:t>
            </a:r>
          </a:p>
          <a:p>
            <a:pPr algn="ctr"/>
            <a:r>
              <a:rPr lang="en-US" sz="2400" b="1" dirty="0" smtClean="0"/>
              <a:t> </a:t>
            </a:r>
            <a:r>
              <a:rPr lang="en-US" sz="2400" b="1" dirty="0" smtClean="0">
                <a:solidFill>
                  <a:srgbClr val="0000CC"/>
                </a:solidFill>
              </a:rPr>
              <a:t>Symbol table</a:t>
            </a:r>
          </a:p>
          <a:p>
            <a:pPr algn="ctr"/>
            <a:r>
              <a:rPr lang="en-US" sz="2400" b="1" dirty="0" smtClean="0"/>
              <a:t>=</a:t>
            </a:r>
          </a:p>
          <a:p>
            <a:pPr algn="ctr"/>
            <a:r>
              <a:rPr lang="en-US" sz="2400" b="1" dirty="0" smtClean="0">
                <a:solidFill>
                  <a:srgbClr val="00B050"/>
                </a:solidFill>
              </a:rPr>
              <a:t>Target code</a:t>
            </a:r>
          </a:p>
          <a:p>
            <a:pPr algn="ctr"/>
            <a:endParaRPr lang="en-US" sz="2400" b="1" dirty="0" smtClean="0"/>
          </a:p>
          <a:p>
            <a:pPr algn="ctr"/>
            <a:r>
              <a:rPr lang="en-US" sz="2400" b="1" dirty="0" smtClean="0">
                <a:solidFill>
                  <a:srgbClr val="FF0000"/>
                </a:solidFill>
              </a:rPr>
              <a:t>Back End</a:t>
            </a:r>
          </a:p>
          <a:p>
            <a:pPr algn="ctr"/>
            <a:endParaRPr lang="en-US" sz="2400" b="1" dirty="0"/>
          </a:p>
        </p:txBody>
      </p:sp>
      <p:sp>
        <p:nvSpPr>
          <p:cNvPr id="9" name="Down Arrow 8"/>
          <p:cNvSpPr/>
          <p:nvPr/>
        </p:nvSpPr>
        <p:spPr>
          <a:xfrm rot="2302550">
            <a:off x="800017" y="2947571"/>
            <a:ext cx="500081" cy="928517"/>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19757283">
            <a:off x="5965250" y="3173201"/>
            <a:ext cx="638439" cy="856910"/>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34A6E682-D65C-4126-AC47-5DB5584DB29D}"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amond(in)">
                                      <p:cBhvr>
                                        <p:cTn id="21" dur="2000"/>
                                        <p:tgtEl>
                                          <p:spTgt spid="9"/>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amond(in)">
                                      <p:cBhvr>
                                        <p:cTn id="24" dur="2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ox(in)">
                                      <p:cBhvr>
                                        <p:cTn id="29" dur="500"/>
                                        <p:tgtEl>
                                          <p:spTgt spid="10"/>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0" y="34416"/>
            <a:ext cx="6248400" cy="6705600"/>
          </a:xfrm>
          <a:prstGeom prst="rect">
            <a:avLst/>
          </a:prstGeom>
          <a:noFill/>
          <a:ln w="9525">
            <a:noFill/>
            <a:miter lim="800000"/>
            <a:headEnd/>
            <a:tailEnd/>
          </a:ln>
          <a:effectLst/>
        </p:spPr>
      </p:pic>
      <p:sp>
        <p:nvSpPr>
          <p:cNvPr id="18" name="Rectangle 2"/>
          <p:cNvSpPr>
            <a:spLocks noGrp="1" noRot="1" noChangeArrowheads="1"/>
          </p:cNvSpPr>
          <p:nvPr>
            <p:ph type="title"/>
          </p:nvPr>
        </p:nvSpPr>
        <p:spPr>
          <a:xfrm>
            <a:off x="304800" y="762000"/>
            <a:ext cx="3810000" cy="1782762"/>
          </a:xfrm>
          <a:ln w="28575">
            <a:solidFill>
              <a:srgbClr val="00B050"/>
            </a:solidFill>
          </a:ln>
        </p:spPr>
        <p:txBody>
          <a:bodyPr>
            <a:normAutofit/>
          </a:bodyPr>
          <a:lstStyle/>
          <a:p>
            <a:pPr eaLnBrk="1" hangingPunct="1">
              <a:defRPr/>
            </a:pPr>
            <a:r>
              <a:rPr lang="en-US" altLang="ko-KR" dirty="0" smtClean="0">
                <a:solidFill>
                  <a:srgbClr val="0000CC"/>
                </a:solidFill>
              </a:rPr>
              <a:t>Phase of compilations</a:t>
            </a:r>
          </a:p>
        </p:txBody>
      </p:sp>
      <p:sp>
        <p:nvSpPr>
          <p:cNvPr id="4" name="Slide Number Placeholder 3"/>
          <p:cNvSpPr>
            <a:spLocks noGrp="1"/>
          </p:cNvSpPr>
          <p:nvPr>
            <p:ph type="sldNum" sz="quarter" idx="12"/>
          </p:nvPr>
        </p:nvSpPr>
        <p:spPr/>
        <p:txBody>
          <a:bodyPr/>
          <a:lstStyle/>
          <a:p>
            <a:fld id="{34A6E682-D65C-4126-AC47-5DB5584DB29D}"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70C0"/>
                </a:solidFill>
              </a:rPr>
              <a:t>Scanning/Lexical analysis</a:t>
            </a:r>
            <a:endParaRPr lang="en-US" b="1" dirty="0">
              <a:solidFill>
                <a:srgbClr val="0070C0"/>
              </a:solidFill>
            </a:endParaRPr>
          </a:p>
        </p:txBody>
      </p:sp>
      <p:sp>
        <p:nvSpPr>
          <p:cNvPr id="3" name="Content Placeholder 2"/>
          <p:cNvSpPr>
            <a:spLocks noGrp="1"/>
          </p:cNvSpPr>
          <p:nvPr>
            <p:ph idx="1"/>
          </p:nvPr>
        </p:nvSpPr>
        <p:spPr/>
        <p:txBody>
          <a:bodyPr/>
          <a:lstStyle/>
          <a:p>
            <a:pPr>
              <a:buClr>
                <a:srgbClr val="FF0000"/>
              </a:buClr>
              <a:buFont typeface="Wingdings" pitchFamily="2" charset="2"/>
              <a:buChar char="q"/>
              <a:defRPr/>
            </a:pPr>
            <a:r>
              <a:rPr lang="en-US" altLang="ko-KR" dirty="0" smtClean="0"/>
              <a:t>Break program down into its smallest meaningful symbols (tokens, atoms, lexemes)</a:t>
            </a:r>
          </a:p>
          <a:p>
            <a:pPr>
              <a:buClr>
                <a:srgbClr val="FF0000"/>
              </a:buClr>
              <a:buFont typeface="Wingdings" pitchFamily="2" charset="2"/>
              <a:buChar char="q"/>
              <a:defRPr/>
            </a:pPr>
            <a:r>
              <a:rPr lang="en-US" altLang="ko-KR" dirty="0" smtClean="0"/>
              <a:t>Tools for this include </a:t>
            </a:r>
            <a:r>
              <a:rPr lang="en-US" altLang="ko-KR" dirty="0" err="1" smtClean="0"/>
              <a:t>lex</a:t>
            </a:r>
            <a:r>
              <a:rPr lang="en-US" altLang="ko-KR" dirty="0" smtClean="0"/>
              <a:t>, flex</a:t>
            </a:r>
          </a:p>
          <a:p>
            <a:pPr>
              <a:buClr>
                <a:srgbClr val="FF0000"/>
              </a:buClr>
              <a:buFont typeface="Wingdings" pitchFamily="2" charset="2"/>
              <a:buChar char="q"/>
              <a:defRPr/>
            </a:pPr>
            <a:r>
              <a:rPr lang="en-US" altLang="ko-KR" dirty="0" smtClean="0"/>
              <a:t>Tokens include e.g.:</a:t>
            </a:r>
          </a:p>
          <a:p>
            <a:pPr lvl="1">
              <a:buClr>
                <a:srgbClr val="002060"/>
              </a:buClr>
              <a:buFont typeface="Wingdings" pitchFamily="2" charset="2"/>
              <a:buChar char="§"/>
              <a:defRPr/>
            </a:pPr>
            <a:r>
              <a:rPr lang="en-US" altLang="ko-KR" dirty="0" smtClean="0"/>
              <a:t>“Reserved words”:  do  if  float  while</a:t>
            </a:r>
          </a:p>
          <a:p>
            <a:pPr lvl="1">
              <a:buClr>
                <a:srgbClr val="0000CC"/>
              </a:buClr>
              <a:buFont typeface="Wingdings" pitchFamily="2" charset="2"/>
              <a:buChar char="§"/>
              <a:defRPr/>
            </a:pPr>
            <a:r>
              <a:rPr lang="en-US" altLang="ko-KR" dirty="0" smtClean="0"/>
              <a:t>Special characters: </a:t>
            </a:r>
            <a:r>
              <a:rPr lang="en-US" altLang="ko-KR" b="1" dirty="0" smtClean="0">
                <a:solidFill>
                  <a:srgbClr val="0000CC"/>
                </a:solidFill>
              </a:rPr>
              <a:t>( { , + - = ! /</a:t>
            </a:r>
          </a:p>
          <a:p>
            <a:pPr lvl="1">
              <a:buClr>
                <a:srgbClr val="0000CC"/>
              </a:buClr>
              <a:buFont typeface="Wingdings" pitchFamily="2" charset="2"/>
              <a:buChar char="§"/>
              <a:defRPr/>
            </a:pPr>
            <a:r>
              <a:rPr lang="en-US" altLang="ko-KR" dirty="0" smtClean="0"/>
              <a:t>Names &amp; numbers</a:t>
            </a:r>
            <a:r>
              <a:rPr lang="en-US" altLang="zh-CN" dirty="0" smtClean="0"/>
              <a:t>:</a:t>
            </a:r>
            <a:r>
              <a:rPr lang="en-US" altLang="ko-KR" dirty="0" smtClean="0"/>
              <a:t>  </a:t>
            </a:r>
            <a:r>
              <a:rPr lang="en-US" altLang="ko-KR" b="1" dirty="0" err="1" smtClean="0">
                <a:solidFill>
                  <a:srgbClr val="0000CC"/>
                </a:solidFill>
              </a:rPr>
              <a:t>myValue</a:t>
            </a:r>
            <a:r>
              <a:rPr lang="en-US" altLang="ko-KR" dirty="0" smtClean="0"/>
              <a:t>  </a:t>
            </a:r>
            <a:r>
              <a:rPr lang="en-US" altLang="ko-KR" b="1" dirty="0" smtClean="0">
                <a:solidFill>
                  <a:srgbClr val="7030A0"/>
                </a:solidFill>
              </a:rPr>
              <a:t>3.07e02</a:t>
            </a:r>
          </a:p>
          <a:p>
            <a:pPr>
              <a:buFont typeface="Wingdings" pitchFamily="2" charset="2"/>
              <a:buChar char="q"/>
              <a:defRPr/>
            </a:pPr>
            <a:r>
              <a:rPr lang="en-US" altLang="ko-KR" dirty="0" smtClean="0"/>
              <a:t>Start symbol table with new symbols found</a:t>
            </a:r>
            <a:endParaRPr lang="ko-KR" altLang="en-US" dirty="0" smtClean="0"/>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70C0"/>
                </a:solidFill>
              </a:rPr>
              <a:t>Scanning/Lexical analysis</a:t>
            </a:r>
            <a:endParaRPr lang="en-US" dirty="0"/>
          </a:p>
        </p:txBody>
      </p:sp>
      <p:sp>
        <p:nvSpPr>
          <p:cNvPr id="3" name="Content Placeholder 2"/>
          <p:cNvSpPr>
            <a:spLocks noGrp="1"/>
          </p:cNvSpPr>
          <p:nvPr>
            <p:ph idx="1"/>
          </p:nvPr>
        </p:nvSpPr>
        <p:spPr/>
        <p:txBody>
          <a:bodyPr/>
          <a:lstStyle/>
          <a:p>
            <a:r>
              <a:rPr lang="en-US" dirty="0" smtClean="0"/>
              <a:t>For each lexeme, lexical analyzer produces as output a token: </a:t>
            </a:r>
            <a:r>
              <a:rPr lang="en-US" dirty="0" smtClean="0">
                <a:solidFill>
                  <a:srgbClr val="0000CC"/>
                </a:solidFill>
              </a:rPr>
              <a:t>&lt;</a:t>
            </a:r>
            <a:r>
              <a:rPr lang="en-US" i="1" dirty="0" smtClean="0">
                <a:solidFill>
                  <a:srgbClr val="FF0000"/>
                </a:solidFill>
              </a:rPr>
              <a:t>token-name, attribute-value</a:t>
            </a:r>
            <a:r>
              <a:rPr lang="en-US" dirty="0" smtClean="0">
                <a:solidFill>
                  <a:srgbClr val="0000CC"/>
                </a:solidFill>
              </a:rPr>
              <a:t>&gt;</a:t>
            </a:r>
            <a:endParaRPr lang="en-US" dirty="0">
              <a:solidFill>
                <a:srgbClr val="0000CC"/>
              </a:solidFill>
            </a:endParaRPr>
          </a:p>
        </p:txBody>
      </p:sp>
      <p:sp>
        <p:nvSpPr>
          <p:cNvPr id="4" name="Rectangle 3"/>
          <p:cNvSpPr/>
          <p:nvPr/>
        </p:nvSpPr>
        <p:spPr>
          <a:xfrm>
            <a:off x="762000" y="2743200"/>
            <a:ext cx="8229600" cy="1815882"/>
          </a:xfrm>
          <a:prstGeom prst="rect">
            <a:avLst/>
          </a:prstGeom>
        </p:spPr>
        <p:txBody>
          <a:bodyPr wrap="square">
            <a:spAutoFit/>
          </a:bodyPr>
          <a:lstStyle/>
          <a:p>
            <a:pPr algn="just">
              <a:buFont typeface="Wingdings" pitchFamily="2" charset="2"/>
              <a:buChar char="§"/>
            </a:pPr>
            <a:r>
              <a:rPr lang="en-US" sz="2800" i="1" dirty="0" smtClean="0">
                <a:solidFill>
                  <a:srgbClr val="0000CC"/>
                </a:solidFill>
              </a:rPr>
              <a:t>token- name: </a:t>
            </a:r>
            <a:r>
              <a:rPr lang="en-US" sz="2800" dirty="0" smtClean="0"/>
              <a:t>abstract symbol that is used during syntax analysis ,</a:t>
            </a:r>
          </a:p>
          <a:p>
            <a:pPr algn="just">
              <a:buFont typeface="Wingdings" pitchFamily="2" charset="2"/>
              <a:buChar char="§"/>
            </a:pPr>
            <a:r>
              <a:rPr lang="en-US" sz="2800" i="1" dirty="0" smtClean="0">
                <a:solidFill>
                  <a:srgbClr val="0000CC"/>
                </a:solidFill>
              </a:rPr>
              <a:t>attribute-value:</a:t>
            </a:r>
            <a:r>
              <a:rPr lang="en-US" sz="2800" dirty="0" smtClean="0"/>
              <a:t> points to an entry in the symbol table for this token. </a:t>
            </a:r>
          </a:p>
        </p:txBody>
      </p:sp>
      <p:sp>
        <p:nvSpPr>
          <p:cNvPr id="5" name="Slide Number Placeholder 4"/>
          <p:cNvSpPr>
            <a:spLocks noGrp="1"/>
          </p:cNvSpPr>
          <p:nvPr>
            <p:ph type="sldNum" sz="quarter" idx="12"/>
          </p:nvPr>
        </p:nvSpPr>
        <p:spPr/>
        <p:txBody>
          <a:bodyPr/>
          <a:lstStyle/>
          <a:p>
            <a:fld id="{34A6E682-D65C-4126-AC47-5DB5584DB29D}"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70C0"/>
                </a:solidFill>
              </a:rPr>
              <a:t>Scanning/Lexical analysis</a:t>
            </a:r>
            <a:endParaRPr lang="en-US" dirty="0"/>
          </a:p>
        </p:txBody>
      </p:sp>
      <p:sp>
        <p:nvSpPr>
          <p:cNvPr id="3" name="Content Placeholder 2"/>
          <p:cNvSpPr>
            <a:spLocks noGrp="1"/>
          </p:cNvSpPr>
          <p:nvPr>
            <p:ph idx="1"/>
          </p:nvPr>
        </p:nvSpPr>
        <p:spPr/>
        <p:txBody>
          <a:bodyPr/>
          <a:lstStyle/>
          <a:p>
            <a:r>
              <a:rPr lang="en-US" dirty="0" smtClean="0"/>
              <a:t>Assignment Statement (source program):</a:t>
            </a:r>
          </a:p>
          <a:p>
            <a:endParaRPr lang="en-US" dirty="0" smtClean="0"/>
          </a:p>
          <a:p>
            <a:endParaRPr lang="en-US" sz="1200" b="1" u="sng" dirty="0" smtClean="0">
              <a:solidFill>
                <a:srgbClr val="FF0000"/>
              </a:solidFill>
            </a:endParaRPr>
          </a:p>
          <a:p>
            <a:r>
              <a:rPr lang="en-US" b="1" u="sng" dirty="0" smtClean="0">
                <a:solidFill>
                  <a:srgbClr val="FF0000"/>
                </a:solidFill>
              </a:rPr>
              <a:t>Lexemes:</a:t>
            </a:r>
            <a:endParaRPr lang="en-US" b="1" u="sng" dirty="0">
              <a:solidFill>
                <a:srgbClr val="FF0000"/>
              </a:solidFill>
            </a:endParaRPr>
          </a:p>
        </p:txBody>
      </p:sp>
      <p:sp>
        <p:nvSpPr>
          <p:cNvPr id="4" name="Rectangle 3"/>
          <p:cNvSpPr/>
          <p:nvPr/>
        </p:nvSpPr>
        <p:spPr>
          <a:xfrm>
            <a:off x="1524000" y="2286000"/>
            <a:ext cx="4482766" cy="523220"/>
          </a:xfrm>
          <a:prstGeom prst="rect">
            <a:avLst/>
          </a:prstGeom>
          <a:ln w="28575">
            <a:solidFill>
              <a:schemeClr val="tx1"/>
            </a:solidFill>
          </a:ln>
        </p:spPr>
        <p:txBody>
          <a:bodyPr wrap="none">
            <a:spAutoFit/>
          </a:bodyPr>
          <a:lstStyle/>
          <a:p>
            <a:r>
              <a:rPr lang="en-US" sz="2800" b="1" dirty="0" smtClean="0">
                <a:solidFill>
                  <a:srgbClr val="0000CC"/>
                </a:solidFill>
              </a:rPr>
              <a:t>posit ion = initial + rate * 60</a:t>
            </a:r>
            <a:endParaRPr lang="en-US" sz="2800" b="1" dirty="0">
              <a:solidFill>
                <a:srgbClr val="0000CC"/>
              </a:solidFill>
            </a:endParaRPr>
          </a:p>
        </p:txBody>
      </p:sp>
      <p:sp>
        <p:nvSpPr>
          <p:cNvPr id="5" name="Rectangle 4"/>
          <p:cNvSpPr/>
          <p:nvPr/>
        </p:nvSpPr>
        <p:spPr>
          <a:xfrm>
            <a:off x="457200" y="3581400"/>
            <a:ext cx="8458200" cy="3108543"/>
          </a:xfrm>
          <a:prstGeom prst="rect">
            <a:avLst/>
          </a:prstGeom>
        </p:spPr>
        <p:txBody>
          <a:bodyPr wrap="square">
            <a:spAutoFit/>
          </a:bodyPr>
          <a:lstStyle/>
          <a:p>
            <a:pPr marL="342900" indent="-342900" algn="just">
              <a:buAutoNum type="arabicPeriod"/>
            </a:pPr>
            <a:r>
              <a:rPr lang="en-US" sz="2800" b="1" dirty="0" smtClean="0">
                <a:solidFill>
                  <a:srgbClr val="0000CC"/>
                </a:solidFill>
              </a:rPr>
              <a:t>position</a:t>
            </a:r>
            <a:r>
              <a:rPr lang="en-US" sz="2800" dirty="0" smtClean="0"/>
              <a:t> is a lexeme that would be mapped into a token </a:t>
            </a:r>
            <a:r>
              <a:rPr lang="en-US" sz="2800" b="1" dirty="0" smtClean="0">
                <a:solidFill>
                  <a:srgbClr val="0000CC"/>
                </a:solidFill>
              </a:rPr>
              <a:t>&lt;id, 1&gt;, </a:t>
            </a:r>
            <a:r>
              <a:rPr lang="en-US" sz="2800" dirty="0" smtClean="0"/>
              <a:t>where </a:t>
            </a:r>
            <a:r>
              <a:rPr lang="en-US" sz="2800" b="1" dirty="0" smtClean="0">
                <a:solidFill>
                  <a:srgbClr val="0000CC"/>
                </a:solidFill>
              </a:rPr>
              <a:t>id </a:t>
            </a:r>
            <a:r>
              <a:rPr lang="en-US" sz="2800" dirty="0" smtClean="0"/>
              <a:t>is an abstract symbol standing for identifier and </a:t>
            </a:r>
            <a:r>
              <a:rPr lang="en-US" sz="2800" b="1" dirty="0" smtClean="0">
                <a:solidFill>
                  <a:srgbClr val="0000CC"/>
                </a:solidFill>
              </a:rPr>
              <a:t>1</a:t>
            </a:r>
            <a:r>
              <a:rPr lang="en-US" sz="2800" dirty="0" smtClean="0"/>
              <a:t> points to the symbol table entry for position. </a:t>
            </a:r>
          </a:p>
          <a:p>
            <a:pPr marL="342900" indent="-342900" algn="just">
              <a:buFont typeface="Wingdings" pitchFamily="2" charset="2"/>
              <a:buChar char="§"/>
            </a:pPr>
            <a:r>
              <a:rPr lang="en-US" sz="2800" dirty="0" smtClean="0"/>
              <a:t>The symbol-table entry for an identifier holds information about the identifier, such as its name and type.</a:t>
            </a:r>
          </a:p>
        </p:txBody>
      </p:sp>
      <p:sp>
        <p:nvSpPr>
          <p:cNvPr id="6" name="Slide Number Placeholder 5"/>
          <p:cNvSpPr>
            <a:spLocks noGrp="1"/>
          </p:cNvSpPr>
          <p:nvPr>
            <p:ph type="sldNum" sz="quarter" idx="12"/>
          </p:nvPr>
        </p:nvSpPr>
        <p:spPr/>
        <p:txBody>
          <a:bodyPr/>
          <a:lstStyle/>
          <a:p>
            <a:fld id="{34A6E682-D65C-4126-AC47-5DB5584DB29D}"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70C0"/>
                </a:solidFill>
              </a:rPr>
              <a:t>Scanning/Lexical analysis</a:t>
            </a:r>
            <a:endParaRPr lang="en-US" dirty="0"/>
          </a:p>
        </p:txBody>
      </p:sp>
      <p:sp>
        <p:nvSpPr>
          <p:cNvPr id="3" name="Content Placeholder 2"/>
          <p:cNvSpPr>
            <a:spLocks noGrp="1"/>
          </p:cNvSpPr>
          <p:nvPr>
            <p:ph idx="1"/>
          </p:nvPr>
        </p:nvSpPr>
        <p:spPr>
          <a:xfrm>
            <a:off x="228600" y="1600200"/>
            <a:ext cx="8610600" cy="4525963"/>
          </a:xfrm>
        </p:spPr>
        <p:txBody>
          <a:bodyPr>
            <a:normAutofit lnSpcReduction="10000"/>
          </a:bodyPr>
          <a:lstStyle/>
          <a:p>
            <a:pPr algn="just"/>
            <a:r>
              <a:rPr lang="en-US" b="1" dirty="0" smtClean="0">
                <a:solidFill>
                  <a:srgbClr val="0000CC"/>
                </a:solidFill>
              </a:rPr>
              <a:t>2. </a:t>
            </a:r>
            <a:r>
              <a:rPr lang="en-US" dirty="0" smtClean="0"/>
              <a:t>The assignment symbol </a:t>
            </a:r>
            <a:r>
              <a:rPr lang="en-US" b="1" dirty="0" smtClean="0">
                <a:solidFill>
                  <a:srgbClr val="0000CC"/>
                </a:solidFill>
              </a:rPr>
              <a:t>=</a:t>
            </a:r>
            <a:r>
              <a:rPr lang="en-US" dirty="0" smtClean="0"/>
              <a:t> is a lexeme that is mapped into the token </a:t>
            </a:r>
            <a:r>
              <a:rPr lang="en-US" b="1" dirty="0" smtClean="0">
                <a:solidFill>
                  <a:srgbClr val="0000CC"/>
                </a:solidFill>
              </a:rPr>
              <a:t>&lt;=&gt;. </a:t>
            </a:r>
          </a:p>
          <a:p>
            <a:pPr algn="just"/>
            <a:r>
              <a:rPr lang="en-US" b="1" dirty="0" smtClean="0"/>
              <a:t>3.</a:t>
            </a:r>
            <a:r>
              <a:rPr lang="en-US" dirty="0" smtClean="0"/>
              <a:t> </a:t>
            </a:r>
            <a:r>
              <a:rPr lang="en-US" b="1" dirty="0" smtClean="0">
                <a:solidFill>
                  <a:srgbClr val="0000CC"/>
                </a:solidFill>
              </a:rPr>
              <a:t>initial</a:t>
            </a:r>
            <a:r>
              <a:rPr lang="en-US" dirty="0" smtClean="0"/>
              <a:t> is a lexeme that is mapped into the token </a:t>
            </a:r>
            <a:r>
              <a:rPr lang="en-US" b="1" dirty="0" smtClean="0">
                <a:solidFill>
                  <a:srgbClr val="0000CC"/>
                </a:solidFill>
              </a:rPr>
              <a:t>&lt;id, 2&gt;</a:t>
            </a:r>
            <a:r>
              <a:rPr lang="en-US" dirty="0" smtClean="0"/>
              <a:t> , where </a:t>
            </a:r>
            <a:r>
              <a:rPr lang="en-US" b="1" dirty="0" smtClean="0">
                <a:solidFill>
                  <a:srgbClr val="0000CC"/>
                </a:solidFill>
              </a:rPr>
              <a:t>2</a:t>
            </a:r>
            <a:r>
              <a:rPr lang="en-US" dirty="0" smtClean="0"/>
              <a:t> points to the symbol-table entry for </a:t>
            </a:r>
            <a:r>
              <a:rPr lang="en-US" b="1" dirty="0" smtClean="0">
                <a:solidFill>
                  <a:srgbClr val="0000CC"/>
                </a:solidFill>
              </a:rPr>
              <a:t>initial</a:t>
            </a:r>
            <a:r>
              <a:rPr lang="en-US" dirty="0" smtClean="0"/>
              <a:t> </a:t>
            </a:r>
          </a:p>
          <a:p>
            <a:pPr algn="just"/>
            <a:r>
              <a:rPr lang="en-US" b="1" dirty="0" smtClean="0">
                <a:solidFill>
                  <a:srgbClr val="0000CC"/>
                </a:solidFill>
              </a:rPr>
              <a:t>4.</a:t>
            </a:r>
            <a:r>
              <a:rPr lang="en-US" dirty="0" smtClean="0"/>
              <a:t> </a:t>
            </a:r>
            <a:r>
              <a:rPr lang="en-US" b="1" dirty="0" smtClean="0">
                <a:solidFill>
                  <a:srgbClr val="0000CC"/>
                </a:solidFill>
              </a:rPr>
              <a:t>+</a:t>
            </a:r>
            <a:r>
              <a:rPr lang="en-US" dirty="0" smtClean="0"/>
              <a:t> is a lexeme that is mapped into token </a:t>
            </a:r>
            <a:r>
              <a:rPr lang="en-US" b="1" dirty="0" smtClean="0">
                <a:solidFill>
                  <a:srgbClr val="0000CC"/>
                </a:solidFill>
              </a:rPr>
              <a:t>&lt;+&gt;</a:t>
            </a:r>
          </a:p>
          <a:p>
            <a:pPr algn="just"/>
            <a:r>
              <a:rPr lang="en-US" b="1" dirty="0" smtClean="0">
                <a:solidFill>
                  <a:srgbClr val="0000CC"/>
                </a:solidFill>
              </a:rPr>
              <a:t>5.</a:t>
            </a:r>
            <a:r>
              <a:rPr lang="en-US" dirty="0" smtClean="0"/>
              <a:t> </a:t>
            </a:r>
            <a:r>
              <a:rPr lang="en-US" b="1" dirty="0" smtClean="0">
                <a:solidFill>
                  <a:srgbClr val="0000CC"/>
                </a:solidFill>
              </a:rPr>
              <a:t>rate</a:t>
            </a:r>
            <a:r>
              <a:rPr lang="en-US" dirty="0" smtClean="0"/>
              <a:t> is a lexeme that is mapped into the token </a:t>
            </a:r>
            <a:r>
              <a:rPr lang="en-US" b="1" dirty="0" smtClean="0">
                <a:solidFill>
                  <a:srgbClr val="0000CC"/>
                </a:solidFill>
              </a:rPr>
              <a:t>&lt;id, 3&gt;</a:t>
            </a:r>
            <a:r>
              <a:rPr lang="en-US" dirty="0" smtClean="0"/>
              <a:t> , where </a:t>
            </a:r>
            <a:r>
              <a:rPr lang="en-US" b="1" dirty="0" smtClean="0">
                <a:solidFill>
                  <a:srgbClr val="0000CC"/>
                </a:solidFill>
              </a:rPr>
              <a:t>3</a:t>
            </a:r>
            <a:r>
              <a:rPr lang="en-US" dirty="0" smtClean="0"/>
              <a:t> points to the symbol-table entry for </a:t>
            </a:r>
            <a:r>
              <a:rPr lang="en-US" b="1" dirty="0" smtClean="0">
                <a:solidFill>
                  <a:srgbClr val="0000CC"/>
                </a:solidFill>
              </a:rPr>
              <a:t>rate</a:t>
            </a:r>
            <a:r>
              <a:rPr lang="en-US" dirty="0" smtClean="0"/>
              <a:t>.</a:t>
            </a:r>
          </a:p>
          <a:p>
            <a:pPr algn="just"/>
            <a:endParaRPr lang="en-US" b="1" dirty="0" smtClean="0">
              <a:solidFill>
                <a:srgbClr val="0000CC"/>
              </a:solidFill>
            </a:endParaRPr>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Contents</a:t>
            </a:r>
            <a:endParaRPr lang="en-US" b="1" dirty="0">
              <a:solidFill>
                <a:srgbClr val="0070C0"/>
              </a:solidFill>
            </a:endParaRP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Introduction</a:t>
            </a:r>
          </a:p>
          <a:p>
            <a:r>
              <a:rPr lang="en-US" dirty="0" smtClean="0"/>
              <a:t>A Simple Syntax-Directed Translator</a:t>
            </a:r>
          </a:p>
          <a:p>
            <a:r>
              <a:rPr lang="en-US" dirty="0" smtClean="0"/>
              <a:t>Lexical Analysis</a:t>
            </a:r>
          </a:p>
          <a:p>
            <a:r>
              <a:rPr lang="en-US" dirty="0" smtClean="0"/>
              <a:t>Syntax Analysis</a:t>
            </a:r>
          </a:p>
          <a:p>
            <a:r>
              <a:rPr lang="en-US" dirty="0" smtClean="0"/>
              <a:t>Syntax-Directed Translation</a:t>
            </a:r>
          </a:p>
          <a:p>
            <a:r>
              <a:rPr lang="en-US" dirty="0" smtClean="0"/>
              <a:t>Intermediate-Code Generation</a:t>
            </a:r>
          </a:p>
          <a:p>
            <a:r>
              <a:rPr lang="en-US" dirty="0" smtClean="0"/>
              <a:t>Type  Checking</a:t>
            </a:r>
          </a:p>
          <a:p>
            <a:r>
              <a:rPr lang="en-US" dirty="0" smtClean="0"/>
              <a:t>Run-time Environments</a:t>
            </a:r>
          </a:p>
          <a:p>
            <a:r>
              <a:rPr lang="en-US" dirty="0" smtClean="0"/>
              <a:t>Code Generation</a:t>
            </a:r>
          </a:p>
          <a:p>
            <a:r>
              <a:rPr lang="en-US" dirty="0" smtClean="0"/>
              <a:t>Code Optimization</a:t>
            </a:r>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70C0"/>
                </a:solidFill>
              </a:rPr>
              <a:t>Scanning/Lexical analysis</a:t>
            </a:r>
            <a:endParaRPr lang="en-US" dirty="0"/>
          </a:p>
        </p:txBody>
      </p:sp>
      <p:sp>
        <p:nvSpPr>
          <p:cNvPr id="3" name="Content Placeholder 2"/>
          <p:cNvSpPr>
            <a:spLocks noGrp="1"/>
          </p:cNvSpPr>
          <p:nvPr>
            <p:ph idx="1"/>
          </p:nvPr>
        </p:nvSpPr>
        <p:spPr/>
        <p:txBody>
          <a:bodyPr>
            <a:normAutofit/>
          </a:bodyPr>
          <a:lstStyle/>
          <a:p>
            <a:r>
              <a:rPr lang="en-US" b="1" dirty="0" smtClean="0">
                <a:solidFill>
                  <a:srgbClr val="0000CC"/>
                </a:solidFill>
              </a:rPr>
              <a:t>6.</a:t>
            </a:r>
            <a:r>
              <a:rPr lang="en-US" dirty="0" smtClean="0"/>
              <a:t> </a:t>
            </a:r>
            <a:r>
              <a:rPr lang="en-US" b="1" dirty="0" smtClean="0">
                <a:solidFill>
                  <a:srgbClr val="0000CC"/>
                </a:solidFill>
              </a:rPr>
              <a:t>*</a:t>
            </a:r>
            <a:r>
              <a:rPr lang="en-US" dirty="0" smtClean="0"/>
              <a:t> is a lexeme that is mapped into token </a:t>
            </a:r>
            <a:r>
              <a:rPr lang="en-US" b="1" dirty="0" smtClean="0">
                <a:solidFill>
                  <a:srgbClr val="0000CC"/>
                </a:solidFill>
              </a:rPr>
              <a:t>&lt;*&gt;</a:t>
            </a:r>
            <a:r>
              <a:rPr lang="en-US" dirty="0" smtClean="0"/>
              <a:t> </a:t>
            </a:r>
          </a:p>
          <a:p>
            <a:r>
              <a:rPr lang="en-US" b="1" dirty="0" smtClean="0">
                <a:solidFill>
                  <a:srgbClr val="0000CC"/>
                </a:solidFill>
              </a:rPr>
              <a:t>7.</a:t>
            </a:r>
            <a:r>
              <a:rPr lang="en-US" dirty="0" smtClean="0"/>
              <a:t> </a:t>
            </a:r>
            <a:r>
              <a:rPr lang="en-US" b="1" dirty="0" smtClean="0">
                <a:solidFill>
                  <a:srgbClr val="0000CC"/>
                </a:solidFill>
              </a:rPr>
              <a:t>60</a:t>
            </a:r>
            <a:r>
              <a:rPr lang="en-US" dirty="0" smtClean="0"/>
              <a:t> is a lexeme that is mapped into the token </a:t>
            </a:r>
            <a:r>
              <a:rPr lang="en-US" b="1" dirty="0" smtClean="0">
                <a:solidFill>
                  <a:srgbClr val="0000CC"/>
                </a:solidFill>
              </a:rPr>
              <a:t>&lt;60&gt;</a:t>
            </a:r>
            <a:r>
              <a:rPr lang="en-US" dirty="0" smtClean="0"/>
              <a:t> </a:t>
            </a:r>
          </a:p>
          <a:p>
            <a:r>
              <a:rPr lang="en-US" dirty="0" smtClean="0">
                <a:solidFill>
                  <a:srgbClr val="FF0000"/>
                </a:solidFill>
              </a:rPr>
              <a:t>Blanks (</a:t>
            </a:r>
            <a:r>
              <a:rPr lang="en-US" dirty="0" smtClean="0">
                <a:solidFill>
                  <a:srgbClr val="7030A0"/>
                </a:solidFill>
              </a:rPr>
              <a:t>White Space</a:t>
            </a:r>
            <a:r>
              <a:rPr lang="en-US" dirty="0" smtClean="0">
                <a:solidFill>
                  <a:srgbClr val="FF0000"/>
                </a:solidFill>
              </a:rPr>
              <a:t>) separating the lexemes would be discarded by the lexical analyzer</a:t>
            </a:r>
            <a:r>
              <a:rPr lang="en-US" dirty="0" smtClean="0"/>
              <a:t>.</a:t>
            </a:r>
          </a:p>
          <a:p>
            <a:endParaRPr lang="en-US" dirty="0"/>
          </a:p>
        </p:txBody>
      </p:sp>
      <p:sp>
        <p:nvSpPr>
          <p:cNvPr id="4" name="Rectangle 3"/>
          <p:cNvSpPr/>
          <p:nvPr/>
        </p:nvSpPr>
        <p:spPr>
          <a:xfrm>
            <a:off x="533400" y="4724400"/>
            <a:ext cx="7772400" cy="954107"/>
          </a:xfrm>
          <a:prstGeom prst="rect">
            <a:avLst/>
          </a:prstGeom>
        </p:spPr>
        <p:txBody>
          <a:bodyPr wrap="square">
            <a:spAutoFit/>
          </a:bodyPr>
          <a:lstStyle/>
          <a:p>
            <a:r>
              <a:rPr lang="en-US" sz="2800" b="1" dirty="0" smtClean="0">
                <a:solidFill>
                  <a:srgbClr val="00B050"/>
                </a:solidFill>
              </a:rPr>
              <a:t>After lexical analysis as the sequence of tokens</a:t>
            </a:r>
          </a:p>
          <a:p>
            <a:r>
              <a:rPr lang="en-US" sz="2800" dirty="0" smtClean="0"/>
              <a:t>&lt;</a:t>
            </a:r>
            <a:r>
              <a:rPr lang="en-US" sz="2800" b="1" dirty="0" smtClean="0"/>
              <a:t>id</a:t>
            </a:r>
            <a:r>
              <a:rPr lang="en-US" sz="2800" dirty="0" smtClean="0"/>
              <a:t>, 1&gt; &lt; = &gt; &lt;</a:t>
            </a:r>
            <a:r>
              <a:rPr lang="en-US" sz="2800" b="1" dirty="0" smtClean="0"/>
              <a:t>id</a:t>
            </a:r>
            <a:r>
              <a:rPr lang="en-US" sz="2800" dirty="0" smtClean="0"/>
              <a:t>, 2&gt;  &lt;+ &gt;  &lt;</a:t>
            </a:r>
            <a:r>
              <a:rPr lang="en-US" sz="2800" b="1" dirty="0" smtClean="0"/>
              <a:t>id</a:t>
            </a:r>
            <a:r>
              <a:rPr lang="en-US" sz="2800" dirty="0" smtClean="0"/>
              <a:t>, 3&gt;  &lt;*&gt;  &lt;</a:t>
            </a:r>
            <a:r>
              <a:rPr lang="en-US" sz="2800" b="1" dirty="0" smtClean="0"/>
              <a:t>60</a:t>
            </a:r>
            <a:r>
              <a:rPr lang="en-US" sz="2800" dirty="0" smtClean="0"/>
              <a:t>&gt;</a:t>
            </a:r>
            <a:endParaRPr lang="en-US" sz="2800" dirty="0"/>
          </a:p>
        </p:txBody>
      </p:sp>
      <p:sp>
        <p:nvSpPr>
          <p:cNvPr id="5" name="Slide Number Placeholder 4"/>
          <p:cNvSpPr>
            <a:spLocks noGrp="1"/>
          </p:cNvSpPr>
          <p:nvPr>
            <p:ph type="sldNum" sz="quarter" idx="12"/>
          </p:nvPr>
        </p:nvSpPr>
        <p:spPr/>
        <p:txBody>
          <a:bodyPr/>
          <a:lstStyle/>
          <a:p>
            <a:fld id="{34A6E682-D65C-4126-AC47-5DB5584DB29D}"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228600"/>
            <a:ext cx="8610600" cy="6248400"/>
          </a:xfrm>
          <a:prstGeom prst="rect">
            <a:avLst/>
          </a:prstGeom>
          <a:noFill/>
          <a:ln w="9525">
            <a:noFill/>
            <a:miter lim="800000"/>
            <a:headEnd/>
            <a:tailEnd/>
          </a:ln>
          <a:effectLst/>
        </p:spPr>
      </p:pic>
      <p:sp>
        <p:nvSpPr>
          <p:cNvPr id="6" name="Title 1"/>
          <p:cNvSpPr txBox="1">
            <a:spLocks/>
          </p:cNvSpPr>
          <p:nvPr/>
        </p:nvSpPr>
        <p:spPr>
          <a:xfrm>
            <a:off x="381000" y="3886200"/>
            <a:ext cx="3657600" cy="1752600"/>
          </a:xfrm>
          <a:prstGeom prst="rect">
            <a:avLst/>
          </a:prstGeom>
          <a:ln w="19050">
            <a:solidFill>
              <a:schemeClr val="tx1"/>
            </a:solidFill>
          </a:ln>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00B050"/>
                </a:solidFill>
                <a:effectLst/>
                <a:uLnTx/>
                <a:uFillTx/>
                <a:latin typeface="+mj-lt"/>
                <a:ea typeface="+mj-ea"/>
                <a:cs typeface="+mj-cs"/>
              </a:rPr>
              <a:t>Translation of an assignment statement</a:t>
            </a:r>
            <a:endParaRPr kumimoji="0" lang="en-US" sz="4400" b="1" i="0" u="none" strike="noStrike" kern="1200" cap="none" spc="0" normalizeH="0" baseline="0" noProof="0" dirty="0">
              <a:ln>
                <a:noFill/>
              </a:ln>
              <a:solidFill>
                <a:srgbClr val="00B050"/>
              </a:solidFill>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34A6E682-D65C-4126-AC47-5DB5584DB29D}"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altLang="ko-KR" b="1" dirty="0" smtClean="0">
                <a:solidFill>
                  <a:srgbClr val="002060"/>
                </a:solidFill>
              </a:rPr>
              <a:t>Parsing/Syntax Analysis</a:t>
            </a:r>
            <a:endParaRPr lang="en-US" b="1" dirty="0">
              <a:solidFill>
                <a:srgbClr val="002060"/>
              </a:solidFill>
            </a:endParaRPr>
          </a:p>
        </p:txBody>
      </p:sp>
      <p:sp>
        <p:nvSpPr>
          <p:cNvPr id="3" name="Content Placeholder 2"/>
          <p:cNvSpPr>
            <a:spLocks noGrp="1"/>
          </p:cNvSpPr>
          <p:nvPr>
            <p:ph idx="1"/>
          </p:nvPr>
        </p:nvSpPr>
        <p:spPr>
          <a:xfrm>
            <a:off x="457200" y="1087571"/>
            <a:ext cx="8229600" cy="3733800"/>
          </a:xfrm>
        </p:spPr>
        <p:txBody>
          <a:bodyPr>
            <a:normAutofit/>
          </a:bodyPr>
          <a:lstStyle/>
          <a:p>
            <a:pPr algn="just"/>
            <a:r>
              <a:rPr lang="en-US" dirty="0" smtClean="0"/>
              <a:t>The parser create a </a:t>
            </a:r>
            <a:r>
              <a:rPr lang="en-US" dirty="0" smtClean="0">
                <a:solidFill>
                  <a:srgbClr val="FF0000"/>
                </a:solidFill>
              </a:rPr>
              <a:t>tree-like intermediate representation that depicts the grammatical structure of the token stream. </a:t>
            </a:r>
          </a:p>
          <a:p>
            <a:pPr algn="just"/>
            <a:r>
              <a:rPr lang="en-US" dirty="0" smtClean="0"/>
              <a:t>A typical representation is a </a:t>
            </a:r>
            <a:r>
              <a:rPr lang="en-US" b="1" dirty="0" smtClean="0">
                <a:solidFill>
                  <a:srgbClr val="FF0000"/>
                </a:solidFill>
              </a:rPr>
              <a:t>syntax/parse tree </a:t>
            </a:r>
            <a:r>
              <a:rPr lang="en-US" dirty="0" smtClean="0"/>
              <a:t>in which each interior node represents an operation and the children of the node represent the arguments of the operation. </a:t>
            </a:r>
          </a:p>
          <a:p>
            <a:pPr algn="just"/>
            <a:endParaRPr lang="en-US" dirty="0" smtClean="0"/>
          </a:p>
        </p:txBody>
      </p:sp>
      <p:pic>
        <p:nvPicPr>
          <p:cNvPr id="1027" name="Picture 3"/>
          <p:cNvPicPr>
            <a:picLocks noChangeAspect="1" noChangeArrowheads="1"/>
          </p:cNvPicPr>
          <p:nvPr/>
        </p:nvPicPr>
        <p:blipFill>
          <a:blip r:embed="rId2"/>
          <a:srcRect/>
          <a:stretch>
            <a:fillRect/>
          </a:stretch>
        </p:blipFill>
        <p:spPr bwMode="auto">
          <a:xfrm>
            <a:off x="1981200" y="4800600"/>
            <a:ext cx="5577840" cy="1695662"/>
          </a:xfrm>
          <a:prstGeom prst="rect">
            <a:avLst/>
          </a:prstGeom>
          <a:noFill/>
          <a:ln w="28575">
            <a:solidFill>
              <a:srgbClr val="00B050"/>
            </a:solidFill>
            <a:miter lim="800000"/>
            <a:headEnd/>
            <a:tailEnd/>
          </a:ln>
          <a:effectLst/>
        </p:spPr>
      </p:pic>
      <p:sp>
        <p:nvSpPr>
          <p:cNvPr id="5" name="Slide Number Placeholder 4"/>
          <p:cNvSpPr>
            <a:spLocks noGrp="1"/>
          </p:cNvSpPr>
          <p:nvPr>
            <p:ph type="sldNum" sz="quarter" idx="12"/>
          </p:nvPr>
        </p:nvSpPr>
        <p:spPr/>
        <p:txBody>
          <a:bodyPr/>
          <a:lstStyle/>
          <a:p>
            <a:fld id="{34A6E682-D65C-4126-AC47-5DB5584DB29D}"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2060"/>
                </a:solidFill>
              </a:rPr>
              <a:t>Parsing/Syntax Analysis</a:t>
            </a:r>
            <a:endParaRPr lang="en-US" b="1" dirty="0">
              <a:solidFill>
                <a:srgbClr val="002060"/>
              </a:solidFill>
            </a:endParaRPr>
          </a:p>
        </p:txBody>
      </p:sp>
      <p:sp>
        <p:nvSpPr>
          <p:cNvPr id="3" name="Content Placeholder 2"/>
          <p:cNvSpPr>
            <a:spLocks noGrp="1"/>
          </p:cNvSpPr>
          <p:nvPr>
            <p:ph idx="1"/>
          </p:nvPr>
        </p:nvSpPr>
        <p:spPr>
          <a:xfrm>
            <a:off x="457200" y="1371600"/>
            <a:ext cx="8458200" cy="5257800"/>
          </a:xfrm>
        </p:spPr>
        <p:txBody>
          <a:bodyPr>
            <a:normAutofit fontScale="92500"/>
          </a:bodyPr>
          <a:lstStyle/>
          <a:p>
            <a:pPr algn="just"/>
            <a:r>
              <a:rPr lang="en-US" dirty="0" smtClean="0"/>
              <a:t>This tree shows the order in which the operations in the assignment are to be performed:</a:t>
            </a:r>
          </a:p>
          <a:p>
            <a:pPr algn="ctr">
              <a:buNone/>
            </a:pPr>
            <a:r>
              <a:rPr lang="en-US" b="1" dirty="0" smtClean="0">
                <a:solidFill>
                  <a:srgbClr val="FF0000"/>
                </a:solidFill>
              </a:rPr>
              <a:t>position = initial + rate * 60</a:t>
            </a:r>
          </a:p>
          <a:p>
            <a:pPr algn="just"/>
            <a:r>
              <a:rPr lang="en-US" dirty="0" smtClean="0"/>
              <a:t>The tree has an </a:t>
            </a:r>
            <a:r>
              <a:rPr lang="en-US" dirty="0" smtClean="0">
                <a:solidFill>
                  <a:srgbClr val="0000CC"/>
                </a:solidFill>
              </a:rPr>
              <a:t>interior node </a:t>
            </a:r>
            <a:r>
              <a:rPr lang="en-US" dirty="0" smtClean="0"/>
              <a:t>labeled </a:t>
            </a:r>
            <a:r>
              <a:rPr lang="en-US" b="1" dirty="0" smtClean="0">
                <a:solidFill>
                  <a:srgbClr val="0000CC"/>
                </a:solidFill>
              </a:rPr>
              <a:t>*</a:t>
            </a:r>
            <a:r>
              <a:rPr lang="en-US" dirty="0" smtClean="0"/>
              <a:t> with </a:t>
            </a:r>
            <a:r>
              <a:rPr lang="en-US" b="1" dirty="0" smtClean="0">
                <a:solidFill>
                  <a:srgbClr val="0000CC"/>
                </a:solidFill>
              </a:rPr>
              <a:t>&lt;id, 3&gt; </a:t>
            </a:r>
            <a:r>
              <a:rPr lang="en-US" dirty="0" smtClean="0"/>
              <a:t>as its </a:t>
            </a:r>
            <a:r>
              <a:rPr lang="en-US" dirty="0" smtClean="0">
                <a:solidFill>
                  <a:srgbClr val="0000CC"/>
                </a:solidFill>
              </a:rPr>
              <a:t>left child </a:t>
            </a:r>
            <a:r>
              <a:rPr lang="en-US" dirty="0" smtClean="0"/>
              <a:t>and the integer </a:t>
            </a:r>
            <a:r>
              <a:rPr lang="en-US" b="1" dirty="0" smtClean="0">
                <a:solidFill>
                  <a:srgbClr val="0000CC"/>
                </a:solidFill>
              </a:rPr>
              <a:t>60</a:t>
            </a:r>
            <a:r>
              <a:rPr lang="en-US" dirty="0" smtClean="0"/>
              <a:t> as its </a:t>
            </a:r>
            <a:r>
              <a:rPr lang="en-US" dirty="0" smtClean="0">
                <a:solidFill>
                  <a:srgbClr val="0000CC"/>
                </a:solidFill>
              </a:rPr>
              <a:t>right child</a:t>
            </a:r>
            <a:r>
              <a:rPr lang="en-US" dirty="0" smtClean="0"/>
              <a:t>. The node </a:t>
            </a:r>
            <a:r>
              <a:rPr lang="en-US" dirty="0" smtClean="0">
                <a:solidFill>
                  <a:srgbClr val="0000CC"/>
                </a:solidFill>
              </a:rPr>
              <a:t>&lt;id, 3&gt; </a:t>
            </a:r>
            <a:r>
              <a:rPr lang="en-US" dirty="0" smtClean="0"/>
              <a:t>represents the identifier </a:t>
            </a:r>
            <a:r>
              <a:rPr lang="en-US" b="1" i="1" dirty="0" smtClean="0">
                <a:solidFill>
                  <a:srgbClr val="0000CC"/>
                </a:solidFill>
              </a:rPr>
              <a:t>rate</a:t>
            </a:r>
            <a:r>
              <a:rPr lang="en-US" dirty="0" smtClean="0"/>
              <a:t>. </a:t>
            </a:r>
          </a:p>
          <a:p>
            <a:pPr algn="just"/>
            <a:r>
              <a:rPr lang="en-US" dirty="0" smtClean="0"/>
              <a:t>The node labeled </a:t>
            </a:r>
            <a:r>
              <a:rPr lang="en-US" b="1" dirty="0" smtClean="0">
                <a:solidFill>
                  <a:srgbClr val="0000CC"/>
                </a:solidFill>
              </a:rPr>
              <a:t>*</a:t>
            </a:r>
            <a:r>
              <a:rPr lang="en-US" dirty="0" smtClean="0"/>
              <a:t> makes it explicit that we must first </a:t>
            </a:r>
            <a:r>
              <a:rPr lang="en-US" dirty="0" smtClean="0">
                <a:solidFill>
                  <a:srgbClr val="0000CC"/>
                </a:solidFill>
              </a:rPr>
              <a:t>multiply</a:t>
            </a:r>
            <a:r>
              <a:rPr lang="en-US" dirty="0" smtClean="0"/>
              <a:t> the value of </a:t>
            </a:r>
            <a:r>
              <a:rPr lang="en-US" b="1" i="1" dirty="0" smtClean="0">
                <a:solidFill>
                  <a:srgbClr val="0000CC"/>
                </a:solidFill>
              </a:rPr>
              <a:t>rate</a:t>
            </a:r>
            <a:r>
              <a:rPr lang="en-US" dirty="0" smtClean="0"/>
              <a:t> by </a:t>
            </a:r>
            <a:r>
              <a:rPr lang="en-US" b="1" dirty="0" smtClean="0">
                <a:solidFill>
                  <a:srgbClr val="0000CC"/>
                </a:solidFill>
              </a:rPr>
              <a:t>60</a:t>
            </a:r>
            <a:r>
              <a:rPr lang="en-US" dirty="0" smtClean="0"/>
              <a:t>. </a:t>
            </a:r>
          </a:p>
          <a:p>
            <a:pPr algn="just"/>
            <a:r>
              <a:rPr lang="en-US" dirty="0" smtClean="0"/>
              <a:t>The node labeled </a:t>
            </a:r>
            <a:r>
              <a:rPr lang="en-US" b="1" dirty="0" smtClean="0">
                <a:solidFill>
                  <a:srgbClr val="0000CC"/>
                </a:solidFill>
              </a:rPr>
              <a:t>+</a:t>
            </a:r>
            <a:r>
              <a:rPr lang="en-US" dirty="0" smtClean="0"/>
              <a:t> indicates that we must add the result of this multiplication to the value of </a:t>
            </a:r>
            <a:r>
              <a:rPr lang="en-US" b="1" i="1" dirty="0" smtClean="0">
                <a:solidFill>
                  <a:srgbClr val="0000CC"/>
                </a:solidFill>
              </a:rPr>
              <a:t>initial</a:t>
            </a:r>
            <a:r>
              <a:rPr lang="en-US" dirty="0" smtClean="0"/>
              <a:t>. </a:t>
            </a:r>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solidFill>
                  <a:srgbClr val="002060"/>
                </a:solidFill>
              </a:rPr>
              <a:t>Parsing/Syntax Analysis</a:t>
            </a:r>
            <a:endParaRPr lang="en-US" b="1" dirty="0">
              <a:solidFill>
                <a:srgbClr val="002060"/>
              </a:solidFill>
            </a:endParaRPr>
          </a:p>
        </p:txBody>
      </p:sp>
      <p:sp>
        <p:nvSpPr>
          <p:cNvPr id="3" name="Content Placeholder 2"/>
          <p:cNvSpPr>
            <a:spLocks noGrp="1"/>
          </p:cNvSpPr>
          <p:nvPr>
            <p:ph idx="1"/>
          </p:nvPr>
        </p:nvSpPr>
        <p:spPr/>
        <p:txBody>
          <a:bodyPr>
            <a:normAutofit lnSpcReduction="10000"/>
          </a:bodyPr>
          <a:lstStyle/>
          <a:p>
            <a:pPr algn="just"/>
            <a:r>
              <a:rPr lang="en-US" dirty="0" smtClean="0"/>
              <a:t>The </a:t>
            </a:r>
            <a:r>
              <a:rPr lang="en-US" dirty="0" smtClean="0">
                <a:solidFill>
                  <a:srgbClr val="0000CC"/>
                </a:solidFill>
              </a:rPr>
              <a:t>root</a:t>
            </a:r>
            <a:r>
              <a:rPr lang="en-US" dirty="0" smtClean="0"/>
              <a:t> of the tree, labeled </a:t>
            </a:r>
            <a:r>
              <a:rPr lang="en-US" b="1" dirty="0" smtClean="0">
                <a:solidFill>
                  <a:srgbClr val="0000CC"/>
                </a:solidFill>
              </a:rPr>
              <a:t>=</a:t>
            </a:r>
            <a:r>
              <a:rPr lang="en-US" dirty="0" smtClean="0"/>
              <a:t>, indicates that we must store the result of this addition into the location for the identifier </a:t>
            </a:r>
            <a:r>
              <a:rPr lang="en-US" b="1" i="1" dirty="0" smtClean="0">
                <a:solidFill>
                  <a:srgbClr val="0000CC"/>
                </a:solidFill>
              </a:rPr>
              <a:t>position</a:t>
            </a:r>
            <a:r>
              <a:rPr lang="en-US" dirty="0" smtClean="0"/>
              <a:t>. </a:t>
            </a:r>
          </a:p>
          <a:p>
            <a:pPr algn="just"/>
            <a:r>
              <a:rPr lang="en-US" dirty="0" smtClean="0"/>
              <a:t>This ordering of operations is consistent with the usual conventions of arithmetic which tell us</a:t>
            </a:r>
          </a:p>
          <a:p>
            <a:pPr algn="just">
              <a:buFont typeface="Wingdings" pitchFamily="2" charset="2"/>
              <a:buChar char="ü"/>
            </a:pPr>
            <a:r>
              <a:rPr lang="en-US" dirty="0" smtClean="0"/>
              <a:t> </a:t>
            </a:r>
            <a:r>
              <a:rPr lang="en-US" dirty="0" smtClean="0">
                <a:solidFill>
                  <a:srgbClr val="0070C0"/>
                </a:solidFill>
              </a:rPr>
              <a:t>multiplication has </a:t>
            </a:r>
            <a:r>
              <a:rPr lang="en-US" dirty="0" smtClean="0">
                <a:solidFill>
                  <a:srgbClr val="C00000"/>
                </a:solidFill>
              </a:rPr>
              <a:t>higher precedence</a:t>
            </a:r>
            <a:r>
              <a:rPr lang="en-US" dirty="0" smtClean="0">
                <a:solidFill>
                  <a:srgbClr val="0070C0"/>
                </a:solidFill>
              </a:rPr>
              <a:t> than addition, and hence that the multiplication is to be performed before the addition</a:t>
            </a:r>
            <a:r>
              <a:rPr lang="en-US" dirty="0" smtClean="0"/>
              <a:t>.</a:t>
            </a:r>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Semantic Analysis</a:t>
            </a:r>
            <a:endParaRPr lang="en-US" b="1" dirty="0">
              <a:solidFill>
                <a:srgbClr val="002060"/>
              </a:solidFill>
            </a:endParaRPr>
          </a:p>
        </p:txBody>
      </p:sp>
      <p:sp>
        <p:nvSpPr>
          <p:cNvPr id="3" name="Content Placeholder 2"/>
          <p:cNvSpPr>
            <a:spLocks noGrp="1"/>
          </p:cNvSpPr>
          <p:nvPr>
            <p:ph idx="1"/>
          </p:nvPr>
        </p:nvSpPr>
        <p:spPr>
          <a:xfrm>
            <a:off x="228600" y="1295400"/>
            <a:ext cx="8686800" cy="4800599"/>
          </a:xfrm>
        </p:spPr>
        <p:txBody>
          <a:bodyPr>
            <a:noAutofit/>
          </a:bodyPr>
          <a:lstStyle/>
          <a:p>
            <a:pPr algn="just"/>
            <a:r>
              <a:rPr lang="en-US" dirty="0" smtClean="0"/>
              <a:t>The semantic an analyzer uses the </a:t>
            </a:r>
            <a:r>
              <a:rPr lang="en-US" dirty="0" smtClean="0">
                <a:solidFill>
                  <a:srgbClr val="0000CC"/>
                </a:solidFill>
              </a:rPr>
              <a:t>syntax tree &amp; the information in the symbol table</a:t>
            </a:r>
            <a:r>
              <a:rPr lang="en-US" dirty="0" smtClean="0"/>
              <a:t> to check the source program for semantic consistency with the language definition. </a:t>
            </a:r>
          </a:p>
          <a:p>
            <a:pPr algn="just"/>
            <a:r>
              <a:rPr lang="en-US" dirty="0" smtClean="0"/>
              <a:t>It also gathers type information &amp; saves it in either the syntax tree or the symbol table, for subsequent use during intermediate-code generation.</a:t>
            </a:r>
          </a:p>
          <a:p>
            <a:pPr algn="just"/>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Semantic Analysis</a:t>
            </a:r>
            <a:endParaRPr lang="en-US" dirty="0"/>
          </a:p>
        </p:txBody>
      </p:sp>
      <p:sp>
        <p:nvSpPr>
          <p:cNvPr id="3" name="Content Placeholder 2"/>
          <p:cNvSpPr>
            <a:spLocks noGrp="1"/>
          </p:cNvSpPr>
          <p:nvPr>
            <p:ph idx="1"/>
          </p:nvPr>
        </p:nvSpPr>
        <p:spPr/>
        <p:txBody>
          <a:bodyPr/>
          <a:lstStyle/>
          <a:p>
            <a:pPr algn="just"/>
            <a:r>
              <a:rPr lang="en-US" dirty="0" smtClean="0"/>
              <a:t>Important part: </a:t>
            </a:r>
            <a:r>
              <a:rPr lang="en-US" b="1" dirty="0" smtClean="0">
                <a:solidFill>
                  <a:srgbClr val="0000CC"/>
                </a:solidFill>
              </a:rPr>
              <a:t>type checking</a:t>
            </a:r>
          </a:p>
          <a:p>
            <a:pPr algn="just">
              <a:buFont typeface="Wingdings" pitchFamily="2" charset="2"/>
              <a:buChar char="§"/>
            </a:pPr>
            <a:r>
              <a:rPr lang="en-US" dirty="0" smtClean="0"/>
              <a:t>compiler checks that each operator has matching operands. </a:t>
            </a:r>
          </a:p>
          <a:p>
            <a:pPr algn="just">
              <a:buFont typeface="Wingdings" pitchFamily="2" charset="2"/>
              <a:buChar char="§"/>
            </a:pPr>
            <a:r>
              <a:rPr lang="en-US" dirty="0" smtClean="0"/>
              <a:t>Ex: many programming language definitions require an </a:t>
            </a:r>
            <a:r>
              <a:rPr lang="en-US" dirty="0" smtClean="0">
                <a:solidFill>
                  <a:srgbClr val="0000CC"/>
                </a:solidFill>
              </a:rPr>
              <a:t>array index </a:t>
            </a:r>
            <a:r>
              <a:rPr lang="en-US" dirty="0" smtClean="0"/>
              <a:t>to be an </a:t>
            </a:r>
            <a:r>
              <a:rPr lang="en-US" dirty="0" smtClean="0">
                <a:solidFill>
                  <a:srgbClr val="0000CC"/>
                </a:solidFill>
              </a:rPr>
              <a:t>integer</a:t>
            </a:r>
            <a:r>
              <a:rPr lang="en-US" dirty="0" smtClean="0"/>
              <a:t>; </a:t>
            </a:r>
          </a:p>
          <a:p>
            <a:pPr algn="just">
              <a:buFont typeface="Wingdings" pitchFamily="2" charset="2"/>
              <a:buChar char="Ø"/>
            </a:pPr>
            <a:r>
              <a:rPr lang="en-US" dirty="0" smtClean="0"/>
              <a:t>the compiler must report an </a:t>
            </a:r>
            <a:r>
              <a:rPr lang="en-US" dirty="0" smtClean="0">
                <a:solidFill>
                  <a:srgbClr val="0000CC"/>
                </a:solidFill>
              </a:rPr>
              <a:t>error</a:t>
            </a:r>
            <a:r>
              <a:rPr lang="en-US" dirty="0" smtClean="0"/>
              <a:t> if a </a:t>
            </a:r>
            <a:r>
              <a:rPr lang="en-US" dirty="0" smtClean="0">
                <a:solidFill>
                  <a:srgbClr val="0000CC"/>
                </a:solidFill>
              </a:rPr>
              <a:t>floating-point number </a:t>
            </a:r>
            <a:r>
              <a:rPr lang="en-US" dirty="0" smtClean="0"/>
              <a:t>is used to index an array.</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Semantic Analysis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language specification may permit some type conversions called </a:t>
            </a:r>
            <a:r>
              <a:rPr lang="en-US" b="1" dirty="0" smtClean="0">
                <a:solidFill>
                  <a:srgbClr val="0000CC"/>
                </a:solidFill>
              </a:rPr>
              <a:t>coercions</a:t>
            </a:r>
            <a:r>
              <a:rPr lang="en-US" dirty="0" smtClean="0"/>
              <a:t>.</a:t>
            </a:r>
          </a:p>
          <a:p>
            <a:pPr algn="just"/>
            <a:r>
              <a:rPr lang="en-US" dirty="0" smtClean="0"/>
              <a:t>Suppose that </a:t>
            </a:r>
            <a:r>
              <a:rPr lang="en-US" b="1" i="1" dirty="0" smtClean="0">
                <a:solidFill>
                  <a:srgbClr val="0000CC"/>
                </a:solidFill>
              </a:rPr>
              <a:t>position, initial</a:t>
            </a:r>
            <a:r>
              <a:rPr lang="en-US" dirty="0" smtClean="0"/>
              <a:t>, and </a:t>
            </a:r>
            <a:r>
              <a:rPr lang="en-US" b="1" i="1" dirty="0" smtClean="0">
                <a:solidFill>
                  <a:srgbClr val="0000CC"/>
                </a:solidFill>
              </a:rPr>
              <a:t>rate</a:t>
            </a:r>
            <a:r>
              <a:rPr lang="en-US" dirty="0" smtClean="0"/>
              <a:t> have been declared to be </a:t>
            </a:r>
            <a:r>
              <a:rPr lang="en-US" dirty="0" smtClean="0">
                <a:solidFill>
                  <a:srgbClr val="0000CC"/>
                </a:solidFill>
              </a:rPr>
              <a:t>floating-point</a:t>
            </a:r>
            <a:r>
              <a:rPr lang="en-US" dirty="0" smtClean="0"/>
              <a:t> numbers, and that the lexeme </a:t>
            </a:r>
            <a:r>
              <a:rPr lang="en-US" b="1" dirty="0" smtClean="0">
                <a:solidFill>
                  <a:srgbClr val="0000CC"/>
                </a:solidFill>
              </a:rPr>
              <a:t>60</a:t>
            </a:r>
            <a:r>
              <a:rPr lang="en-US" dirty="0" smtClean="0"/>
              <a:t> by itself forms an </a:t>
            </a:r>
            <a:r>
              <a:rPr lang="en-US" dirty="0" smtClean="0">
                <a:solidFill>
                  <a:srgbClr val="0000CC"/>
                </a:solidFill>
              </a:rPr>
              <a:t>integer</a:t>
            </a:r>
            <a:r>
              <a:rPr lang="en-US" dirty="0" smtClean="0"/>
              <a:t>.</a:t>
            </a:r>
          </a:p>
          <a:p>
            <a:pPr algn="just"/>
            <a:r>
              <a:rPr lang="en-US" dirty="0" smtClean="0"/>
              <a:t>The type checker discovers that the operator </a:t>
            </a:r>
            <a:r>
              <a:rPr lang="en-US" b="1" dirty="0" smtClean="0">
                <a:solidFill>
                  <a:srgbClr val="0000CC"/>
                </a:solidFill>
              </a:rPr>
              <a:t>*</a:t>
            </a:r>
            <a:r>
              <a:rPr lang="en-US" dirty="0" smtClean="0"/>
              <a:t> is applied to a </a:t>
            </a:r>
            <a:r>
              <a:rPr lang="en-US" dirty="0" smtClean="0">
                <a:solidFill>
                  <a:srgbClr val="7030A0"/>
                </a:solidFill>
              </a:rPr>
              <a:t>floating-point</a:t>
            </a:r>
            <a:r>
              <a:rPr lang="en-US" dirty="0" smtClean="0"/>
              <a:t> number </a:t>
            </a:r>
            <a:r>
              <a:rPr lang="en-US" b="1" i="1" dirty="0" smtClean="0">
                <a:solidFill>
                  <a:srgbClr val="0000CC"/>
                </a:solidFill>
              </a:rPr>
              <a:t>rate</a:t>
            </a:r>
            <a:r>
              <a:rPr lang="en-US" dirty="0" smtClean="0"/>
              <a:t> &amp; an </a:t>
            </a:r>
            <a:r>
              <a:rPr lang="en-US" dirty="0" smtClean="0">
                <a:solidFill>
                  <a:srgbClr val="7030A0"/>
                </a:solidFill>
              </a:rPr>
              <a:t>integer</a:t>
            </a:r>
            <a:r>
              <a:rPr lang="en-US" dirty="0" smtClean="0"/>
              <a:t> </a:t>
            </a:r>
            <a:r>
              <a:rPr lang="en-US" b="1" dirty="0" smtClean="0">
                <a:solidFill>
                  <a:srgbClr val="0000CC"/>
                </a:solidFill>
              </a:rPr>
              <a:t>60</a:t>
            </a:r>
            <a:r>
              <a:rPr lang="en-US" dirty="0" smtClean="0"/>
              <a:t>. </a:t>
            </a:r>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Semantic Analysis</a:t>
            </a:r>
            <a:endParaRPr lang="en-US" dirty="0"/>
          </a:p>
        </p:txBody>
      </p:sp>
      <p:sp>
        <p:nvSpPr>
          <p:cNvPr id="3" name="Content Placeholder 2"/>
          <p:cNvSpPr>
            <a:spLocks noGrp="1"/>
          </p:cNvSpPr>
          <p:nvPr>
            <p:ph idx="1"/>
          </p:nvPr>
        </p:nvSpPr>
        <p:spPr>
          <a:xfrm>
            <a:off x="533400" y="1371601"/>
            <a:ext cx="8229600" cy="3200400"/>
          </a:xfrm>
        </p:spPr>
        <p:txBody>
          <a:bodyPr>
            <a:normAutofit/>
          </a:bodyPr>
          <a:lstStyle/>
          <a:p>
            <a:pPr algn="just"/>
            <a:r>
              <a:rPr lang="en-US" dirty="0" smtClean="0"/>
              <a:t>In this case, </a:t>
            </a:r>
            <a:r>
              <a:rPr lang="en-US" dirty="0" smtClean="0">
                <a:solidFill>
                  <a:schemeClr val="accent6">
                    <a:lumMod val="75000"/>
                  </a:schemeClr>
                </a:solidFill>
              </a:rPr>
              <a:t>the integer may be converted into a floating-point number</a:t>
            </a:r>
            <a:r>
              <a:rPr lang="en-US" dirty="0" smtClean="0"/>
              <a:t>. </a:t>
            </a:r>
          </a:p>
          <a:p>
            <a:pPr algn="just"/>
            <a:r>
              <a:rPr lang="en-US" dirty="0" smtClean="0"/>
              <a:t>The output of the semantic analyzer has an </a:t>
            </a:r>
            <a:r>
              <a:rPr lang="en-US" dirty="0" smtClean="0">
                <a:solidFill>
                  <a:srgbClr val="0000CC"/>
                </a:solidFill>
              </a:rPr>
              <a:t>extra node </a:t>
            </a:r>
            <a:r>
              <a:rPr lang="en-US" dirty="0" smtClean="0"/>
              <a:t>for the operator </a:t>
            </a:r>
            <a:r>
              <a:rPr lang="en-US" b="1" dirty="0" err="1" smtClean="0">
                <a:solidFill>
                  <a:srgbClr val="0000CC"/>
                </a:solidFill>
              </a:rPr>
              <a:t>inttofloat</a:t>
            </a:r>
            <a:r>
              <a:rPr lang="en-US" dirty="0" smtClean="0"/>
              <a:t> , which explicitly </a:t>
            </a:r>
            <a:r>
              <a:rPr lang="en-US" dirty="0" smtClean="0">
                <a:solidFill>
                  <a:srgbClr val="00B050"/>
                </a:solidFill>
              </a:rPr>
              <a:t>converts its integer argument into a floating-point number</a:t>
            </a:r>
            <a:r>
              <a:rPr lang="en-US" dirty="0" smtClean="0"/>
              <a:t>.</a:t>
            </a:r>
            <a:endParaRPr lang="en-US" dirty="0"/>
          </a:p>
        </p:txBody>
      </p:sp>
      <p:pic>
        <p:nvPicPr>
          <p:cNvPr id="4" name="Picture 2"/>
          <p:cNvPicPr>
            <a:picLocks noChangeAspect="1" noChangeArrowheads="1"/>
          </p:cNvPicPr>
          <p:nvPr/>
        </p:nvPicPr>
        <p:blipFill>
          <a:blip r:embed="rId2"/>
          <a:srcRect/>
          <a:stretch>
            <a:fillRect/>
          </a:stretch>
        </p:blipFill>
        <p:spPr bwMode="auto">
          <a:xfrm>
            <a:off x="1995065" y="4621849"/>
            <a:ext cx="5303520" cy="2000616"/>
          </a:xfrm>
          <a:prstGeom prst="rect">
            <a:avLst/>
          </a:prstGeom>
          <a:noFill/>
          <a:ln w="28575">
            <a:solidFill>
              <a:srgbClr val="00B050"/>
            </a:solidFill>
            <a:miter lim="800000"/>
            <a:headEnd/>
            <a:tailEnd/>
          </a:ln>
          <a:effectLst/>
        </p:spPr>
      </p:pic>
      <p:sp>
        <p:nvSpPr>
          <p:cNvPr id="5" name="Slide Number Placeholder 4"/>
          <p:cNvSpPr>
            <a:spLocks noGrp="1"/>
          </p:cNvSpPr>
          <p:nvPr>
            <p:ph type="sldNum" sz="quarter" idx="12"/>
          </p:nvPr>
        </p:nvSpPr>
        <p:spPr/>
        <p:txBody>
          <a:bodyPr/>
          <a:lstStyle/>
          <a:p>
            <a:fld id="{34A6E682-D65C-4126-AC47-5DB5584DB29D}"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Intermediate Code Generation</a:t>
            </a:r>
            <a:endParaRPr lang="en-US" b="1" dirty="0">
              <a:solidFill>
                <a:srgbClr val="FF0000"/>
              </a:solidFill>
            </a:endParaRPr>
          </a:p>
        </p:txBody>
      </p:sp>
      <p:sp>
        <p:nvSpPr>
          <p:cNvPr id="3" name="Content Placeholder 2"/>
          <p:cNvSpPr>
            <a:spLocks noGrp="1"/>
          </p:cNvSpPr>
          <p:nvPr>
            <p:ph idx="1"/>
          </p:nvPr>
        </p:nvSpPr>
        <p:spPr>
          <a:xfrm>
            <a:off x="457200" y="1371600"/>
            <a:ext cx="8229600" cy="5105400"/>
          </a:xfrm>
        </p:spPr>
        <p:txBody>
          <a:bodyPr>
            <a:normAutofit/>
          </a:bodyPr>
          <a:lstStyle/>
          <a:p>
            <a:pPr algn="just"/>
            <a:r>
              <a:rPr lang="en-US" b="1" dirty="0" smtClean="0">
                <a:solidFill>
                  <a:srgbClr val="FF0000"/>
                </a:solidFill>
              </a:rPr>
              <a:t>one or more intermediate representations</a:t>
            </a:r>
            <a:r>
              <a:rPr lang="en-US" dirty="0" smtClean="0"/>
              <a:t>, which can have a variety of forms. </a:t>
            </a:r>
          </a:p>
          <a:p>
            <a:pPr algn="just"/>
            <a:r>
              <a:rPr lang="en-US" dirty="0" smtClean="0">
                <a:solidFill>
                  <a:srgbClr val="0000CC"/>
                </a:solidFill>
              </a:rPr>
              <a:t>Syntax trees are a form of intermediate representation</a:t>
            </a:r>
            <a:r>
              <a:rPr lang="en-US" dirty="0" smtClean="0"/>
              <a:t>; they are commonly used during syntax and semantic analysis.</a:t>
            </a:r>
          </a:p>
          <a:p>
            <a:pPr algn="just"/>
            <a:r>
              <a:rPr lang="en-US" b="1" u="sng" dirty="0" smtClean="0"/>
              <a:t>02 important properties</a:t>
            </a:r>
            <a:r>
              <a:rPr lang="en-US" dirty="0" smtClean="0"/>
              <a:t>: </a:t>
            </a:r>
          </a:p>
          <a:p>
            <a:pPr algn="just">
              <a:buFont typeface="Wingdings" pitchFamily="2" charset="2"/>
              <a:buChar char="Ø"/>
            </a:pPr>
            <a:r>
              <a:rPr lang="en-US" dirty="0" smtClean="0">
                <a:solidFill>
                  <a:srgbClr val="7030A0"/>
                </a:solidFill>
              </a:rPr>
              <a:t>it should be easy to produce</a:t>
            </a:r>
          </a:p>
          <a:p>
            <a:pPr algn="just">
              <a:buFont typeface="Wingdings" pitchFamily="2" charset="2"/>
              <a:buChar char="Ø"/>
            </a:pPr>
            <a:r>
              <a:rPr lang="en-US" dirty="0" smtClean="0">
                <a:solidFill>
                  <a:srgbClr val="7030A0"/>
                </a:solidFill>
              </a:rPr>
              <a:t>it should be easy to translate into the target machine</a:t>
            </a:r>
            <a:endParaRPr lang="en-US" dirty="0" smtClean="0"/>
          </a:p>
        </p:txBody>
      </p:sp>
      <p:sp>
        <p:nvSpPr>
          <p:cNvPr id="4" name="Slide Number Placeholder 3"/>
          <p:cNvSpPr>
            <a:spLocks noGrp="1"/>
          </p:cNvSpPr>
          <p:nvPr>
            <p:ph type="sldNum" sz="quarter" idx="12"/>
          </p:nvPr>
        </p:nvSpPr>
        <p:spPr/>
        <p:txBody>
          <a:bodyPr/>
          <a:lstStyle/>
          <a:p>
            <a:fld id="{34A6E682-D65C-4126-AC47-5DB5584DB29D}"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Introduction</a:t>
            </a:r>
            <a:endParaRPr lang="en-US" b="1" dirty="0">
              <a:solidFill>
                <a:srgbClr val="002060"/>
              </a:solidFill>
            </a:endParaRPr>
          </a:p>
        </p:txBody>
      </p:sp>
      <p:sp>
        <p:nvSpPr>
          <p:cNvPr id="3" name="Content Placeholder 2"/>
          <p:cNvSpPr>
            <a:spLocks noGrp="1"/>
          </p:cNvSpPr>
          <p:nvPr>
            <p:ph idx="1"/>
          </p:nvPr>
        </p:nvSpPr>
        <p:spPr>
          <a:xfrm>
            <a:off x="381000" y="2248939"/>
            <a:ext cx="8229600" cy="4275432"/>
          </a:xfrm>
        </p:spPr>
        <p:txBody>
          <a:bodyPr>
            <a:normAutofit fontScale="92500" lnSpcReduction="20000"/>
          </a:bodyPr>
          <a:lstStyle/>
          <a:p>
            <a:pPr algn="just"/>
            <a:r>
              <a:rPr lang="en-US" dirty="0" smtClean="0"/>
              <a:t>World depends on </a:t>
            </a:r>
            <a:r>
              <a:rPr lang="en-US" i="1" dirty="0" smtClean="0">
                <a:solidFill>
                  <a:srgbClr val="002060"/>
                </a:solidFill>
              </a:rPr>
              <a:t>Programming Languages</a:t>
            </a:r>
          </a:p>
          <a:p>
            <a:pPr algn="just">
              <a:buFont typeface="Wingdings" pitchFamily="2" charset="2"/>
              <a:buChar char="Ø"/>
            </a:pPr>
            <a:r>
              <a:rPr lang="en-US" dirty="0" smtClean="0">
                <a:solidFill>
                  <a:srgbClr val="0000CC"/>
                </a:solidFill>
              </a:rPr>
              <a:t>Compilers</a:t>
            </a:r>
          </a:p>
          <a:p>
            <a:pPr algn="just"/>
            <a:r>
              <a:rPr lang="en-US" b="1" u="sng" dirty="0" smtClean="0">
                <a:solidFill>
                  <a:srgbClr val="0070C0"/>
                </a:solidFill>
              </a:rPr>
              <a:t>Areas</a:t>
            </a:r>
            <a:r>
              <a:rPr lang="en-US" b="1" u="sng" dirty="0" smtClean="0">
                <a:solidFill>
                  <a:srgbClr val="FF0000"/>
                </a:solidFill>
              </a:rPr>
              <a:t>: </a:t>
            </a:r>
          </a:p>
          <a:p>
            <a:pPr algn="just">
              <a:buFont typeface="Wingdings" pitchFamily="2" charset="2"/>
              <a:buChar char="Ø"/>
            </a:pPr>
            <a:r>
              <a:rPr lang="en-US" dirty="0" smtClean="0">
                <a:solidFill>
                  <a:srgbClr val="FF0000"/>
                </a:solidFill>
              </a:rPr>
              <a:t>Compiler construction </a:t>
            </a:r>
          </a:p>
          <a:p>
            <a:pPr algn="just">
              <a:buFont typeface="Wingdings" pitchFamily="2" charset="2"/>
              <a:buChar char="Ø"/>
            </a:pPr>
            <a:r>
              <a:rPr lang="en-US" dirty="0" smtClean="0">
                <a:solidFill>
                  <a:srgbClr val="FF0000"/>
                </a:solidFill>
              </a:rPr>
              <a:t>Write up Programming languages </a:t>
            </a:r>
          </a:p>
          <a:p>
            <a:pPr algn="just">
              <a:buFont typeface="Wingdings" pitchFamily="2" charset="2"/>
              <a:buChar char="Ø"/>
            </a:pPr>
            <a:r>
              <a:rPr lang="en-US" dirty="0" smtClean="0">
                <a:solidFill>
                  <a:srgbClr val="FF0000"/>
                </a:solidFill>
              </a:rPr>
              <a:t>Machine architecture </a:t>
            </a:r>
          </a:p>
          <a:p>
            <a:pPr algn="just">
              <a:buFont typeface="Wingdings" pitchFamily="2" charset="2"/>
              <a:buChar char="Ø"/>
            </a:pPr>
            <a:r>
              <a:rPr lang="en-US" dirty="0" smtClean="0">
                <a:solidFill>
                  <a:srgbClr val="FF0000"/>
                </a:solidFill>
              </a:rPr>
              <a:t>Language theory </a:t>
            </a:r>
          </a:p>
          <a:p>
            <a:pPr algn="just">
              <a:buFont typeface="Wingdings" pitchFamily="2" charset="2"/>
              <a:buChar char="Ø"/>
            </a:pPr>
            <a:r>
              <a:rPr lang="en-US" dirty="0" smtClean="0">
                <a:solidFill>
                  <a:srgbClr val="FF0000"/>
                </a:solidFill>
              </a:rPr>
              <a:t>Algorithms </a:t>
            </a:r>
          </a:p>
          <a:p>
            <a:pPr algn="just">
              <a:buFont typeface="Wingdings" pitchFamily="2" charset="2"/>
              <a:buChar char="Ø"/>
            </a:pPr>
            <a:r>
              <a:rPr lang="en-US" dirty="0" smtClean="0">
                <a:solidFill>
                  <a:srgbClr val="FF0000"/>
                </a:solidFill>
              </a:rPr>
              <a:t>Software engineering</a:t>
            </a:r>
            <a:endParaRPr lang="en-US" dirty="0">
              <a:solidFill>
                <a:srgbClr val="FF0000"/>
              </a:solidFill>
            </a:endParaRPr>
          </a:p>
        </p:txBody>
      </p:sp>
      <p:sp>
        <p:nvSpPr>
          <p:cNvPr id="4" name="Rectangle 3"/>
          <p:cNvSpPr/>
          <p:nvPr/>
        </p:nvSpPr>
        <p:spPr>
          <a:xfrm>
            <a:off x="533400" y="1351011"/>
            <a:ext cx="8153400" cy="830997"/>
          </a:xfrm>
          <a:prstGeom prst="rect">
            <a:avLst/>
          </a:prstGeom>
          <a:ln>
            <a:solidFill>
              <a:srgbClr val="00B050"/>
            </a:solidFill>
          </a:ln>
        </p:spPr>
        <p:txBody>
          <a:bodyPr wrap="square">
            <a:spAutoFit/>
          </a:bodyPr>
          <a:lstStyle/>
          <a:p>
            <a:pPr algn="just"/>
            <a:r>
              <a:rPr lang="en-US" sz="2400" b="1" dirty="0" smtClean="0">
                <a:solidFill>
                  <a:srgbClr val="0000CC"/>
                </a:solidFill>
              </a:rPr>
              <a:t>Programming languages are notations for describing computations to people &amp; to machines</a:t>
            </a:r>
            <a:endParaRPr lang="en-US" sz="2400" b="1" dirty="0">
              <a:solidFill>
                <a:srgbClr val="0000CC"/>
              </a:solidFill>
            </a:endParaRPr>
          </a:p>
        </p:txBody>
      </p:sp>
      <p:sp>
        <p:nvSpPr>
          <p:cNvPr id="5" name="Slide Number Placeholder 4"/>
          <p:cNvSpPr>
            <a:spLocks noGrp="1"/>
          </p:cNvSpPr>
          <p:nvPr>
            <p:ph type="sldNum" sz="quarter" idx="12"/>
          </p:nvPr>
        </p:nvSpPr>
        <p:spPr/>
        <p:txBody>
          <a:bodyPr/>
          <a:lstStyle/>
          <a:p>
            <a:fld id="{34A6E682-D65C-4126-AC47-5DB5584DB29D}"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Intermediate Code Generation</a:t>
            </a:r>
            <a:endParaRPr lang="en-US" dirty="0"/>
          </a:p>
        </p:txBody>
      </p:sp>
      <p:sp>
        <p:nvSpPr>
          <p:cNvPr id="3" name="Content Placeholder 2"/>
          <p:cNvSpPr>
            <a:spLocks noGrp="1"/>
          </p:cNvSpPr>
          <p:nvPr>
            <p:ph idx="1"/>
          </p:nvPr>
        </p:nvSpPr>
        <p:spPr/>
        <p:txBody>
          <a:bodyPr/>
          <a:lstStyle/>
          <a:p>
            <a:pPr algn="just"/>
            <a:r>
              <a:rPr lang="en-US" b="1" dirty="0" smtClean="0">
                <a:solidFill>
                  <a:srgbClr val="00B050"/>
                </a:solidFill>
              </a:rPr>
              <a:t>Three-address code</a:t>
            </a:r>
            <a:r>
              <a:rPr lang="en-US" dirty="0" smtClean="0"/>
              <a:t>: a sequence of assembly-like instructions with three operands per instruction. </a:t>
            </a:r>
          </a:p>
          <a:p>
            <a:pPr algn="just"/>
            <a:r>
              <a:rPr lang="en-US" dirty="0" smtClean="0"/>
              <a:t>Each operand can act like a register. </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362200" y="3962400"/>
            <a:ext cx="4556092" cy="2194560"/>
          </a:xfrm>
          <a:prstGeom prst="rect">
            <a:avLst/>
          </a:prstGeom>
          <a:noFill/>
          <a:ln w="28575">
            <a:solidFill>
              <a:srgbClr val="7030A0"/>
            </a:solidFill>
            <a:miter lim="800000"/>
            <a:headEnd/>
            <a:tailEnd/>
          </a:ln>
          <a:effectLst/>
        </p:spPr>
      </p:pic>
      <p:sp>
        <p:nvSpPr>
          <p:cNvPr id="5" name="Slide Number Placeholder 4"/>
          <p:cNvSpPr>
            <a:spLocks noGrp="1"/>
          </p:cNvSpPr>
          <p:nvPr>
            <p:ph type="sldNum" sz="quarter" idx="12"/>
          </p:nvPr>
        </p:nvSpPr>
        <p:spPr/>
        <p:txBody>
          <a:bodyPr/>
          <a:lstStyle/>
          <a:p>
            <a:fld id="{34A6E682-D65C-4126-AC47-5DB5584DB29D}"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Intermediate Code Generation</a:t>
            </a:r>
            <a:endParaRPr lang="en-US" dirty="0"/>
          </a:p>
        </p:txBody>
      </p:sp>
      <p:sp>
        <p:nvSpPr>
          <p:cNvPr id="3" name="Content Placeholder 2"/>
          <p:cNvSpPr>
            <a:spLocks noGrp="1"/>
          </p:cNvSpPr>
          <p:nvPr>
            <p:ph idx="1"/>
          </p:nvPr>
        </p:nvSpPr>
        <p:spPr/>
        <p:txBody>
          <a:bodyPr>
            <a:normAutofit/>
          </a:bodyPr>
          <a:lstStyle/>
          <a:p>
            <a:pPr algn="just"/>
            <a:r>
              <a:rPr lang="en-US" b="1" u="sng" dirty="0" smtClean="0">
                <a:solidFill>
                  <a:srgbClr val="00B050"/>
                </a:solidFill>
              </a:rPr>
              <a:t>Properties: </a:t>
            </a:r>
          </a:p>
          <a:p>
            <a:pPr algn="just">
              <a:buFont typeface="Wingdings" pitchFamily="2" charset="2"/>
              <a:buChar char="Ø"/>
            </a:pPr>
            <a:r>
              <a:rPr lang="en-US" dirty="0" smtClean="0"/>
              <a:t>Each three-address assignment instruction has </a:t>
            </a:r>
            <a:r>
              <a:rPr lang="en-US" dirty="0" smtClean="0">
                <a:solidFill>
                  <a:srgbClr val="0000CC"/>
                </a:solidFill>
              </a:rPr>
              <a:t>at most one operator </a:t>
            </a:r>
            <a:r>
              <a:rPr lang="en-US" dirty="0" smtClean="0"/>
              <a:t>on the right side. </a:t>
            </a:r>
          </a:p>
          <a:p>
            <a:pPr algn="just">
              <a:buFont typeface="Wingdings" pitchFamily="2" charset="2"/>
              <a:buChar char="Ø"/>
            </a:pPr>
            <a:r>
              <a:rPr lang="en-US" dirty="0" smtClean="0"/>
              <a:t>Compiler must generate a </a:t>
            </a:r>
            <a:r>
              <a:rPr lang="en-US" dirty="0" smtClean="0">
                <a:solidFill>
                  <a:srgbClr val="0000CC"/>
                </a:solidFill>
              </a:rPr>
              <a:t>temporary name </a:t>
            </a:r>
            <a:r>
              <a:rPr lang="en-US" dirty="0" smtClean="0"/>
              <a:t>to hold the value computed by a three-address instruction. </a:t>
            </a:r>
          </a:p>
          <a:p>
            <a:pPr algn="just">
              <a:buFont typeface="Wingdings" pitchFamily="2" charset="2"/>
              <a:buChar char="Ø"/>
            </a:pPr>
            <a:r>
              <a:rPr lang="en-US" dirty="0" smtClean="0"/>
              <a:t>Some "three-address instructions“ have </a:t>
            </a:r>
            <a:r>
              <a:rPr lang="en-US" dirty="0" smtClean="0">
                <a:solidFill>
                  <a:srgbClr val="0000CC"/>
                </a:solidFill>
              </a:rPr>
              <a:t>fewer than three operands</a:t>
            </a:r>
            <a:r>
              <a:rPr lang="en-US" dirty="0" smtClean="0"/>
              <a:t>.</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CC"/>
                </a:solidFill>
              </a:rPr>
              <a:t>Code Optimization</a:t>
            </a:r>
            <a:endParaRPr lang="en-US" b="1" dirty="0">
              <a:solidFill>
                <a:srgbClr val="0000CC"/>
              </a:solidFill>
            </a:endParaRPr>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2400" dirty="0" smtClean="0"/>
              <a:t>The code-optimization phase attempts to improve the intermediate code so that </a:t>
            </a:r>
            <a:r>
              <a:rPr lang="en-US" sz="2400" dirty="0" smtClean="0">
                <a:solidFill>
                  <a:srgbClr val="0000CC"/>
                </a:solidFill>
              </a:rPr>
              <a:t>better target code </a:t>
            </a:r>
            <a:r>
              <a:rPr lang="en-US" sz="2400" dirty="0" smtClean="0"/>
              <a:t>will result. </a:t>
            </a:r>
          </a:p>
          <a:p>
            <a:pPr algn="just"/>
            <a:r>
              <a:rPr lang="en-US" sz="2400" dirty="0" smtClean="0"/>
              <a:t>Better means </a:t>
            </a:r>
            <a:r>
              <a:rPr lang="en-US" sz="2400" i="1" dirty="0" smtClean="0">
                <a:solidFill>
                  <a:srgbClr val="FF0000"/>
                </a:solidFill>
              </a:rPr>
              <a:t>faster</a:t>
            </a:r>
            <a:r>
              <a:rPr lang="en-US" sz="2400" dirty="0" smtClean="0"/>
              <a:t>, </a:t>
            </a:r>
          </a:p>
          <a:p>
            <a:pPr algn="just">
              <a:buFont typeface="Wingdings" pitchFamily="2" charset="2"/>
              <a:buChar char="Ø"/>
            </a:pPr>
            <a:r>
              <a:rPr lang="en-US" sz="2400" dirty="0" smtClean="0"/>
              <a:t>shorter code, or target code that consumes less power. </a:t>
            </a:r>
          </a:p>
          <a:p>
            <a:pPr algn="just"/>
            <a:r>
              <a:rPr lang="en-US" sz="2400" dirty="0" smtClean="0"/>
              <a:t>Ex: a straightforward algorithm generates the intermediate code, using an instruction for each operator in the tree representation that comes from the semantic analyzer.</a:t>
            </a:r>
          </a:p>
        </p:txBody>
      </p:sp>
      <p:pic>
        <p:nvPicPr>
          <p:cNvPr id="4" name="Picture 2"/>
          <p:cNvPicPr>
            <a:picLocks noChangeAspect="1" noChangeArrowheads="1"/>
          </p:cNvPicPr>
          <p:nvPr/>
        </p:nvPicPr>
        <p:blipFill>
          <a:blip r:embed="rId2"/>
          <a:srcRect/>
          <a:stretch>
            <a:fillRect/>
          </a:stretch>
        </p:blipFill>
        <p:spPr bwMode="auto">
          <a:xfrm>
            <a:off x="2362200" y="4191000"/>
            <a:ext cx="4556092" cy="2194560"/>
          </a:xfrm>
          <a:prstGeom prst="rect">
            <a:avLst/>
          </a:prstGeom>
          <a:noFill/>
          <a:ln w="28575">
            <a:solidFill>
              <a:srgbClr val="7030A0"/>
            </a:solidFill>
            <a:miter lim="800000"/>
            <a:headEnd/>
            <a:tailEnd/>
          </a:ln>
          <a:effectLst/>
        </p:spPr>
      </p:pic>
      <p:sp>
        <p:nvSpPr>
          <p:cNvPr id="5" name="Slide Number Placeholder 4"/>
          <p:cNvSpPr>
            <a:spLocks noGrp="1"/>
          </p:cNvSpPr>
          <p:nvPr>
            <p:ph type="sldNum" sz="quarter" idx="12"/>
          </p:nvPr>
        </p:nvSpPr>
        <p:spPr/>
        <p:txBody>
          <a:bodyPr/>
          <a:lstStyle/>
          <a:p>
            <a:fld id="{34A6E682-D65C-4126-AC47-5DB5584DB29D}"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CC"/>
                </a:solidFill>
              </a:rPr>
              <a:t>Code Optimization</a:t>
            </a:r>
            <a:endParaRPr lang="en-US" dirty="0"/>
          </a:p>
        </p:txBody>
      </p:sp>
      <p:sp>
        <p:nvSpPr>
          <p:cNvPr id="3" name="Content Placeholder 2"/>
          <p:cNvSpPr>
            <a:spLocks noGrp="1"/>
          </p:cNvSpPr>
          <p:nvPr>
            <p:ph idx="1"/>
          </p:nvPr>
        </p:nvSpPr>
        <p:spPr>
          <a:xfrm>
            <a:off x="381000" y="1226115"/>
            <a:ext cx="8534400" cy="4525963"/>
          </a:xfrm>
        </p:spPr>
        <p:txBody>
          <a:bodyPr>
            <a:normAutofit lnSpcReduction="10000"/>
          </a:bodyPr>
          <a:lstStyle/>
          <a:p>
            <a:pPr algn="just"/>
            <a:r>
              <a:rPr lang="en-US" dirty="0" smtClean="0"/>
              <a:t>The optimizer can deduce that the conversion of </a:t>
            </a:r>
            <a:r>
              <a:rPr lang="en-US" dirty="0" smtClean="0">
                <a:solidFill>
                  <a:srgbClr val="0000CC"/>
                </a:solidFill>
              </a:rPr>
              <a:t>60 from integer to floating point can be done once</a:t>
            </a:r>
            <a:r>
              <a:rPr lang="en-US" dirty="0" smtClean="0"/>
              <a:t> and for all at compile time, </a:t>
            </a:r>
          </a:p>
          <a:p>
            <a:pPr algn="just">
              <a:buFont typeface="Wingdings" pitchFamily="2" charset="2"/>
              <a:buChar char="ü"/>
            </a:pPr>
            <a:r>
              <a:rPr lang="en-US" dirty="0" smtClean="0"/>
              <a:t>so </a:t>
            </a:r>
            <a:r>
              <a:rPr lang="en-US" dirty="0" smtClean="0">
                <a:solidFill>
                  <a:schemeClr val="accent6">
                    <a:lumMod val="75000"/>
                  </a:schemeClr>
                </a:solidFill>
              </a:rPr>
              <a:t>the </a:t>
            </a:r>
            <a:r>
              <a:rPr lang="en-US" b="1" dirty="0" err="1" smtClean="0">
                <a:solidFill>
                  <a:srgbClr val="0000CC"/>
                </a:solidFill>
              </a:rPr>
              <a:t>inttofloat</a:t>
            </a:r>
            <a:r>
              <a:rPr lang="en-US" dirty="0" smtClean="0">
                <a:solidFill>
                  <a:schemeClr val="accent6">
                    <a:lumMod val="75000"/>
                  </a:schemeClr>
                </a:solidFill>
              </a:rPr>
              <a:t> operation can be eliminated by replacing the integer 60 by the floating-point number 60.0</a:t>
            </a:r>
            <a:r>
              <a:rPr lang="en-US" dirty="0" smtClean="0"/>
              <a:t>. </a:t>
            </a:r>
          </a:p>
          <a:p>
            <a:pPr algn="just"/>
            <a:r>
              <a:rPr lang="en-US" dirty="0" smtClean="0"/>
              <a:t>Moreover, t</a:t>
            </a:r>
            <a:r>
              <a:rPr lang="en-US" baseline="-25000" dirty="0" smtClean="0"/>
              <a:t>3</a:t>
            </a:r>
            <a:r>
              <a:rPr lang="en-US" dirty="0" smtClean="0"/>
              <a:t> is used only once to transmit its value to id</a:t>
            </a:r>
            <a:r>
              <a:rPr lang="en-US" baseline="-25000" dirty="0" smtClean="0"/>
              <a:t>1</a:t>
            </a:r>
            <a:r>
              <a:rPr lang="en-US" dirty="0" smtClean="0"/>
              <a:t> so the optimizer can transform into the shorter sequence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3810000" y="5424044"/>
            <a:ext cx="3336625" cy="1097280"/>
          </a:xfrm>
          <a:prstGeom prst="rect">
            <a:avLst/>
          </a:prstGeom>
          <a:noFill/>
          <a:ln w="28575">
            <a:solidFill>
              <a:srgbClr val="C00000"/>
            </a:solidFill>
            <a:miter lim="800000"/>
            <a:headEnd/>
            <a:tailEnd/>
          </a:ln>
          <a:effectLst/>
        </p:spPr>
      </p:pic>
      <p:sp>
        <p:nvSpPr>
          <p:cNvPr id="5" name="Slide Number Placeholder 4"/>
          <p:cNvSpPr>
            <a:spLocks noGrp="1"/>
          </p:cNvSpPr>
          <p:nvPr>
            <p:ph type="sldNum" sz="quarter" idx="12"/>
          </p:nvPr>
        </p:nvSpPr>
        <p:spPr/>
        <p:txBody>
          <a:bodyPr/>
          <a:lstStyle/>
          <a:p>
            <a:fld id="{34A6E682-D65C-4126-AC47-5DB5584DB29D}"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CC"/>
                </a:solidFill>
              </a:rPr>
              <a:t>Code Generation</a:t>
            </a:r>
            <a:endParaRPr lang="en-US" dirty="0"/>
          </a:p>
        </p:txBody>
      </p:sp>
      <p:sp>
        <p:nvSpPr>
          <p:cNvPr id="3" name="Content Placeholder 2"/>
          <p:cNvSpPr>
            <a:spLocks noGrp="1"/>
          </p:cNvSpPr>
          <p:nvPr>
            <p:ph idx="1"/>
          </p:nvPr>
        </p:nvSpPr>
        <p:spPr>
          <a:xfrm>
            <a:off x="457200" y="1447800"/>
            <a:ext cx="8229600" cy="4525963"/>
          </a:xfrm>
        </p:spPr>
        <p:txBody>
          <a:bodyPr>
            <a:normAutofit lnSpcReduction="10000"/>
          </a:bodyPr>
          <a:lstStyle/>
          <a:p>
            <a:pPr algn="just"/>
            <a:r>
              <a:rPr lang="en-US" dirty="0" smtClean="0"/>
              <a:t>The code generator takes as input an intermediate representation of the source program and maps it into the target language.</a:t>
            </a:r>
          </a:p>
          <a:p>
            <a:pPr algn="just"/>
            <a:r>
              <a:rPr lang="en-US" dirty="0" smtClean="0"/>
              <a:t>If the target language is machine code, </a:t>
            </a:r>
            <a:r>
              <a:rPr lang="en-US" dirty="0" smtClean="0">
                <a:solidFill>
                  <a:srgbClr val="0000CC"/>
                </a:solidFill>
              </a:rPr>
              <a:t>registers or memory locations are selected for each of the variables used by the program</a:t>
            </a:r>
            <a:r>
              <a:rPr lang="en-US" dirty="0" smtClean="0"/>
              <a:t>. </a:t>
            </a:r>
          </a:p>
          <a:p>
            <a:pPr algn="just"/>
            <a:r>
              <a:rPr lang="en-US" dirty="0" smtClean="0"/>
              <a:t>Then, the intermediate instructions are translated into sequences of machine instructions that perform the same task. </a:t>
            </a:r>
          </a:p>
        </p:txBody>
      </p:sp>
      <p:sp>
        <p:nvSpPr>
          <p:cNvPr id="4" name="Slide Number Placeholder 3"/>
          <p:cNvSpPr>
            <a:spLocks noGrp="1"/>
          </p:cNvSpPr>
          <p:nvPr>
            <p:ph type="sldNum" sz="quarter" idx="12"/>
          </p:nvPr>
        </p:nvSpPr>
        <p:spPr/>
        <p:txBody>
          <a:bodyPr/>
          <a:lstStyle/>
          <a:p>
            <a:fld id="{34A6E682-D65C-4126-AC47-5DB5584DB29D}"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CC"/>
                </a:solidFill>
              </a:rPr>
              <a:t>Code Generation</a:t>
            </a:r>
            <a:endParaRPr lang="en-US" dirty="0"/>
          </a:p>
        </p:txBody>
      </p:sp>
      <p:sp>
        <p:nvSpPr>
          <p:cNvPr id="3" name="Content Placeholder 2"/>
          <p:cNvSpPr>
            <a:spLocks noGrp="1"/>
          </p:cNvSpPr>
          <p:nvPr>
            <p:ph idx="1"/>
          </p:nvPr>
        </p:nvSpPr>
        <p:spPr>
          <a:xfrm>
            <a:off x="228600" y="1600200"/>
            <a:ext cx="8686800" cy="4525963"/>
          </a:xfrm>
        </p:spPr>
        <p:txBody>
          <a:bodyPr/>
          <a:lstStyle/>
          <a:p>
            <a:r>
              <a:rPr lang="en-US" dirty="0" smtClean="0"/>
              <a:t>Ex: using registers R1 and R2, the intermediate code in might get translated into machine code:</a:t>
            </a:r>
            <a:endParaRPr lang="en-US" dirty="0"/>
          </a:p>
        </p:txBody>
      </p:sp>
      <p:pic>
        <p:nvPicPr>
          <p:cNvPr id="2050" name="Picture 2"/>
          <p:cNvPicPr>
            <a:picLocks noChangeAspect="1" noChangeArrowheads="1"/>
          </p:cNvPicPr>
          <p:nvPr/>
        </p:nvPicPr>
        <p:blipFill>
          <a:blip r:embed="rId2"/>
          <a:srcRect/>
          <a:stretch>
            <a:fillRect/>
          </a:stretch>
        </p:blipFill>
        <p:spPr bwMode="auto">
          <a:xfrm>
            <a:off x="2743200" y="2819400"/>
            <a:ext cx="3196281" cy="1828800"/>
          </a:xfrm>
          <a:prstGeom prst="rect">
            <a:avLst/>
          </a:prstGeom>
          <a:noFill/>
          <a:ln w="28575">
            <a:solidFill>
              <a:srgbClr val="92D050"/>
            </a:solidFill>
            <a:miter lim="800000"/>
            <a:headEnd/>
            <a:tailEnd/>
          </a:ln>
          <a:effectLst/>
        </p:spPr>
      </p:pic>
      <p:sp>
        <p:nvSpPr>
          <p:cNvPr id="5" name="Rectangle 4"/>
          <p:cNvSpPr/>
          <p:nvPr/>
        </p:nvSpPr>
        <p:spPr>
          <a:xfrm>
            <a:off x="609600" y="4876800"/>
            <a:ext cx="8229600" cy="1200329"/>
          </a:xfrm>
          <a:prstGeom prst="rect">
            <a:avLst/>
          </a:prstGeom>
        </p:spPr>
        <p:txBody>
          <a:bodyPr wrap="square">
            <a:spAutoFit/>
          </a:bodyPr>
          <a:lstStyle/>
          <a:p>
            <a:pPr>
              <a:buFont typeface="Wingdings" pitchFamily="2" charset="2"/>
              <a:buChar char="q"/>
            </a:pPr>
            <a:r>
              <a:rPr lang="en-US" sz="2400" dirty="0" smtClean="0">
                <a:solidFill>
                  <a:srgbClr val="0000CC"/>
                </a:solidFill>
              </a:rPr>
              <a:t>The first operand of each instruction specifies a </a:t>
            </a:r>
            <a:r>
              <a:rPr lang="en-US" sz="2400" b="1" dirty="0" smtClean="0">
                <a:solidFill>
                  <a:srgbClr val="FF0000"/>
                </a:solidFill>
              </a:rPr>
              <a:t>destination</a:t>
            </a:r>
            <a:r>
              <a:rPr lang="en-US" sz="2400" dirty="0" smtClean="0"/>
              <a:t>. </a:t>
            </a:r>
          </a:p>
          <a:p>
            <a:pPr>
              <a:buFont typeface="Wingdings" pitchFamily="2" charset="2"/>
              <a:buChar char="q"/>
            </a:pPr>
            <a:r>
              <a:rPr lang="en-US" sz="2400" dirty="0" smtClean="0"/>
              <a:t>The </a:t>
            </a:r>
            <a:r>
              <a:rPr lang="en-US" sz="2400" b="1" dirty="0" smtClean="0">
                <a:solidFill>
                  <a:srgbClr val="FF0000"/>
                </a:solidFill>
              </a:rPr>
              <a:t>F</a:t>
            </a:r>
            <a:r>
              <a:rPr lang="en-US" sz="2400" dirty="0" smtClean="0"/>
              <a:t> in each instruction tells us that it deals with </a:t>
            </a:r>
            <a:r>
              <a:rPr lang="en-US" sz="2400" dirty="0" smtClean="0">
                <a:solidFill>
                  <a:srgbClr val="0000CC"/>
                </a:solidFill>
              </a:rPr>
              <a:t>floating-point numbers</a:t>
            </a:r>
            <a:endParaRPr lang="en-US" sz="2400" dirty="0">
              <a:solidFill>
                <a:srgbClr val="0000CC"/>
              </a:solidFill>
            </a:endParaRPr>
          </a:p>
        </p:txBody>
      </p:sp>
      <p:grpSp>
        <p:nvGrpSpPr>
          <p:cNvPr id="10" name="Group 9"/>
          <p:cNvGrpSpPr/>
          <p:nvPr/>
        </p:nvGrpSpPr>
        <p:grpSpPr>
          <a:xfrm>
            <a:off x="3505200" y="2743200"/>
            <a:ext cx="4114801" cy="2285999"/>
            <a:chOff x="3505200" y="2743200"/>
            <a:chExt cx="4114801" cy="2285999"/>
          </a:xfrm>
        </p:grpSpPr>
        <p:sp>
          <p:nvSpPr>
            <p:cNvPr id="7" name="Oval 6"/>
            <p:cNvSpPr/>
            <p:nvPr/>
          </p:nvSpPr>
          <p:spPr>
            <a:xfrm>
              <a:off x="3505200" y="2743200"/>
              <a:ext cx="609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5"/>
            </p:cNvCxnSpPr>
            <p:nvPr/>
          </p:nvCxnSpPr>
          <p:spPr>
            <a:xfrm rot="16200000" flipH="1">
              <a:off x="4874886" y="2284085"/>
              <a:ext cx="1895755" cy="3594474"/>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34A6E682-D65C-4126-AC47-5DB5584DB29D}"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CC"/>
                </a:solidFill>
              </a:rPr>
              <a:t>Code Generation</a:t>
            </a:r>
            <a:endParaRPr lang="en-US" dirty="0"/>
          </a:p>
        </p:txBody>
      </p:sp>
      <p:sp>
        <p:nvSpPr>
          <p:cNvPr id="4" name="Rectangle 3"/>
          <p:cNvSpPr/>
          <p:nvPr/>
        </p:nvSpPr>
        <p:spPr>
          <a:xfrm>
            <a:off x="381000" y="1676400"/>
            <a:ext cx="8305800" cy="4154984"/>
          </a:xfrm>
          <a:prstGeom prst="rect">
            <a:avLst/>
          </a:prstGeom>
        </p:spPr>
        <p:txBody>
          <a:bodyPr wrap="square">
            <a:spAutoFit/>
          </a:bodyPr>
          <a:lstStyle/>
          <a:p>
            <a:pPr algn="just">
              <a:buFont typeface="Wingdings" pitchFamily="2" charset="2"/>
              <a:buChar char="q"/>
            </a:pPr>
            <a:r>
              <a:rPr lang="en-US" sz="2400" dirty="0" smtClean="0"/>
              <a:t>The code </a:t>
            </a:r>
            <a:r>
              <a:rPr lang="en-US" sz="2400" u="sng" dirty="0" smtClean="0">
                <a:solidFill>
                  <a:srgbClr val="0000CC"/>
                </a:solidFill>
              </a:rPr>
              <a:t>loads the contents of address </a:t>
            </a:r>
            <a:r>
              <a:rPr lang="en-US" sz="2400" b="1" u="sng" dirty="0" smtClean="0">
                <a:solidFill>
                  <a:srgbClr val="FF0000"/>
                </a:solidFill>
              </a:rPr>
              <a:t>id3</a:t>
            </a:r>
            <a:r>
              <a:rPr lang="en-US" sz="2400" u="sng" dirty="0" smtClean="0">
                <a:solidFill>
                  <a:srgbClr val="0000CC"/>
                </a:solidFill>
              </a:rPr>
              <a:t> into register </a:t>
            </a:r>
            <a:r>
              <a:rPr lang="en-US" sz="2400" b="1" u="sng" dirty="0" smtClean="0">
                <a:solidFill>
                  <a:srgbClr val="FF0000"/>
                </a:solidFill>
              </a:rPr>
              <a:t>R2</a:t>
            </a:r>
            <a:r>
              <a:rPr lang="en-US" sz="2400" dirty="0" smtClean="0"/>
              <a:t>, </a:t>
            </a:r>
          </a:p>
          <a:p>
            <a:pPr algn="just">
              <a:buFont typeface="Wingdings" pitchFamily="2" charset="2"/>
              <a:buChar char="q"/>
            </a:pPr>
            <a:r>
              <a:rPr lang="en-US" sz="2400" dirty="0" smtClean="0"/>
              <a:t>then </a:t>
            </a:r>
            <a:r>
              <a:rPr lang="en-US" sz="2400" dirty="0" smtClean="0">
                <a:solidFill>
                  <a:srgbClr val="0000CC"/>
                </a:solidFill>
              </a:rPr>
              <a:t>multiplies it with floating-point constant </a:t>
            </a:r>
            <a:r>
              <a:rPr lang="en-US" sz="2400" b="1" dirty="0" smtClean="0">
                <a:solidFill>
                  <a:srgbClr val="FF0000"/>
                </a:solidFill>
              </a:rPr>
              <a:t>60.0</a:t>
            </a:r>
            <a:r>
              <a:rPr lang="en-US" sz="2400" dirty="0" smtClean="0"/>
              <a:t>. </a:t>
            </a:r>
          </a:p>
          <a:p>
            <a:pPr algn="just">
              <a:buFont typeface="Wingdings" pitchFamily="2" charset="2"/>
              <a:buChar char="q"/>
            </a:pPr>
            <a:r>
              <a:rPr lang="en-US" sz="2400" dirty="0" smtClean="0"/>
              <a:t>The </a:t>
            </a:r>
            <a:r>
              <a:rPr lang="en-US" sz="2400" b="1" dirty="0" smtClean="0">
                <a:solidFill>
                  <a:srgbClr val="FF0000"/>
                </a:solidFill>
              </a:rPr>
              <a:t>#</a:t>
            </a:r>
            <a:r>
              <a:rPr lang="en-US" sz="2400" dirty="0" smtClean="0"/>
              <a:t> signifies that </a:t>
            </a:r>
            <a:r>
              <a:rPr lang="en-US" sz="2400" dirty="0" smtClean="0">
                <a:solidFill>
                  <a:srgbClr val="FF0000"/>
                </a:solidFill>
              </a:rPr>
              <a:t>60.0</a:t>
            </a:r>
            <a:r>
              <a:rPr lang="en-US" sz="2400" dirty="0" smtClean="0"/>
              <a:t> is to be treated as an </a:t>
            </a:r>
            <a:r>
              <a:rPr lang="en-US" sz="2400" dirty="0" smtClean="0">
                <a:solidFill>
                  <a:srgbClr val="FF0000"/>
                </a:solidFill>
              </a:rPr>
              <a:t>immediate constant</a:t>
            </a:r>
          </a:p>
          <a:p>
            <a:pPr algn="just">
              <a:buFont typeface="Wingdings" pitchFamily="2" charset="2"/>
              <a:buChar char="q"/>
            </a:pPr>
            <a:endParaRPr lang="en-US" sz="2400" dirty="0" smtClean="0"/>
          </a:p>
          <a:p>
            <a:pPr algn="just">
              <a:buFont typeface="Wingdings" pitchFamily="2" charset="2"/>
              <a:buChar char="q"/>
            </a:pPr>
            <a:r>
              <a:rPr lang="en-US" sz="2400" dirty="0" smtClean="0"/>
              <a:t>The third instruction </a:t>
            </a:r>
            <a:r>
              <a:rPr lang="en-US" sz="2400" u="sng" dirty="0" smtClean="0">
                <a:solidFill>
                  <a:srgbClr val="0000CC"/>
                </a:solidFill>
              </a:rPr>
              <a:t>moves </a:t>
            </a:r>
            <a:r>
              <a:rPr lang="en-US" sz="2400" b="1" u="sng" dirty="0" smtClean="0">
                <a:solidFill>
                  <a:srgbClr val="FF0000"/>
                </a:solidFill>
              </a:rPr>
              <a:t>id2</a:t>
            </a:r>
            <a:r>
              <a:rPr lang="en-US" sz="2400" u="sng" dirty="0" smtClean="0">
                <a:solidFill>
                  <a:srgbClr val="0000CC"/>
                </a:solidFill>
              </a:rPr>
              <a:t> into register </a:t>
            </a:r>
            <a:r>
              <a:rPr lang="en-US" sz="2400" b="1" u="sng" dirty="0" smtClean="0">
                <a:solidFill>
                  <a:srgbClr val="FF0000"/>
                </a:solidFill>
              </a:rPr>
              <a:t>R1</a:t>
            </a:r>
          </a:p>
          <a:p>
            <a:pPr algn="just">
              <a:buFont typeface="Wingdings" pitchFamily="2" charset="2"/>
              <a:buChar char="q"/>
            </a:pPr>
            <a:r>
              <a:rPr lang="en-US" sz="2400" dirty="0" smtClean="0"/>
              <a:t>fourth </a:t>
            </a:r>
            <a:r>
              <a:rPr lang="en-US" sz="2400" u="sng" dirty="0" smtClean="0">
                <a:solidFill>
                  <a:srgbClr val="0000CC"/>
                </a:solidFill>
              </a:rPr>
              <a:t>adds to it the value previously computed in register R2</a:t>
            </a:r>
            <a:r>
              <a:rPr lang="en-US" sz="2400" dirty="0" smtClean="0"/>
              <a:t>. </a:t>
            </a:r>
          </a:p>
          <a:p>
            <a:pPr algn="just">
              <a:buFont typeface="Wingdings" pitchFamily="2" charset="2"/>
              <a:buChar char="q"/>
            </a:pPr>
            <a:endParaRPr lang="en-US" sz="2400" dirty="0" smtClean="0"/>
          </a:p>
          <a:p>
            <a:pPr algn="just">
              <a:buFont typeface="Wingdings" pitchFamily="2" charset="2"/>
              <a:buChar char="q"/>
            </a:pPr>
            <a:r>
              <a:rPr lang="en-US" sz="2400" dirty="0" smtClean="0"/>
              <a:t>Finally, </a:t>
            </a:r>
            <a:r>
              <a:rPr lang="en-US" sz="2400" u="sng" dirty="0" smtClean="0">
                <a:solidFill>
                  <a:srgbClr val="0000CC"/>
                </a:solidFill>
              </a:rPr>
              <a:t>the value in register </a:t>
            </a:r>
            <a:r>
              <a:rPr lang="en-US" sz="2400" b="1" u="sng" dirty="0" smtClean="0">
                <a:solidFill>
                  <a:srgbClr val="FF0000"/>
                </a:solidFill>
              </a:rPr>
              <a:t>R1</a:t>
            </a:r>
            <a:r>
              <a:rPr lang="en-US" sz="2400" u="sng" dirty="0" smtClean="0">
                <a:solidFill>
                  <a:srgbClr val="0000CC"/>
                </a:solidFill>
              </a:rPr>
              <a:t> is stored into the address of </a:t>
            </a:r>
            <a:r>
              <a:rPr lang="en-US" sz="2400" b="1" u="sng" dirty="0" smtClean="0">
                <a:solidFill>
                  <a:srgbClr val="FF0000"/>
                </a:solidFill>
              </a:rPr>
              <a:t>id1</a:t>
            </a:r>
            <a:r>
              <a:rPr lang="en-US" sz="2400" u="sng" dirty="0" smtClean="0">
                <a:solidFill>
                  <a:srgbClr val="0000CC"/>
                </a:solidFill>
              </a:rPr>
              <a:t> </a:t>
            </a:r>
            <a:endParaRPr lang="en-US" sz="2400" dirty="0" smtClean="0"/>
          </a:p>
          <a:p>
            <a:pPr algn="just"/>
            <a:endParaRPr lang="en-US" sz="2400" dirty="0" smtClean="0"/>
          </a:p>
          <a:p>
            <a:pPr algn="just">
              <a:buFont typeface="Wingdings" pitchFamily="2" charset="2"/>
              <a:buChar char="q"/>
            </a:pPr>
            <a:r>
              <a:rPr lang="en-US" sz="2400" dirty="0" smtClean="0"/>
              <a:t>so the code correctly implements the assignment statement </a:t>
            </a:r>
            <a:endParaRPr lang="en-US" sz="2400" dirty="0"/>
          </a:p>
        </p:txBody>
      </p:sp>
      <p:sp>
        <p:nvSpPr>
          <p:cNvPr id="5" name="Rectangle 4"/>
          <p:cNvSpPr/>
          <p:nvPr/>
        </p:nvSpPr>
        <p:spPr>
          <a:xfrm>
            <a:off x="3048000" y="5943600"/>
            <a:ext cx="2782749" cy="369332"/>
          </a:xfrm>
          <a:prstGeom prst="rect">
            <a:avLst/>
          </a:prstGeom>
          <a:ln w="28575">
            <a:solidFill>
              <a:srgbClr val="92D050"/>
            </a:solidFill>
          </a:ln>
        </p:spPr>
        <p:txBody>
          <a:bodyPr wrap="none">
            <a:spAutoFit/>
          </a:bodyPr>
          <a:lstStyle/>
          <a:p>
            <a:pPr algn="ctr">
              <a:buNone/>
            </a:pPr>
            <a:r>
              <a:rPr lang="en-US" b="1" dirty="0" smtClean="0">
                <a:solidFill>
                  <a:srgbClr val="FF0000"/>
                </a:solidFill>
              </a:rPr>
              <a:t>position = initial + rate * 60</a:t>
            </a:r>
          </a:p>
        </p:txBody>
      </p:sp>
      <p:sp>
        <p:nvSpPr>
          <p:cNvPr id="6" name="Slide Number Placeholder 5"/>
          <p:cNvSpPr>
            <a:spLocks noGrp="1"/>
          </p:cNvSpPr>
          <p:nvPr>
            <p:ph type="sldNum" sz="quarter" idx="12"/>
          </p:nvPr>
        </p:nvSpPr>
        <p:spPr/>
        <p:txBody>
          <a:bodyPr/>
          <a:lstStyle/>
          <a:p>
            <a:fld id="{34A6E682-D65C-4126-AC47-5DB5584DB29D}"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Symbol-Table Management</a:t>
            </a:r>
            <a:endParaRPr lang="en-US" dirty="0"/>
          </a:p>
        </p:txBody>
      </p:sp>
      <p:sp>
        <p:nvSpPr>
          <p:cNvPr id="3" name="Content Placeholder 2"/>
          <p:cNvSpPr>
            <a:spLocks noGrp="1"/>
          </p:cNvSpPr>
          <p:nvPr>
            <p:ph idx="1"/>
          </p:nvPr>
        </p:nvSpPr>
        <p:spPr>
          <a:xfrm>
            <a:off x="457200" y="1071720"/>
            <a:ext cx="8229600" cy="4525963"/>
          </a:xfrm>
        </p:spPr>
        <p:txBody>
          <a:bodyPr>
            <a:noAutofit/>
          </a:bodyPr>
          <a:lstStyle/>
          <a:p>
            <a:pPr algn="just"/>
            <a:r>
              <a:rPr lang="en-US" sz="2400" dirty="0" smtClean="0"/>
              <a:t>An essential function of a compiler</a:t>
            </a:r>
          </a:p>
          <a:p>
            <a:pPr algn="just">
              <a:buFont typeface="Wingdings" pitchFamily="2" charset="2"/>
              <a:buChar char="ü"/>
            </a:pPr>
            <a:r>
              <a:rPr lang="en-US" sz="2400" dirty="0" smtClean="0"/>
              <a:t>is to record the variable names used in the source program </a:t>
            </a:r>
          </a:p>
          <a:p>
            <a:pPr algn="just">
              <a:buFont typeface="Wingdings" pitchFamily="2" charset="2"/>
              <a:buChar char="ü"/>
            </a:pPr>
            <a:r>
              <a:rPr lang="en-US" sz="2400" dirty="0" smtClean="0"/>
              <a:t>collect information about various attributes of each name.</a:t>
            </a:r>
          </a:p>
          <a:p>
            <a:pPr algn="just">
              <a:buFont typeface="Wingdings" pitchFamily="2" charset="2"/>
              <a:buChar char="q"/>
            </a:pPr>
            <a:r>
              <a:rPr lang="en-US" sz="2400" dirty="0" smtClean="0"/>
              <a:t>These attributes may provide information about</a:t>
            </a:r>
          </a:p>
          <a:p>
            <a:pPr algn="just">
              <a:buFont typeface="Wingdings" pitchFamily="2" charset="2"/>
              <a:buChar char="Ø"/>
            </a:pPr>
            <a:r>
              <a:rPr lang="en-US" sz="2400" dirty="0" smtClean="0"/>
              <a:t>the </a:t>
            </a:r>
            <a:r>
              <a:rPr lang="en-US" sz="2400" dirty="0" smtClean="0">
                <a:solidFill>
                  <a:srgbClr val="0000CC"/>
                </a:solidFill>
              </a:rPr>
              <a:t>storage allocated for a name, its type, its scope (where in the program its value may be used), and in the case of procedure names, such things as the number and types of its arguments, the method of passing each argument (for example, by value or by reference), and the type returned</a:t>
            </a:r>
            <a:r>
              <a:rPr lang="en-US" sz="2400" dirty="0" smtClean="0"/>
              <a:t>.</a:t>
            </a:r>
          </a:p>
          <a:p>
            <a:pPr algn="just">
              <a:buFont typeface="Wingdings" pitchFamily="2" charset="2"/>
              <a:buChar char="q"/>
            </a:pPr>
            <a:r>
              <a:rPr lang="en-US" sz="2400" dirty="0" smtClean="0">
                <a:solidFill>
                  <a:srgbClr val="C00000"/>
                </a:solidFill>
              </a:rPr>
              <a:t>The symbol table is a data structure </a:t>
            </a:r>
            <a:r>
              <a:rPr lang="en-US" sz="2400" dirty="0" smtClean="0"/>
              <a:t>containing a record for </a:t>
            </a:r>
            <a:r>
              <a:rPr lang="en-US" sz="2400" dirty="0" smtClean="0">
                <a:solidFill>
                  <a:srgbClr val="0000CC"/>
                </a:solidFill>
              </a:rPr>
              <a:t>each variable name, with fields for the attributes of the name</a:t>
            </a:r>
            <a:r>
              <a:rPr lang="en-US" sz="2400" dirty="0" smtClean="0"/>
              <a:t>. </a:t>
            </a:r>
          </a:p>
          <a:p>
            <a:pPr algn="just">
              <a:buFont typeface="Wingdings" pitchFamily="2" charset="2"/>
              <a:buChar char="q"/>
            </a:pPr>
            <a:r>
              <a:rPr lang="en-US" sz="2400" dirty="0" smtClean="0"/>
              <a:t>The data structure should be designed to allow the compiler </a:t>
            </a:r>
            <a:r>
              <a:rPr lang="en-US" sz="2400" dirty="0" smtClean="0">
                <a:solidFill>
                  <a:srgbClr val="C00000"/>
                </a:solidFill>
              </a:rPr>
              <a:t>to find the record for each name quickly &amp; to store or retrieve data from that record quickly</a:t>
            </a: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Construction Tools</a:t>
            </a:r>
            <a:endParaRPr lang="en-US" dirty="0"/>
          </a:p>
        </p:txBody>
      </p:sp>
      <p:sp>
        <p:nvSpPr>
          <p:cNvPr id="3" name="Content Placeholder 2"/>
          <p:cNvSpPr>
            <a:spLocks noGrp="1"/>
          </p:cNvSpPr>
          <p:nvPr>
            <p:ph idx="1"/>
          </p:nvPr>
        </p:nvSpPr>
        <p:spPr>
          <a:xfrm>
            <a:off x="304800" y="1447800"/>
            <a:ext cx="8534400" cy="4830763"/>
          </a:xfrm>
        </p:spPr>
        <p:txBody>
          <a:bodyPr>
            <a:noAutofit/>
          </a:bodyPr>
          <a:lstStyle/>
          <a:p>
            <a:pPr algn="just"/>
            <a:r>
              <a:rPr lang="en-US" sz="2800" dirty="0" smtClean="0"/>
              <a:t>The compiler writer, can profitably use modern software development environments:</a:t>
            </a:r>
          </a:p>
          <a:p>
            <a:pPr algn="just">
              <a:buFont typeface="Wingdings" pitchFamily="2" charset="2"/>
              <a:buChar char="§"/>
            </a:pPr>
            <a:r>
              <a:rPr lang="en-US" sz="2800" b="1" dirty="0" smtClean="0">
                <a:solidFill>
                  <a:srgbClr val="FF0000"/>
                </a:solidFill>
              </a:rPr>
              <a:t>Tools</a:t>
            </a:r>
            <a:r>
              <a:rPr lang="en-US" sz="2800" dirty="0" smtClean="0"/>
              <a:t>: language editors, debuggers, version managers, profilers, test harnesses, and so on. </a:t>
            </a:r>
          </a:p>
          <a:p>
            <a:pPr algn="just"/>
            <a:r>
              <a:rPr lang="en-US" sz="2800" b="1" dirty="0" smtClean="0">
                <a:solidFill>
                  <a:srgbClr val="0000CC"/>
                </a:solidFill>
              </a:rPr>
              <a:t>Properties of the Most successful tools</a:t>
            </a:r>
            <a:r>
              <a:rPr lang="en-US" sz="2800" b="1" dirty="0" smtClean="0"/>
              <a:t>:</a:t>
            </a:r>
          </a:p>
          <a:p>
            <a:pPr algn="just">
              <a:buFont typeface="Wingdings" pitchFamily="2" charset="2"/>
              <a:buChar char="Ø"/>
            </a:pPr>
            <a:r>
              <a:rPr lang="en-US" sz="2800" dirty="0" smtClean="0"/>
              <a:t>hide the details of the generation algorithm</a:t>
            </a:r>
          </a:p>
          <a:p>
            <a:pPr algn="just">
              <a:buFont typeface="Wingdings" pitchFamily="2" charset="2"/>
              <a:buChar char="Ø"/>
            </a:pPr>
            <a:r>
              <a:rPr lang="en-US" sz="2800" dirty="0" smtClean="0"/>
              <a:t>produce components that can be easily integrated into the remainder of the compiler. </a:t>
            </a:r>
          </a:p>
          <a:p>
            <a:pPr algn="just">
              <a:buFont typeface="Wingdings" pitchFamily="2" charset="2"/>
              <a:buChar char="§"/>
            </a:pPr>
            <a:endParaRPr lang="en-US" sz="2800" dirty="0" smtClean="0"/>
          </a:p>
          <a:p>
            <a:pPr algn="just"/>
            <a:endParaRPr lang="en-US" sz="2800" dirty="0" smtClean="0"/>
          </a:p>
        </p:txBody>
      </p:sp>
      <p:sp>
        <p:nvSpPr>
          <p:cNvPr id="4" name="Slide Number Placeholder 3"/>
          <p:cNvSpPr>
            <a:spLocks noGrp="1"/>
          </p:cNvSpPr>
          <p:nvPr>
            <p:ph type="sldNum" sz="quarter" idx="12"/>
          </p:nvPr>
        </p:nvSpPr>
        <p:spPr/>
        <p:txBody>
          <a:bodyPr/>
          <a:lstStyle/>
          <a:p>
            <a:fld id="{34A6E682-D65C-4126-AC47-5DB5584DB29D}"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Autofit/>
          </a:bodyPr>
          <a:lstStyle/>
          <a:p>
            <a:r>
              <a:rPr lang="en-US" sz="3600" b="1" dirty="0" smtClean="0"/>
              <a:t>Commonly used Compiler Construction Tools</a:t>
            </a:r>
            <a:endParaRPr lang="en-US" sz="3600" b="1" dirty="0"/>
          </a:p>
        </p:txBody>
      </p:sp>
      <p:sp>
        <p:nvSpPr>
          <p:cNvPr id="3" name="Content Placeholder 2"/>
          <p:cNvSpPr>
            <a:spLocks noGrp="1"/>
          </p:cNvSpPr>
          <p:nvPr>
            <p:ph idx="1"/>
          </p:nvPr>
        </p:nvSpPr>
        <p:spPr>
          <a:xfrm>
            <a:off x="228600" y="1600200"/>
            <a:ext cx="8610600" cy="4800600"/>
          </a:xfrm>
        </p:spPr>
        <p:txBody>
          <a:bodyPr>
            <a:noAutofit/>
          </a:bodyPr>
          <a:lstStyle/>
          <a:p>
            <a:pPr algn="just"/>
            <a:r>
              <a:rPr lang="en-US" sz="2800" dirty="0" smtClean="0"/>
              <a:t>1. </a:t>
            </a:r>
            <a:r>
              <a:rPr lang="en-US" sz="2800" b="1" dirty="0" smtClean="0">
                <a:solidFill>
                  <a:srgbClr val="0000CC"/>
                </a:solidFill>
              </a:rPr>
              <a:t>Parser generators </a:t>
            </a:r>
            <a:r>
              <a:rPr lang="en-US" sz="2800" dirty="0" smtClean="0"/>
              <a:t>that automatically produce syntax analyzers from a grammatical description of a programming language.</a:t>
            </a:r>
          </a:p>
          <a:p>
            <a:pPr algn="just"/>
            <a:r>
              <a:rPr lang="en-US" sz="2800" dirty="0" smtClean="0"/>
              <a:t>2. </a:t>
            </a:r>
            <a:r>
              <a:rPr lang="en-US" sz="2800" b="1" dirty="0" smtClean="0">
                <a:solidFill>
                  <a:srgbClr val="0000CC"/>
                </a:solidFill>
              </a:rPr>
              <a:t>Scanner generators </a:t>
            </a:r>
            <a:r>
              <a:rPr lang="en-US" sz="2800" dirty="0" smtClean="0"/>
              <a:t>that produce lexical analyzers from a regular-expression description of the tokens of a language.</a:t>
            </a:r>
          </a:p>
          <a:p>
            <a:pPr algn="just"/>
            <a:r>
              <a:rPr lang="en-US" sz="2800" dirty="0" smtClean="0"/>
              <a:t>3. </a:t>
            </a:r>
            <a:r>
              <a:rPr lang="en-US" sz="2800" b="1" dirty="0" smtClean="0">
                <a:solidFill>
                  <a:srgbClr val="0000CC"/>
                </a:solidFill>
              </a:rPr>
              <a:t>Syntax-directed translation engines </a:t>
            </a:r>
            <a:r>
              <a:rPr lang="en-US" sz="2800" dirty="0" smtClean="0"/>
              <a:t>that produce collections of routines for walking a parse tree and generating intermediate code.</a:t>
            </a:r>
          </a:p>
          <a:p>
            <a:pPr algn="just"/>
            <a:endParaRPr lang="en-US" sz="2800"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Processors</a:t>
            </a:r>
            <a:endParaRPr lang="en-US" dirty="0"/>
          </a:p>
        </p:txBody>
      </p:sp>
      <p:sp>
        <p:nvSpPr>
          <p:cNvPr id="3" name="Content Placeholder 2"/>
          <p:cNvSpPr>
            <a:spLocks noGrp="1"/>
          </p:cNvSpPr>
          <p:nvPr>
            <p:ph idx="1"/>
          </p:nvPr>
        </p:nvSpPr>
        <p:spPr/>
        <p:txBody>
          <a:bodyPr/>
          <a:lstStyle/>
          <a:p>
            <a:pPr algn="just"/>
            <a:r>
              <a:rPr lang="en-US" b="1" dirty="0" smtClean="0">
                <a:solidFill>
                  <a:srgbClr val="C00000"/>
                </a:solidFill>
              </a:rPr>
              <a:t>Compiler</a:t>
            </a:r>
            <a:r>
              <a:rPr lang="en-US" b="1" dirty="0" smtClean="0"/>
              <a:t>:</a:t>
            </a:r>
            <a:r>
              <a:rPr lang="en-US" dirty="0" smtClean="0"/>
              <a:t> is a program that can read a program in one language (</a:t>
            </a:r>
            <a:r>
              <a:rPr lang="en-US" dirty="0" smtClean="0">
                <a:solidFill>
                  <a:srgbClr val="FF0000"/>
                </a:solidFill>
              </a:rPr>
              <a:t>source language</a:t>
            </a:r>
            <a:r>
              <a:rPr lang="en-US" dirty="0" smtClean="0"/>
              <a:t>) and </a:t>
            </a:r>
            <a:r>
              <a:rPr lang="en-US" dirty="0" smtClean="0">
                <a:solidFill>
                  <a:srgbClr val="0070C0"/>
                </a:solidFill>
              </a:rPr>
              <a:t>translate</a:t>
            </a:r>
            <a:r>
              <a:rPr lang="en-US" dirty="0" smtClean="0"/>
              <a:t> it into an equivalent program in another language (</a:t>
            </a:r>
            <a:r>
              <a:rPr lang="en-US" dirty="0" smtClean="0">
                <a:solidFill>
                  <a:srgbClr val="FF0000"/>
                </a:solidFill>
              </a:rPr>
              <a:t>target language</a:t>
            </a:r>
            <a:r>
              <a:rPr lang="en-US" dirty="0" smtClean="0"/>
              <a:t>)</a:t>
            </a:r>
          </a:p>
          <a:p>
            <a:pPr marL="342900" lvl="1" indent="-342900" algn="just">
              <a:buFont typeface="Calibri" pitchFamily="34" charset="0"/>
              <a:buChar char="–"/>
            </a:pPr>
            <a:r>
              <a:rPr lang="en-US" altLang="zh-CN" sz="2400" dirty="0" smtClean="0">
                <a:solidFill>
                  <a:srgbClr val="002060"/>
                </a:solidFill>
              </a:rPr>
              <a:t>The essential interface between applications &amp; architectures</a:t>
            </a:r>
          </a:p>
          <a:p>
            <a:pPr algn="just"/>
            <a:endParaRPr lang="en-US" dirty="0"/>
          </a:p>
        </p:txBody>
      </p:sp>
      <p:grpSp>
        <p:nvGrpSpPr>
          <p:cNvPr id="10" name="Group 9"/>
          <p:cNvGrpSpPr/>
          <p:nvPr/>
        </p:nvGrpSpPr>
        <p:grpSpPr>
          <a:xfrm>
            <a:off x="1524000" y="4503003"/>
            <a:ext cx="6248400" cy="1135797"/>
            <a:chOff x="1524000" y="4503003"/>
            <a:chExt cx="6248400" cy="1135797"/>
          </a:xfrm>
        </p:grpSpPr>
        <p:sp>
          <p:nvSpPr>
            <p:cNvPr id="4" name="TextBox 3"/>
            <p:cNvSpPr txBox="1"/>
            <p:nvPr/>
          </p:nvSpPr>
          <p:spPr>
            <a:xfrm>
              <a:off x="3733800" y="4503003"/>
              <a:ext cx="1752600" cy="1005840"/>
            </a:xfrm>
            <a:prstGeom prst="rect">
              <a:avLst/>
            </a:prstGeom>
            <a:noFill/>
            <a:ln w="28575">
              <a:solidFill>
                <a:srgbClr val="00B050"/>
              </a:solidFill>
            </a:ln>
          </p:spPr>
          <p:txBody>
            <a:bodyPr wrap="square" rtlCol="0">
              <a:spAutoFit/>
            </a:bodyPr>
            <a:lstStyle/>
            <a:p>
              <a:r>
                <a:rPr lang="en-US" sz="2800" b="1" dirty="0" smtClean="0">
                  <a:solidFill>
                    <a:srgbClr val="002060"/>
                  </a:solidFill>
                </a:rPr>
                <a:t>Compiler</a:t>
              </a:r>
              <a:endParaRPr lang="en-US" sz="2800" b="1" dirty="0">
                <a:solidFill>
                  <a:srgbClr val="002060"/>
                </a:solidFill>
              </a:endParaRPr>
            </a:p>
          </p:txBody>
        </p:sp>
        <p:cxnSp>
          <p:nvCxnSpPr>
            <p:cNvPr id="6" name="Straight Arrow Connector 5"/>
            <p:cNvCxnSpPr/>
            <p:nvPr/>
          </p:nvCxnSpPr>
          <p:spPr>
            <a:xfrm>
              <a:off x="2819400" y="5036403"/>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486400" y="5036403"/>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24000" y="4807803"/>
              <a:ext cx="1295400" cy="830997"/>
            </a:xfrm>
            <a:prstGeom prst="rect">
              <a:avLst/>
            </a:prstGeom>
            <a:noFill/>
          </p:spPr>
          <p:txBody>
            <a:bodyPr wrap="square" rtlCol="0">
              <a:spAutoFit/>
            </a:bodyPr>
            <a:lstStyle/>
            <a:p>
              <a:r>
                <a:rPr lang="en-US" sz="2400" b="1" dirty="0" smtClean="0">
                  <a:solidFill>
                    <a:srgbClr val="C00000"/>
                  </a:solidFill>
                </a:rPr>
                <a:t>Source program</a:t>
              </a:r>
              <a:endParaRPr lang="en-US" sz="2400" b="1" dirty="0">
                <a:solidFill>
                  <a:srgbClr val="C00000"/>
                </a:solidFill>
              </a:endParaRPr>
            </a:p>
          </p:txBody>
        </p:sp>
        <p:sp>
          <p:nvSpPr>
            <p:cNvPr id="9" name="TextBox 8"/>
            <p:cNvSpPr txBox="1"/>
            <p:nvPr/>
          </p:nvSpPr>
          <p:spPr>
            <a:xfrm>
              <a:off x="6477000" y="4731603"/>
              <a:ext cx="1295400" cy="830997"/>
            </a:xfrm>
            <a:prstGeom prst="rect">
              <a:avLst/>
            </a:prstGeom>
            <a:noFill/>
          </p:spPr>
          <p:txBody>
            <a:bodyPr wrap="square" rtlCol="0">
              <a:spAutoFit/>
            </a:bodyPr>
            <a:lstStyle/>
            <a:p>
              <a:r>
                <a:rPr lang="en-US" sz="2400" b="1" dirty="0" smtClean="0">
                  <a:solidFill>
                    <a:srgbClr val="7030A0"/>
                  </a:solidFill>
                </a:rPr>
                <a:t>Target program</a:t>
              </a:r>
              <a:endParaRPr lang="en-US" sz="2400" b="1" dirty="0">
                <a:solidFill>
                  <a:srgbClr val="7030A0"/>
                </a:solidFill>
              </a:endParaRPr>
            </a:p>
          </p:txBody>
        </p:sp>
      </p:grpSp>
      <p:sp>
        <p:nvSpPr>
          <p:cNvPr id="11" name="TextBox 10"/>
          <p:cNvSpPr txBox="1"/>
          <p:nvPr/>
        </p:nvSpPr>
        <p:spPr>
          <a:xfrm>
            <a:off x="3429000" y="6096000"/>
            <a:ext cx="2739211" cy="369332"/>
          </a:xfrm>
          <a:prstGeom prst="rect">
            <a:avLst/>
          </a:prstGeom>
          <a:noFill/>
        </p:spPr>
        <p:txBody>
          <a:bodyPr wrap="none" rtlCol="0">
            <a:spAutoFit/>
          </a:bodyPr>
          <a:lstStyle/>
          <a:p>
            <a:r>
              <a:rPr lang="en-US" b="1" dirty="0" smtClean="0">
                <a:solidFill>
                  <a:srgbClr val="FF0000"/>
                </a:solidFill>
              </a:rPr>
              <a:t>Mapping inputs to outputs</a:t>
            </a:r>
            <a:endParaRPr lang="en-US" b="1" dirty="0">
              <a:solidFill>
                <a:srgbClr val="FF0000"/>
              </a:solidFill>
            </a:endParaRPr>
          </a:p>
        </p:txBody>
      </p:sp>
      <p:sp>
        <p:nvSpPr>
          <p:cNvPr id="12" name="Slide Number Placeholder 11"/>
          <p:cNvSpPr>
            <a:spLocks noGrp="1"/>
          </p:cNvSpPr>
          <p:nvPr>
            <p:ph type="sldNum" sz="quarter" idx="12"/>
          </p:nvPr>
        </p:nvSpPr>
        <p:spPr/>
        <p:txBody>
          <a:bodyPr/>
          <a:lstStyle/>
          <a:p>
            <a:fld id="{34A6E682-D65C-4126-AC47-5DB5584DB29D}"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a:bodyPr>
          <a:lstStyle/>
          <a:p>
            <a:r>
              <a:rPr lang="en-US" sz="3600" b="1" dirty="0" smtClean="0"/>
              <a:t>Commonly used Compiler Construction Tools</a:t>
            </a:r>
            <a:endParaRPr lang="en-US" sz="3600" dirty="0"/>
          </a:p>
        </p:txBody>
      </p:sp>
      <p:sp>
        <p:nvSpPr>
          <p:cNvPr id="3" name="Content Placeholder 2"/>
          <p:cNvSpPr>
            <a:spLocks noGrp="1"/>
          </p:cNvSpPr>
          <p:nvPr>
            <p:ph idx="1"/>
          </p:nvPr>
        </p:nvSpPr>
        <p:spPr/>
        <p:txBody>
          <a:bodyPr>
            <a:normAutofit fontScale="85000" lnSpcReduction="20000"/>
          </a:bodyPr>
          <a:lstStyle/>
          <a:p>
            <a:pPr algn="just"/>
            <a:r>
              <a:rPr lang="en-US" dirty="0" smtClean="0"/>
              <a:t>4. </a:t>
            </a:r>
            <a:r>
              <a:rPr lang="en-US" b="1" dirty="0" smtClean="0">
                <a:solidFill>
                  <a:srgbClr val="0000CC"/>
                </a:solidFill>
              </a:rPr>
              <a:t>Code-generator generators </a:t>
            </a:r>
            <a:r>
              <a:rPr lang="en-US" dirty="0" smtClean="0"/>
              <a:t>that produce a code generator from a collection of rules for translating each operation of the intermediate language into the machine language for a target machine.</a:t>
            </a:r>
          </a:p>
          <a:p>
            <a:pPr algn="just"/>
            <a:r>
              <a:rPr lang="en-US" dirty="0" smtClean="0"/>
              <a:t>5. </a:t>
            </a:r>
            <a:r>
              <a:rPr lang="en-US" b="1" dirty="0" smtClean="0">
                <a:solidFill>
                  <a:srgbClr val="0000CC"/>
                </a:solidFill>
              </a:rPr>
              <a:t>Data-flow analysis engines </a:t>
            </a:r>
            <a:r>
              <a:rPr lang="en-US" dirty="0" smtClean="0"/>
              <a:t>that facilitate the gathering of information about how values are transmitted from one part of a program to each other part. </a:t>
            </a:r>
          </a:p>
          <a:p>
            <a:pPr algn="just">
              <a:buFont typeface="Wingdings" pitchFamily="2" charset="2"/>
              <a:buChar char="ü"/>
            </a:pPr>
            <a:r>
              <a:rPr lang="en-US" dirty="0" smtClean="0"/>
              <a:t>Data-flow analysis is a key part of code optimization.</a:t>
            </a:r>
          </a:p>
          <a:p>
            <a:pPr algn="just"/>
            <a:r>
              <a:rPr lang="en-US" dirty="0" smtClean="0"/>
              <a:t>6. </a:t>
            </a:r>
            <a:r>
              <a:rPr lang="en-US" b="1" dirty="0" smtClean="0">
                <a:solidFill>
                  <a:srgbClr val="0000CC"/>
                </a:solidFill>
              </a:rPr>
              <a:t>Compiler- construction toolkits</a:t>
            </a:r>
            <a:r>
              <a:rPr lang="en-US" dirty="0" smtClean="0"/>
              <a:t> that provide an integrated set of routines for constructing various phases of a compiler.</a:t>
            </a:r>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Evaluation of Programming Language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smtClean="0">
                <a:solidFill>
                  <a:srgbClr val="0000CC"/>
                </a:solidFill>
              </a:rPr>
              <a:t>1940</a:t>
            </a:r>
            <a:r>
              <a:rPr lang="en-US" dirty="0" smtClean="0"/>
              <a:t>: 1st electronic computer</a:t>
            </a:r>
          </a:p>
          <a:p>
            <a:pPr algn="just"/>
            <a:r>
              <a:rPr lang="en-US" b="1" dirty="0" smtClean="0">
                <a:solidFill>
                  <a:srgbClr val="0000CC"/>
                </a:solidFill>
              </a:rPr>
              <a:t>Programmed</a:t>
            </a:r>
            <a:r>
              <a:rPr lang="en-US" dirty="0" smtClean="0"/>
              <a:t>: machine language (by sequences of 0's and 1 's) that explicitly told the computer what operations to execute and in what order. </a:t>
            </a:r>
          </a:p>
          <a:p>
            <a:pPr algn="just"/>
            <a:r>
              <a:rPr lang="en-US" b="1" dirty="0" smtClean="0">
                <a:solidFill>
                  <a:srgbClr val="0000CC"/>
                </a:solidFill>
              </a:rPr>
              <a:t>Limitations</a:t>
            </a:r>
            <a:r>
              <a:rPr lang="en-US" dirty="0" smtClean="0"/>
              <a:t>: Operations in very low level: </a:t>
            </a:r>
          </a:p>
          <a:p>
            <a:pPr algn="just">
              <a:buFont typeface="Wingdings" pitchFamily="2" charset="2"/>
              <a:buChar char="Ø"/>
            </a:pPr>
            <a:r>
              <a:rPr lang="en-US" dirty="0" smtClean="0"/>
              <a:t>move data </a:t>
            </a:r>
            <a:r>
              <a:rPr lang="en-US" dirty="0" smtClean="0">
                <a:solidFill>
                  <a:srgbClr val="FF0000"/>
                </a:solidFill>
              </a:rPr>
              <a:t>from one location to another, add the contents of two registers, compare two values </a:t>
            </a:r>
            <a:r>
              <a:rPr lang="en-US" dirty="0" smtClean="0"/>
              <a:t>, &amp; so on. </a:t>
            </a:r>
          </a:p>
          <a:p>
            <a:pPr algn="just"/>
            <a:r>
              <a:rPr lang="en-US" b="1" dirty="0" err="1" smtClean="0">
                <a:solidFill>
                  <a:srgbClr val="0000CC"/>
                </a:solidFill>
              </a:rPr>
              <a:t>Disadv</a:t>
            </a:r>
            <a:r>
              <a:rPr lang="en-US" dirty="0" smtClean="0"/>
              <a:t>: programming was slow, tedious, and error prone. </a:t>
            </a:r>
          </a:p>
          <a:p>
            <a:pPr algn="just">
              <a:buFont typeface="Wingdings" pitchFamily="2" charset="2"/>
              <a:buChar char="Ø"/>
            </a:pPr>
            <a:r>
              <a:rPr lang="en-US" dirty="0" smtClean="0"/>
              <a:t>once written, the programs were hard to understand &amp; modify.</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Move to Higher-level Language</a:t>
            </a:r>
            <a:endParaRPr lang="en-US" dirty="0"/>
          </a:p>
        </p:txBody>
      </p:sp>
      <p:sp>
        <p:nvSpPr>
          <p:cNvPr id="3" name="Content Placeholder 2"/>
          <p:cNvSpPr>
            <a:spLocks noGrp="1"/>
          </p:cNvSpPr>
          <p:nvPr>
            <p:ph idx="1"/>
          </p:nvPr>
        </p:nvSpPr>
        <p:spPr/>
        <p:txBody>
          <a:bodyPr>
            <a:normAutofit/>
          </a:bodyPr>
          <a:lstStyle/>
          <a:p>
            <a:pPr algn="just"/>
            <a:r>
              <a:rPr lang="en-US" b="1" dirty="0" smtClean="0">
                <a:solidFill>
                  <a:srgbClr val="0000CC"/>
                </a:solidFill>
              </a:rPr>
              <a:t>Early 1950</a:t>
            </a:r>
            <a:r>
              <a:rPr lang="en-US" dirty="0" smtClean="0"/>
              <a:t>: Assembly languages (mnemonic) </a:t>
            </a:r>
          </a:p>
          <a:p>
            <a:pPr algn="just"/>
            <a:r>
              <a:rPr lang="en-US" dirty="0" smtClean="0"/>
              <a:t>Later, </a:t>
            </a:r>
            <a:r>
              <a:rPr lang="en-US" dirty="0" smtClean="0">
                <a:solidFill>
                  <a:srgbClr val="0000CC"/>
                </a:solidFill>
              </a:rPr>
              <a:t>macro instructions</a:t>
            </a:r>
            <a:r>
              <a:rPr lang="en-US" dirty="0" smtClean="0"/>
              <a:t> were added to assembly languages so that a programmer could define parameterized </a:t>
            </a:r>
            <a:r>
              <a:rPr lang="en-US" dirty="0" err="1" smtClean="0"/>
              <a:t>shorthands</a:t>
            </a:r>
            <a:r>
              <a:rPr lang="en-US" dirty="0" smtClean="0"/>
              <a:t> for frequently used sequences of machine instructions.</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Move to Higher-level Language</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algn="just"/>
            <a:r>
              <a:rPr lang="en-US" b="1" dirty="0" smtClean="0">
                <a:solidFill>
                  <a:srgbClr val="0000CC"/>
                </a:solidFill>
              </a:rPr>
              <a:t>Latter half of the 1950's</a:t>
            </a:r>
            <a:r>
              <a:rPr lang="en-US" dirty="0" smtClean="0"/>
              <a:t>:   A major step towards higher-level languages was made </a:t>
            </a:r>
          </a:p>
          <a:p>
            <a:pPr algn="just">
              <a:buFont typeface="Wingdings" pitchFamily="2" charset="2"/>
              <a:buChar char="Ø"/>
            </a:pPr>
            <a:r>
              <a:rPr lang="en-US" dirty="0" smtClean="0">
                <a:solidFill>
                  <a:srgbClr val="C00000"/>
                </a:solidFill>
              </a:rPr>
              <a:t>Fortran </a:t>
            </a:r>
            <a:r>
              <a:rPr lang="en-US" dirty="0" smtClean="0"/>
              <a:t>for scientific computation, </a:t>
            </a:r>
          </a:p>
          <a:p>
            <a:pPr algn="just">
              <a:buFont typeface="Wingdings" pitchFamily="2" charset="2"/>
              <a:buChar char="Ø"/>
            </a:pPr>
            <a:r>
              <a:rPr lang="en-US" dirty="0" smtClean="0">
                <a:solidFill>
                  <a:srgbClr val="C00000"/>
                </a:solidFill>
              </a:rPr>
              <a:t>Cobol</a:t>
            </a:r>
            <a:r>
              <a:rPr lang="en-US" dirty="0" smtClean="0"/>
              <a:t> for business data processing,</a:t>
            </a:r>
          </a:p>
          <a:p>
            <a:pPr algn="just">
              <a:buFont typeface="Wingdings" pitchFamily="2" charset="2"/>
              <a:buChar char="Ø"/>
            </a:pPr>
            <a:r>
              <a:rPr lang="en-US" dirty="0" smtClean="0">
                <a:solidFill>
                  <a:srgbClr val="C00000"/>
                </a:solidFill>
              </a:rPr>
              <a:t>Lisp</a:t>
            </a:r>
            <a:r>
              <a:rPr lang="en-US" dirty="0" smtClean="0"/>
              <a:t> for symbolic computation. </a:t>
            </a:r>
          </a:p>
          <a:p>
            <a:pPr algn="just">
              <a:buFont typeface="Wingdings" pitchFamily="2" charset="2"/>
              <a:buChar char="Ø"/>
            </a:pPr>
            <a:endParaRPr lang="en-US" dirty="0" smtClean="0"/>
          </a:p>
          <a:p>
            <a:pPr algn="just"/>
            <a:r>
              <a:rPr lang="en-US" dirty="0" smtClean="0"/>
              <a:t>The philosophy behind these languages was to </a:t>
            </a:r>
            <a:r>
              <a:rPr lang="en-US" dirty="0" smtClean="0">
                <a:solidFill>
                  <a:srgbClr val="0000CC"/>
                </a:solidFill>
              </a:rPr>
              <a:t>create higher-level notations with which programmers could more easily write</a:t>
            </a:r>
            <a:r>
              <a:rPr lang="en-US" dirty="0" smtClean="0"/>
              <a:t> numerical computations, business applications, and symbolic programs. </a:t>
            </a:r>
          </a:p>
          <a:p>
            <a:pPr algn="just"/>
            <a:r>
              <a:rPr lang="en-US" dirty="0" smtClean="0">
                <a:solidFill>
                  <a:srgbClr val="0000CC"/>
                </a:solidFill>
              </a:rPr>
              <a:t>These languages were so successful that they are still in use today</a:t>
            </a:r>
            <a:r>
              <a:rPr lang="en-US" dirty="0" smtClean="0"/>
              <a:t>.</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0000CC"/>
                </a:solidFill>
              </a:rPr>
              <a:t>Today, there are thousands of programming languages.</a:t>
            </a:r>
          </a:p>
          <a:p>
            <a:r>
              <a:rPr lang="en-US" b="1" u="sng" dirty="0" smtClean="0">
                <a:solidFill>
                  <a:srgbClr val="C00000"/>
                </a:solidFill>
              </a:rPr>
              <a:t>Classification: </a:t>
            </a:r>
          </a:p>
          <a:p>
            <a:r>
              <a:rPr lang="en-US" dirty="0" smtClean="0"/>
              <a:t>1. </a:t>
            </a:r>
            <a:r>
              <a:rPr lang="en-US" b="1" dirty="0" smtClean="0">
                <a:solidFill>
                  <a:srgbClr val="0000CC"/>
                </a:solidFill>
              </a:rPr>
              <a:t>According to Generation</a:t>
            </a:r>
            <a:endParaRPr lang="en-US" dirty="0" smtClean="0">
              <a:solidFill>
                <a:srgbClr val="0000CC"/>
              </a:solidFill>
            </a:endParaRPr>
          </a:p>
          <a:p>
            <a:pPr>
              <a:buFont typeface="Wingdings" pitchFamily="2" charset="2"/>
              <a:buChar char="q"/>
            </a:pPr>
            <a:r>
              <a:rPr lang="en-US" b="1" dirty="0" smtClean="0">
                <a:solidFill>
                  <a:srgbClr val="FF0000"/>
                </a:solidFill>
              </a:rPr>
              <a:t>First-generation: </a:t>
            </a:r>
            <a:r>
              <a:rPr lang="en-US" dirty="0" smtClean="0"/>
              <a:t>machine languages</a:t>
            </a:r>
          </a:p>
          <a:p>
            <a:pPr>
              <a:buFont typeface="Wingdings" pitchFamily="2" charset="2"/>
              <a:buChar char="q"/>
            </a:pPr>
            <a:r>
              <a:rPr lang="en-US" b="1" dirty="0" smtClean="0">
                <a:solidFill>
                  <a:srgbClr val="FF0000"/>
                </a:solidFill>
              </a:rPr>
              <a:t>Second-generation: </a:t>
            </a:r>
            <a:r>
              <a:rPr lang="en-US" dirty="0" smtClean="0"/>
              <a:t>assembly languages,</a:t>
            </a:r>
          </a:p>
          <a:p>
            <a:pPr>
              <a:buFont typeface="Wingdings" pitchFamily="2" charset="2"/>
              <a:buChar char="q"/>
            </a:pPr>
            <a:r>
              <a:rPr lang="en-US" b="1" dirty="0" smtClean="0">
                <a:solidFill>
                  <a:srgbClr val="FF0000"/>
                </a:solidFill>
              </a:rPr>
              <a:t>Third-generation: </a:t>
            </a:r>
            <a:r>
              <a:rPr lang="en-US" dirty="0" smtClean="0"/>
              <a:t> higher-level languages  (Fortran, Cobol, Lisp, C, C++, C#, and Java)</a:t>
            </a:r>
          </a:p>
          <a:p>
            <a:pPr>
              <a:buFont typeface="Wingdings" pitchFamily="2" charset="2"/>
              <a:buChar char="q"/>
            </a:pPr>
            <a:r>
              <a:rPr lang="en-US" b="1" dirty="0" smtClean="0">
                <a:solidFill>
                  <a:srgbClr val="FF0000"/>
                </a:solidFill>
              </a:rPr>
              <a:t>Fourth-generation: d</a:t>
            </a:r>
            <a:r>
              <a:rPr lang="en-US" dirty="0" smtClean="0"/>
              <a:t>esigned for specific applications like NOMAD for report generation, SQL for database queries, and Postscript for text formatting. </a:t>
            </a:r>
          </a:p>
          <a:p>
            <a:r>
              <a:rPr lang="en-US" b="1" dirty="0" smtClean="0">
                <a:solidFill>
                  <a:srgbClr val="FF0000"/>
                </a:solidFill>
              </a:rPr>
              <a:t>Fifth-generation: </a:t>
            </a:r>
            <a:r>
              <a:rPr lang="en-US" dirty="0" smtClean="0"/>
              <a:t>applied to logic- and constraint-based languages (Prolog and OPS5)</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2.  </a:t>
            </a:r>
            <a:r>
              <a:rPr lang="en-US" b="1" dirty="0" smtClean="0">
                <a:solidFill>
                  <a:srgbClr val="FF0000"/>
                </a:solidFill>
              </a:rPr>
              <a:t>imperative for languages</a:t>
            </a:r>
          </a:p>
          <a:p>
            <a:pPr algn="just">
              <a:buFont typeface="Wingdings" pitchFamily="2" charset="2"/>
              <a:buChar char="Ø"/>
            </a:pPr>
            <a:r>
              <a:rPr lang="en-US" dirty="0" smtClean="0"/>
              <a:t>a program specifies how a computation is to be done and declarative for languages in which a program specifies what computation is to be done.</a:t>
            </a:r>
          </a:p>
          <a:p>
            <a:pPr algn="just"/>
            <a:r>
              <a:rPr lang="en-US" dirty="0" smtClean="0"/>
              <a:t>Languages such as C, C++, C#, and Java are imperative languages. </a:t>
            </a:r>
          </a:p>
          <a:p>
            <a:pPr algn="just"/>
            <a:r>
              <a:rPr lang="en-US" dirty="0" smtClean="0"/>
              <a:t>In imperative languages there is a notion of program state and statements that change the state. </a:t>
            </a:r>
          </a:p>
          <a:p>
            <a:pPr algn="just"/>
            <a:r>
              <a:rPr lang="en-US" dirty="0" smtClean="0"/>
              <a:t>Functional languages such as ML and Haskell and constraint logic languages such as Prolog are often considered to be </a:t>
            </a:r>
            <a:r>
              <a:rPr lang="en-US" b="1" dirty="0" smtClean="0">
                <a:solidFill>
                  <a:srgbClr val="FF0000"/>
                </a:solidFill>
              </a:rPr>
              <a:t>declarative languages</a:t>
            </a:r>
            <a:r>
              <a:rPr lang="en-US" dirty="0" smtClean="0"/>
              <a:t>.</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a:xfrm>
            <a:off x="304800" y="1600200"/>
            <a:ext cx="8610600" cy="4525963"/>
          </a:xfrm>
        </p:spPr>
        <p:txBody>
          <a:bodyPr/>
          <a:lstStyle/>
          <a:p>
            <a:pPr algn="just"/>
            <a:r>
              <a:rPr lang="en-US" b="1" dirty="0" smtClean="0">
                <a:solidFill>
                  <a:srgbClr val="0000CC"/>
                </a:solidFill>
              </a:rPr>
              <a:t>3. von Neumann language </a:t>
            </a:r>
          </a:p>
          <a:p>
            <a:pPr algn="just"/>
            <a:r>
              <a:rPr lang="en-US" dirty="0" smtClean="0"/>
              <a:t>computational model is based on the von Neumann  computer architecture.</a:t>
            </a:r>
          </a:p>
          <a:p>
            <a:pPr algn="just"/>
            <a:r>
              <a:rPr lang="en-US" dirty="0" smtClean="0"/>
              <a:t>Fortran and C are von Neumann languages.</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4. </a:t>
            </a:r>
            <a:r>
              <a:rPr lang="en-US" dirty="0" smtClean="0">
                <a:solidFill>
                  <a:srgbClr val="0000CC"/>
                </a:solidFill>
              </a:rPr>
              <a:t>An object-oriented language</a:t>
            </a:r>
          </a:p>
          <a:p>
            <a:pPr algn="just"/>
            <a:r>
              <a:rPr lang="en-US" dirty="0" smtClean="0"/>
              <a:t>supports object-oriented programming, a programming style in which a program consists of a collection of objects that interact with one another. </a:t>
            </a:r>
          </a:p>
          <a:p>
            <a:pPr algn="just">
              <a:buFont typeface="Wingdings" pitchFamily="2" charset="2"/>
              <a:buChar char="Ø"/>
            </a:pPr>
            <a:r>
              <a:rPr lang="en-US" dirty="0" err="1" smtClean="0">
                <a:solidFill>
                  <a:srgbClr val="0000CC"/>
                </a:solidFill>
              </a:rPr>
              <a:t>Simula</a:t>
            </a:r>
            <a:r>
              <a:rPr lang="en-US" dirty="0" smtClean="0">
                <a:solidFill>
                  <a:srgbClr val="0000CC"/>
                </a:solidFill>
              </a:rPr>
              <a:t> 67 and Smalltalk </a:t>
            </a:r>
            <a:r>
              <a:rPr lang="en-US" dirty="0" smtClean="0"/>
              <a:t>are the earliest major object-oriented languages. </a:t>
            </a:r>
          </a:p>
          <a:p>
            <a:pPr algn="just">
              <a:buFont typeface="Wingdings" pitchFamily="2" charset="2"/>
              <a:buChar char="Ø"/>
            </a:pPr>
            <a:r>
              <a:rPr lang="en-US" dirty="0" smtClean="0">
                <a:solidFill>
                  <a:srgbClr val="0000CC"/>
                </a:solidFill>
              </a:rPr>
              <a:t>C++, C#, Java, and Ruby </a:t>
            </a:r>
            <a:r>
              <a:rPr lang="en-US" dirty="0" smtClean="0"/>
              <a:t>are more recent object-oriented languages.</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5. </a:t>
            </a:r>
            <a:r>
              <a:rPr lang="en-US" b="1" dirty="0" smtClean="0">
                <a:solidFill>
                  <a:srgbClr val="0000CC"/>
                </a:solidFill>
              </a:rPr>
              <a:t>Scripting languages</a:t>
            </a:r>
          </a:p>
          <a:p>
            <a:pPr algn="just">
              <a:buFont typeface="Wingdings" pitchFamily="2" charset="2"/>
              <a:buChar char="Ø"/>
            </a:pPr>
            <a:r>
              <a:rPr lang="en-US" dirty="0" smtClean="0"/>
              <a:t>interpreted languages with high-level operators designed for "gluing together" computations. </a:t>
            </a:r>
          </a:p>
          <a:p>
            <a:pPr algn="just">
              <a:buFont typeface="Wingdings" pitchFamily="2" charset="2"/>
              <a:buChar char="Ø"/>
            </a:pPr>
            <a:r>
              <a:rPr lang="en-US" dirty="0" smtClean="0"/>
              <a:t>These computations were originally called "scripts." </a:t>
            </a:r>
          </a:p>
          <a:p>
            <a:pPr algn="just">
              <a:buFont typeface="Wingdings" pitchFamily="2" charset="2"/>
              <a:buChar char="Ø"/>
            </a:pPr>
            <a:r>
              <a:rPr lang="en-US" dirty="0" err="1" smtClean="0">
                <a:solidFill>
                  <a:srgbClr val="0000CC"/>
                </a:solidFill>
              </a:rPr>
              <a:t>Awk</a:t>
            </a:r>
            <a:r>
              <a:rPr lang="en-US" dirty="0" smtClean="0">
                <a:solidFill>
                  <a:srgbClr val="0000CC"/>
                </a:solidFill>
              </a:rPr>
              <a:t>, </a:t>
            </a:r>
            <a:r>
              <a:rPr lang="en-US" dirty="0" err="1" smtClean="0">
                <a:solidFill>
                  <a:srgbClr val="0000CC"/>
                </a:solidFill>
              </a:rPr>
              <a:t>JavaS</a:t>
            </a:r>
            <a:r>
              <a:rPr lang="en-US" dirty="0" smtClean="0">
                <a:solidFill>
                  <a:srgbClr val="0000CC"/>
                </a:solidFill>
              </a:rPr>
              <a:t> </a:t>
            </a:r>
            <a:r>
              <a:rPr lang="en-US" dirty="0" err="1" smtClean="0">
                <a:solidFill>
                  <a:srgbClr val="0000CC"/>
                </a:solidFill>
              </a:rPr>
              <a:t>cript</a:t>
            </a:r>
            <a:r>
              <a:rPr lang="en-US" dirty="0" smtClean="0">
                <a:solidFill>
                  <a:srgbClr val="0000CC"/>
                </a:solidFill>
              </a:rPr>
              <a:t>, Perl, PHP, Python, Ruby, and Tel </a:t>
            </a:r>
            <a:r>
              <a:rPr lang="en-US" dirty="0" smtClean="0"/>
              <a:t>are popular examples of scripting languages. </a:t>
            </a:r>
          </a:p>
          <a:p>
            <a:pPr algn="just">
              <a:buFont typeface="Wingdings" pitchFamily="2" charset="2"/>
              <a:buChar char="Ø"/>
            </a:pPr>
            <a:r>
              <a:rPr lang="en-US" dirty="0" smtClean="0">
                <a:solidFill>
                  <a:srgbClr val="00B050"/>
                </a:solidFill>
              </a:rPr>
              <a:t>Programs written in scripting languages are often much shorter than equivalent programs written in languages like C</a:t>
            </a:r>
            <a:r>
              <a:rPr lang="en-US" dirty="0" smtClean="0"/>
              <a:t>.</a:t>
            </a:r>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Compiler Technology</a:t>
            </a:r>
            <a:endParaRPr lang="en-US" dirty="0"/>
          </a:p>
        </p:txBody>
      </p:sp>
      <p:sp>
        <p:nvSpPr>
          <p:cNvPr id="3" name="Content Placeholder 2"/>
          <p:cNvSpPr>
            <a:spLocks noGrp="1"/>
          </p:cNvSpPr>
          <p:nvPr>
            <p:ph idx="1"/>
          </p:nvPr>
        </p:nvSpPr>
        <p:spPr>
          <a:xfrm>
            <a:off x="457200" y="1171830"/>
            <a:ext cx="8229600" cy="5562600"/>
          </a:xfrm>
        </p:spPr>
        <p:txBody>
          <a:bodyPr>
            <a:normAutofit fontScale="85000" lnSpcReduction="10000"/>
          </a:bodyPr>
          <a:lstStyle/>
          <a:p>
            <a:pPr>
              <a:lnSpc>
                <a:spcPct val="80000"/>
              </a:lnSpc>
              <a:buFont typeface="Wingdings" pitchFamily="2" charset="2"/>
              <a:buChar char="§"/>
              <a:defRPr/>
            </a:pPr>
            <a:r>
              <a:rPr lang="en-US" altLang="zh-CN" dirty="0" smtClean="0"/>
              <a:t>Implementation of High-level programming language </a:t>
            </a:r>
          </a:p>
          <a:p>
            <a:pPr>
              <a:lnSpc>
                <a:spcPct val="80000"/>
              </a:lnSpc>
              <a:buFont typeface="Wingdings" pitchFamily="2" charset="2"/>
              <a:buChar char="§"/>
              <a:defRPr/>
            </a:pPr>
            <a:r>
              <a:rPr lang="en-US" altLang="zh-CN" i="1" dirty="0" smtClean="0"/>
              <a:t>Optimizations for Computer Architecture: parallelism, Memory Hierarchies</a:t>
            </a:r>
          </a:p>
          <a:p>
            <a:pPr>
              <a:lnSpc>
                <a:spcPct val="80000"/>
              </a:lnSpc>
              <a:buFont typeface="Wingdings" pitchFamily="2" charset="2"/>
              <a:buChar char="§"/>
              <a:defRPr/>
            </a:pPr>
            <a:r>
              <a:rPr lang="en-US" altLang="zh-CN" dirty="0" smtClean="0"/>
              <a:t>Design of New Computer Architecture: RISC, Specialized architecture</a:t>
            </a:r>
          </a:p>
          <a:p>
            <a:pPr>
              <a:lnSpc>
                <a:spcPct val="80000"/>
              </a:lnSpc>
              <a:buFont typeface="Wingdings" pitchFamily="2" charset="2"/>
              <a:buChar char="§"/>
              <a:defRPr/>
            </a:pPr>
            <a:r>
              <a:rPr lang="en-US" altLang="zh-CN" i="1" dirty="0" smtClean="0"/>
              <a:t>Debugging</a:t>
            </a:r>
            <a:endParaRPr lang="en-US" altLang="zh-CN" dirty="0" smtClean="0"/>
          </a:p>
          <a:p>
            <a:pPr>
              <a:lnSpc>
                <a:spcPct val="80000"/>
              </a:lnSpc>
              <a:buFont typeface="Wingdings" pitchFamily="2" charset="2"/>
              <a:buChar char="§"/>
              <a:defRPr/>
            </a:pPr>
            <a:r>
              <a:rPr lang="en-US" altLang="zh-CN" dirty="0" smtClean="0"/>
              <a:t>Fault location</a:t>
            </a:r>
          </a:p>
          <a:p>
            <a:pPr>
              <a:lnSpc>
                <a:spcPct val="80000"/>
              </a:lnSpc>
              <a:buFont typeface="Wingdings" pitchFamily="2" charset="2"/>
              <a:buChar char="§"/>
              <a:defRPr/>
            </a:pPr>
            <a:r>
              <a:rPr lang="en-US" altLang="zh-CN" dirty="0" smtClean="0"/>
              <a:t>Model checking in formal analysis</a:t>
            </a:r>
          </a:p>
          <a:p>
            <a:pPr>
              <a:lnSpc>
                <a:spcPct val="80000"/>
              </a:lnSpc>
              <a:buFont typeface="Wingdings" pitchFamily="2" charset="2"/>
              <a:buChar char="§"/>
              <a:defRPr/>
            </a:pPr>
            <a:r>
              <a:rPr lang="en-US" altLang="zh-CN" dirty="0" smtClean="0"/>
              <a:t>Model-driven development</a:t>
            </a:r>
            <a:endParaRPr lang="en-US" altLang="zh-CN" i="1" dirty="0" smtClean="0"/>
          </a:p>
          <a:p>
            <a:pPr>
              <a:lnSpc>
                <a:spcPct val="80000"/>
              </a:lnSpc>
              <a:buFont typeface="Wingdings" pitchFamily="2" charset="2"/>
              <a:buChar char="§"/>
              <a:defRPr/>
            </a:pPr>
            <a:r>
              <a:rPr lang="en-US" altLang="zh-CN" dirty="0" smtClean="0"/>
              <a:t>Optimization techniques in software engineering</a:t>
            </a:r>
          </a:p>
          <a:p>
            <a:pPr>
              <a:lnSpc>
                <a:spcPct val="80000"/>
              </a:lnSpc>
              <a:buFont typeface="Wingdings" pitchFamily="2" charset="2"/>
              <a:buChar char="§"/>
              <a:defRPr/>
            </a:pPr>
            <a:r>
              <a:rPr lang="en-US" altLang="zh-CN" i="1" dirty="0" smtClean="0"/>
              <a:t>Program Translation: Binary translation, Hardware synthesis, database query interpreters</a:t>
            </a:r>
          </a:p>
          <a:p>
            <a:pPr>
              <a:lnSpc>
                <a:spcPct val="80000"/>
              </a:lnSpc>
              <a:buFont typeface="Wingdings" pitchFamily="2" charset="2"/>
              <a:buChar char="§"/>
              <a:defRPr/>
            </a:pPr>
            <a:r>
              <a:rPr lang="en-US" altLang="zh-CN" dirty="0" smtClean="0"/>
              <a:t>Software productivity tools: Type checking, bounds checking, memory-management, software maintenance</a:t>
            </a:r>
          </a:p>
          <a:p>
            <a:pPr>
              <a:lnSpc>
                <a:spcPct val="80000"/>
              </a:lnSpc>
              <a:buFont typeface="Wingdings" pitchFamily="2" charset="2"/>
              <a:buChar char="§"/>
              <a:defRPr/>
            </a:pPr>
            <a:r>
              <a:rPr lang="en-US" altLang="zh-CN" i="1" dirty="0" smtClean="0"/>
              <a:t>Visualizations of analysis results</a:t>
            </a:r>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Language Processors</a:t>
            </a:r>
            <a:endParaRPr lang="en-US" b="1" dirty="0">
              <a:solidFill>
                <a:srgbClr val="C00000"/>
              </a:solidFill>
            </a:endParaRPr>
          </a:p>
        </p:txBody>
      </p:sp>
      <p:sp>
        <p:nvSpPr>
          <p:cNvPr id="16" name="TextBox 15"/>
          <p:cNvSpPr txBox="1"/>
          <p:nvPr/>
        </p:nvSpPr>
        <p:spPr>
          <a:xfrm>
            <a:off x="609600" y="3102072"/>
            <a:ext cx="8305800" cy="1815882"/>
          </a:xfrm>
          <a:prstGeom prst="rect">
            <a:avLst/>
          </a:prstGeom>
          <a:noFill/>
        </p:spPr>
        <p:txBody>
          <a:bodyPr wrap="square" rtlCol="0">
            <a:spAutoFit/>
          </a:bodyPr>
          <a:lstStyle/>
          <a:p>
            <a:pPr algn="just"/>
            <a:r>
              <a:rPr lang="en-US" sz="2800" b="1" dirty="0" smtClean="0">
                <a:solidFill>
                  <a:srgbClr val="C00000"/>
                </a:solidFill>
              </a:rPr>
              <a:t>Interpreter</a:t>
            </a:r>
            <a:r>
              <a:rPr lang="en-US" sz="2800" dirty="0" smtClean="0"/>
              <a:t>: instead of producing a target program as a translation, an interpreter appears to </a:t>
            </a:r>
            <a:r>
              <a:rPr lang="en-US" sz="2800" dirty="0" smtClean="0">
                <a:solidFill>
                  <a:srgbClr val="0070C0"/>
                </a:solidFill>
              </a:rPr>
              <a:t>directly execute the operations specified in the source program on inputs</a:t>
            </a:r>
            <a:endParaRPr lang="en-US" sz="2800" dirty="0">
              <a:solidFill>
                <a:srgbClr val="0070C0"/>
              </a:solidFill>
            </a:endParaRPr>
          </a:p>
        </p:txBody>
      </p:sp>
      <p:grpSp>
        <p:nvGrpSpPr>
          <p:cNvPr id="25" name="Group 24"/>
          <p:cNvGrpSpPr/>
          <p:nvPr/>
        </p:nvGrpSpPr>
        <p:grpSpPr>
          <a:xfrm>
            <a:off x="1295400" y="5036556"/>
            <a:ext cx="6400800" cy="1452265"/>
            <a:chOff x="1295400" y="4343400"/>
            <a:chExt cx="6400800" cy="1452265"/>
          </a:xfrm>
        </p:grpSpPr>
        <p:grpSp>
          <p:nvGrpSpPr>
            <p:cNvPr id="10" name="Group 9"/>
            <p:cNvGrpSpPr/>
            <p:nvPr/>
          </p:nvGrpSpPr>
          <p:grpSpPr>
            <a:xfrm>
              <a:off x="1295400" y="4343400"/>
              <a:ext cx="6400800" cy="1348322"/>
              <a:chOff x="1295400" y="4343400"/>
              <a:chExt cx="6400800" cy="1348322"/>
            </a:xfrm>
          </p:grpSpPr>
          <p:sp>
            <p:nvSpPr>
              <p:cNvPr id="11" name="TextBox 10"/>
              <p:cNvSpPr txBox="1"/>
              <p:nvPr/>
            </p:nvSpPr>
            <p:spPr>
              <a:xfrm>
                <a:off x="3733800" y="4503002"/>
                <a:ext cx="1828800" cy="1188720"/>
              </a:xfrm>
              <a:prstGeom prst="rect">
                <a:avLst/>
              </a:prstGeom>
              <a:noFill/>
              <a:ln w="28575">
                <a:solidFill>
                  <a:srgbClr val="00B050"/>
                </a:solidFill>
              </a:ln>
            </p:spPr>
            <p:txBody>
              <a:bodyPr wrap="square" rtlCol="0">
                <a:spAutoFit/>
              </a:bodyPr>
              <a:lstStyle/>
              <a:p>
                <a:endParaRPr lang="en-US" sz="1200" b="1" dirty="0" smtClean="0">
                  <a:solidFill>
                    <a:srgbClr val="002060"/>
                  </a:solidFill>
                </a:endParaRPr>
              </a:p>
              <a:p>
                <a:r>
                  <a:rPr lang="en-US" sz="2800" b="1" dirty="0" smtClean="0">
                    <a:solidFill>
                      <a:srgbClr val="002060"/>
                    </a:solidFill>
                  </a:rPr>
                  <a:t>Interpreter</a:t>
                </a:r>
                <a:endParaRPr lang="en-US" sz="2800" b="1" dirty="0">
                  <a:solidFill>
                    <a:srgbClr val="002060"/>
                  </a:solidFill>
                </a:endParaRPr>
              </a:p>
            </p:txBody>
          </p:sp>
          <p:cxnSp>
            <p:nvCxnSpPr>
              <p:cNvPr id="12" name="Straight Arrow Connector 11"/>
              <p:cNvCxnSpPr/>
              <p:nvPr/>
            </p:nvCxnSpPr>
            <p:spPr>
              <a:xfrm>
                <a:off x="2819400" y="4655580"/>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62600" y="5180012"/>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343400"/>
                <a:ext cx="1295400" cy="830997"/>
              </a:xfrm>
              <a:prstGeom prst="rect">
                <a:avLst/>
              </a:prstGeom>
              <a:noFill/>
            </p:spPr>
            <p:txBody>
              <a:bodyPr wrap="square" rtlCol="0">
                <a:spAutoFit/>
              </a:bodyPr>
              <a:lstStyle/>
              <a:p>
                <a:r>
                  <a:rPr lang="en-US" sz="2400" b="1" dirty="0" smtClean="0">
                    <a:solidFill>
                      <a:srgbClr val="C00000"/>
                    </a:solidFill>
                  </a:rPr>
                  <a:t>Source program</a:t>
                </a:r>
                <a:endParaRPr lang="en-US" sz="2400" b="1" dirty="0">
                  <a:solidFill>
                    <a:srgbClr val="C00000"/>
                  </a:solidFill>
                </a:endParaRPr>
              </a:p>
            </p:txBody>
          </p:sp>
          <p:sp>
            <p:nvSpPr>
              <p:cNvPr id="15" name="TextBox 14"/>
              <p:cNvSpPr txBox="1"/>
              <p:nvPr/>
            </p:nvSpPr>
            <p:spPr>
              <a:xfrm>
                <a:off x="6400800" y="4948535"/>
                <a:ext cx="1295400" cy="461665"/>
              </a:xfrm>
              <a:prstGeom prst="rect">
                <a:avLst/>
              </a:prstGeom>
              <a:noFill/>
            </p:spPr>
            <p:txBody>
              <a:bodyPr wrap="square" rtlCol="0">
                <a:spAutoFit/>
              </a:bodyPr>
              <a:lstStyle/>
              <a:p>
                <a:r>
                  <a:rPr lang="en-US" sz="2400" b="1" dirty="0" smtClean="0">
                    <a:solidFill>
                      <a:srgbClr val="7030A0"/>
                    </a:solidFill>
                  </a:rPr>
                  <a:t>Output</a:t>
                </a:r>
                <a:endParaRPr lang="en-US" sz="2400" b="1" dirty="0">
                  <a:solidFill>
                    <a:srgbClr val="7030A0"/>
                  </a:solidFill>
                </a:endParaRPr>
              </a:p>
            </p:txBody>
          </p:sp>
        </p:grpSp>
        <p:sp>
          <p:nvSpPr>
            <p:cNvPr id="17" name="TextBox 16"/>
            <p:cNvSpPr txBox="1"/>
            <p:nvPr/>
          </p:nvSpPr>
          <p:spPr>
            <a:xfrm>
              <a:off x="1447800" y="5334000"/>
              <a:ext cx="1295400" cy="461665"/>
            </a:xfrm>
            <a:prstGeom prst="rect">
              <a:avLst/>
            </a:prstGeom>
            <a:noFill/>
          </p:spPr>
          <p:txBody>
            <a:bodyPr wrap="square" rtlCol="0">
              <a:spAutoFit/>
            </a:bodyPr>
            <a:lstStyle/>
            <a:p>
              <a:r>
                <a:rPr lang="en-US" sz="2400" b="1" dirty="0" smtClean="0">
                  <a:solidFill>
                    <a:srgbClr val="0070C0"/>
                  </a:solidFill>
                </a:rPr>
                <a:t>input</a:t>
              </a:r>
              <a:endParaRPr lang="en-US" sz="2400" b="1" dirty="0">
                <a:solidFill>
                  <a:srgbClr val="0070C0"/>
                </a:solidFill>
              </a:endParaRPr>
            </a:p>
          </p:txBody>
        </p:sp>
        <p:cxnSp>
          <p:nvCxnSpPr>
            <p:cNvPr id="18" name="Straight Arrow Connector 17"/>
            <p:cNvCxnSpPr/>
            <p:nvPr/>
          </p:nvCxnSpPr>
          <p:spPr>
            <a:xfrm>
              <a:off x="2812032" y="5442144"/>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066800" y="1524000"/>
            <a:ext cx="6248400" cy="1384995"/>
            <a:chOff x="1524000" y="4503003"/>
            <a:chExt cx="6248400" cy="1384995"/>
          </a:xfrm>
        </p:grpSpPr>
        <p:sp>
          <p:nvSpPr>
            <p:cNvPr id="20" name="TextBox 19"/>
            <p:cNvSpPr txBox="1"/>
            <p:nvPr/>
          </p:nvSpPr>
          <p:spPr>
            <a:xfrm>
              <a:off x="3733800" y="4503003"/>
              <a:ext cx="1752600" cy="1384995"/>
            </a:xfrm>
            <a:prstGeom prst="rect">
              <a:avLst/>
            </a:prstGeom>
            <a:noFill/>
            <a:ln w="28575">
              <a:solidFill>
                <a:srgbClr val="00B050"/>
              </a:solidFill>
            </a:ln>
          </p:spPr>
          <p:txBody>
            <a:bodyPr wrap="square" rtlCol="0">
              <a:spAutoFit/>
            </a:bodyPr>
            <a:lstStyle/>
            <a:p>
              <a:r>
                <a:rPr lang="en-US" sz="2800" b="1" dirty="0" smtClean="0">
                  <a:solidFill>
                    <a:srgbClr val="002060"/>
                  </a:solidFill>
                </a:rPr>
                <a:t>Target</a:t>
              </a:r>
            </a:p>
            <a:p>
              <a:pPr algn="ctr"/>
              <a:r>
                <a:rPr lang="en-US" sz="2800" b="1" dirty="0" smtClean="0">
                  <a:solidFill>
                    <a:srgbClr val="002060"/>
                  </a:solidFill>
                </a:rPr>
                <a:t>Program (exe)</a:t>
              </a:r>
              <a:endParaRPr lang="en-US" sz="2800" b="1" dirty="0">
                <a:solidFill>
                  <a:srgbClr val="002060"/>
                </a:solidFill>
              </a:endParaRPr>
            </a:p>
          </p:txBody>
        </p:sp>
        <p:cxnSp>
          <p:nvCxnSpPr>
            <p:cNvPr id="21" name="Straight Arrow Connector 20"/>
            <p:cNvCxnSpPr/>
            <p:nvPr/>
          </p:nvCxnSpPr>
          <p:spPr>
            <a:xfrm>
              <a:off x="2819400" y="5036403"/>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486400" y="5036403"/>
              <a:ext cx="91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24000" y="4807803"/>
              <a:ext cx="1295400" cy="461665"/>
            </a:xfrm>
            <a:prstGeom prst="rect">
              <a:avLst/>
            </a:prstGeom>
            <a:noFill/>
          </p:spPr>
          <p:txBody>
            <a:bodyPr wrap="square" rtlCol="0">
              <a:spAutoFit/>
            </a:bodyPr>
            <a:lstStyle/>
            <a:p>
              <a:r>
                <a:rPr lang="en-US" sz="2400" b="1" dirty="0" smtClean="0">
                  <a:solidFill>
                    <a:srgbClr val="C00000"/>
                  </a:solidFill>
                </a:rPr>
                <a:t>Input</a:t>
              </a:r>
              <a:endParaRPr lang="en-US" sz="2400" b="1" dirty="0">
                <a:solidFill>
                  <a:srgbClr val="C00000"/>
                </a:solidFill>
              </a:endParaRPr>
            </a:p>
          </p:txBody>
        </p:sp>
        <p:sp>
          <p:nvSpPr>
            <p:cNvPr id="24" name="TextBox 23"/>
            <p:cNvSpPr txBox="1"/>
            <p:nvPr/>
          </p:nvSpPr>
          <p:spPr>
            <a:xfrm>
              <a:off x="6477000" y="4731603"/>
              <a:ext cx="1295400" cy="461665"/>
            </a:xfrm>
            <a:prstGeom prst="rect">
              <a:avLst/>
            </a:prstGeom>
            <a:noFill/>
          </p:spPr>
          <p:txBody>
            <a:bodyPr wrap="square" rtlCol="0">
              <a:spAutoFit/>
            </a:bodyPr>
            <a:lstStyle/>
            <a:p>
              <a:r>
                <a:rPr lang="en-US" sz="2400" b="1" dirty="0" smtClean="0">
                  <a:solidFill>
                    <a:srgbClr val="7030A0"/>
                  </a:solidFill>
                </a:rPr>
                <a:t>Output</a:t>
              </a:r>
              <a:endParaRPr lang="en-US" sz="2400" b="1" dirty="0">
                <a:solidFill>
                  <a:srgbClr val="7030A0"/>
                </a:solidFill>
              </a:endParaRPr>
            </a:p>
          </p:txBody>
        </p:sp>
      </p:grpSp>
      <p:sp>
        <p:nvSpPr>
          <p:cNvPr id="26" name="TextBox 25"/>
          <p:cNvSpPr txBox="1"/>
          <p:nvPr/>
        </p:nvSpPr>
        <p:spPr>
          <a:xfrm>
            <a:off x="3446220" y="6435216"/>
            <a:ext cx="2528321" cy="369332"/>
          </a:xfrm>
          <a:prstGeom prst="rect">
            <a:avLst/>
          </a:prstGeom>
          <a:noFill/>
        </p:spPr>
        <p:txBody>
          <a:bodyPr wrap="none" rtlCol="0">
            <a:spAutoFit/>
          </a:bodyPr>
          <a:lstStyle/>
          <a:p>
            <a:r>
              <a:rPr lang="en-US" b="1" dirty="0" smtClean="0">
                <a:solidFill>
                  <a:srgbClr val="FF0000"/>
                </a:solidFill>
              </a:rPr>
              <a:t>Statement-by-statement</a:t>
            </a:r>
            <a:endParaRPr lang="en-US" b="1" dirty="0">
              <a:solidFill>
                <a:srgbClr val="FF0000"/>
              </a:solidFill>
            </a:endParaRPr>
          </a:p>
        </p:txBody>
      </p:sp>
      <p:sp>
        <p:nvSpPr>
          <p:cNvPr id="27" name="Slide Number Placeholder 26"/>
          <p:cNvSpPr>
            <a:spLocks noGrp="1"/>
          </p:cNvSpPr>
          <p:nvPr>
            <p:ph type="sldNum" sz="quarter" idx="12"/>
          </p:nvPr>
        </p:nvSpPr>
        <p:spPr/>
        <p:txBody>
          <a:bodyPr/>
          <a:lstStyle/>
          <a:p>
            <a:fld id="{34A6E682-D65C-4126-AC47-5DB5584DB29D}"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Compiler Scientist</a:t>
            </a:r>
            <a:endParaRPr lang="en-US" b="1"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50</a:t>
            </a:fld>
            <a:endParaRPr lang="en-US"/>
          </a:p>
        </p:txBody>
      </p:sp>
      <p:sp>
        <p:nvSpPr>
          <p:cNvPr id="5" name="Rectangle 4"/>
          <p:cNvSpPr/>
          <p:nvPr/>
        </p:nvSpPr>
        <p:spPr>
          <a:xfrm>
            <a:off x="457200" y="1219201"/>
            <a:ext cx="4724400" cy="1200329"/>
          </a:xfrm>
          <a:prstGeom prst="rect">
            <a:avLst/>
          </a:prstGeom>
        </p:spPr>
        <p:txBody>
          <a:bodyPr wrap="square">
            <a:spAutoFit/>
          </a:bodyPr>
          <a:lstStyle/>
          <a:p>
            <a:pPr algn="just">
              <a:buFont typeface="Arial" pitchFamily="34" charset="0"/>
              <a:buChar char="•"/>
            </a:pPr>
            <a:r>
              <a:rPr lang="en-US" sz="2400" dirty="0" smtClean="0"/>
              <a:t>The first compiler was written by </a:t>
            </a:r>
            <a:r>
              <a:rPr lang="en-US" sz="2400" dirty="0" smtClean="0">
                <a:hlinkClick r:id="rId2" tooltip="Grace Hopper"/>
              </a:rPr>
              <a:t>Grace Hopper</a:t>
            </a:r>
            <a:r>
              <a:rPr lang="en-US" sz="2400" dirty="0" smtClean="0"/>
              <a:t>, in 1952, for the </a:t>
            </a:r>
            <a:r>
              <a:rPr lang="en-US" sz="2400" dirty="0" smtClean="0">
                <a:hlinkClick r:id="rId3" tooltip="A-0 programming language"/>
              </a:rPr>
              <a:t>A-0 programming language</a:t>
            </a:r>
            <a:r>
              <a:rPr lang="en-US" sz="2400" dirty="0" smtClean="0"/>
              <a:t>. [</a:t>
            </a:r>
            <a:r>
              <a:rPr lang="en-US" sz="2400" b="1" dirty="0" smtClean="0">
                <a:solidFill>
                  <a:srgbClr val="FF0000"/>
                </a:solidFill>
              </a:rPr>
              <a:t>COBOL</a:t>
            </a:r>
            <a:r>
              <a:rPr lang="en-US" sz="2400" dirty="0" smtClean="0"/>
              <a:t>]</a:t>
            </a:r>
          </a:p>
        </p:txBody>
      </p:sp>
      <p:pic>
        <p:nvPicPr>
          <p:cNvPr id="1026" name="Picture 2" descr="Grace Hopper.jpg"/>
          <p:cNvPicPr>
            <a:picLocks noChangeAspect="1" noChangeArrowheads="1"/>
          </p:cNvPicPr>
          <p:nvPr/>
        </p:nvPicPr>
        <p:blipFill>
          <a:blip r:embed="rId4"/>
          <a:srcRect/>
          <a:stretch>
            <a:fillRect/>
          </a:stretch>
        </p:blipFill>
        <p:spPr bwMode="auto">
          <a:xfrm>
            <a:off x="6701481" y="1035908"/>
            <a:ext cx="2095500" cy="2457451"/>
          </a:xfrm>
          <a:prstGeom prst="rect">
            <a:avLst/>
          </a:prstGeom>
          <a:noFill/>
        </p:spPr>
      </p:pic>
      <p:sp>
        <p:nvSpPr>
          <p:cNvPr id="7" name="Rectangle 6"/>
          <p:cNvSpPr/>
          <p:nvPr/>
        </p:nvSpPr>
        <p:spPr>
          <a:xfrm>
            <a:off x="762000" y="6019800"/>
            <a:ext cx="1385316" cy="369332"/>
          </a:xfrm>
          <a:prstGeom prst="rect">
            <a:avLst/>
          </a:prstGeom>
        </p:spPr>
        <p:txBody>
          <a:bodyPr wrap="none">
            <a:spAutoFit/>
          </a:bodyPr>
          <a:lstStyle/>
          <a:p>
            <a:r>
              <a:rPr lang="en-US" dirty="0" smtClean="0"/>
              <a:t> (1925-2003)</a:t>
            </a:r>
            <a:endParaRPr lang="en-US" dirty="0"/>
          </a:p>
        </p:txBody>
      </p:sp>
      <p:sp>
        <p:nvSpPr>
          <p:cNvPr id="1028" name="AutoShape 4" descr="data:image/jpeg;base64,/9j/4AAQSkZJRgABAQAAAQABAAD/2wCEAAkGBwgHBgkIBwgKCgkLDRYPDQwMDRsUFRAWIB0iIiAdHx8kKDQsJCYxJx8fLT0tMTU3Ojo6Iys/RD84QzQ5OjcBCgoKDQwNGg8PGjclHyU3Nzc3Nzc3Nzc3Nzc3Nzc3Nzc3Nzc3Nzc3Nzc3Nzc3Nzc3Nzc3Nzc3Nzc3Nzc3Nzc3N//AABEIAFoAhwMBIgACEQEDEQH/xAAcAAABBQEBAQAAAAAAAAAAAAAGAAMEBQcBAgj/xAA5EAABAwMCBAIIBAQHAAAAAAABAAIDBAUREiEGEzFBUWEHFCJCcYGRsTJyocEVM9HwIzQ1Q2KSsv/EABQBAQAAAAAAAAAAAAAAAAAAAAD/xAAUEQEAAAAAAAAAAAAAAAAAAAAA/9oADAMBAAIRAxEAPwC+ijUuONKKNS440CijUljPJdjj8k+1iBMYnhpY3LyAPNda0AZKAeIb3Pf7o+y2SRzRGcTzjo0d0BZJxNaoXmPnh7m9QwZVbcOK612RbaMgD3pts/IJ/h/hGlpKccuPPdz3buefElW8tpjGBpAQA8vFXFlMTN6rTyRjtgjP6qXRelZuoRV9rqIJum27T8Cr+6UTY4MaW9OmOqzXiCFsbyNslBrnD/FlpvoLaOobzm/jhds9vxCvcr5Wqquop6tlZQSuhq4XbSMOC4ea330d8UHifh6KqmAbUxkxzAdNQ7/NAVEppzl1zk05yBOcmXuSe5R5HoE96SjSSLiCujjUuOPySjj8lKjYg4xifYxemMTzWII1YMUcpJwAw7+Czv0TwQyU9ZUN9sy1L/bPUgHZadUwc6mkixs5pCzb0bU81tmutskA5lFWObjyO4QatTMHJAaNsKM5uqq0EbIZ4ivt2tkDZaaSghjPuzP9p3wGy5a7vV3Whqatz42+rxO1GN2QScEfZBdXuGPQ4B2SAsj4qLhrOggtPZWZvdZc3CquFyko4JN2RQt9pw3GonfSMg42JOD06mkvtdJMJIqeSZzNOTrbglvj0Bx0QBcoyTutJ9Akr2TXmncTp1Me1pO3cZWdSNI6jC1j0NPt0Nvqo2zwm4yv1PjH4xGNh+5+aDSnOTL3JPeo8j0Ckeo0kiUknmoksiDskiShyybpILiNiksYlGxPsag6xiea1JrU61qDjW7IJnpphxDXXGipJGTSM5NRHIQ0SEY0vaR/xyjoBRLhSc4CRh0vYdX5tjsgD6/hyiqOZXkc+pkyf8UkjGNm46YH3ym6W0R0dgrtLWh4j0BjD7Osb5I8RkDKJ4KXmyZY3BPU9vjhUHFtXcLTSVNFRW+onbJAZX1LQNLSTg/MZzjyQA3CtzebjolcHOc3SQRkjHh/RWt5p/Vak3OSYtkxiHUMn6dggOzVMzLo10kbtRcdeR0+KJry4zxGNrwABnJdnZAH3ipFXXyz93uLnHHUo49DNAX1lfc3D2Y2iFnxO5QFT0NVcq1tFb4+bUSE6Gg4zgZP2W2cC2iWw8NwUlUxralzjJKAc7lARSPUaSRKSRRJJECkkUSWRKWRQ5ZECkk3XVDlk3SQH7GJ9rUmtTrWoE1q9gJAL0gQXmRoe0tJIB7g4XpeHFBDgfyOaxuMNKGuIeJ6OaGahpoqutLhiQ0cRk0fEjZXl0c6n1yt3bI3S4Hx6KlqobrUUPKt1bDRhoxrezVgeSDPOIrg31mWeKy1FKJT7JlGHHbrhUEss7qd80mWsc32cnoUScR2auBjNyvHrhB6huP0QtdpQ2MUzHZwckoLX0XwmXi+KQdIYZHn6Y/dbDJIsq9FVwoqe6VlLK4NqqhjRC49HAZJb8eh+S0qSTzQdlkUOWTzSllUOWRB2WRQpZF2WRRJX57oFJJkrijvekg19rV7AwkBhekCSKiVtyo6EZqZ2MPhnJ+iHK/jmlh1CCnkeeznnAQFbiq2su9FTBwfOwvHutOSs4qeILhe3yONS6KnafaEZwMeCct+XDIaQMYA/vqgLbbWm63mWnnOIpoHBkfmC39cZVHxT/FrRE6GlhfLCN2ENLsfT91HrayS1y09yizmkkEjmjq9uCHN+YJWh1tfb32Q3R8zTScnmtmb3aRtjxztsg+dbleLkZyKppY7wLSFST1DpCcAl3crUqq52fiKuho6p5pmSuILhpdqd2b5Z6ZQ1xbS22heYqWFkeBjAOSPifFADtkkilbLG4tkYdTXN6g+K1PhrjuluFOyC6SNp6xoAL3bMl889is6qaMxMi1bF7dR8s9F7paPI1O7oNmfM1zdTXBzT0IOyiSSLMaatrba8Po5pGtHWPOWn5Igp+LGyMHrFM4EjrGdvoUBHK9RXvUWG6UtV/LlAcdtLtinS7KBEri4kg2xAnGd2nFXNBHM5kULcYacZd4o7Ky7jED+J3Hb3v2QU7KqSqZDIS4uc0OyTnKr61xmmax0gbqIGT0AypFo/wAjD5B2PqqziUBrSW7HT2QXkVKGMZTQDDAM79Se5JVnA90bsNA88dkP8KSyS2Yuke57m6wC45IAOwV5AToG/ug/PCB2ua2opJI8ag5uckqjud/9c4JsnD9M8CRlRIapo92GIkgk+HtN/wCqvB/t+Y3WWSgCtuJA6MP3CBqve+R7H0xds46HDbdu+f0RlZqGlucENfVZc6pOprMZwfe+hB/RB7f9Pofzn/0Ub8CE/wAFdufZkmx5fhQV1xtzai5P0Y0jYD+/gvbLdy4wCMgjbHXH7qzIHOGw6tTjwObHt1CAfuFHFRxiWR40H3ugCHvW4Za0NpmOEZ6+BPkiniWKJ1DVl0bCWsBblo2O+6ErOBzOg6oLj1cSaMDDipEVzmpbhDBNIXQk6Dq3698qRABz+g7fYodvhImOD3QH7WpL1T/y2flH2SQ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jpeg;base64,/9j/4AAQSkZJRgABAQAAAQABAAD/2wCEAAkGBwgHBgkIBwgKCgkLDRYPDQwMDRsUFRAWIB0iIiAdHx8kKDQsJCYxJx8fLT0tMTU3Ojo6Iys/RD84QzQ5OjcBCgoKDQwNGg8PGjclHyU3Nzc3Nzc3Nzc3Nzc3Nzc3Nzc3Nzc3Nzc3Nzc3Nzc3Nzc3Nzc3Nzc3Nzc3Nzc3Nzc3N//AABEIAFoAhwMBIgACEQEDEQH/xAAcAAABBQEBAQAAAAAAAAAAAAAGAAMEBQcBAgj/xAA5EAABAwMCBAIIBAQHAAAAAAABAAIDBAUREiEGEzFBUWEHFCJCcYGRsTJyocEVM9HwIzQ1Q2KSsv/EABQBAQAAAAAAAAAAAAAAAAAAAAD/xAAUEQEAAAAAAAAAAAAAAAAAAAAA/9oADAMBAAIRAxEAPwC+ijUuONKKNS440CijUljPJdjj8k+1iBMYnhpY3LyAPNda0AZKAeIb3Pf7o+y2SRzRGcTzjo0d0BZJxNaoXmPnh7m9QwZVbcOK612RbaMgD3pts/IJ/h/hGlpKccuPPdz3buefElW8tpjGBpAQA8vFXFlMTN6rTyRjtgjP6qXRelZuoRV9rqIJum27T8Cr+6UTY4MaW9OmOqzXiCFsbyNslBrnD/FlpvoLaOobzm/jhds9vxCvcr5Wqquop6tlZQSuhq4XbSMOC4ea330d8UHifh6KqmAbUxkxzAdNQ7/NAVEppzl1zk05yBOcmXuSe5R5HoE96SjSSLiCujjUuOPySjj8lKjYg4xifYxemMTzWII1YMUcpJwAw7+Czv0TwQyU9ZUN9sy1L/bPUgHZadUwc6mkixs5pCzb0bU81tmutskA5lFWObjyO4QatTMHJAaNsKM5uqq0EbIZ4ivt2tkDZaaSghjPuzP9p3wGy5a7vV3Whqatz42+rxO1GN2QScEfZBdXuGPQ4B2SAsj4qLhrOggtPZWZvdZc3CquFyko4JN2RQt9pw3GonfSMg42JOD06mkvtdJMJIqeSZzNOTrbglvj0Bx0QBcoyTutJ9Akr2TXmncTp1Me1pO3cZWdSNI6jC1j0NPt0Nvqo2zwm4yv1PjH4xGNh+5+aDSnOTL3JPeo8j0Ckeo0kiUknmoksiDskiShyybpILiNiksYlGxPsag6xiea1JrU61qDjW7IJnpphxDXXGipJGTSM5NRHIQ0SEY0vaR/xyjoBRLhSc4CRh0vYdX5tjsgD6/hyiqOZXkc+pkyf8UkjGNm46YH3ym6W0R0dgrtLWh4j0BjD7Osb5I8RkDKJ4KXmyZY3BPU9vjhUHFtXcLTSVNFRW+onbJAZX1LQNLSTg/MZzjyQA3CtzebjolcHOc3SQRkjHh/RWt5p/Vak3OSYtkxiHUMn6dggOzVMzLo10kbtRcdeR0+KJry4zxGNrwABnJdnZAH3ipFXXyz93uLnHHUo49DNAX1lfc3D2Y2iFnxO5QFT0NVcq1tFb4+bUSE6Gg4zgZP2W2cC2iWw8NwUlUxralzjJKAc7lARSPUaSRKSRRJJECkkUSWRKWRQ5ZECkk3XVDlk3SQH7GJ9rUmtTrWoE1q9gJAL0gQXmRoe0tJIB7g4XpeHFBDgfyOaxuMNKGuIeJ6OaGahpoqutLhiQ0cRk0fEjZXl0c6n1yt3bI3S4Hx6KlqobrUUPKt1bDRhoxrezVgeSDPOIrg31mWeKy1FKJT7JlGHHbrhUEss7qd80mWsc32cnoUScR2auBjNyvHrhB6huP0QtdpQ2MUzHZwckoLX0XwmXi+KQdIYZHn6Y/dbDJIsq9FVwoqe6VlLK4NqqhjRC49HAZJb8eh+S0qSTzQdlkUOWTzSllUOWRB2WRQpZF2WRRJX57oFJJkrijvekg19rV7AwkBhekCSKiVtyo6EZqZ2MPhnJ+iHK/jmlh1CCnkeeznnAQFbiq2su9FTBwfOwvHutOSs4qeILhe3yONS6KnafaEZwMeCct+XDIaQMYA/vqgLbbWm63mWnnOIpoHBkfmC39cZVHxT/FrRE6GlhfLCN2ENLsfT91HrayS1y09yizmkkEjmjq9uCHN+YJWh1tfb32Q3R8zTScnmtmb3aRtjxztsg+dbleLkZyKppY7wLSFST1DpCcAl3crUqq52fiKuho6p5pmSuILhpdqd2b5Z6ZQ1xbS22heYqWFkeBjAOSPifFADtkkilbLG4tkYdTXN6g+K1PhrjuluFOyC6SNp6xoAL3bMl889is6qaMxMi1bF7dR8s9F7paPI1O7oNmfM1zdTXBzT0IOyiSSLMaatrba8Po5pGtHWPOWn5Igp+LGyMHrFM4EjrGdvoUBHK9RXvUWG6UtV/LlAcdtLtinS7KBEri4kg2xAnGd2nFXNBHM5kULcYacZd4o7Ky7jED+J3Hb3v2QU7KqSqZDIS4uc0OyTnKr61xmmax0gbqIGT0AypFo/wAjD5B2PqqziUBrSW7HT2QXkVKGMZTQDDAM79Se5JVnA90bsNA88dkP8KSyS2Yuke57m6wC45IAOwV5AToG/ug/PCB2ua2opJI8ag5uckqjud/9c4JsnD9M8CRlRIapo92GIkgk+HtN/wCqvB/t+Y3WWSgCtuJA6MP3CBqve+R7H0xds46HDbdu+f0RlZqGlucENfVZc6pOprMZwfe+hB/RB7f9Pofzn/0Ub8CE/wAFdufZkmx5fhQV1xtzai5P0Y0jYD+/gvbLdy4wCMgjbHXH7qzIHOGw6tTjwObHt1CAfuFHFRxiWR40H3ugCHvW4Za0NpmOEZ6+BPkiniWKJ1DVl0bCWsBblo2O+6ErOBzOg6oLj1cSaMDDipEVzmpbhDBNIXQk6Dq3698qRABz+g7fYodvhImOD3QH7WpL1T/y2flH2SQf/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download.jpg"/>
          <p:cNvPicPr>
            <a:picLocks noChangeAspect="1"/>
          </p:cNvPicPr>
          <p:nvPr/>
        </p:nvPicPr>
        <p:blipFill>
          <a:blip r:embed="rId5"/>
          <a:stretch>
            <a:fillRect/>
          </a:stretch>
        </p:blipFill>
        <p:spPr>
          <a:xfrm>
            <a:off x="457200" y="4419600"/>
            <a:ext cx="2194560" cy="1463040"/>
          </a:xfrm>
          <a:prstGeom prst="rect">
            <a:avLst/>
          </a:prstGeom>
        </p:spPr>
      </p:pic>
      <p:sp>
        <p:nvSpPr>
          <p:cNvPr id="11" name="Rectangle 10"/>
          <p:cNvSpPr/>
          <p:nvPr/>
        </p:nvSpPr>
        <p:spPr>
          <a:xfrm>
            <a:off x="6858000" y="3505200"/>
            <a:ext cx="1524000" cy="369332"/>
          </a:xfrm>
          <a:prstGeom prst="rect">
            <a:avLst/>
          </a:prstGeom>
        </p:spPr>
        <p:txBody>
          <a:bodyPr wrap="square">
            <a:spAutoFit/>
          </a:bodyPr>
          <a:lstStyle/>
          <a:p>
            <a:r>
              <a:rPr lang="en-US" dirty="0" smtClean="0"/>
              <a:t>(</a:t>
            </a:r>
            <a:r>
              <a:rPr lang="en-US" dirty="0" smtClean="0">
                <a:hlinkClick r:id="rId6" tooltip="1906"/>
              </a:rPr>
              <a:t>1906</a:t>
            </a:r>
            <a:r>
              <a:rPr lang="en-US" dirty="0" smtClean="0"/>
              <a:t> – 1</a:t>
            </a:r>
            <a:r>
              <a:rPr lang="en-US" dirty="0" smtClean="0">
                <a:hlinkClick r:id="rId7" tooltip="1992"/>
              </a:rPr>
              <a:t>992</a:t>
            </a:r>
            <a:r>
              <a:rPr lang="en-US" dirty="0" smtClean="0"/>
              <a:t>)</a:t>
            </a:r>
            <a:endParaRPr lang="en-US" dirty="0"/>
          </a:p>
        </p:txBody>
      </p:sp>
      <p:sp>
        <p:nvSpPr>
          <p:cNvPr id="12" name="Rectangle 11"/>
          <p:cNvSpPr/>
          <p:nvPr/>
        </p:nvSpPr>
        <p:spPr>
          <a:xfrm>
            <a:off x="4038600" y="4343400"/>
            <a:ext cx="4724400" cy="2308324"/>
          </a:xfrm>
          <a:prstGeom prst="rect">
            <a:avLst/>
          </a:prstGeom>
        </p:spPr>
        <p:txBody>
          <a:bodyPr wrap="square">
            <a:spAutoFit/>
          </a:bodyPr>
          <a:lstStyle/>
          <a:p>
            <a:pPr algn="just">
              <a:buFont typeface="Arial" pitchFamily="34" charset="0"/>
              <a:buChar char="•"/>
            </a:pPr>
            <a:r>
              <a:rPr lang="en-US" sz="2400" dirty="0" smtClean="0"/>
              <a:t>The first </a:t>
            </a:r>
            <a:r>
              <a:rPr lang="en-US" sz="2400" dirty="0" smtClean="0">
                <a:hlinkClick r:id="rId8" tooltip="Autocode"/>
              </a:rPr>
              <a:t>autocode</a:t>
            </a:r>
            <a:r>
              <a:rPr lang="en-US" sz="2400" dirty="0" smtClean="0"/>
              <a:t> and its compiler were developed by </a:t>
            </a:r>
            <a:r>
              <a:rPr lang="en-US" sz="2400" dirty="0" err="1" smtClean="0">
                <a:hlinkClick r:id="rId9" tooltip="Alick Glennie"/>
              </a:rPr>
              <a:t>Alick</a:t>
            </a:r>
            <a:r>
              <a:rPr lang="en-US" sz="2400" dirty="0" smtClean="0">
                <a:hlinkClick r:id="rId9" tooltip="Alick Glennie"/>
              </a:rPr>
              <a:t> </a:t>
            </a:r>
            <a:r>
              <a:rPr lang="en-US" sz="2400" dirty="0" err="1" smtClean="0">
                <a:hlinkClick r:id="rId9" tooltip="Alick Glennie"/>
              </a:rPr>
              <a:t>Glennie</a:t>
            </a:r>
            <a:r>
              <a:rPr lang="en-US" sz="2400" dirty="0" smtClean="0"/>
              <a:t> in 1952 for the Mark 1 computer at the University of Manchester and is considered by some to be the first compiled programming language.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A6E682-D65C-4126-AC47-5DB5584DB29D}" type="slidenum">
              <a:rPr lang="en-US" smtClean="0"/>
              <a:pPr/>
              <a:t>51</a:t>
            </a:fld>
            <a:endParaRPr lang="en-US"/>
          </a:p>
        </p:txBody>
      </p:sp>
      <p:sp>
        <p:nvSpPr>
          <p:cNvPr id="6" name="Rectangle 5"/>
          <p:cNvSpPr/>
          <p:nvPr/>
        </p:nvSpPr>
        <p:spPr>
          <a:xfrm>
            <a:off x="457200" y="914400"/>
            <a:ext cx="4572000" cy="1938992"/>
          </a:xfrm>
          <a:prstGeom prst="rect">
            <a:avLst/>
          </a:prstGeom>
        </p:spPr>
        <p:txBody>
          <a:bodyPr>
            <a:spAutoFit/>
          </a:bodyPr>
          <a:lstStyle/>
          <a:p>
            <a:pPr algn="just">
              <a:buFont typeface="Arial" pitchFamily="34" charset="0"/>
              <a:buChar char="•"/>
            </a:pPr>
            <a:r>
              <a:rPr lang="en-US" sz="2400" dirty="0" smtClean="0"/>
              <a:t>The </a:t>
            </a:r>
            <a:r>
              <a:rPr lang="en-US" sz="2400" dirty="0" smtClean="0">
                <a:hlinkClick r:id="rId2" tooltip="FORTRAN"/>
              </a:rPr>
              <a:t>FORTRAN</a:t>
            </a:r>
            <a:r>
              <a:rPr lang="en-US" sz="2400" dirty="0" smtClean="0"/>
              <a:t> team led by </a:t>
            </a:r>
            <a:r>
              <a:rPr lang="en-US" sz="2400" dirty="0" smtClean="0">
                <a:hlinkClick r:id="rId3" tooltip="John Backus"/>
              </a:rPr>
              <a:t>John Backus</a:t>
            </a:r>
            <a:r>
              <a:rPr lang="en-US" sz="2400" dirty="0" smtClean="0"/>
              <a:t> at </a:t>
            </a:r>
            <a:r>
              <a:rPr lang="en-US" sz="2400" dirty="0" smtClean="0">
                <a:hlinkClick r:id="rId4" tooltip="IBM"/>
              </a:rPr>
              <a:t>IBM</a:t>
            </a:r>
            <a:r>
              <a:rPr lang="en-US" sz="2400" dirty="0" smtClean="0"/>
              <a:t> is generally credited as having introduced the first complete compiler in 1957. </a:t>
            </a:r>
          </a:p>
          <a:p>
            <a:pPr algn="just">
              <a:buFont typeface="Arial" pitchFamily="34" charset="0"/>
              <a:buChar char="•"/>
            </a:pPr>
            <a:r>
              <a:rPr lang="en-US" sz="2400" dirty="0" smtClean="0"/>
              <a:t>BNF</a:t>
            </a:r>
          </a:p>
        </p:txBody>
      </p:sp>
      <p:sp>
        <p:nvSpPr>
          <p:cNvPr id="7" name="Rectangle 6"/>
          <p:cNvSpPr/>
          <p:nvPr/>
        </p:nvSpPr>
        <p:spPr>
          <a:xfrm>
            <a:off x="6858000" y="2057400"/>
            <a:ext cx="1394934" cy="369332"/>
          </a:xfrm>
          <a:prstGeom prst="rect">
            <a:avLst/>
          </a:prstGeom>
        </p:spPr>
        <p:txBody>
          <a:bodyPr wrap="none">
            <a:spAutoFit/>
          </a:bodyPr>
          <a:lstStyle/>
          <a:p>
            <a:r>
              <a:rPr lang="en-US" dirty="0" smtClean="0"/>
              <a:t>1924 – 2007</a:t>
            </a:r>
            <a:endParaRPr lang="en-US" dirty="0"/>
          </a:p>
        </p:txBody>
      </p:sp>
      <p:sp>
        <p:nvSpPr>
          <p:cNvPr id="8" name="Rectangle 7"/>
          <p:cNvSpPr/>
          <p:nvPr/>
        </p:nvSpPr>
        <p:spPr>
          <a:xfrm>
            <a:off x="533400" y="3352800"/>
            <a:ext cx="4572000" cy="2308324"/>
          </a:xfrm>
          <a:prstGeom prst="rect">
            <a:avLst/>
          </a:prstGeom>
        </p:spPr>
        <p:txBody>
          <a:bodyPr>
            <a:spAutoFit/>
          </a:bodyPr>
          <a:lstStyle/>
          <a:p>
            <a:pPr algn="just">
              <a:buFont typeface="Arial" pitchFamily="34" charset="0"/>
              <a:buChar char="•"/>
            </a:pPr>
            <a:r>
              <a:rPr lang="en-US" sz="2400" dirty="0" smtClean="0"/>
              <a:t>The first </a:t>
            </a:r>
            <a:r>
              <a:rPr lang="en-US" sz="2400" i="1" dirty="0" smtClean="0">
                <a:hlinkClick r:id="rId5" tooltip="Self-hosting"/>
              </a:rPr>
              <a:t>self-hosting</a:t>
            </a:r>
            <a:r>
              <a:rPr lang="en-US" sz="2400" dirty="0" smtClean="0"/>
              <a:t> compiler – capable of compiling its own source code in a high-level language – was created in 1962 for </a:t>
            </a:r>
            <a:r>
              <a:rPr lang="en-US" sz="2400" dirty="0" smtClean="0">
                <a:hlinkClick r:id="rId6" tooltip="Lisp programming language"/>
              </a:rPr>
              <a:t>Lisp</a:t>
            </a:r>
            <a:r>
              <a:rPr lang="en-US" sz="2400" dirty="0" smtClean="0"/>
              <a:t> by </a:t>
            </a:r>
            <a:r>
              <a:rPr lang="en-US" sz="2400" b="1" dirty="0" smtClean="0">
                <a:solidFill>
                  <a:srgbClr val="FF0000"/>
                </a:solidFill>
              </a:rPr>
              <a:t>Tim Hart </a:t>
            </a:r>
            <a:r>
              <a:rPr lang="en-US" sz="2400" dirty="0" smtClean="0"/>
              <a:t>and Mike Levin at </a:t>
            </a:r>
            <a:r>
              <a:rPr lang="en-US" sz="2400" dirty="0" smtClean="0">
                <a:hlinkClick r:id="rId7" tooltip="Massachusetts Institute of Technology"/>
              </a:rPr>
              <a:t>MIT</a:t>
            </a:r>
            <a:r>
              <a:rPr lang="en-US" sz="2400" dirty="0" smtClean="0"/>
              <a:t>.</a:t>
            </a:r>
            <a:endParaRPr lang="en-US" sz="2400" dirty="0"/>
          </a:p>
        </p:txBody>
      </p:sp>
      <p:pic>
        <p:nvPicPr>
          <p:cNvPr id="9" name="Picture 8" descr="download (1).jpg"/>
          <p:cNvPicPr>
            <a:picLocks noChangeAspect="1"/>
          </p:cNvPicPr>
          <p:nvPr/>
        </p:nvPicPr>
        <p:blipFill>
          <a:blip r:embed="rId8"/>
          <a:stretch>
            <a:fillRect/>
          </a:stretch>
        </p:blipFill>
        <p:spPr>
          <a:xfrm>
            <a:off x="6629400" y="457200"/>
            <a:ext cx="2072640" cy="1554480"/>
          </a:xfrm>
          <a:prstGeom prst="rect">
            <a:avLst/>
          </a:prstGeom>
        </p:spPr>
      </p:pic>
      <p:pic>
        <p:nvPicPr>
          <p:cNvPr id="13" name="Picture 12" descr="200px-John_McCarthy_Stanford.jpg"/>
          <p:cNvPicPr>
            <a:picLocks noChangeAspect="1"/>
          </p:cNvPicPr>
          <p:nvPr/>
        </p:nvPicPr>
        <p:blipFill>
          <a:blip r:embed="rId9"/>
          <a:stretch>
            <a:fillRect/>
          </a:stretch>
        </p:blipFill>
        <p:spPr>
          <a:xfrm>
            <a:off x="6781800" y="4572000"/>
            <a:ext cx="1512543" cy="1005840"/>
          </a:xfrm>
          <a:prstGeom prst="rect">
            <a:avLst/>
          </a:prstGeom>
        </p:spPr>
      </p:pic>
      <p:sp>
        <p:nvSpPr>
          <p:cNvPr id="14" name="Rectangle 13"/>
          <p:cNvSpPr/>
          <p:nvPr/>
        </p:nvSpPr>
        <p:spPr>
          <a:xfrm>
            <a:off x="6781800" y="5715000"/>
            <a:ext cx="1637500" cy="369332"/>
          </a:xfrm>
          <a:prstGeom prst="rect">
            <a:avLst/>
          </a:prstGeom>
        </p:spPr>
        <p:txBody>
          <a:bodyPr wrap="none">
            <a:spAutoFit/>
          </a:bodyPr>
          <a:lstStyle/>
          <a:p>
            <a:r>
              <a:rPr lang="en-US" dirty="0" smtClean="0">
                <a:hlinkClick r:id="rId10" tooltip="John McCarthy (computer scientist)"/>
              </a:rPr>
              <a:t>John McCarthy</a:t>
            </a:r>
            <a:r>
              <a:rPr lang="en-US" dirty="0" smtClean="0"/>
              <a:t> </a:t>
            </a:r>
            <a:endParaRPr lang="en-US" dirty="0"/>
          </a:p>
        </p:txBody>
      </p:sp>
      <p:pic>
        <p:nvPicPr>
          <p:cNvPr id="15" name="Picture 14" descr="download (3).jpg"/>
          <p:cNvPicPr>
            <a:picLocks noChangeAspect="1"/>
          </p:cNvPicPr>
          <p:nvPr/>
        </p:nvPicPr>
        <p:blipFill>
          <a:blip r:embed="rId11"/>
          <a:stretch>
            <a:fillRect/>
          </a:stretch>
        </p:blipFill>
        <p:spPr>
          <a:xfrm>
            <a:off x="5257800" y="3505199"/>
            <a:ext cx="1280160" cy="2121912"/>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A6E682-D65C-4126-AC47-5DB5584DB29D}" type="slidenum">
              <a:rPr lang="en-US" smtClean="0"/>
              <a:pPr/>
              <a:t>52</a:t>
            </a:fld>
            <a:endParaRPr lang="en-US"/>
          </a:p>
        </p:txBody>
      </p:sp>
      <p:sp>
        <p:nvSpPr>
          <p:cNvPr id="5" name="Rectangle 4"/>
          <p:cNvSpPr/>
          <p:nvPr/>
        </p:nvSpPr>
        <p:spPr>
          <a:xfrm>
            <a:off x="3886200" y="1295400"/>
            <a:ext cx="1547411" cy="369332"/>
          </a:xfrm>
          <a:prstGeom prst="rect">
            <a:avLst/>
          </a:prstGeom>
        </p:spPr>
        <p:txBody>
          <a:bodyPr wrap="none">
            <a:spAutoFit/>
          </a:bodyPr>
          <a:lstStyle/>
          <a:p>
            <a:r>
              <a:rPr lang="en-US" b="1" dirty="0" smtClean="0">
                <a:solidFill>
                  <a:srgbClr val="FF0000"/>
                </a:solidFill>
              </a:rPr>
              <a:t>Dennis Ritchie</a:t>
            </a:r>
            <a:endParaRPr lang="en-US" b="1" dirty="0">
              <a:solidFill>
                <a:srgbClr val="FF0000"/>
              </a:solidFill>
            </a:endParaRPr>
          </a:p>
        </p:txBody>
      </p:sp>
      <p:sp>
        <p:nvSpPr>
          <p:cNvPr id="6" name="Rectangle 2"/>
          <p:cNvSpPr>
            <a:spLocks noChangeArrowheads="1"/>
          </p:cNvSpPr>
          <p:nvPr/>
        </p:nvSpPr>
        <p:spPr bwMode="auto">
          <a:xfrm>
            <a:off x="6248400" y="2454873"/>
            <a:ext cx="1524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52525"/>
                </a:solidFill>
                <a:effectLst/>
                <a:latin typeface="Arial" charset="0"/>
                <a:cs typeface="Arial" charset="0"/>
              </a:rPr>
              <a:t>1941 – 2011</a:t>
            </a:r>
            <a:r>
              <a:rPr kumimoji="0" lang="en-US" sz="1600" b="0" i="0" u="none" strike="noStrike" cap="none" normalizeH="0" baseline="0" dirty="0" smtClean="0">
                <a:ln>
                  <a:noFill/>
                </a:ln>
                <a:solidFill>
                  <a:schemeClr val="tx1"/>
                </a:solidFill>
                <a:effectLst/>
                <a:latin typeface="Arial" charset="0"/>
                <a:cs typeface="Arial" charset="0"/>
              </a:rPr>
              <a:t> </a:t>
            </a:r>
          </a:p>
        </p:txBody>
      </p:sp>
      <p:pic>
        <p:nvPicPr>
          <p:cNvPr id="7" name="Picture 6" descr="download (2).jpg"/>
          <p:cNvPicPr>
            <a:picLocks noChangeAspect="1"/>
          </p:cNvPicPr>
          <p:nvPr/>
        </p:nvPicPr>
        <p:blipFill>
          <a:blip r:embed="rId2"/>
          <a:stretch>
            <a:fillRect/>
          </a:stretch>
        </p:blipFill>
        <p:spPr>
          <a:xfrm>
            <a:off x="5715000" y="838200"/>
            <a:ext cx="2651760" cy="1591056"/>
          </a:xfrm>
          <a:prstGeom prst="rect">
            <a:avLst/>
          </a:prstGeom>
        </p:spPr>
      </p:pic>
      <p:sp>
        <p:nvSpPr>
          <p:cNvPr id="8" name="Rectangle 7"/>
          <p:cNvSpPr/>
          <p:nvPr/>
        </p:nvSpPr>
        <p:spPr>
          <a:xfrm>
            <a:off x="2133600" y="5943600"/>
            <a:ext cx="4713726" cy="369332"/>
          </a:xfrm>
          <a:prstGeom prst="rect">
            <a:avLst/>
          </a:prstGeom>
          <a:ln>
            <a:solidFill>
              <a:srgbClr val="0000CC"/>
            </a:solidFill>
          </a:ln>
        </p:spPr>
        <p:txBody>
          <a:bodyPr wrap="none">
            <a:spAutoFit/>
          </a:bodyPr>
          <a:lstStyle/>
          <a:p>
            <a:r>
              <a:rPr lang="en-US" b="1" dirty="0" smtClean="0"/>
              <a:t>http://en.wikipedia.org/wiki/List_of_compilers</a:t>
            </a:r>
            <a:endParaRPr lang="en-US" b="1" dirty="0"/>
          </a:p>
        </p:txBody>
      </p:sp>
      <p:sp>
        <p:nvSpPr>
          <p:cNvPr id="9" name="Rectangle 8"/>
          <p:cNvSpPr/>
          <p:nvPr/>
        </p:nvSpPr>
        <p:spPr>
          <a:xfrm>
            <a:off x="3048000" y="3581400"/>
            <a:ext cx="2545312" cy="369332"/>
          </a:xfrm>
          <a:prstGeom prst="rect">
            <a:avLst/>
          </a:prstGeom>
        </p:spPr>
        <p:txBody>
          <a:bodyPr wrap="none">
            <a:spAutoFit/>
          </a:bodyPr>
          <a:lstStyle/>
          <a:p>
            <a:r>
              <a:rPr lang="en-US" b="1" dirty="0" err="1" smtClean="0">
                <a:solidFill>
                  <a:srgbClr val="FF0000"/>
                </a:solidFill>
              </a:rPr>
              <a:t>Bjarne</a:t>
            </a:r>
            <a:r>
              <a:rPr lang="en-US" b="1" dirty="0" smtClean="0">
                <a:solidFill>
                  <a:srgbClr val="FF0000"/>
                </a:solidFill>
              </a:rPr>
              <a:t> </a:t>
            </a:r>
            <a:r>
              <a:rPr lang="en-US" b="1" dirty="0" err="1" smtClean="0">
                <a:solidFill>
                  <a:srgbClr val="FF0000"/>
                </a:solidFill>
              </a:rPr>
              <a:t>Stroustrup</a:t>
            </a:r>
            <a:r>
              <a:rPr lang="en-US" b="1" dirty="0" smtClean="0">
                <a:solidFill>
                  <a:srgbClr val="FF0000"/>
                </a:solidFill>
              </a:rPr>
              <a:t> [1983]</a:t>
            </a:r>
            <a:endParaRPr lang="en-US" b="1" dirty="0">
              <a:solidFill>
                <a:srgbClr val="FF0000"/>
              </a:solidFill>
            </a:endParaRPr>
          </a:p>
        </p:txBody>
      </p:sp>
      <p:sp>
        <p:nvSpPr>
          <p:cNvPr id="10" name="Rectangle 9"/>
          <p:cNvSpPr/>
          <p:nvPr/>
        </p:nvSpPr>
        <p:spPr>
          <a:xfrm>
            <a:off x="838200" y="5334000"/>
            <a:ext cx="2884123" cy="369332"/>
          </a:xfrm>
          <a:prstGeom prst="rect">
            <a:avLst/>
          </a:prstGeom>
        </p:spPr>
        <p:txBody>
          <a:bodyPr wrap="none">
            <a:spAutoFit/>
          </a:bodyPr>
          <a:lstStyle/>
          <a:p>
            <a:r>
              <a:rPr lang="en-US" b="1" dirty="0" smtClean="0"/>
              <a:t>James Arthur Gosling [1995]</a:t>
            </a:r>
            <a:endParaRPr lang="en-US" dirty="0"/>
          </a:p>
        </p:txBody>
      </p:sp>
      <p:pic>
        <p:nvPicPr>
          <p:cNvPr id="11" name="Picture 10" descr="download (4).jpg"/>
          <p:cNvPicPr>
            <a:picLocks noChangeAspect="1"/>
          </p:cNvPicPr>
          <p:nvPr/>
        </p:nvPicPr>
        <p:blipFill>
          <a:blip r:embed="rId3"/>
          <a:stretch>
            <a:fillRect/>
          </a:stretch>
        </p:blipFill>
        <p:spPr>
          <a:xfrm>
            <a:off x="5791200" y="3124200"/>
            <a:ext cx="2433483" cy="1828800"/>
          </a:xfrm>
          <a:prstGeom prst="rect">
            <a:avLst/>
          </a:prstGeom>
        </p:spPr>
      </p:pic>
      <p:pic>
        <p:nvPicPr>
          <p:cNvPr id="12" name="Picture 11" descr="download (5).jpg"/>
          <p:cNvPicPr>
            <a:picLocks noChangeAspect="1"/>
          </p:cNvPicPr>
          <p:nvPr/>
        </p:nvPicPr>
        <p:blipFill>
          <a:blip r:embed="rId4"/>
          <a:stretch>
            <a:fillRect/>
          </a:stretch>
        </p:blipFill>
        <p:spPr>
          <a:xfrm>
            <a:off x="990600" y="4038600"/>
            <a:ext cx="1703264" cy="1280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Book</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Compilers: Principles, Techniques, and Tools</a:t>
            </a:r>
          </a:p>
          <a:p>
            <a:pPr>
              <a:buNone/>
            </a:pPr>
            <a:r>
              <a:rPr lang="en-US" dirty="0" smtClean="0"/>
              <a:t>-Alfred V. </a:t>
            </a:r>
            <a:r>
              <a:rPr lang="en-US" dirty="0" err="1" smtClean="0"/>
              <a:t>Aho</a:t>
            </a:r>
            <a:endParaRPr lang="en-US" dirty="0" smtClean="0"/>
          </a:p>
          <a:p>
            <a:pPr>
              <a:buNone/>
            </a:pPr>
            <a:r>
              <a:rPr lang="en-US" dirty="0" smtClean="0"/>
              <a:t>-Ravi </a:t>
            </a:r>
            <a:r>
              <a:rPr lang="en-US" dirty="0" err="1" smtClean="0"/>
              <a:t>Sethi</a:t>
            </a:r>
            <a:endParaRPr lang="en-US" dirty="0" smtClean="0"/>
          </a:p>
          <a:p>
            <a:pPr>
              <a:buNone/>
            </a:pPr>
            <a:r>
              <a:rPr lang="en-US" dirty="0" smtClean="0"/>
              <a:t>-Jeffrey D. </a:t>
            </a:r>
            <a:r>
              <a:rPr lang="en-US" dirty="0" err="1" smtClean="0"/>
              <a:t>Ullman</a:t>
            </a:r>
            <a:endParaRPr lang="en-US" dirty="0"/>
          </a:p>
        </p:txBody>
      </p:sp>
      <p:pic>
        <p:nvPicPr>
          <p:cNvPr id="4" name="Picture 9" descr="200px-Purple_dragon_book_b">
            <a:hlinkClick r:id="rId2" tooltip="Purple dragon book b.jpg"/>
          </p:cNvPr>
          <p:cNvPicPr>
            <a:picLocks noChangeAspect="1" noChangeArrowheads="1"/>
          </p:cNvPicPr>
          <p:nvPr/>
        </p:nvPicPr>
        <p:blipFill>
          <a:blip r:embed="rId3"/>
          <a:srcRect/>
          <a:stretch>
            <a:fillRect/>
          </a:stretch>
        </p:blipFill>
        <p:spPr>
          <a:xfrm>
            <a:off x="5181600" y="2362200"/>
            <a:ext cx="2262188" cy="3429000"/>
          </a:xfrm>
          <a:prstGeom prst="rect">
            <a:avLst/>
          </a:prstGeom>
          <a:noFill/>
        </p:spPr>
      </p:pic>
      <p:sp>
        <p:nvSpPr>
          <p:cNvPr id="5" name="Slide Number Placeholder 4"/>
          <p:cNvSpPr>
            <a:spLocks noGrp="1"/>
          </p:cNvSpPr>
          <p:nvPr>
            <p:ph type="sldNum" sz="quarter" idx="12"/>
          </p:nvPr>
        </p:nvSpPr>
        <p:spPr/>
        <p:txBody>
          <a:bodyPr/>
          <a:lstStyle/>
          <a:p>
            <a:fld id="{34A6E682-D65C-4126-AC47-5DB5584DB29D}"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Requirements</a:t>
            </a:r>
            <a:endParaRPr lang="en-US" dirty="0"/>
          </a:p>
        </p:txBody>
      </p:sp>
      <p:sp>
        <p:nvSpPr>
          <p:cNvPr id="3" name="Content Placeholder 2"/>
          <p:cNvSpPr>
            <a:spLocks noGrp="1"/>
          </p:cNvSpPr>
          <p:nvPr>
            <p:ph idx="1"/>
          </p:nvPr>
        </p:nvSpPr>
        <p:spPr/>
        <p:txBody>
          <a:bodyPr/>
          <a:lstStyle/>
          <a:p>
            <a:pPr>
              <a:defRPr/>
            </a:pPr>
            <a:r>
              <a:rPr lang="en-US" altLang="zh-CN" sz="2800" dirty="0" smtClean="0"/>
              <a:t>Basic Requirements</a:t>
            </a:r>
          </a:p>
          <a:p>
            <a:pPr lvl="1">
              <a:defRPr/>
            </a:pPr>
            <a:r>
              <a:rPr lang="en-US" altLang="zh-CN" sz="2400" dirty="0" smtClean="0"/>
              <a:t>Work on your homework individually.</a:t>
            </a:r>
          </a:p>
          <a:p>
            <a:pPr lvl="2">
              <a:defRPr/>
            </a:pPr>
            <a:r>
              <a:rPr lang="en-US" altLang="zh-CN" sz="2000" dirty="0" smtClean="0"/>
              <a:t>Discussions are encouraged but don’t copy others’ work.</a:t>
            </a:r>
          </a:p>
          <a:p>
            <a:pPr lvl="1">
              <a:defRPr/>
            </a:pPr>
            <a:r>
              <a:rPr lang="en-US" altLang="zh-CN" sz="2400" b="1" dirty="0" smtClean="0">
                <a:solidFill>
                  <a:schemeClr val="hlink"/>
                </a:solidFill>
              </a:rPr>
              <a:t>Get you hands dirty</a:t>
            </a:r>
            <a:r>
              <a:rPr lang="en-US" altLang="zh-CN" sz="2400" dirty="0" smtClean="0">
                <a:solidFill>
                  <a:schemeClr val="hlink"/>
                </a:solidFill>
              </a:rPr>
              <a:t>!</a:t>
            </a:r>
            <a:r>
              <a:rPr lang="en-US" altLang="zh-CN" sz="2400" dirty="0" smtClean="0"/>
              <a:t> </a:t>
            </a:r>
          </a:p>
          <a:p>
            <a:pPr lvl="2">
              <a:defRPr/>
            </a:pPr>
            <a:r>
              <a:rPr lang="en-US" altLang="zh-CN" sz="2000" dirty="0" smtClean="0"/>
              <a:t>Experiment with ideas presented in class and gain first-hand knowledge! </a:t>
            </a:r>
          </a:p>
          <a:p>
            <a:pPr lvl="1">
              <a:defRPr/>
            </a:pPr>
            <a:r>
              <a:rPr lang="en-US" altLang="zh-CN" sz="2400" dirty="0" smtClean="0"/>
              <a:t>Come to class and </a:t>
            </a:r>
            <a:r>
              <a:rPr lang="en-US" altLang="zh-CN" sz="2400" b="1" dirty="0" smtClean="0"/>
              <a:t>DON’T</a:t>
            </a:r>
            <a:r>
              <a:rPr lang="en-US" altLang="zh-CN" sz="2400" dirty="0" smtClean="0"/>
              <a:t> hesitate to speak if you have any questions/comments/suggestions!</a:t>
            </a:r>
          </a:p>
          <a:p>
            <a:pPr lvl="1">
              <a:defRPr/>
            </a:pPr>
            <a:r>
              <a:rPr lang="en-US" altLang="zh-CN" sz="2400" dirty="0" smtClean="0">
                <a:solidFill>
                  <a:srgbClr val="0000CC"/>
                </a:solidFill>
              </a:rPr>
              <a:t>Student participation is important!</a:t>
            </a:r>
            <a:endParaRPr lang="en-US" dirty="0">
              <a:solidFill>
                <a:srgbClr val="0000CC"/>
              </a:solidFill>
            </a:endParaRPr>
          </a:p>
        </p:txBody>
      </p:sp>
      <p:sp>
        <p:nvSpPr>
          <p:cNvPr id="4" name="Slide Number Placeholder 3"/>
          <p:cNvSpPr>
            <a:spLocks noGrp="1"/>
          </p:cNvSpPr>
          <p:nvPr>
            <p:ph type="sldNum" sz="quarter" idx="12"/>
          </p:nvPr>
        </p:nvSpPr>
        <p:spPr/>
        <p:txBody>
          <a:bodyPr/>
          <a:lstStyle/>
          <a:p>
            <a:fld id="{34A6E682-D65C-4126-AC47-5DB5584DB29D}"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Compiler vs. Interpreter (1/5)</a:t>
            </a:r>
            <a:endParaRPr lang="en-US" dirty="0"/>
          </a:p>
        </p:txBody>
      </p:sp>
      <p:sp>
        <p:nvSpPr>
          <p:cNvPr id="3" name="Content Placeholder 2"/>
          <p:cNvSpPr>
            <a:spLocks noGrp="1"/>
          </p:cNvSpPr>
          <p:nvPr>
            <p:ph idx="1"/>
          </p:nvPr>
        </p:nvSpPr>
        <p:spPr/>
        <p:txBody>
          <a:bodyPr/>
          <a:lstStyle/>
          <a:p>
            <a:pPr>
              <a:defRPr/>
            </a:pPr>
            <a:r>
              <a:rPr lang="en-US" altLang="ko-KR" dirty="0" smtClean="0">
                <a:solidFill>
                  <a:schemeClr val="hlink"/>
                </a:solidFill>
              </a:rPr>
              <a:t>Compilers</a:t>
            </a:r>
            <a:r>
              <a:rPr lang="en-US" altLang="ko-KR" dirty="0" smtClean="0"/>
              <a:t>: Translate a source (human-writable) program to an executable (machine-readable) program</a:t>
            </a:r>
            <a:endParaRPr lang="en-US" altLang="zh-CN" dirty="0" smtClean="0"/>
          </a:p>
          <a:p>
            <a:pPr>
              <a:defRPr/>
            </a:pPr>
            <a:endParaRPr lang="en-US" altLang="ko-KR" dirty="0" smtClean="0"/>
          </a:p>
          <a:p>
            <a:pPr>
              <a:defRPr/>
            </a:pPr>
            <a:r>
              <a:rPr lang="en-US" altLang="ko-KR" dirty="0" smtClean="0">
                <a:solidFill>
                  <a:schemeClr val="hlink"/>
                </a:solidFill>
              </a:rPr>
              <a:t>Interpreters</a:t>
            </a:r>
            <a:r>
              <a:rPr lang="en-US" altLang="ko-KR" dirty="0" smtClean="0"/>
              <a:t>:  Convert a source program and execute it at the same time.</a:t>
            </a:r>
          </a:p>
          <a:p>
            <a:endParaRPr lang="en-US" dirty="0"/>
          </a:p>
        </p:txBody>
      </p:sp>
      <p:sp>
        <p:nvSpPr>
          <p:cNvPr id="4" name="Slide Number Placeholder 3"/>
          <p:cNvSpPr>
            <a:spLocks noGrp="1"/>
          </p:cNvSpPr>
          <p:nvPr>
            <p:ph type="sldNum" sz="quarter" idx="12"/>
          </p:nvPr>
        </p:nvSpPr>
        <p:spPr/>
        <p:txBody>
          <a:bodyPr/>
          <a:lstStyle/>
          <a:p>
            <a:fld id="{34A6E682-D65C-4126-AC47-5DB5584DB29D}"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Rot="1" noChangeArrowheads="1"/>
          </p:cNvSpPr>
          <p:nvPr>
            <p:ph type="title"/>
          </p:nvPr>
        </p:nvSpPr>
        <p:spPr>
          <a:xfrm>
            <a:off x="457200" y="274638"/>
            <a:ext cx="8229600" cy="1143000"/>
          </a:xfrm>
        </p:spPr>
        <p:txBody>
          <a:bodyPr/>
          <a:lstStyle/>
          <a:p>
            <a:pPr eaLnBrk="1" hangingPunct="1">
              <a:defRPr/>
            </a:pPr>
            <a:r>
              <a:rPr lang="en-US" altLang="ko-KR" sz="4000" dirty="0" smtClean="0"/>
              <a:t>Compiler vs. Interpreter (2/5)</a:t>
            </a:r>
          </a:p>
        </p:txBody>
      </p:sp>
      <p:sp>
        <p:nvSpPr>
          <p:cNvPr id="27" name="Text Box 8"/>
          <p:cNvSpPr txBox="1">
            <a:spLocks noChangeArrowheads="1"/>
          </p:cNvSpPr>
          <p:nvPr/>
        </p:nvSpPr>
        <p:spPr bwMode="auto">
          <a:xfrm>
            <a:off x="6477000" y="2514600"/>
            <a:ext cx="2209800" cy="457200"/>
          </a:xfrm>
          <a:prstGeom prst="rect">
            <a:avLst/>
          </a:prstGeom>
          <a:noFill/>
          <a:ln w="9525">
            <a:noFill/>
            <a:miter lim="800000"/>
            <a:headEnd/>
            <a:tailEnd/>
          </a:ln>
        </p:spPr>
        <p:txBody>
          <a:bodyPr>
            <a:spAutoFit/>
          </a:bodyPr>
          <a:lstStyle/>
          <a:p>
            <a:pPr algn="l">
              <a:spcBef>
                <a:spcPct val="50000"/>
              </a:spcBef>
            </a:pPr>
            <a:r>
              <a:rPr lang="en-US" altLang="ko-KR" sz="2400">
                <a:ea typeface="Gulim" pitchFamily="34" charset="-127"/>
              </a:rPr>
              <a:t>Executable</a:t>
            </a:r>
          </a:p>
        </p:txBody>
      </p:sp>
      <p:sp>
        <p:nvSpPr>
          <p:cNvPr id="28" name="Text Box 11"/>
          <p:cNvSpPr txBox="1">
            <a:spLocks noChangeArrowheads="1"/>
          </p:cNvSpPr>
          <p:nvPr/>
        </p:nvSpPr>
        <p:spPr bwMode="auto">
          <a:xfrm>
            <a:off x="6629400" y="3429000"/>
            <a:ext cx="2057400" cy="457200"/>
          </a:xfrm>
          <a:prstGeom prst="rect">
            <a:avLst/>
          </a:prstGeom>
          <a:noFill/>
          <a:ln w="9525">
            <a:noFill/>
            <a:miter lim="800000"/>
            <a:headEnd/>
            <a:tailEnd/>
          </a:ln>
        </p:spPr>
        <p:txBody>
          <a:bodyPr>
            <a:spAutoFit/>
          </a:bodyPr>
          <a:lstStyle/>
          <a:p>
            <a:pPr algn="l">
              <a:spcBef>
                <a:spcPct val="50000"/>
              </a:spcBef>
            </a:pPr>
            <a:r>
              <a:rPr lang="en-US" altLang="ko-KR" sz="2400">
                <a:ea typeface="Gulim" pitchFamily="34" charset="-127"/>
              </a:rPr>
              <a:t>Output data</a:t>
            </a:r>
          </a:p>
        </p:txBody>
      </p:sp>
      <p:sp>
        <p:nvSpPr>
          <p:cNvPr id="29" name="Text Box 19"/>
          <p:cNvSpPr txBox="1">
            <a:spLocks noChangeArrowheads="1"/>
          </p:cNvSpPr>
          <p:nvPr/>
        </p:nvSpPr>
        <p:spPr bwMode="auto">
          <a:xfrm>
            <a:off x="6705600" y="5105400"/>
            <a:ext cx="2057400" cy="457200"/>
          </a:xfrm>
          <a:prstGeom prst="rect">
            <a:avLst/>
          </a:prstGeom>
          <a:noFill/>
          <a:ln w="9525">
            <a:noFill/>
            <a:miter lim="800000"/>
            <a:headEnd/>
            <a:tailEnd/>
          </a:ln>
        </p:spPr>
        <p:txBody>
          <a:bodyPr>
            <a:spAutoFit/>
          </a:bodyPr>
          <a:lstStyle/>
          <a:p>
            <a:pPr algn="l">
              <a:spcBef>
                <a:spcPct val="50000"/>
              </a:spcBef>
            </a:pPr>
            <a:r>
              <a:rPr lang="en-US" altLang="ko-KR" sz="2400">
                <a:ea typeface="Gulim" pitchFamily="34" charset="-127"/>
              </a:rPr>
              <a:t>Output data</a:t>
            </a:r>
          </a:p>
        </p:txBody>
      </p:sp>
      <p:grpSp>
        <p:nvGrpSpPr>
          <p:cNvPr id="30" name="Group 29"/>
          <p:cNvGrpSpPr/>
          <p:nvPr/>
        </p:nvGrpSpPr>
        <p:grpSpPr>
          <a:xfrm>
            <a:off x="544513" y="1700213"/>
            <a:ext cx="8066087" cy="4681537"/>
            <a:chOff x="544513" y="1700213"/>
            <a:chExt cx="8066087" cy="4681537"/>
          </a:xfrm>
        </p:grpSpPr>
        <p:sp>
          <p:nvSpPr>
            <p:cNvPr id="31" name="Rectangle 3"/>
            <p:cNvSpPr>
              <a:spLocks noChangeArrowheads="1"/>
            </p:cNvSpPr>
            <p:nvPr/>
          </p:nvSpPr>
          <p:spPr bwMode="auto">
            <a:xfrm>
              <a:off x="544513" y="1700213"/>
              <a:ext cx="7772400" cy="4303712"/>
            </a:xfrm>
            <a:prstGeom prst="rect">
              <a:avLst/>
            </a:prstGeom>
            <a:noFill/>
            <a:ln w="9525">
              <a:noFill/>
              <a:miter lim="800000"/>
              <a:headEnd/>
              <a:tailEnd/>
            </a:ln>
            <a:effectLst/>
          </p:spPr>
          <p:txBody>
            <a:bodyPr/>
            <a:lstStyle/>
            <a:p>
              <a:pPr marL="742950" lvl="1" indent="-285750" algn="l">
                <a:spcBef>
                  <a:spcPct val="20000"/>
                </a:spcBef>
                <a:buClr>
                  <a:schemeClr val="accent2"/>
                </a:buClr>
                <a:buSzPct val="70000"/>
                <a:buFont typeface="Wingdings" pitchFamily="2" charset="2"/>
                <a:buNone/>
                <a:defRPr/>
              </a:pPr>
              <a:r>
                <a:rPr lang="en-US" altLang="ko-KR" sz="2800" b="1" dirty="0">
                  <a:solidFill>
                    <a:srgbClr val="0000CC"/>
                  </a:solidFill>
                  <a:effectLst>
                    <a:outerShdw blurRad="38100" dist="38100" dir="2700000" algn="tl">
                      <a:srgbClr val="000000"/>
                    </a:outerShdw>
                  </a:effectLst>
                  <a:latin typeface="Comic Sans MS" pitchFamily="66" charset="0"/>
                </a:rPr>
                <a:t>Ideal concept:</a:t>
              </a:r>
              <a:r>
                <a:rPr lang="en-US" altLang="ko-KR" sz="2800" dirty="0">
                  <a:effectLst>
                    <a:outerShdw blurRad="38100" dist="38100" dir="2700000" algn="tl">
                      <a:srgbClr val="000000"/>
                    </a:outerShdw>
                  </a:effectLst>
                  <a:latin typeface="Comic Sans MS" pitchFamily="66" charset="0"/>
                </a:rPr>
                <a:t>   </a:t>
              </a:r>
            </a:p>
          </p:txBody>
        </p:sp>
        <p:sp>
          <p:nvSpPr>
            <p:cNvPr id="32" name="AutoShape 4"/>
            <p:cNvSpPr>
              <a:spLocks noChangeArrowheads="1"/>
            </p:cNvSpPr>
            <p:nvPr/>
          </p:nvSpPr>
          <p:spPr bwMode="auto">
            <a:xfrm>
              <a:off x="3810000" y="2590800"/>
              <a:ext cx="2133600" cy="457200"/>
            </a:xfrm>
            <a:prstGeom prst="roundRect">
              <a:avLst>
                <a:gd name="adj" fmla="val 16667"/>
              </a:avLst>
            </a:prstGeom>
            <a:solidFill>
              <a:schemeClr val="accent2"/>
            </a:solidFill>
            <a:ln w="9525">
              <a:solidFill>
                <a:schemeClr val="tx1"/>
              </a:solidFill>
              <a:miter lim="800000"/>
              <a:headEnd/>
              <a:tailEnd/>
            </a:ln>
          </p:spPr>
          <p:txBody>
            <a:bodyPr wrap="none" anchor="ctr"/>
            <a:lstStyle/>
            <a:p>
              <a:r>
                <a:rPr lang="en-US" altLang="ko-KR" sz="2400">
                  <a:ea typeface="Gulim" pitchFamily="34" charset="-127"/>
                </a:rPr>
                <a:t>Compiler</a:t>
              </a:r>
            </a:p>
          </p:txBody>
        </p:sp>
        <p:sp>
          <p:nvSpPr>
            <p:cNvPr id="33" name="AutoShape 5"/>
            <p:cNvSpPr>
              <a:spLocks noChangeArrowheads="1"/>
            </p:cNvSpPr>
            <p:nvPr/>
          </p:nvSpPr>
          <p:spPr bwMode="auto">
            <a:xfrm>
              <a:off x="3810000" y="3429000"/>
              <a:ext cx="2057400" cy="457200"/>
            </a:xfrm>
            <a:prstGeom prst="roundRect">
              <a:avLst>
                <a:gd name="adj" fmla="val 16667"/>
              </a:avLst>
            </a:prstGeom>
            <a:solidFill>
              <a:schemeClr val="accent2"/>
            </a:solidFill>
            <a:ln w="9525">
              <a:solidFill>
                <a:schemeClr val="tx1"/>
              </a:solidFill>
              <a:miter lim="800000"/>
              <a:headEnd/>
              <a:tailEnd/>
            </a:ln>
          </p:spPr>
          <p:txBody>
            <a:bodyPr wrap="none" anchor="ctr"/>
            <a:lstStyle/>
            <a:p>
              <a:r>
                <a:rPr lang="en-US" altLang="ko-KR" sz="2400">
                  <a:ea typeface="Gulim" pitchFamily="34" charset="-127"/>
                </a:rPr>
                <a:t>Executable</a:t>
              </a:r>
            </a:p>
          </p:txBody>
        </p:sp>
        <p:sp>
          <p:nvSpPr>
            <p:cNvPr id="34" name="Text Box 6"/>
            <p:cNvSpPr txBox="1">
              <a:spLocks noChangeArrowheads="1"/>
            </p:cNvSpPr>
            <p:nvPr/>
          </p:nvSpPr>
          <p:spPr bwMode="auto">
            <a:xfrm>
              <a:off x="1295400" y="2590800"/>
              <a:ext cx="1600200" cy="457200"/>
            </a:xfrm>
            <a:prstGeom prst="rect">
              <a:avLst/>
            </a:prstGeom>
            <a:noFill/>
            <a:ln w="9525">
              <a:noFill/>
              <a:miter lim="800000"/>
              <a:headEnd/>
              <a:tailEnd/>
            </a:ln>
          </p:spPr>
          <p:txBody>
            <a:bodyPr>
              <a:spAutoFit/>
            </a:bodyPr>
            <a:lstStyle/>
            <a:p>
              <a:pPr algn="l">
                <a:spcBef>
                  <a:spcPct val="50000"/>
                </a:spcBef>
              </a:pPr>
              <a:endParaRPr lang="zh-CN" altLang="zh-CN" sz="2400">
                <a:ea typeface="Gulim" pitchFamily="34" charset="-127"/>
              </a:endParaRPr>
            </a:p>
          </p:txBody>
        </p:sp>
        <p:sp>
          <p:nvSpPr>
            <p:cNvPr id="35" name="Text Box 7"/>
            <p:cNvSpPr txBox="1">
              <a:spLocks noChangeArrowheads="1"/>
            </p:cNvSpPr>
            <p:nvPr/>
          </p:nvSpPr>
          <p:spPr bwMode="auto">
            <a:xfrm>
              <a:off x="1219200" y="2514600"/>
              <a:ext cx="2057400" cy="457200"/>
            </a:xfrm>
            <a:prstGeom prst="rect">
              <a:avLst/>
            </a:prstGeom>
            <a:noFill/>
            <a:ln w="9525">
              <a:noFill/>
              <a:miter lim="800000"/>
              <a:headEnd/>
              <a:tailEnd/>
            </a:ln>
          </p:spPr>
          <p:txBody>
            <a:bodyPr>
              <a:spAutoFit/>
            </a:bodyPr>
            <a:lstStyle/>
            <a:p>
              <a:pPr algn="l">
                <a:spcBef>
                  <a:spcPct val="50000"/>
                </a:spcBef>
              </a:pPr>
              <a:r>
                <a:rPr lang="en-US" altLang="ko-KR" sz="2400" dirty="0">
                  <a:ea typeface="Gulim" pitchFamily="34" charset="-127"/>
                </a:rPr>
                <a:t>Source code</a:t>
              </a:r>
            </a:p>
          </p:txBody>
        </p:sp>
        <p:sp>
          <p:nvSpPr>
            <p:cNvPr id="36" name="Text Box 9"/>
            <p:cNvSpPr txBox="1">
              <a:spLocks noChangeArrowheads="1"/>
            </p:cNvSpPr>
            <p:nvPr/>
          </p:nvSpPr>
          <p:spPr bwMode="auto">
            <a:xfrm>
              <a:off x="1295400" y="3429000"/>
              <a:ext cx="1905000" cy="457200"/>
            </a:xfrm>
            <a:prstGeom prst="rect">
              <a:avLst/>
            </a:prstGeom>
            <a:noFill/>
            <a:ln w="9525">
              <a:noFill/>
              <a:miter lim="800000"/>
              <a:headEnd/>
              <a:tailEnd/>
            </a:ln>
          </p:spPr>
          <p:txBody>
            <a:bodyPr>
              <a:spAutoFit/>
            </a:bodyPr>
            <a:lstStyle/>
            <a:p>
              <a:pPr algn="l">
                <a:spcBef>
                  <a:spcPct val="50000"/>
                </a:spcBef>
              </a:pPr>
              <a:r>
                <a:rPr lang="en-US" altLang="ko-KR" sz="2400">
                  <a:ea typeface="Gulim" pitchFamily="34" charset="-127"/>
                </a:rPr>
                <a:t>Input data</a:t>
              </a:r>
            </a:p>
          </p:txBody>
        </p:sp>
        <p:sp>
          <p:nvSpPr>
            <p:cNvPr id="37" name="Text Box 10"/>
            <p:cNvSpPr txBox="1">
              <a:spLocks noChangeArrowheads="1"/>
            </p:cNvSpPr>
            <p:nvPr/>
          </p:nvSpPr>
          <p:spPr bwMode="auto">
            <a:xfrm>
              <a:off x="6423025" y="3421063"/>
              <a:ext cx="2187575" cy="457200"/>
            </a:xfrm>
            <a:prstGeom prst="rect">
              <a:avLst/>
            </a:prstGeom>
            <a:noFill/>
            <a:ln w="9525">
              <a:noFill/>
              <a:miter lim="800000"/>
              <a:headEnd/>
              <a:tailEnd/>
            </a:ln>
          </p:spPr>
          <p:txBody>
            <a:bodyPr>
              <a:spAutoFit/>
            </a:bodyPr>
            <a:lstStyle/>
            <a:p>
              <a:pPr algn="l">
                <a:spcBef>
                  <a:spcPct val="50000"/>
                </a:spcBef>
              </a:pPr>
              <a:endParaRPr lang="zh-CN" altLang="zh-CN" sz="2400">
                <a:ea typeface="Gulim" pitchFamily="34" charset="-127"/>
              </a:endParaRPr>
            </a:p>
          </p:txBody>
        </p:sp>
        <p:sp>
          <p:nvSpPr>
            <p:cNvPr id="38" name="AutoShape 12"/>
            <p:cNvSpPr>
              <a:spLocks noChangeArrowheads="1"/>
            </p:cNvSpPr>
            <p:nvPr/>
          </p:nvSpPr>
          <p:spPr bwMode="auto">
            <a:xfrm>
              <a:off x="3200400" y="2590800"/>
              <a:ext cx="381000" cy="457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39" name="AutoShape 13"/>
            <p:cNvSpPr>
              <a:spLocks noChangeArrowheads="1"/>
            </p:cNvSpPr>
            <p:nvPr/>
          </p:nvSpPr>
          <p:spPr bwMode="auto">
            <a:xfrm>
              <a:off x="3200400" y="3429000"/>
              <a:ext cx="381000" cy="457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0" name="AutoShape 14"/>
            <p:cNvSpPr>
              <a:spLocks noChangeArrowheads="1"/>
            </p:cNvSpPr>
            <p:nvPr/>
          </p:nvSpPr>
          <p:spPr bwMode="auto">
            <a:xfrm>
              <a:off x="6172200" y="3429000"/>
              <a:ext cx="381000" cy="457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1" name="AutoShape 15"/>
            <p:cNvSpPr>
              <a:spLocks noChangeArrowheads="1"/>
            </p:cNvSpPr>
            <p:nvPr/>
          </p:nvSpPr>
          <p:spPr bwMode="auto">
            <a:xfrm>
              <a:off x="6096000" y="2514600"/>
              <a:ext cx="381000" cy="457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2" name="AutoShape 16"/>
            <p:cNvSpPr>
              <a:spLocks noChangeArrowheads="1"/>
            </p:cNvSpPr>
            <p:nvPr/>
          </p:nvSpPr>
          <p:spPr bwMode="auto">
            <a:xfrm>
              <a:off x="3810000" y="5029200"/>
              <a:ext cx="2057400" cy="533400"/>
            </a:xfrm>
            <a:prstGeom prst="roundRect">
              <a:avLst>
                <a:gd name="adj" fmla="val 16667"/>
              </a:avLst>
            </a:prstGeom>
            <a:solidFill>
              <a:schemeClr val="accent2"/>
            </a:solidFill>
            <a:ln w="9525">
              <a:solidFill>
                <a:schemeClr val="tx1"/>
              </a:solidFill>
              <a:miter lim="800000"/>
              <a:headEnd/>
              <a:tailEnd/>
            </a:ln>
          </p:spPr>
          <p:txBody>
            <a:bodyPr wrap="none" anchor="ctr"/>
            <a:lstStyle/>
            <a:p>
              <a:r>
                <a:rPr lang="en-US" altLang="ko-KR" sz="2400">
                  <a:ea typeface="Gulim" pitchFamily="34" charset="-127"/>
                </a:rPr>
                <a:t>Interpreter</a:t>
              </a:r>
            </a:p>
          </p:txBody>
        </p:sp>
        <p:sp>
          <p:nvSpPr>
            <p:cNvPr id="43" name="Text Box 17"/>
            <p:cNvSpPr txBox="1">
              <a:spLocks noChangeArrowheads="1"/>
            </p:cNvSpPr>
            <p:nvPr/>
          </p:nvSpPr>
          <p:spPr bwMode="auto">
            <a:xfrm>
              <a:off x="1219200" y="4572000"/>
              <a:ext cx="2057400" cy="457200"/>
            </a:xfrm>
            <a:prstGeom prst="rect">
              <a:avLst/>
            </a:prstGeom>
            <a:noFill/>
            <a:ln w="9525">
              <a:noFill/>
              <a:miter lim="800000"/>
              <a:headEnd/>
              <a:tailEnd/>
            </a:ln>
          </p:spPr>
          <p:txBody>
            <a:bodyPr>
              <a:spAutoFit/>
            </a:bodyPr>
            <a:lstStyle/>
            <a:p>
              <a:pPr algn="l">
                <a:spcBef>
                  <a:spcPct val="50000"/>
                </a:spcBef>
              </a:pPr>
              <a:r>
                <a:rPr lang="en-US" altLang="ko-KR" sz="2400">
                  <a:ea typeface="Gulim" pitchFamily="34" charset="-127"/>
                </a:rPr>
                <a:t>Source code</a:t>
              </a:r>
            </a:p>
          </p:txBody>
        </p:sp>
        <p:sp>
          <p:nvSpPr>
            <p:cNvPr id="44" name="Text Box 18"/>
            <p:cNvSpPr txBox="1">
              <a:spLocks noChangeArrowheads="1"/>
            </p:cNvSpPr>
            <p:nvPr/>
          </p:nvSpPr>
          <p:spPr bwMode="auto">
            <a:xfrm>
              <a:off x="1219200" y="5486400"/>
              <a:ext cx="1905000" cy="457200"/>
            </a:xfrm>
            <a:prstGeom prst="rect">
              <a:avLst/>
            </a:prstGeom>
            <a:noFill/>
            <a:ln w="9525">
              <a:noFill/>
              <a:miter lim="800000"/>
              <a:headEnd/>
              <a:tailEnd/>
            </a:ln>
          </p:spPr>
          <p:txBody>
            <a:bodyPr>
              <a:spAutoFit/>
            </a:bodyPr>
            <a:lstStyle/>
            <a:p>
              <a:pPr algn="l">
                <a:spcBef>
                  <a:spcPct val="50000"/>
                </a:spcBef>
              </a:pPr>
              <a:r>
                <a:rPr lang="en-US" altLang="ko-KR" sz="2400">
                  <a:ea typeface="Gulim" pitchFamily="34" charset="-127"/>
                </a:rPr>
                <a:t>Input data</a:t>
              </a:r>
            </a:p>
          </p:txBody>
        </p:sp>
        <p:sp>
          <p:nvSpPr>
            <p:cNvPr id="45" name="AutoShape 20"/>
            <p:cNvSpPr>
              <a:spLocks noChangeArrowheads="1"/>
            </p:cNvSpPr>
            <p:nvPr/>
          </p:nvSpPr>
          <p:spPr bwMode="auto">
            <a:xfrm>
              <a:off x="3124200" y="4572000"/>
              <a:ext cx="533400" cy="1600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6" name="AutoShape 21"/>
            <p:cNvSpPr>
              <a:spLocks noChangeArrowheads="1"/>
            </p:cNvSpPr>
            <p:nvPr/>
          </p:nvSpPr>
          <p:spPr bwMode="auto">
            <a:xfrm>
              <a:off x="6248400" y="5105400"/>
              <a:ext cx="381000" cy="4572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47" name="Rectangle 22"/>
            <p:cNvSpPr>
              <a:spLocks noChangeArrowheads="1"/>
            </p:cNvSpPr>
            <p:nvPr/>
          </p:nvSpPr>
          <p:spPr bwMode="auto">
            <a:xfrm>
              <a:off x="684213" y="2420938"/>
              <a:ext cx="7848600" cy="1871662"/>
            </a:xfrm>
            <a:prstGeom prst="rect">
              <a:avLst/>
            </a:prstGeom>
            <a:noFill/>
            <a:ln w="9525">
              <a:solidFill>
                <a:schemeClr val="tx1"/>
              </a:solidFill>
              <a:miter lim="800000"/>
              <a:headEnd/>
              <a:tailEnd/>
            </a:ln>
          </p:spPr>
          <p:txBody>
            <a:bodyPr wrap="none" anchor="ctr"/>
            <a:lstStyle/>
            <a:p>
              <a:endParaRPr lang="zh-CN" altLang="en-US"/>
            </a:p>
          </p:txBody>
        </p:sp>
        <p:sp>
          <p:nvSpPr>
            <p:cNvPr id="48" name="Rectangle 23"/>
            <p:cNvSpPr>
              <a:spLocks noChangeArrowheads="1"/>
            </p:cNvSpPr>
            <p:nvPr/>
          </p:nvSpPr>
          <p:spPr bwMode="auto">
            <a:xfrm>
              <a:off x="684213" y="4510088"/>
              <a:ext cx="7848600" cy="1871662"/>
            </a:xfrm>
            <a:prstGeom prst="rect">
              <a:avLst/>
            </a:prstGeom>
            <a:noFill/>
            <a:ln w="9525">
              <a:solidFill>
                <a:schemeClr val="tx1"/>
              </a:solidFill>
              <a:miter lim="800000"/>
              <a:headEnd/>
              <a:tailEnd/>
            </a:ln>
          </p:spPr>
          <p:txBody>
            <a:bodyPr wrap="none" anchor="ctr"/>
            <a:lstStyle/>
            <a:p>
              <a:endParaRPr lang="zh-CN" altLang="en-US"/>
            </a:p>
          </p:txBody>
        </p:sp>
      </p:grpSp>
      <p:sp>
        <p:nvSpPr>
          <p:cNvPr id="25" name="Slide Number Placeholder 24"/>
          <p:cNvSpPr>
            <a:spLocks noGrp="1"/>
          </p:cNvSpPr>
          <p:nvPr>
            <p:ph type="sldNum" sz="quarter" idx="12"/>
          </p:nvPr>
        </p:nvSpPr>
        <p:spPr/>
        <p:txBody>
          <a:bodyPr/>
          <a:lstStyle/>
          <a:p>
            <a:fld id="{34A6E682-D65C-4126-AC47-5DB5584DB29D}"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TotalTime>
  <Words>2862</Words>
  <Application>Microsoft Office PowerPoint</Application>
  <PresentationFormat>On-screen Show (4:3)</PresentationFormat>
  <Paragraphs>398</Paragraphs>
  <Slides>52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맑은 고딕</vt:lpstr>
      <vt:lpstr>宋体</vt:lpstr>
      <vt:lpstr>Arial</vt:lpstr>
      <vt:lpstr>Calibri</vt:lpstr>
      <vt:lpstr>Comic Sans MS</vt:lpstr>
      <vt:lpstr>Gulim</vt:lpstr>
      <vt:lpstr>Wingdings</vt:lpstr>
      <vt:lpstr>Office Theme</vt:lpstr>
      <vt:lpstr>Compiler Design </vt:lpstr>
      <vt:lpstr>Contents</vt:lpstr>
      <vt:lpstr>Introduction</vt:lpstr>
      <vt:lpstr>Language Processors</vt:lpstr>
      <vt:lpstr>Language Processors</vt:lpstr>
      <vt:lpstr>Recommended Book</vt:lpstr>
      <vt:lpstr>Requirements</vt:lpstr>
      <vt:lpstr>Compiler vs. Interpreter (1/5)</vt:lpstr>
      <vt:lpstr>Compiler vs. Interpreter (2/5)</vt:lpstr>
      <vt:lpstr>Compiler vs. Interpreter (3/5)</vt:lpstr>
      <vt:lpstr>Compiler vs. Interpreter (4/5)</vt:lpstr>
      <vt:lpstr>Compiler vs. Interpreter (5/5)</vt:lpstr>
      <vt:lpstr>A Language Processing System</vt:lpstr>
      <vt:lpstr>Structure of A Compiler</vt:lpstr>
      <vt:lpstr>Phase of compilations</vt:lpstr>
      <vt:lpstr>Scanning/Lexical analysis</vt:lpstr>
      <vt:lpstr>Scanning/Lexical analysis</vt:lpstr>
      <vt:lpstr>Scanning/Lexical analysis</vt:lpstr>
      <vt:lpstr>Scanning/Lexical analysis</vt:lpstr>
      <vt:lpstr>Scanning/Lexical analysis</vt:lpstr>
      <vt:lpstr>PowerPoint Presentation</vt:lpstr>
      <vt:lpstr>Parsing/Syntax Analysis</vt:lpstr>
      <vt:lpstr>Parsing/Syntax Analysis</vt:lpstr>
      <vt:lpstr>Parsing/Syntax Analysis</vt:lpstr>
      <vt:lpstr>Semantic Analysis</vt:lpstr>
      <vt:lpstr>Semantic Analysis</vt:lpstr>
      <vt:lpstr>Semantic Analysis</vt:lpstr>
      <vt:lpstr>Semantic Analysis</vt:lpstr>
      <vt:lpstr>Intermediate Code Generation</vt:lpstr>
      <vt:lpstr>Intermediate Code Generation</vt:lpstr>
      <vt:lpstr>Intermediate Code Generation</vt:lpstr>
      <vt:lpstr>Code Optimization</vt:lpstr>
      <vt:lpstr>Code Optimization</vt:lpstr>
      <vt:lpstr>Code Generation</vt:lpstr>
      <vt:lpstr>Code Generation</vt:lpstr>
      <vt:lpstr>Code Generation</vt:lpstr>
      <vt:lpstr>Symbol-Table Management</vt:lpstr>
      <vt:lpstr>Compiler Construction Tools</vt:lpstr>
      <vt:lpstr>Commonly used Compiler Construction Tools</vt:lpstr>
      <vt:lpstr>Commonly used Compiler Construction Tools</vt:lpstr>
      <vt:lpstr>The Evaluation of Programming Language</vt:lpstr>
      <vt:lpstr>The Move to Higher-level Language</vt:lpstr>
      <vt:lpstr>The Move to Higher-level Language</vt:lpstr>
      <vt:lpstr>Classification</vt:lpstr>
      <vt:lpstr>Classification</vt:lpstr>
      <vt:lpstr>Classification</vt:lpstr>
      <vt:lpstr>Classification</vt:lpstr>
      <vt:lpstr>Classification</vt:lpstr>
      <vt:lpstr>Application of Compiler Technology</vt:lpstr>
      <vt:lpstr>Compiler Scientist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dc:title>
  <dc:creator>user</dc:creator>
  <cp:lastModifiedBy>Windows User</cp:lastModifiedBy>
  <cp:revision>113</cp:revision>
  <dcterms:created xsi:type="dcterms:W3CDTF">2013-08-18T06:57:50Z</dcterms:created>
  <dcterms:modified xsi:type="dcterms:W3CDTF">2019-07-15T18:33:05Z</dcterms:modified>
</cp:coreProperties>
</file>