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2F3C-E491-4D22-B5B7-A04EA93F5B8E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Code Optimization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F.M. Rahat </a:t>
            </a:r>
            <a:r>
              <a:rPr lang="en-US" b="1" dirty="0" err="1" smtClean="0">
                <a:solidFill>
                  <a:srgbClr val="C00000"/>
                </a:solidFill>
              </a:rPr>
              <a:t>Hasan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CSE, </a:t>
            </a:r>
            <a:r>
              <a:rPr lang="en-US" b="1" dirty="0" smtClean="0">
                <a:solidFill>
                  <a:srgbClr val="C00000"/>
                </a:solidFill>
              </a:rPr>
              <a:t>BSMRSTU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"/>
            <a:ext cx="6035040" cy="654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3048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9.2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Fig.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shows the result of eliminating both global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local common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sub expressions from blocks B5 and B6 in the flow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graph.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4572000" cy="1323439"/>
          </a:xfrm>
          <a:prstGeom prst="rect">
            <a:avLst/>
          </a:prstGeom>
          <a:ln>
            <a:solidFill>
              <a:srgbClr val="00FF00"/>
            </a:solidFill>
          </a:ln>
        </p:spPr>
        <p:txBody>
          <a:bodyPr>
            <a:spAutoFit/>
          </a:bodyPr>
          <a:lstStyle/>
          <a:p>
            <a:pPr algn="just"/>
            <a:r>
              <a:rPr lang="en-US" sz="2000" dirty="0"/>
              <a:t>After local common sub expressions are eliminated, </a:t>
            </a:r>
            <a:r>
              <a:rPr lang="en-US" sz="2000" b="1" dirty="0"/>
              <a:t>B</a:t>
            </a:r>
            <a:r>
              <a:rPr lang="en-US" sz="2000" b="1" baseline="-25000" dirty="0"/>
              <a:t>5</a:t>
            </a:r>
            <a:r>
              <a:rPr lang="en-US" sz="2000" dirty="0"/>
              <a:t> still evaluates 4*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&amp; 4*j. </a:t>
            </a:r>
          </a:p>
          <a:p>
            <a:pPr algn="just"/>
            <a:r>
              <a:rPr lang="en-US" sz="2000" dirty="0" smtClean="0"/>
              <a:t>Both </a:t>
            </a:r>
            <a:r>
              <a:rPr lang="en-US" sz="2000" dirty="0"/>
              <a:t>are common </a:t>
            </a:r>
            <a:r>
              <a:rPr lang="en-US" sz="2000" dirty="0" err="1"/>
              <a:t>subexpressions</a:t>
            </a:r>
            <a:r>
              <a:rPr lang="en-US" sz="2000" dirty="0"/>
              <a:t>; in particular</a:t>
            </a:r>
            <a:r>
              <a:rPr lang="en-US" sz="2000" dirty="0" smtClean="0"/>
              <a:t>, the </a:t>
            </a:r>
            <a:r>
              <a:rPr lang="en-US" sz="2000" dirty="0"/>
              <a:t>three statements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81000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1752595"/>
            <a:ext cx="2926080" cy="26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5263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using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 computed in block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. </a:t>
            </a: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Observe </a:t>
            </a:r>
            <a:r>
              <a:rPr lang="en-US" sz="2400" dirty="0"/>
              <a:t>that as control passes </a:t>
            </a:r>
            <a:r>
              <a:rPr lang="en-US" sz="2400" dirty="0" smtClean="0"/>
              <a:t>from the </a:t>
            </a:r>
            <a:r>
              <a:rPr lang="en-US" sz="2400" dirty="0"/>
              <a:t>evaluation of </a:t>
            </a:r>
            <a:r>
              <a:rPr lang="en-US" sz="2400" b="1" dirty="0" smtClean="0">
                <a:solidFill>
                  <a:srgbClr val="0000FF"/>
                </a:solidFill>
              </a:rPr>
              <a:t>4*j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0000FF"/>
                </a:solidFill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, </a:t>
            </a:r>
            <a:r>
              <a:rPr lang="en-US" sz="2400" dirty="0"/>
              <a:t>there is no change to </a:t>
            </a:r>
            <a:r>
              <a:rPr lang="en-US" sz="2400" b="1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/>
              <a:t>no change to 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b="1" baseline="-25000" dirty="0">
                <a:solidFill>
                  <a:srgbClr val="0000FF"/>
                </a:solidFill>
              </a:rPr>
              <a:t>4</a:t>
            </a:r>
            <a:r>
              <a:rPr lang="en-US" sz="2400" dirty="0" smtClean="0"/>
              <a:t>, so 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b="1" baseline="-25000" dirty="0">
                <a:solidFill>
                  <a:srgbClr val="0000FF"/>
                </a:solidFill>
              </a:rPr>
              <a:t>4</a:t>
            </a:r>
            <a:r>
              <a:rPr lang="en-US" sz="2400" dirty="0"/>
              <a:t> can be used if </a:t>
            </a:r>
            <a:r>
              <a:rPr lang="en-US" sz="2400" b="1" dirty="0" smtClean="0">
                <a:solidFill>
                  <a:srgbClr val="0000FF"/>
                </a:solidFill>
              </a:rPr>
              <a:t>4*j</a:t>
            </a:r>
            <a:r>
              <a:rPr lang="en-US" sz="2400" dirty="0" smtClean="0"/>
              <a:t> </a:t>
            </a:r>
            <a:r>
              <a:rPr lang="en-US" sz="2400" dirty="0"/>
              <a:t>is needed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118272" y="12192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4338" y="2996484"/>
            <a:ext cx="2926080" cy="170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18072" y="32004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4114800" cy="178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581815" y="838200"/>
            <a:ext cx="165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33400"/>
            <a:ext cx="4572000" cy="4893647"/>
          </a:xfrm>
          <a:prstGeom prst="rect">
            <a:avLst/>
          </a:prstGeom>
          <a:ln>
            <a:solidFill>
              <a:srgbClr val="00FF00"/>
            </a:solidFill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Another common sub expression comes to light in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 after </a:t>
            </a:r>
            <a:r>
              <a:rPr lang="en-US" sz="2400" b="1" dirty="0" smtClean="0">
                <a:solidFill>
                  <a:srgbClr val="0000FF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4</a:t>
            </a:r>
            <a:r>
              <a:rPr lang="en-US" sz="2400" dirty="0" smtClean="0"/>
              <a:t> replaces </a:t>
            </a:r>
            <a:r>
              <a:rPr lang="en-US" sz="2400" b="1" dirty="0" smtClean="0">
                <a:solidFill>
                  <a:srgbClr val="0000FF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8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The new expression </a:t>
            </a:r>
            <a:r>
              <a:rPr lang="en-US" sz="2400" b="1" dirty="0" smtClean="0">
                <a:solidFill>
                  <a:srgbClr val="0000FF"/>
                </a:solidFill>
              </a:rPr>
              <a:t>a[t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0000FF"/>
                </a:solidFill>
              </a:rPr>
              <a:t>]</a:t>
            </a:r>
            <a:r>
              <a:rPr lang="en-US" sz="2400" dirty="0" smtClean="0"/>
              <a:t> corresponds to the value of </a:t>
            </a:r>
            <a:r>
              <a:rPr lang="en-US" sz="2400" b="1" dirty="0" smtClean="0">
                <a:solidFill>
                  <a:srgbClr val="0000FF"/>
                </a:solidFill>
              </a:rPr>
              <a:t>a[ j]</a:t>
            </a:r>
            <a:r>
              <a:rPr lang="en-US" sz="2400" dirty="0" smtClean="0"/>
              <a:t> at the source level.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Not only does </a:t>
            </a:r>
            <a:r>
              <a:rPr lang="en-US" sz="2400" b="1" dirty="0" smtClean="0">
                <a:solidFill>
                  <a:srgbClr val="0000FF"/>
                </a:solidFill>
              </a:rPr>
              <a:t>j</a:t>
            </a:r>
            <a:r>
              <a:rPr lang="en-US" sz="2400" dirty="0" smtClean="0"/>
              <a:t> retain its value as control leaves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 &amp; then enters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 , but </a:t>
            </a:r>
            <a:r>
              <a:rPr lang="en-US" sz="2400" b="1" dirty="0">
                <a:solidFill>
                  <a:srgbClr val="0000FF"/>
                </a:solidFill>
              </a:rPr>
              <a:t>a[j]</a:t>
            </a:r>
            <a:r>
              <a:rPr lang="en-US" sz="2400" dirty="0"/>
              <a:t> , a value computed into a temporary 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b="1" baseline="-250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does too, because there are </a:t>
            </a:r>
            <a:r>
              <a:rPr lang="en-US" sz="2400" dirty="0" smtClean="0"/>
              <a:t>no assignments </a:t>
            </a:r>
            <a:r>
              <a:rPr lang="en-US" sz="2400" dirty="0"/>
              <a:t>to elements of the array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in the interim.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505200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118272" y="43434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073604"/>
            <a:ext cx="2926080" cy="170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15534" y="527752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4724400"/>
            <a:ext cx="1905000" cy="5334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503920" cy="304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657600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876800"/>
            <a:ext cx="246888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53884" y="49309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8272" y="43434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7" y="139653"/>
            <a:ext cx="6035040" cy="648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Propagation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2438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Block B</a:t>
            </a:r>
            <a:r>
              <a:rPr lang="en-US" baseline="-25000" dirty="0" smtClean="0"/>
              <a:t>5</a:t>
            </a:r>
            <a:r>
              <a:rPr lang="en-US" dirty="0" smtClean="0"/>
              <a:t> can be further improved by eliminating x using two new transformations. </a:t>
            </a:r>
          </a:p>
          <a:p>
            <a:pPr algn="just"/>
            <a:r>
              <a:rPr lang="en-US" dirty="0" smtClean="0"/>
              <a:t>One concerns assignments of the form </a:t>
            </a:r>
            <a:r>
              <a:rPr lang="en-US" b="1" dirty="0" smtClean="0">
                <a:solidFill>
                  <a:srgbClr val="FF0000"/>
                </a:solidFill>
              </a:rPr>
              <a:t>u = v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statements.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200149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3749040" cy="21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895600"/>
            <a:ext cx="3840480" cy="24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40039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00" y="40801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457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The idea behind the copy-propagation transformation is to use </a:t>
            </a:r>
            <a:r>
              <a:rPr lang="en-US" sz="2800" b="1" dirty="0" smtClean="0"/>
              <a:t>v</a:t>
            </a:r>
            <a:r>
              <a:rPr lang="en-US" sz="2800" dirty="0" smtClean="0"/>
              <a:t> for u, wherever possible after the copy statement </a:t>
            </a:r>
            <a:r>
              <a:rPr lang="en-US" sz="2800" b="1" dirty="0" smtClean="0">
                <a:solidFill>
                  <a:srgbClr val="FF0000"/>
                </a:solidFill>
              </a:rPr>
              <a:t>u=v</a:t>
            </a:r>
            <a:r>
              <a:rPr lang="en-US" sz="28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assignment</a:t>
            </a:r>
          </a:p>
          <a:p>
            <a:pPr algn="just"/>
            <a:r>
              <a:rPr lang="en-US" sz="2800" b="1" dirty="0" smtClean="0"/>
              <a:t>x = t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</a:t>
            </a:r>
            <a:r>
              <a:rPr lang="en-US" sz="2800" dirty="0" smtClean="0"/>
              <a:t>in block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5</a:t>
            </a:r>
            <a:r>
              <a:rPr lang="en-US" sz="2800" dirty="0" smtClean="0"/>
              <a:t> is a copy.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1870" y="1898070"/>
            <a:ext cx="2834640" cy="222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05800" y="2743200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B</a:t>
            </a:r>
            <a:r>
              <a:rPr lang="en-US" sz="3600" b="1" baseline="-25000" dirty="0" smtClean="0">
                <a:solidFill>
                  <a:srgbClr val="0000FF"/>
                </a:solidFill>
              </a:rPr>
              <a:t>5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Elimination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variable is </a:t>
            </a:r>
            <a:r>
              <a:rPr lang="en-US" b="1" i="1" dirty="0" smtClean="0">
                <a:solidFill>
                  <a:srgbClr val="0000FF"/>
                </a:solidFill>
              </a:rPr>
              <a:t>live</a:t>
            </a:r>
            <a:r>
              <a:rPr lang="en-US" dirty="0" smtClean="0"/>
              <a:t> at a point in a program if its value can be used subsequently; otherwise, it is dead at that point.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A related idea is dead (or useless) code statements that compute values that never get used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While the programmer is unlikely to introduce any dead code intentionally, it may appear as the result of previous transformations.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778240" cy="521206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981200"/>
            <a:ext cx="8610600" cy="990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Optimization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High-level language constructs can introduce substantial run-time overhead </a:t>
            </a:r>
            <a:r>
              <a:rPr lang="en-US" dirty="0" smtClean="0"/>
              <a:t>if we </a:t>
            </a:r>
            <a:r>
              <a:rPr lang="en-US" dirty="0"/>
              <a:t>naively translate each construct independently into machine code. </a:t>
            </a:r>
            <a:endParaRPr lang="en-US" dirty="0" smtClean="0"/>
          </a:p>
          <a:p>
            <a:pPr algn="just"/>
            <a:r>
              <a:rPr lang="en-US" i="1" dirty="0" smtClean="0">
                <a:solidFill>
                  <a:srgbClr val="0000FF"/>
                </a:solidFill>
              </a:rPr>
              <a:t>Elimination of unnecessary </a:t>
            </a:r>
            <a:r>
              <a:rPr lang="en-US" i="1" dirty="0">
                <a:solidFill>
                  <a:srgbClr val="0000FF"/>
                </a:solidFill>
              </a:rPr>
              <a:t>instructions</a:t>
            </a:r>
            <a:r>
              <a:rPr lang="en-US" dirty="0"/>
              <a:t> in object code, or the </a:t>
            </a:r>
            <a:r>
              <a:rPr lang="en-US" i="1" dirty="0">
                <a:solidFill>
                  <a:srgbClr val="0000FF"/>
                </a:solidFill>
              </a:rPr>
              <a:t>replacement of one sequence </a:t>
            </a:r>
            <a:r>
              <a:rPr lang="en-US" i="1" dirty="0" smtClean="0">
                <a:solidFill>
                  <a:srgbClr val="0000FF"/>
                </a:solidFill>
              </a:rPr>
              <a:t>of instructions </a:t>
            </a:r>
            <a:r>
              <a:rPr lang="en-US" i="1" dirty="0">
                <a:solidFill>
                  <a:srgbClr val="0000FF"/>
                </a:solidFill>
              </a:rPr>
              <a:t>by a faster sequence</a:t>
            </a:r>
            <a:r>
              <a:rPr lang="en-US" dirty="0"/>
              <a:t> of instructions that does the same thing </a:t>
            </a:r>
            <a:r>
              <a:rPr lang="en-US" dirty="0" smtClean="0"/>
              <a:t>is usually </a:t>
            </a:r>
            <a:r>
              <a:rPr lang="en-US" dirty="0"/>
              <a:t>called "code improvement" or "code optimization."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 smtClean="0"/>
              <a:t>One advantage of copy propagation is that it often turns copy statement into dead code.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Copy propagation followed by dead-code elimination removes the assignment to x and transforms the code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62400"/>
            <a:ext cx="2834640" cy="222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3733800" y="4876800"/>
            <a:ext cx="838200" cy="457200"/>
          </a:xfrm>
          <a:prstGeom prst="right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191000"/>
            <a:ext cx="2926080" cy="178224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Problems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Page 51: 2.2.1, 2.2.2</a:t>
            </a:r>
          </a:p>
          <a:p>
            <a:r>
              <a:rPr lang="en-US" dirty="0" smtClean="0"/>
              <a:t>Page 125: 3.3.2, </a:t>
            </a:r>
          </a:p>
          <a:p>
            <a:r>
              <a:rPr lang="en-US" dirty="0" smtClean="0"/>
              <a:t>Page 151: 3.6.3</a:t>
            </a:r>
          </a:p>
          <a:p>
            <a:r>
              <a:rPr lang="en-US" dirty="0" smtClean="0"/>
              <a:t>Page 166: 3.7.3</a:t>
            </a:r>
          </a:p>
          <a:p>
            <a:r>
              <a:rPr lang="en-US" dirty="0" smtClean="0"/>
              <a:t>Page 206: 4.2.1, 4.2.2 </a:t>
            </a:r>
          </a:p>
          <a:p>
            <a:r>
              <a:rPr lang="en-US" dirty="0" smtClean="0"/>
              <a:t>Page 216: 4.3.1</a:t>
            </a:r>
          </a:p>
          <a:p>
            <a:r>
              <a:rPr lang="en-US" dirty="0" smtClean="0"/>
              <a:t>Page 370: 6.2.1</a:t>
            </a:r>
          </a:p>
          <a:p>
            <a:r>
              <a:rPr lang="en-US" dirty="0" smtClean="0"/>
              <a:t>Page 440: 7.2.3</a:t>
            </a:r>
          </a:p>
          <a:p>
            <a:r>
              <a:rPr lang="en-US" dirty="0" smtClean="0"/>
              <a:t>Page 516: 8.2.1, 8.2.2, 8.2.6</a:t>
            </a:r>
          </a:p>
          <a:p>
            <a:r>
              <a:rPr lang="en-US" dirty="0" smtClean="0"/>
              <a:t>Page 531: 8.4.1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Quicksort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23937"/>
            <a:ext cx="8595360" cy="55792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1996"/>
            <a:ext cx="8412480" cy="5721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1066800"/>
            <a:ext cx="1976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Integers = 04 bytes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" y="762001"/>
            <a:ext cx="7406640" cy="503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469005"/>
            <a:ext cx="3124200" cy="1600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3352800" cy="12954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037" y="3505200"/>
            <a:ext cx="3657600" cy="121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761963"/>
            <a:ext cx="374904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rot="5400000">
            <a:off x="1733818" y="4044502"/>
            <a:ext cx="597795" cy="2743200"/>
          </a:xfrm>
          <a:prstGeom prst="lef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rot="16200000" flipV="1">
            <a:off x="5382831" y="470616"/>
            <a:ext cx="2286000" cy="2971800"/>
          </a:xfrm>
          <a:prstGeom prst="lef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0" y="3174642"/>
            <a:ext cx="3124200" cy="269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8042" y="821025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B</a:t>
            </a:r>
            <a:r>
              <a:rPr lang="en-US" sz="4000" b="1" baseline="-25000" dirty="0" smtClean="0">
                <a:solidFill>
                  <a:srgbClr val="0000FF"/>
                </a:solidFill>
              </a:rPr>
              <a:t>1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21115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FF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00FF00"/>
                </a:solidFill>
              </a:rPr>
              <a:t>2</a:t>
            </a:r>
            <a:endParaRPr lang="en-US" b="1" baseline="-25000" dirty="0">
              <a:solidFill>
                <a:srgbClr val="00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4831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884" y="44737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</a:t>
            </a:r>
            <a:r>
              <a:rPr lang="en-US" sz="4000" b="1" baseline="-25000" dirty="0" smtClean="0"/>
              <a:t>4</a:t>
            </a:r>
            <a:endParaRPr lang="en-US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8042072" y="13495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</a:t>
            </a:r>
            <a:r>
              <a:rPr lang="en-US" sz="4000" b="1" baseline="-25000" dirty="0" smtClean="0">
                <a:solidFill>
                  <a:srgbClr val="002060"/>
                </a:solidFill>
              </a:rPr>
              <a:t>5</a:t>
            </a:r>
            <a:endParaRPr lang="en-US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0672" y="39403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6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9920" y="76199"/>
            <a:ext cx="5669280" cy="6671772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262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Flow Graph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734"/>
            <a:ext cx="8229600" cy="1143000"/>
          </a:xfrm>
          <a:ln>
            <a:solidFill>
              <a:srgbClr val="00FF0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/>
              <a:t>Optimization Techniques: Semantic Preserving Transformations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4916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Common-sub </a:t>
            </a:r>
            <a:r>
              <a:rPr lang="en-US" dirty="0"/>
              <a:t>expression </a:t>
            </a:r>
            <a:r>
              <a:rPr lang="en-US" dirty="0" smtClean="0"/>
              <a:t>elimination</a:t>
            </a:r>
          </a:p>
          <a:p>
            <a:r>
              <a:rPr lang="en-US" dirty="0" smtClean="0"/>
              <a:t>Copy Propagation</a:t>
            </a:r>
          </a:p>
          <a:p>
            <a:r>
              <a:rPr lang="en-US" dirty="0" smtClean="0"/>
              <a:t>Dead-code elimination</a:t>
            </a:r>
          </a:p>
          <a:p>
            <a:r>
              <a:rPr lang="en-US" dirty="0" smtClean="0"/>
              <a:t>Constant </a:t>
            </a:r>
            <a:r>
              <a:rPr lang="en-US" dirty="0"/>
              <a:t>folding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Local Common Sub-expression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27237"/>
            <a:ext cx="5105400" cy="4221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program will include several calculations of the same </a:t>
            </a:r>
            <a:r>
              <a:rPr lang="en-US" dirty="0" smtClean="0"/>
              <a:t>value, such </a:t>
            </a:r>
            <a:r>
              <a:rPr lang="en-US" dirty="0"/>
              <a:t>as an offset in an array.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of </a:t>
            </a:r>
            <a:r>
              <a:rPr lang="en-US" dirty="0" smtClean="0"/>
              <a:t>these </a:t>
            </a:r>
            <a:r>
              <a:rPr lang="en-US" i="1" dirty="0" smtClean="0">
                <a:solidFill>
                  <a:srgbClr val="0000FF"/>
                </a:solidFill>
              </a:rPr>
              <a:t>duplicate </a:t>
            </a:r>
            <a:r>
              <a:rPr lang="en-US" i="1" dirty="0">
                <a:solidFill>
                  <a:srgbClr val="0000FF"/>
                </a:solidFill>
              </a:rPr>
              <a:t>calculations cannot be avoided</a:t>
            </a:r>
            <a:r>
              <a:rPr lang="en-US" dirty="0"/>
              <a:t> by the programmer because they </a:t>
            </a:r>
            <a:r>
              <a:rPr lang="en-US" dirty="0" smtClean="0"/>
              <a:t>lie below </a:t>
            </a:r>
            <a:r>
              <a:rPr lang="en-US" dirty="0"/>
              <a:t>the level of detail accessible within the source language.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B5 recalculates </a:t>
            </a:r>
            <a:r>
              <a:rPr lang="en-US" b="1" i="1" dirty="0" smtClean="0">
                <a:solidFill>
                  <a:srgbClr val="0000FF"/>
                </a:solidFill>
              </a:rPr>
              <a:t>4*</a:t>
            </a:r>
            <a:r>
              <a:rPr lang="en-US" b="1" i="1" dirty="0" err="1" smtClean="0">
                <a:solidFill>
                  <a:srgbClr val="0000FF"/>
                </a:solidFill>
              </a:rPr>
              <a:t>i</a:t>
            </a:r>
            <a:r>
              <a:rPr lang="en-US" b="1" i="1" dirty="0" smtClean="0">
                <a:solidFill>
                  <a:srgbClr val="0000FF"/>
                </a:solidFill>
              </a:rPr>
              <a:t> &amp; 4*j</a:t>
            </a:r>
            <a:r>
              <a:rPr lang="en-US" b="1" dirty="0" smtClean="0">
                <a:solidFill>
                  <a:srgbClr val="FF0000"/>
                </a:solidFill>
              </a:rPr>
              <a:t>, although none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these calculations </a:t>
            </a:r>
            <a:r>
              <a:rPr lang="en-US" b="1" dirty="0">
                <a:solidFill>
                  <a:srgbClr val="FF0000"/>
                </a:solidFill>
              </a:rPr>
              <a:t>were requested explicitly by the programmer.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52266"/>
            <a:ext cx="2194560" cy="322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03269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05600" y="228600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Before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236" y="3593068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After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45311" y="953037"/>
            <a:ext cx="1219200" cy="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30284" y="1575516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6674" y="1866363"/>
            <a:ext cx="1219200" cy="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57116" y="2794716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74638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 Common Sub-expression Elimination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1600200"/>
            <a:ext cx="5638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i="1" dirty="0">
                <a:solidFill>
                  <a:srgbClr val="0000FF"/>
                </a:solidFill>
              </a:rPr>
              <a:t>An occurrence of an expression E is called a common </a:t>
            </a:r>
            <a:r>
              <a:rPr lang="en-US" sz="2800" i="1" dirty="0" smtClean="0">
                <a:solidFill>
                  <a:srgbClr val="0000FF"/>
                </a:solidFill>
              </a:rPr>
              <a:t>sub-expression </a:t>
            </a:r>
            <a:r>
              <a:rPr lang="en-US" sz="2800" i="1" dirty="0">
                <a:solidFill>
                  <a:srgbClr val="0000FF"/>
                </a:solidFill>
              </a:rPr>
              <a:t>if E </a:t>
            </a:r>
            <a:r>
              <a:rPr lang="en-US" sz="2800" i="1" dirty="0" smtClean="0">
                <a:solidFill>
                  <a:srgbClr val="0000FF"/>
                </a:solidFill>
              </a:rPr>
              <a:t>was previously </a:t>
            </a:r>
            <a:r>
              <a:rPr lang="en-US" sz="2800" i="1" dirty="0">
                <a:solidFill>
                  <a:srgbClr val="0000FF"/>
                </a:solidFill>
              </a:rPr>
              <a:t>computed </a:t>
            </a:r>
            <a:r>
              <a:rPr lang="en-US" sz="2800" i="1" dirty="0" smtClean="0">
                <a:solidFill>
                  <a:srgbClr val="0000FF"/>
                </a:solidFill>
              </a:rPr>
              <a:t>&amp; the </a:t>
            </a:r>
            <a:r>
              <a:rPr lang="en-US" sz="2800" i="1" dirty="0">
                <a:solidFill>
                  <a:srgbClr val="0000FF"/>
                </a:solidFill>
              </a:rPr>
              <a:t>values of the variables in E have not changed </a:t>
            </a:r>
            <a:r>
              <a:rPr lang="en-US" sz="2800" i="1" dirty="0" smtClean="0">
                <a:solidFill>
                  <a:srgbClr val="0000FF"/>
                </a:solidFill>
              </a:rPr>
              <a:t>since the </a:t>
            </a:r>
            <a:r>
              <a:rPr lang="en-US" sz="2800" i="1" dirty="0">
                <a:solidFill>
                  <a:srgbClr val="0000FF"/>
                </a:solidFill>
              </a:rPr>
              <a:t>previous </a:t>
            </a:r>
            <a:r>
              <a:rPr lang="en-US" sz="2800" i="1" dirty="0" smtClean="0">
                <a:solidFill>
                  <a:srgbClr val="0000FF"/>
                </a:solidFill>
              </a:rPr>
              <a:t>computation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We </a:t>
            </a:r>
            <a:r>
              <a:rPr lang="en-US" sz="2800" dirty="0"/>
              <a:t>avoid </a:t>
            </a:r>
            <a:r>
              <a:rPr lang="en-US" sz="2800" dirty="0" err="1"/>
              <a:t>recomputing</a:t>
            </a:r>
            <a:r>
              <a:rPr lang="en-US" sz="2800" dirty="0"/>
              <a:t> E if we can use its </a:t>
            </a:r>
            <a:r>
              <a:rPr lang="en-US" sz="2800" dirty="0" smtClean="0"/>
              <a:t>previously computed </a:t>
            </a:r>
            <a:r>
              <a:rPr lang="en-US" sz="2800" dirty="0"/>
              <a:t>value; 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variable </a:t>
            </a:r>
            <a:r>
              <a:rPr lang="en-US" sz="2800" dirty="0"/>
              <a:t>x to which the previous computation </a:t>
            </a:r>
            <a:r>
              <a:rPr lang="en-US" sz="2800" dirty="0" smtClean="0"/>
              <a:t>of E </a:t>
            </a:r>
            <a:r>
              <a:rPr lang="en-US" sz="2800" dirty="0"/>
              <a:t>was assigned has not changed in the interim.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634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Code Optimization</vt:lpstr>
      <vt:lpstr>Code Optimization</vt:lpstr>
      <vt:lpstr>Quicksort</vt:lpstr>
      <vt:lpstr>PowerPoint Presentation</vt:lpstr>
      <vt:lpstr>PowerPoint Presentation</vt:lpstr>
      <vt:lpstr>PowerPoint Presentation</vt:lpstr>
      <vt:lpstr>Optimization Techniques: Semantic Preserving Transformations</vt:lpstr>
      <vt:lpstr>Local Common Sub-expression Elimination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Propagation</vt:lpstr>
      <vt:lpstr>PowerPoint Presentation</vt:lpstr>
      <vt:lpstr>PowerPoint Presentation</vt:lpstr>
      <vt:lpstr>Dead Code Elimination </vt:lpstr>
      <vt:lpstr>PowerPoint Presentation</vt:lpstr>
      <vt:lpstr>PowerPoint Presentation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</dc:title>
  <dc:creator>Moshiul</dc:creator>
  <cp:lastModifiedBy>Rahat -PC</cp:lastModifiedBy>
  <cp:revision>31</cp:revision>
  <dcterms:created xsi:type="dcterms:W3CDTF">2013-12-10T16:29:57Z</dcterms:created>
  <dcterms:modified xsi:type="dcterms:W3CDTF">2019-06-27T04:53:35Z</dcterms:modified>
</cp:coreProperties>
</file>