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87" r:id="rId38"/>
    <p:sldId id="292" r:id="rId39"/>
    <p:sldId id="293" r:id="rId40"/>
    <p:sldId id="294" r:id="rId41"/>
    <p:sldId id="295" r:id="rId42"/>
    <p:sldId id="300" r:id="rId43"/>
    <p:sldId id="301" r:id="rId44"/>
    <p:sldId id="296" r:id="rId45"/>
    <p:sldId id="302" r:id="rId46"/>
    <p:sldId id="303" r:id="rId47"/>
    <p:sldId id="297" r:id="rId48"/>
    <p:sldId id="304" r:id="rId49"/>
    <p:sldId id="305" r:id="rId50"/>
    <p:sldId id="298" r:id="rId51"/>
    <p:sldId id="299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2B5A-FD70-4F96-AF94-E0ACA8C1723D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41BE-FAD5-4E88-8C93-B86B87CA1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Simple Syntax-Directed Translation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F.M. Rahat </a:t>
            </a:r>
            <a:r>
              <a:rPr lang="en-US" b="1" dirty="0" err="1" smtClean="0">
                <a:solidFill>
                  <a:srgbClr val="FF0000"/>
                </a:solidFill>
              </a:rPr>
              <a:t>Hasan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CC00"/>
                </a:solidFill>
              </a:rPr>
              <a:t>CSE, </a:t>
            </a:r>
            <a:r>
              <a:rPr lang="en-US" b="1" dirty="0" smtClean="0">
                <a:solidFill>
                  <a:srgbClr val="00CC00"/>
                </a:solidFill>
              </a:rPr>
              <a:t>BSMRSTU</a:t>
            </a:r>
            <a:endParaRPr lang="en-US" b="1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Derivations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grammar derives strings by beginning with the start symbol </a:t>
            </a:r>
            <a:r>
              <a:rPr lang="en-US" dirty="0" smtClean="0"/>
              <a:t>&amp; repeatedly replacing </a:t>
            </a:r>
            <a:r>
              <a:rPr lang="en-US" dirty="0"/>
              <a:t>a </a:t>
            </a:r>
            <a:r>
              <a:rPr lang="en-US" dirty="0" smtClean="0"/>
              <a:t>non-terminal </a:t>
            </a:r>
            <a:r>
              <a:rPr lang="en-US" dirty="0"/>
              <a:t>by the body of a production for that </a:t>
            </a:r>
            <a:r>
              <a:rPr lang="en-US" dirty="0" smtClean="0"/>
              <a:t>non-terminal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terminal </a:t>
            </a:r>
            <a:r>
              <a:rPr lang="en-US" dirty="0">
                <a:solidFill>
                  <a:srgbClr val="FF0000"/>
                </a:solidFill>
              </a:rPr>
              <a:t>strings </a:t>
            </a:r>
            <a:r>
              <a:rPr lang="en-US" dirty="0"/>
              <a:t>that can be derived from the </a:t>
            </a:r>
            <a:r>
              <a:rPr lang="en-US" dirty="0">
                <a:solidFill>
                  <a:srgbClr val="FF0000"/>
                </a:solidFill>
              </a:rPr>
              <a:t>start symbol </a:t>
            </a:r>
            <a:r>
              <a:rPr lang="en-US" dirty="0"/>
              <a:t>form the </a:t>
            </a:r>
            <a:r>
              <a:rPr lang="en-US" dirty="0" smtClean="0"/>
              <a:t>language defined </a:t>
            </a:r>
            <a:r>
              <a:rPr lang="en-US" dirty="0"/>
              <a:t>by the grammar.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9-5+2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i="1" dirty="0" smtClean="0">
                <a:solidFill>
                  <a:srgbClr val="FF0000"/>
                </a:solidFill>
              </a:rPr>
              <a:t>list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</a:t>
            </a:r>
            <a:r>
              <a:rPr lang="en-US" dirty="0"/>
              <a:t> 9 is a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 by production </a:t>
            </a:r>
            <a:r>
              <a:rPr lang="en-US" dirty="0" smtClean="0"/>
              <a:t>(3</a:t>
            </a:r>
            <a:r>
              <a:rPr lang="en-US" dirty="0"/>
              <a:t>) , since 9 is a </a:t>
            </a:r>
            <a:r>
              <a:rPr lang="en-US" b="1" i="1" dirty="0"/>
              <a:t>digit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b)</a:t>
            </a:r>
            <a:r>
              <a:rPr lang="en-US" dirty="0"/>
              <a:t> 9-5 is a </a:t>
            </a:r>
            <a:r>
              <a:rPr lang="en-US" b="1" i="1" dirty="0"/>
              <a:t>list</a:t>
            </a:r>
            <a:r>
              <a:rPr lang="en-US" dirty="0"/>
              <a:t> by production </a:t>
            </a:r>
            <a:r>
              <a:rPr lang="en-US" dirty="0" smtClean="0"/>
              <a:t>(2</a:t>
            </a:r>
            <a:r>
              <a:rPr lang="en-US" dirty="0"/>
              <a:t>) , since 9 is a </a:t>
            </a:r>
            <a:r>
              <a:rPr lang="en-US" b="1" dirty="0"/>
              <a:t>list</a:t>
            </a:r>
            <a:r>
              <a:rPr lang="en-US" dirty="0"/>
              <a:t> </a:t>
            </a:r>
            <a:r>
              <a:rPr lang="en-US" dirty="0" smtClean="0"/>
              <a:t>&amp; 5 </a:t>
            </a:r>
            <a:r>
              <a:rPr lang="en-US" dirty="0"/>
              <a:t>is a </a:t>
            </a:r>
            <a:r>
              <a:rPr lang="en-US" b="1" dirty="0" smtClean="0"/>
              <a:t>digit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c)</a:t>
            </a:r>
            <a:r>
              <a:rPr lang="en-US" dirty="0"/>
              <a:t> 9-5+2 is a </a:t>
            </a:r>
            <a:r>
              <a:rPr lang="en-US" b="1" i="1" dirty="0"/>
              <a:t>list</a:t>
            </a:r>
            <a:r>
              <a:rPr lang="en-US" dirty="0"/>
              <a:t> by production </a:t>
            </a:r>
            <a:r>
              <a:rPr lang="en-US" dirty="0" smtClean="0"/>
              <a:t>(1</a:t>
            </a:r>
            <a:r>
              <a:rPr lang="en-US" dirty="0"/>
              <a:t>) , since 9-5 is a </a:t>
            </a:r>
            <a:r>
              <a:rPr lang="en-US" b="1" i="1" dirty="0"/>
              <a:t>list</a:t>
            </a:r>
            <a:r>
              <a:rPr lang="en-US" dirty="0"/>
              <a:t> and 2 is a </a:t>
            </a:r>
            <a:r>
              <a:rPr lang="en-US" b="1" i="1" dirty="0"/>
              <a:t>digit</a:t>
            </a:r>
            <a:r>
              <a:rPr lang="en-US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000" y="1066800"/>
            <a:ext cx="7315200" cy="2133600"/>
            <a:chOff x="1143000" y="1066800"/>
            <a:chExt cx="7315200" cy="21336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1143000"/>
              <a:ext cx="7001280" cy="201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5334000" y="106680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(1)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15341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(2)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19913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(3)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6371" y="26771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(4)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Parsing is the problem of taking a string of terminals and figuring out </a:t>
            </a:r>
            <a:r>
              <a:rPr lang="en-US" dirty="0" smtClean="0">
                <a:solidFill>
                  <a:srgbClr val="FF0000"/>
                </a:solidFill>
              </a:rPr>
              <a:t>how to </a:t>
            </a:r>
            <a:r>
              <a:rPr lang="en-US" dirty="0">
                <a:solidFill>
                  <a:srgbClr val="FF0000"/>
                </a:solidFill>
              </a:rPr>
              <a:t>derive it from the start symbol of the grammar,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if </a:t>
            </a:r>
            <a:r>
              <a:rPr lang="en-US" dirty="0"/>
              <a:t>it cannot be </a:t>
            </a:r>
            <a:r>
              <a:rPr lang="en-US" dirty="0" smtClean="0"/>
              <a:t>derived from </a:t>
            </a:r>
            <a:r>
              <a:rPr lang="en-US" dirty="0"/>
              <a:t>the start symbol of the grammar, then reporting syntax errors within </a:t>
            </a:r>
            <a:r>
              <a:rPr lang="en-US" dirty="0" smtClean="0"/>
              <a:t>the string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Parsing </a:t>
            </a:r>
            <a:r>
              <a:rPr lang="en-US" dirty="0"/>
              <a:t>is one of the most fundamental problems in all of </a:t>
            </a:r>
            <a:r>
              <a:rPr lang="en-US" dirty="0" smtClean="0"/>
              <a:t>compiling</a:t>
            </a:r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source program has </a:t>
            </a:r>
            <a:r>
              <a:rPr lang="en-US" dirty="0" smtClean="0"/>
              <a:t>multi-character </a:t>
            </a:r>
            <a:r>
              <a:rPr lang="en-US" dirty="0"/>
              <a:t>lexemes that </a:t>
            </a:r>
            <a:r>
              <a:rPr lang="en-US" dirty="0" smtClean="0"/>
              <a:t>are grouped </a:t>
            </a:r>
            <a:r>
              <a:rPr lang="en-US" dirty="0"/>
              <a:t>by the lexical analyzer into tokens, whose first components are </a:t>
            </a:r>
            <a:r>
              <a:rPr lang="en-US" dirty="0" smtClean="0"/>
              <a:t>the terminals </a:t>
            </a:r>
            <a:r>
              <a:rPr lang="en-US" dirty="0"/>
              <a:t>processed by the parser.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Parse Trees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0800"/>
            <a:ext cx="8610600" cy="4525963"/>
          </a:xfrm>
        </p:spPr>
        <p:txBody>
          <a:bodyPr/>
          <a:lstStyle/>
          <a:p>
            <a:pPr algn="just"/>
            <a:r>
              <a:rPr lang="en-US" dirty="0"/>
              <a:t>A parse tree pictorially shows how the start symbol of a grammar derives </a:t>
            </a:r>
            <a:r>
              <a:rPr lang="en-US" dirty="0" smtClean="0"/>
              <a:t>a string </a:t>
            </a:r>
            <a:r>
              <a:rPr lang="en-US" dirty="0"/>
              <a:t>in the language. </a:t>
            </a:r>
            <a:endParaRPr lang="en-US" dirty="0" smtClean="0"/>
          </a:p>
          <a:p>
            <a:pPr algn="just"/>
            <a:r>
              <a:rPr lang="en-US" dirty="0" smtClean="0"/>
              <a:t>If non-terminal </a:t>
            </a:r>
            <a:r>
              <a:rPr lang="en-US" dirty="0"/>
              <a:t>A has a production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FF0000"/>
                </a:solidFill>
              </a:rPr>
              <a:t>XYZ</a:t>
            </a:r>
            <a:r>
              <a:rPr lang="en-US" dirty="0"/>
              <a:t>, then </a:t>
            </a:r>
            <a:r>
              <a:rPr lang="en-US" dirty="0" smtClean="0"/>
              <a:t>a parse </a:t>
            </a:r>
            <a:r>
              <a:rPr lang="en-US" dirty="0"/>
              <a:t>tree may have </a:t>
            </a:r>
            <a:r>
              <a:rPr lang="en-US" dirty="0">
                <a:solidFill>
                  <a:srgbClr val="002060"/>
                </a:solidFill>
              </a:rPr>
              <a:t>an interior </a:t>
            </a:r>
            <a:r>
              <a:rPr lang="en-US" dirty="0" smtClean="0">
                <a:solidFill>
                  <a:srgbClr val="002060"/>
                </a:solidFill>
              </a:rPr>
              <a:t>node </a:t>
            </a:r>
            <a:r>
              <a:rPr lang="en-US" dirty="0">
                <a:solidFill>
                  <a:srgbClr val="002060"/>
                </a:solidFill>
              </a:rPr>
              <a:t>with three children labeled X</a:t>
            </a:r>
            <a:r>
              <a:rPr lang="en-US" dirty="0" smtClean="0">
                <a:solidFill>
                  <a:srgbClr val="002060"/>
                </a:solidFill>
              </a:rPr>
              <a:t>, 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&amp; Z</a:t>
            </a:r>
            <a:r>
              <a:rPr lang="en-US" dirty="0">
                <a:solidFill>
                  <a:srgbClr val="002060"/>
                </a:solidFill>
              </a:rPr>
              <a:t>, from left to right: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419600"/>
            <a:ext cx="4538744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the Parse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1. 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is labeled by the </a:t>
            </a:r>
            <a:r>
              <a:rPr lang="en-US" dirty="0">
                <a:solidFill>
                  <a:srgbClr val="FF0000"/>
                </a:solidFill>
              </a:rPr>
              <a:t>start symbol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2. Each </a:t>
            </a:r>
            <a:r>
              <a:rPr lang="en-US" dirty="0">
                <a:solidFill>
                  <a:srgbClr val="FF0000"/>
                </a:solidFill>
              </a:rPr>
              <a:t>leaf</a:t>
            </a:r>
            <a:r>
              <a:rPr lang="en-US" dirty="0"/>
              <a:t> is labeled by a </a:t>
            </a:r>
            <a:r>
              <a:rPr lang="en-US" dirty="0">
                <a:solidFill>
                  <a:srgbClr val="FF0000"/>
                </a:solidFill>
              </a:rPr>
              <a:t>terminal</a:t>
            </a:r>
            <a:r>
              <a:rPr lang="en-US" dirty="0"/>
              <a:t> or by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buNone/>
            </a:pPr>
            <a:r>
              <a:rPr lang="en-US" dirty="0"/>
              <a:t>3. Each </a:t>
            </a:r>
            <a:r>
              <a:rPr lang="en-US" dirty="0">
                <a:solidFill>
                  <a:srgbClr val="FF0000"/>
                </a:solidFill>
              </a:rPr>
              <a:t>interior node</a:t>
            </a:r>
            <a:r>
              <a:rPr lang="en-US" dirty="0"/>
              <a:t> is labeled by a </a:t>
            </a:r>
            <a:r>
              <a:rPr lang="en-US" dirty="0" smtClean="0">
                <a:solidFill>
                  <a:srgbClr val="FF0000"/>
                </a:solidFill>
              </a:rPr>
              <a:t>non-terminal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4. If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is the </a:t>
            </a:r>
            <a:r>
              <a:rPr lang="en-US" dirty="0" smtClean="0">
                <a:solidFill>
                  <a:srgbClr val="FF0000"/>
                </a:solidFill>
              </a:rPr>
              <a:t>non-terminal</a:t>
            </a:r>
            <a:r>
              <a:rPr lang="en-US" dirty="0" smtClean="0"/>
              <a:t> </a:t>
            </a:r>
            <a:r>
              <a:rPr lang="en-US" dirty="0"/>
              <a:t>labeling some interior node and 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baseline="-25000" dirty="0" smtClean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, X</a:t>
            </a:r>
            <a:r>
              <a:rPr lang="en-US" baseline="-25000" dirty="0">
                <a:solidFill>
                  <a:srgbClr val="00B0F0"/>
                </a:solidFill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, • • • , </a:t>
            </a:r>
            <a:r>
              <a:rPr lang="en-US" dirty="0" err="1">
                <a:solidFill>
                  <a:srgbClr val="00B0F0"/>
                </a:solidFill>
              </a:rPr>
              <a:t>X</a:t>
            </a:r>
            <a:r>
              <a:rPr lang="en-US" baseline="-25000" dirty="0" err="1">
                <a:solidFill>
                  <a:srgbClr val="00B0F0"/>
                </a:solidFill>
              </a:rPr>
              <a:t>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are the </a:t>
            </a:r>
            <a:r>
              <a:rPr lang="en-US" dirty="0"/>
              <a:t>labels of the children of that node from left to right, then there </a:t>
            </a:r>
            <a:r>
              <a:rPr lang="en-US" dirty="0" smtClean="0"/>
              <a:t>must be </a:t>
            </a:r>
            <a:r>
              <a:rPr lang="en-US" dirty="0"/>
              <a:t>a production </a:t>
            </a:r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002060"/>
                </a:solidFill>
              </a:rPr>
              <a:t> 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· · · </a:t>
            </a:r>
            <a:r>
              <a:rPr lang="en-US" dirty="0" err="1">
                <a:solidFill>
                  <a:srgbClr val="002060"/>
                </a:solidFill>
              </a:rPr>
              <a:t>X</a:t>
            </a:r>
            <a:r>
              <a:rPr lang="en-US" baseline="-25000" dirty="0" err="1">
                <a:solidFill>
                  <a:srgbClr val="002060"/>
                </a:solidFill>
              </a:rPr>
              <a:t>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, . . .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each </a:t>
            </a:r>
            <a:r>
              <a:rPr lang="en-US" dirty="0" smtClean="0"/>
              <a:t>stand </a:t>
            </a:r>
            <a:r>
              <a:rPr lang="en-US" dirty="0"/>
              <a:t>for a symbol that is either a terminal or a </a:t>
            </a:r>
            <a:r>
              <a:rPr lang="en-US" dirty="0" smtClean="0"/>
              <a:t>non-terminal .</a:t>
            </a:r>
          </a:p>
          <a:p>
            <a:pPr algn="just"/>
            <a:r>
              <a:rPr lang="en-US" dirty="0" smtClean="0"/>
              <a:t> </a:t>
            </a:r>
            <a:r>
              <a:rPr lang="en-US" dirty="0">
                <a:solidFill>
                  <a:srgbClr val="0000CC"/>
                </a:solidFill>
              </a:rPr>
              <a:t>As a special case</a:t>
            </a:r>
            <a:r>
              <a:rPr lang="en-US" dirty="0" smtClean="0">
                <a:solidFill>
                  <a:srgbClr val="0000CC"/>
                </a:solidFill>
              </a:rPr>
              <a:t>, if A 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 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is a production, then a node labeled A may have a single </a:t>
            </a:r>
            <a:r>
              <a:rPr lang="en-US" dirty="0" smtClean="0">
                <a:solidFill>
                  <a:srgbClr val="0000CC"/>
                </a:solidFill>
              </a:rPr>
              <a:t>child labeled </a:t>
            </a:r>
            <a:r>
              <a:rPr lang="en-US" dirty="0" smtClean="0">
                <a:solidFill>
                  <a:srgbClr val="0000CC"/>
                </a:solidFill>
                <a:sym typeface="Symbol"/>
              </a:rPr>
              <a:t>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/>
              <a:t>A tree consists of one or more </a:t>
            </a:r>
            <a:r>
              <a:rPr lang="en-US" sz="2800" b="1" dirty="0">
                <a:solidFill>
                  <a:srgbClr val="FF0000"/>
                </a:solidFill>
              </a:rPr>
              <a:t>nodes</a:t>
            </a:r>
            <a:r>
              <a:rPr lang="en-US" sz="2800" dirty="0"/>
              <a:t>. Nodes may have labels, </a:t>
            </a:r>
            <a:r>
              <a:rPr lang="en-US" sz="2800" dirty="0" smtClean="0"/>
              <a:t>which in </a:t>
            </a:r>
            <a:r>
              <a:rPr lang="en-US" sz="2800" dirty="0"/>
              <a:t>this book typically will be grammar symbols.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</a:t>
            </a:r>
            <a:r>
              <a:rPr lang="en-US" sz="2800" dirty="0"/>
              <a:t>we draw </a:t>
            </a:r>
            <a:r>
              <a:rPr lang="en-US" sz="2800" dirty="0" smtClean="0"/>
              <a:t>a tree</a:t>
            </a:r>
            <a:r>
              <a:rPr lang="en-US" sz="2800" dirty="0"/>
              <a:t>, we often represent the nodes by these labels only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800" dirty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Exactly one node is the </a:t>
            </a:r>
            <a:r>
              <a:rPr lang="en-US" sz="2800" b="1" dirty="0">
                <a:solidFill>
                  <a:srgbClr val="FF0000"/>
                </a:solidFill>
              </a:rPr>
              <a:t>root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All </a:t>
            </a:r>
            <a:r>
              <a:rPr lang="en-US" sz="2800" dirty="0"/>
              <a:t>nodes except the root have a </a:t>
            </a:r>
            <a:r>
              <a:rPr lang="en-US" sz="2800" dirty="0" smtClean="0"/>
              <a:t>unique </a:t>
            </a:r>
            <a:r>
              <a:rPr lang="en-US" sz="2800" b="1" dirty="0" smtClean="0">
                <a:solidFill>
                  <a:srgbClr val="FF0000"/>
                </a:solidFill>
              </a:rPr>
              <a:t>parent</a:t>
            </a:r>
            <a:r>
              <a:rPr lang="en-US" sz="2800" dirty="0"/>
              <a:t>; the root has no parent.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When </a:t>
            </a:r>
            <a:r>
              <a:rPr lang="en-US" sz="2800" dirty="0"/>
              <a:t>we draw trees , we place </a:t>
            </a:r>
            <a:r>
              <a:rPr lang="en-US" sz="2800" dirty="0" smtClean="0"/>
              <a:t>the parent </a:t>
            </a:r>
            <a:r>
              <a:rPr lang="en-US" sz="2800" dirty="0"/>
              <a:t>of a node above that node and draw an edge between them</a:t>
            </a:r>
            <a:r>
              <a:rPr lang="en-US" sz="28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b="1" dirty="0"/>
              <a:t>root </a:t>
            </a:r>
            <a:r>
              <a:rPr lang="en-US" sz="2800" dirty="0"/>
              <a:t>is then the </a:t>
            </a:r>
            <a:r>
              <a:rPr lang="en-US" sz="2800" b="1" dirty="0">
                <a:solidFill>
                  <a:srgbClr val="0000CC"/>
                </a:solidFill>
              </a:rPr>
              <a:t>highest (top) </a:t>
            </a:r>
            <a:r>
              <a:rPr lang="en-US" sz="2800" dirty="0"/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If node N is the parent of node M, then M is a child of N. </a:t>
            </a:r>
            <a:r>
              <a:rPr lang="en-US" dirty="0" smtClean="0"/>
              <a:t>The children </a:t>
            </a:r>
            <a:r>
              <a:rPr lang="en-US" dirty="0"/>
              <a:t>of one node are called </a:t>
            </a:r>
            <a:r>
              <a:rPr lang="en-US" b="1" dirty="0">
                <a:solidFill>
                  <a:srgbClr val="FF0000"/>
                </a:solidFill>
              </a:rPr>
              <a:t>siblings</a:t>
            </a:r>
            <a:r>
              <a:rPr lang="en-US" dirty="0"/>
              <a:t>. They have an order, </a:t>
            </a:r>
            <a:r>
              <a:rPr lang="en-US" i="1" dirty="0" smtClean="0">
                <a:solidFill>
                  <a:srgbClr val="FF0000"/>
                </a:solidFill>
              </a:rPr>
              <a:t>from the </a:t>
            </a:r>
            <a:r>
              <a:rPr lang="en-US" i="1" dirty="0">
                <a:solidFill>
                  <a:srgbClr val="FF0000"/>
                </a:solidFill>
              </a:rPr>
              <a:t>left</a:t>
            </a:r>
            <a:r>
              <a:rPr lang="en-US" dirty="0"/>
              <a:t>, and when we draw trees , we order the </a:t>
            </a:r>
            <a:r>
              <a:rPr lang="en-US" dirty="0" smtClean="0"/>
              <a:t>children </a:t>
            </a:r>
            <a:r>
              <a:rPr lang="en-US" dirty="0"/>
              <a:t>of a </a:t>
            </a:r>
            <a:r>
              <a:rPr lang="en-US" dirty="0" smtClean="0"/>
              <a:t>given node </a:t>
            </a:r>
            <a:r>
              <a:rPr lang="en-US" dirty="0"/>
              <a:t>in this manner.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node with no children is called a </a:t>
            </a:r>
            <a:r>
              <a:rPr lang="en-US" b="1" dirty="0">
                <a:solidFill>
                  <a:srgbClr val="FF0000"/>
                </a:solidFill>
              </a:rPr>
              <a:t>leaf</a:t>
            </a:r>
            <a:r>
              <a:rPr lang="en-US" dirty="0"/>
              <a:t>. Other nodes - those </a:t>
            </a:r>
            <a:r>
              <a:rPr lang="en-US" dirty="0" smtClean="0"/>
              <a:t>with one </a:t>
            </a:r>
            <a:r>
              <a:rPr lang="en-US" dirty="0"/>
              <a:t>or more children - are </a:t>
            </a:r>
            <a:r>
              <a:rPr lang="en-US" b="1" i="1" dirty="0">
                <a:solidFill>
                  <a:srgbClr val="FF0000"/>
                </a:solidFill>
              </a:rPr>
              <a:t>interior nodes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b="1" dirty="0">
                <a:solidFill>
                  <a:srgbClr val="FF0000"/>
                </a:solidFill>
              </a:rPr>
              <a:t>descendant</a:t>
            </a:r>
            <a:r>
              <a:rPr lang="en-US" dirty="0"/>
              <a:t> of a node N is either N itself, a child of N, a child </a:t>
            </a:r>
            <a:r>
              <a:rPr lang="en-US" dirty="0" smtClean="0"/>
              <a:t>of a </a:t>
            </a:r>
            <a:r>
              <a:rPr lang="en-US" dirty="0"/>
              <a:t>child of N, and so on , for any number of levels. We say node N </a:t>
            </a:r>
            <a:r>
              <a:rPr lang="en-US" dirty="0" smtClean="0"/>
              <a:t>is an </a:t>
            </a:r>
            <a:r>
              <a:rPr lang="en-US" b="1" i="1" dirty="0">
                <a:solidFill>
                  <a:srgbClr val="FF0000"/>
                </a:solidFill>
              </a:rPr>
              <a:t>ancestor</a:t>
            </a:r>
            <a:r>
              <a:rPr lang="en-US" dirty="0"/>
              <a:t> of node M if M is a descendant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9-5+2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1" y="2667000"/>
            <a:ext cx="502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304800" y="1411518"/>
            <a:ext cx="5638800" cy="2133600"/>
            <a:chOff x="1143000" y="1066800"/>
            <a:chExt cx="7315200" cy="21336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000" y="1143000"/>
              <a:ext cx="7001280" cy="201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334000" y="106680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(1)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0" y="15341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(2)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0" y="19913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(3)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66371" y="26771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(4)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Ambiguity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ambiguous grammar</a:t>
            </a:r>
            <a:r>
              <a:rPr lang="en-US" dirty="0" smtClean="0"/>
              <a:t>: a grammar can have </a:t>
            </a:r>
            <a:r>
              <a:rPr lang="en-US" dirty="0" smtClean="0">
                <a:solidFill>
                  <a:srgbClr val="0000CC"/>
                </a:solidFill>
              </a:rPr>
              <a:t>more than one parse tree</a:t>
            </a:r>
            <a:r>
              <a:rPr lang="en-US" dirty="0" smtClean="0"/>
              <a:t> generating a given string of terminals. </a:t>
            </a:r>
          </a:p>
          <a:p>
            <a:pPr algn="just"/>
            <a:r>
              <a:rPr lang="en-US" dirty="0" smtClean="0"/>
              <a:t>Since a string with more than one parse tree usually has more than one meaning,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we need to design unambiguous grammars for compiling applications,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or to use ambiguous grammars with additional rules to resolve the ambiguities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9-5+2 has more than one parse tree with this grammar.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Two ways: (9-5) +2 and 9- (5+2) .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200" y="2209800"/>
            <a:ext cx="9067800" cy="4553856"/>
            <a:chOff x="76200" y="2209800"/>
            <a:chExt cx="9067800" cy="45538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" y="2209800"/>
              <a:ext cx="8961120" cy="43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2895594"/>
              <a:ext cx="4655866" cy="3291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6230256"/>
              <a:ext cx="22098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(9-5) +2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715000" y="6193968"/>
              <a:ext cx="22098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9- (5 + 2)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5800" y="2819400"/>
              <a:ext cx="4319454" cy="3291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90708" y="2837544"/>
              <a:ext cx="4267200" cy="3352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analysis phase </a:t>
            </a:r>
            <a:r>
              <a:rPr lang="en-US" dirty="0" smtClean="0"/>
              <a:t>of a compiler breaks up a source program into constituent pieces &amp;  produces an internal representation for it, called </a:t>
            </a:r>
            <a:r>
              <a:rPr lang="en-US" b="1" dirty="0" smtClean="0">
                <a:solidFill>
                  <a:srgbClr val="FF0000"/>
                </a:solidFill>
              </a:rPr>
              <a:t>intermediate code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>
                <a:solidFill>
                  <a:srgbClr val="0000CC"/>
                </a:solidFill>
              </a:rPr>
              <a:t>synthesis phase</a:t>
            </a:r>
            <a:r>
              <a:rPr lang="en-US" dirty="0" smtClean="0"/>
              <a:t> translates the intermediate code into the target program.</a:t>
            </a:r>
          </a:p>
          <a:p>
            <a:pPr algn="just"/>
            <a:r>
              <a:rPr lang="en-US" dirty="0" smtClean="0"/>
              <a:t>Analysis is organized around the "syntax" of the language to be compiled.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syntax</a:t>
            </a:r>
            <a:r>
              <a:rPr lang="en-US" dirty="0" smtClean="0"/>
              <a:t> of a programming language describes the proper form of its programs,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semantics</a:t>
            </a:r>
            <a:r>
              <a:rPr lang="en-US" dirty="0" smtClean="0"/>
              <a:t> of the language defines what its programs mean; that is, what each program does when it executes. </a:t>
            </a:r>
          </a:p>
          <a:p>
            <a:pPr algn="just"/>
            <a:r>
              <a:rPr lang="en-US" dirty="0" smtClean="0"/>
              <a:t>For syntax: CFG or BNF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Associativity</a:t>
            </a:r>
            <a:r>
              <a:rPr lang="en-US" b="1" dirty="0" smtClean="0"/>
              <a:t> of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By convention, 9+5+2 is equivalent to (9+5) +2 </a:t>
            </a:r>
          </a:p>
          <a:p>
            <a:pPr algn="just"/>
            <a:r>
              <a:rPr lang="en-US" dirty="0" smtClean="0"/>
              <a:t>9-5-2 is equivalent to ( 9-5) -2. 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When an operand like 5 has operators to its left and right, conventions are needed for deciding which operator applies to that operand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operator + associates to the left, because an operand with plus signs on both sides of it belongs to the operator to its left. </a:t>
            </a:r>
          </a:p>
          <a:p>
            <a:pPr algn="just"/>
            <a:r>
              <a:rPr lang="en-US" dirty="0" smtClean="0"/>
              <a:t>In most programming languages: </a:t>
            </a:r>
            <a:r>
              <a:rPr lang="en-US" dirty="0" smtClean="0">
                <a:solidFill>
                  <a:srgbClr val="0000CC"/>
                </a:solidFill>
              </a:rPr>
              <a:t>addition, subtraction, multiplication, and division are left-associative.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Associativity</a:t>
            </a:r>
            <a:r>
              <a:rPr lang="en-US" b="1" dirty="0" smtClean="0"/>
              <a:t>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CC"/>
                </a:solidFill>
              </a:rPr>
              <a:t>exponentiation are right-associative. </a:t>
            </a:r>
          </a:p>
          <a:p>
            <a:pPr algn="just"/>
            <a:r>
              <a:rPr lang="en-US" dirty="0" smtClean="0"/>
              <a:t>assignment operator = in C and its descendants is right associative;</a:t>
            </a:r>
          </a:p>
          <a:p>
            <a:pPr marL="914400" algn="just">
              <a:buFont typeface="Wingdings" pitchFamily="2" charset="2"/>
              <a:buChar char="§"/>
            </a:pPr>
            <a:r>
              <a:rPr lang="en-US" dirty="0" smtClean="0"/>
              <a:t>the expression </a:t>
            </a:r>
            <a:r>
              <a:rPr lang="en-US" dirty="0" smtClean="0">
                <a:solidFill>
                  <a:srgbClr val="0000CC"/>
                </a:solidFill>
              </a:rPr>
              <a:t>a=b=c </a:t>
            </a:r>
            <a:r>
              <a:rPr lang="en-US" dirty="0" smtClean="0"/>
              <a:t>is treated in the same way as the expression </a:t>
            </a:r>
            <a:r>
              <a:rPr lang="en-US" dirty="0" smtClean="0">
                <a:solidFill>
                  <a:srgbClr val="0000CC"/>
                </a:solidFill>
              </a:rPr>
              <a:t>a= (b=c )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right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FF0000"/>
                </a:solidFill>
              </a:rPr>
              <a:t>letter = right  I  letter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letter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  </a:t>
            </a:r>
            <a:r>
              <a:rPr lang="pl-PL" b="1" dirty="0" smtClean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 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 I . . . I z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 for  9-5-2 and a=b=c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139980" cy="40233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5406" y="1680024"/>
            <a:ext cx="3980258" cy="402336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9364" y="6019800"/>
            <a:ext cx="18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Left associative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5943600"/>
            <a:ext cx="195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Right associative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9+5*2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02 possible interpretations: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(9+5 ) *2          or 9+ ( 5*2)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associativity</a:t>
            </a:r>
            <a:r>
              <a:rPr lang="en-US" dirty="0" smtClean="0"/>
              <a:t> rules for + and * apply to occurrences of the same operator, so they do not resolve this ambiguity.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Rules defining the relative precedence of operators are needed 'when more than one kind of operator is present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say that </a:t>
            </a:r>
            <a:r>
              <a:rPr lang="en-US" b="1" dirty="0" smtClean="0">
                <a:solidFill>
                  <a:srgbClr val="0000CC"/>
                </a:solidFill>
              </a:rPr>
              <a:t>*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0000CC"/>
                </a:solidFill>
              </a:rPr>
              <a:t>higher precedence </a:t>
            </a:r>
            <a:r>
              <a:rPr lang="en-US" dirty="0" smtClean="0"/>
              <a:t>than </a:t>
            </a:r>
            <a:r>
              <a:rPr lang="en-US" b="1" dirty="0" smtClean="0">
                <a:solidFill>
                  <a:srgbClr val="0000CC"/>
                </a:solidFill>
              </a:rPr>
              <a:t>+</a:t>
            </a:r>
            <a:r>
              <a:rPr lang="en-US" dirty="0" smtClean="0"/>
              <a:t> if * takes its operands before + does.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In ordinary arithmetic, multiplication &amp; division have higher precedence than addition &amp; subtraction</a:t>
            </a:r>
          </a:p>
          <a:p>
            <a:pPr algn="just"/>
            <a:r>
              <a:rPr lang="en-US" dirty="0" smtClean="0"/>
              <a:t>9+5*2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en-US" dirty="0" smtClean="0"/>
              <a:t> 9+ (5*2) </a:t>
            </a:r>
          </a:p>
          <a:p>
            <a:pPr algn="just"/>
            <a:r>
              <a:rPr lang="en-US" dirty="0" smtClean="0"/>
              <a:t>9*5+2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en-US" dirty="0" smtClean="0"/>
              <a:t> (9*5) +2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04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Example 2.6 : A grammar for arithmetic expressions can be constructed from a table showing the 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and precedence of operators. Operators on the same line have the same 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and precedence: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133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left - associative:      +   -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left  - associative:     *  /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0480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We create two </a:t>
            </a:r>
            <a:r>
              <a:rPr lang="en-US" sz="2400" dirty="0" err="1" smtClean="0"/>
              <a:t>nonterminals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expr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term</a:t>
            </a:r>
            <a:r>
              <a:rPr lang="en-US" sz="2400" dirty="0" smtClean="0"/>
              <a:t> for the two levels of precedence, and an extra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factor</a:t>
            </a:r>
            <a:r>
              <a:rPr lang="en-US" sz="2400" dirty="0" smtClean="0"/>
              <a:t> for generating basic units in expressions.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The basic units in expressions are presently </a:t>
            </a:r>
            <a:r>
              <a:rPr lang="en-US" sz="2400" dirty="0" smtClean="0">
                <a:solidFill>
                  <a:srgbClr val="FF0000"/>
                </a:solidFill>
              </a:rPr>
              <a:t>digits</a:t>
            </a:r>
            <a:r>
              <a:rPr lang="en-US" sz="2400" dirty="0" smtClean="0"/>
              <a:t> and parenthesized </a:t>
            </a:r>
            <a:r>
              <a:rPr lang="en-US" sz="2400" dirty="0" smtClean="0">
                <a:solidFill>
                  <a:srgbClr val="FF0000"/>
                </a:solidFill>
              </a:rPr>
              <a:t>expressions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667000" y="5257800"/>
            <a:ext cx="372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factor </a:t>
            </a:r>
            <a:r>
              <a:rPr lang="en-US" sz="2800" dirty="0" smtClean="0">
                <a:sym typeface="Symbol"/>
              </a:rPr>
              <a:t>  </a:t>
            </a:r>
            <a:r>
              <a:rPr lang="en-US" sz="2800" b="1" dirty="0" smtClean="0">
                <a:solidFill>
                  <a:srgbClr val="FF0000"/>
                </a:solidFill>
              </a:rPr>
              <a:t>digit</a:t>
            </a:r>
            <a:r>
              <a:rPr lang="en-US" sz="2800" dirty="0" smtClean="0"/>
              <a:t> I  ( </a:t>
            </a:r>
            <a:r>
              <a:rPr lang="en-US" sz="2800" dirty="0" err="1" smtClean="0"/>
              <a:t>expr</a:t>
            </a:r>
            <a:r>
              <a:rPr lang="en-US" sz="2800" dirty="0" smtClean="0"/>
              <a:t> )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Binary operators, </a:t>
            </a:r>
            <a:r>
              <a:rPr lang="en-US" sz="2400" dirty="0" smtClean="0">
                <a:solidFill>
                  <a:srgbClr val="0000CC"/>
                </a:solidFill>
              </a:rPr>
              <a:t>* and /, that have the highest precedence</a:t>
            </a:r>
            <a:r>
              <a:rPr lang="en-US" sz="2400" dirty="0" smtClean="0"/>
              <a:t>.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Since these operators associate to the left, the productions are </a:t>
            </a:r>
            <a:r>
              <a:rPr lang="en-US" sz="2400" dirty="0" err="1" smtClean="0"/>
              <a:t>simiilar</a:t>
            </a:r>
            <a:r>
              <a:rPr lang="en-US" sz="2400" dirty="0" smtClean="0"/>
              <a:t> to those for lists that associate to the left.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133600" y="1676400"/>
            <a:ext cx="4572000" cy="13849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800" dirty="0" smtClean="0"/>
              <a:t>Term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term * factor</a:t>
            </a:r>
          </a:p>
          <a:p>
            <a:r>
              <a:rPr lang="en-US" sz="2800" dirty="0" smtClean="0"/>
              <a:t>           I term / factor</a:t>
            </a:r>
          </a:p>
          <a:p>
            <a:r>
              <a:rPr lang="en-US" sz="2800" dirty="0" smtClean="0"/>
              <a:t>           I factor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3400" y="3352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Similarly, </a:t>
            </a:r>
            <a:r>
              <a:rPr lang="en-US" sz="2400" b="1" dirty="0" err="1" smtClean="0">
                <a:solidFill>
                  <a:srgbClr val="0000CC"/>
                </a:solidFill>
              </a:rPr>
              <a:t>expr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/>
              <a:t>generates lists of terms separated by the additive operators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133600" y="4419600"/>
            <a:ext cx="4572000" cy="1384995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sz="2800" dirty="0" err="1" smtClean="0">
                <a:solidFill>
                  <a:srgbClr val="0000CC"/>
                </a:solidFill>
              </a:rPr>
              <a:t>expr</a:t>
            </a:r>
            <a:r>
              <a:rPr lang="en-US" sz="2800" dirty="0" smtClean="0">
                <a:solidFill>
                  <a:srgbClr val="0000CC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800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2800" dirty="0" err="1" smtClean="0">
                <a:solidFill>
                  <a:srgbClr val="0000CC"/>
                </a:solidFill>
              </a:rPr>
              <a:t>expr</a:t>
            </a:r>
            <a:r>
              <a:rPr lang="en-US" sz="2800" dirty="0" smtClean="0">
                <a:solidFill>
                  <a:srgbClr val="0000CC"/>
                </a:solidFill>
              </a:rPr>
              <a:t> + term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           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expr</a:t>
            </a:r>
            <a:r>
              <a:rPr lang="en-US" sz="2800" dirty="0" smtClean="0">
                <a:solidFill>
                  <a:srgbClr val="0000CC"/>
                </a:solidFill>
              </a:rPr>
              <a:t> - term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            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0000CC"/>
                </a:solidFill>
              </a:rPr>
              <a:t> term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Grammars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expr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800" dirty="0" err="1" smtClean="0">
                <a:solidFill>
                  <a:srgbClr val="FF0000"/>
                </a:solidFill>
                <a:sym typeface="Symbol"/>
              </a:rPr>
              <a:t>expr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+ </a:t>
            </a:r>
            <a:r>
              <a:rPr lang="en-US" sz="2800" dirty="0" smtClean="0">
                <a:solidFill>
                  <a:srgbClr val="FF0000"/>
                </a:solidFill>
              </a:rPr>
              <a:t>term | </a:t>
            </a:r>
            <a:r>
              <a:rPr lang="en-US" sz="2800" dirty="0" err="1" smtClean="0">
                <a:solidFill>
                  <a:srgbClr val="FF0000"/>
                </a:solidFill>
              </a:rPr>
              <a:t>expr</a:t>
            </a:r>
            <a:r>
              <a:rPr lang="en-US" sz="2800" dirty="0" smtClean="0">
                <a:solidFill>
                  <a:srgbClr val="FF0000"/>
                </a:solidFill>
              </a:rPr>
              <a:t> – term | term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term </a:t>
            </a:r>
            <a:r>
              <a:rPr lang="en-US" sz="2800" dirty="0" smtClean="0">
                <a:solidFill>
                  <a:srgbClr val="0000CC"/>
                </a:solidFill>
                <a:sym typeface="Symbol"/>
              </a:rPr>
              <a:t>  </a:t>
            </a:r>
            <a:r>
              <a:rPr lang="en-US" sz="2800" dirty="0" smtClean="0">
                <a:solidFill>
                  <a:srgbClr val="0000CC"/>
                </a:solidFill>
              </a:rPr>
              <a:t>term * factor | term / factor | facto</a:t>
            </a:r>
            <a:r>
              <a:rPr lang="en-US" sz="2800" b="1" dirty="0" smtClean="0">
                <a:solidFill>
                  <a:srgbClr val="0000CC"/>
                </a:solidFill>
              </a:rPr>
              <a:t>r</a:t>
            </a:r>
          </a:p>
          <a:p>
            <a:r>
              <a:rPr lang="en-US" sz="2800" dirty="0" smtClean="0">
                <a:solidFill>
                  <a:srgbClr val="00CC00"/>
                </a:solidFill>
              </a:rPr>
              <a:t>factor</a:t>
            </a:r>
            <a:r>
              <a:rPr lang="en-US" sz="2800" b="1" dirty="0" smtClean="0">
                <a:solidFill>
                  <a:srgbClr val="00CC00"/>
                </a:solidFill>
              </a:rPr>
              <a:t> </a:t>
            </a:r>
            <a:r>
              <a:rPr lang="en-US" sz="2800" b="1" dirty="0" smtClean="0">
                <a:solidFill>
                  <a:srgbClr val="00CC00"/>
                </a:solidFill>
                <a:sym typeface="Symbol"/>
              </a:rPr>
              <a:t>  </a:t>
            </a:r>
            <a:r>
              <a:rPr lang="en-US" sz="2800" b="1" dirty="0" smtClean="0">
                <a:solidFill>
                  <a:srgbClr val="00CC00"/>
                </a:solidFill>
              </a:rPr>
              <a:t>digit | </a:t>
            </a:r>
            <a:r>
              <a:rPr lang="en-US" sz="2800" dirty="0" smtClean="0">
                <a:solidFill>
                  <a:srgbClr val="00CC00"/>
                </a:solidFill>
              </a:rPr>
              <a:t>( </a:t>
            </a:r>
            <a:r>
              <a:rPr lang="en-US" sz="2800" dirty="0" err="1" smtClean="0">
                <a:solidFill>
                  <a:srgbClr val="00CC00"/>
                </a:solidFill>
              </a:rPr>
              <a:t>expr</a:t>
            </a:r>
            <a:r>
              <a:rPr lang="en-US" sz="2800" dirty="0" smtClean="0">
                <a:solidFill>
                  <a:srgbClr val="00CC00"/>
                </a:solidFill>
              </a:rPr>
              <a:t> )</a:t>
            </a:r>
            <a:endParaRPr lang="en-US" sz="28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Syntax-Directed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Syntax-directed translation is done by attaching rules or program fragments to productions in a grammar. </a:t>
            </a:r>
          </a:p>
          <a:p>
            <a:pPr algn="just"/>
            <a:r>
              <a:rPr lang="en-US" dirty="0" smtClean="0"/>
              <a:t>For example, consider an expression </a:t>
            </a:r>
            <a:r>
              <a:rPr lang="en-US" i="1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generated by the production</a:t>
            </a:r>
          </a:p>
          <a:p>
            <a:pPr algn="ctr">
              <a:buNone/>
            </a:pPr>
            <a:r>
              <a:rPr lang="en-US" i="1" dirty="0" err="1" smtClean="0">
                <a:solidFill>
                  <a:srgbClr val="0000CC"/>
                </a:solidFill>
              </a:rPr>
              <a:t>expr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i="1" dirty="0" smtClean="0">
                <a:solidFill>
                  <a:srgbClr val="0000CC"/>
                </a:solidFill>
                <a:sym typeface="Symbol"/>
              </a:rPr>
              <a:t> </a:t>
            </a:r>
            <a:r>
              <a:rPr lang="en-US" i="1" dirty="0" smtClean="0">
                <a:solidFill>
                  <a:srgbClr val="0000CC"/>
                </a:solidFill>
              </a:rPr>
              <a:t>expr</a:t>
            </a:r>
            <a:r>
              <a:rPr lang="en-US" i="1" baseline="-25000" dirty="0" smtClean="0">
                <a:solidFill>
                  <a:srgbClr val="0000CC"/>
                </a:solidFill>
              </a:rPr>
              <a:t>1</a:t>
            </a:r>
            <a:r>
              <a:rPr lang="en-US" i="1" dirty="0" smtClean="0">
                <a:solidFill>
                  <a:srgbClr val="0000CC"/>
                </a:solidFill>
              </a:rPr>
              <a:t>  +  term</a:t>
            </a:r>
          </a:p>
          <a:p>
            <a:pPr algn="just"/>
            <a:r>
              <a:rPr lang="en-US" i="1" dirty="0" err="1" smtClean="0">
                <a:solidFill>
                  <a:srgbClr val="0000CC"/>
                </a:solidFill>
              </a:rPr>
              <a:t>expr</a:t>
            </a:r>
            <a:r>
              <a:rPr lang="en-US" i="1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is the sum of the two sub expressions </a:t>
            </a:r>
            <a:r>
              <a:rPr lang="en-US" i="1" dirty="0" smtClean="0">
                <a:solidFill>
                  <a:srgbClr val="0000CC"/>
                </a:solidFill>
              </a:rPr>
              <a:t>expr</a:t>
            </a:r>
            <a:r>
              <a:rPr lang="en-US" i="1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&amp; </a:t>
            </a:r>
            <a:r>
              <a:rPr lang="en-US" i="1" dirty="0" smtClean="0">
                <a:solidFill>
                  <a:srgbClr val="0000CC"/>
                </a:solidFill>
              </a:rPr>
              <a:t>term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(The subscript in </a:t>
            </a:r>
            <a:r>
              <a:rPr lang="en-US" i="1" dirty="0" smtClean="0">
                <a:solidFill>
                  <a:srgbClr val="0000CC"/>
                </a:solidFill>
              </a:rPr>
              <a:t>expr</a:t>
            </a:r>
            <a:r>
              <a:rPr lang="en-US" i="1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is used only to distinguish the instance of </a:t>
            </a:r>
            <a:r>
              <a:rPr lang="en-US" dirty="0" err="1" smtClean="0"/>
              <a:t>expr</a:t>
            </a:r>
            <a:r>
              <a:rPr lang="en-US" dirty="0" smtClean="0"/>
              <a:t> in the production body from the head of the production) 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translate </a:t>
            </a:r>
            <a:r>
              <a:rPr lang="en-US" i="1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by exploiting its structure: </a:t>
            </a:r>
          </a:p>
          <a:p>
            <a:pPr marL="1463040">
              <a:buFont typeface="Wingdings" pitchFamily="2" charset="2"/>
              <a:buChar char="q"/>
            </a:pPr>
            <a:r>
              <a:rPr lang="en-US" dirty="0" smtClean="0"/>
              <a:t>translate   </a:t>
            </a:r>
            <a:r>
              <a:rPr lang="en-US" i="1" dirty="0" smtClean="0">
                <a:solidFill>
                  <a:srgbClr val="0000CC"/>
                </a:solidFill>
              </a:rPr>
              <a:t>expr</a:t>
            </a:r>
            <a:r>
              <a:rPr lang="en-US" i="1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;</a:t>
            </a:r>
          </a:p>
          <a:p>
            <a:pPr marL="1463040">
              <a:buFont typeface="Wingdings" pitchFamily="2" charset="2"/>
              <a:buChar char="q"/>
            </a:pPr>
            <a:r>
              <a:rPr lang="en-US" dirty="0" smtClean="0"/>
              <a:t>translate   </a:t>
            </a:r>
            <a:r>
              <a:rPr lang="en-US" i="1" dirty="0" smtClean="0">
                <a:solidFill>
                  <a:srgbClr val="0000CC"/>
                </a:solidFill>
              </a:rPr>
              <a:t>term</a:t>
            </a:r>
            <a:r>
              <a:rPr lang="en-US" dirty="0" smtClean="0"/>
              <a:t>;</a:t>
            </a:r>
          </a:p>
          <a:p>
            <a:pPr marL="1463040">
              <a:buFont typeface="Wingdings" pitchFamily="2" charset="2"/>
              <a:buChar char="q"/>
            </a:pPr>
            <a:r>
              <a:rPr lang="en-US" dirty="0" smtClean="0"/>
              <a:t>Handle      </a:t>
            </a:r>
            <a:r>
              <a:rPr lang="en-US" i="1" dirty="0" smtClean="0">
                <a:solidFill>
                  <a:srgbClr val="0000CC"/>
                </a:solidFill>
              </a:rPr>
              <a:t>+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a compiler front 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89911"/>
            <a:ext cx="8046720" cy="247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An attribute is </a:t>
            </a:r>
            <a:r>
              <a:rPr lang="en-US" dirty="0" smtClean="0">
                <a:solidFill>
                  <a:srgbClr val="0000CC"/>
                </a:solidFill>
              </a:rPr>
              <a:t>any quantity associated with a programming Construct</a:t>
            </a:r>
          </a:p>
          <a:p>
            <a:pPr algn="just"/>
            <a:r>
              <a:rPr lang="en-US" dirty="0" smtClean="0"/>
              <a:t>Examples: </a:t>
            </a:r>
            <a:r>
              <a:rPr lang="en-US" dirty="0" smtClean="0">
                <a:solidFill>
                  <a:srgbClr val="0000CC"/>
                </a:solidFill>
              </a:rPr>
              <a:t>data types of expressions, the number of instructions in the generated code, or the location of the first instruction in the generated code for a construct</a:t>
            </a:r>
            <a:r>
              <a:rPr lang="en-US" dirty="0" smtClean="0"/>
              <a:t> , among many other possibilities.</a:t>
            </a:r>
          </a:p>
          <a:p>
            <a:pPr algn="just"/>
            <a:r>
              <a:rPr lang="en-US" dirty="0" smtClean="0"/>
              <a:t>Since we use grammar symbols (</a:t>
            </a:r>
            <a:r>
              <a:rPr lang="en-US" dirty="0" err="1" smtClean="0"/>
              <a:t>nonterminals</a:t>
            </a:r>
            <a:r>
              <a:rPr lang="en-US" dirty="0" smtClean="0"/>
              <a:t> and terminals) to represent programming constructs, we extend the notion of attributes from constructs to the symbols that represent them.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(Syntax- directed)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A translation scheme is a notation </a:t>
            </a:r>
            <a:r>
              <a:rPr lang="en-US" dirty="0" smtClean="0">
                <a:solidFill>
                  <a:srgbClr val="0000CC"/>
                </a:solidFill>
              </a:rPr>
              <a:t>for attaching program fragments to the productions of a grammar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program </a:t>
            </a:r>
            <a:r>
              <a:rPr lang="en-US" dirty="0" smtClean="0">
                <a:solidFill>
                  <a:srgbClr val="0000CC"/>
                </a:solidFill>
              </a:rPr>
              <a:t>fragments are executed when the production is used during syntax analysis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combined result of all these fragment executions, in the order induced by the syntax analysis, </a:t>
            </a:r>
            <a:r>
              <a:rPr lang="en-US" dirty="0" smtClean="0">
                <a:solidFill>
                  <a:srgbClr val="0000CC"/>
                </a:solidFill>
              </a:rPr>
              <a:t>produces the translation of the program to which this analysis/synthesis process is applied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postfix notation for an expression E: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1. If </a:t>
            </a:r>
            <a:r>
              <a:rPr lang="en-US" dirty="0" smtClean="0">
                <a:solidFill>
                  <a:srgbClr val="0000CC"/>
                </a:solidFill>
              </a:rPr>
              <a:t>E is a variable or constant </a:t>
            </a:r>
            <a:r>
              <a:rPr lang="en-US" dirty="0" smtClean="0"/>
              <a:t>, then the postfix notation for </a:t>
            </a:r>
            <a:r>
              <a:rPr lang="en-US" dirty="0" smtClean="0">
                <a:solidFill>
                  <a:srgbClr val="0000CC"/>
                </a:solidFill>
              </a:rPr>
              <a:t>E is E </a:t>
            </a:r>
            <a:r>
              <a:rPr lang="en-US" dirty="0" smtClean="0"/>
              <a:t>itself.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2. If E is an expression of the form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b="1" dirty="0" smtClean="0">
                <a:solidFill>
                  <a:srgbClr val="00CC00"/>
                </a:solidFill>
              </a:rPr>
              <a:t>op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2 </a:t>
            </a:r>
            <a:r>
              <a:rPr lang="en-US" dirty="0" smtClean="0"/>
              <a:t>, where </a:t>
            </a:r>
            <a:r>
              <a:rPr lang="en-US" b="1" dirty="0" smtClean="0">
                <a:solidFill>
                  <a:srgbClr val="00CC00"/>
                </a:solidFill>
              </a:rPr>
              <a:t>op</a:t>
            </a:r>
            <a:r>
              <a:rPr lang="en-US" dirty="0" smtClean="0"/>
              <a:t> is any binary operator, then the postfix notation for E is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`E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` </a:t>
            </a:r>
            <a:r>
              <a:rPr lang="en-US" b="1" dirty="0" smtClean="0">
                <a:solidFill>
                  <a:srgbClr val="00CC00"/>
                </a:solidFill>
              </a:rPr>
              <a:t>op</a:t>
            </a:r>
            <a:r>
              <a:rPr lang="en-US" dirty="0" smtClean="0"/>
              <a:t>, where E</a:t>
            </a:r>
            <a:r>
              <a:rPr lang="en-US" baseline="-25000" dirty="0" smtClean="0"/>
              <a:t>1</a:t>
            </a:r>
            <a:r>
              <a:rPr lang="en-US" dirty="0" smtClean="0"/>
              <a:t>` &amp; E</a:t>
            </a:r>
            <a:r>
              <a:rPr lang="en-US" baseline="-25000" dirty="0" smtClean="0"/>
              <a:t>2</a:t>
            </a:r>
            <a:r>
              <a:rPr lang="en-US" dirty="0" smtClean="0"/>
              <a:t>` are the postfix notations for E</a:t>
            </a:r>
            <a:r>
              <a:rPr lang="en-US" baseline="-25000" dirty="0" smtClean="0"/>
              <a:t>1</a:t>
            </a:r>
            <a:r>
              <a:rPr lang="en-US" dirty="0" smtClean="0"/>
              <a:t> &amp; 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914400" algn="just">
              <a:buFont typeface="Wingdings" pitchFamily="2" charset="2"/>
              <a:buChar char="q"/>
            </a:pPr>
            <a:r>
              <a:rPr lang="en-US" dirty="0" smtClean="0"/>
              <a:t>3. If </a:t>
            </a:r>
            <a:r>
              <a:rPr lang="en-US" dirty="0" smtClean="0">
                <a:solidFill>
                  <a:srgbClr val="0000CC"/>
                </a:solidFill>
              </a:rPr>
              <a:t>E is a parenthesized expression </a:t>
            </a:r>
            <a:r>
              <a:rPr lang="en-US" dirty="0" smtClean="0"/>
              <a:t>of the form </a:t>
            </a:r>
            <a:r>
              <a:rPr lang="en-US" dirty="0" smtClean="0">
                <a:solidFill>
                  <a:srgbClr val="0000CC"/>
                </a:solidFill>
              </a:rPr>
              <a:t>(E1), </a:t>
            </a:r>
            <a:r>
              <a:rPr lang="en-US" dirty="0" smtClean="0"/>
              <a:t>then the postfix notation for E is the same as the postfix notation for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·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6096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postfix notation for </a:t>
            </a:r>
            <a:r>
              <a:rPr lang="en-US" b="1" dirty="0" smtClean="0">
                <a:solidFill>
                  <a:srgbClr val="FF0000"/>
                </a:solidFill>
              </a:rPr>
              <a:t>(9-5)+2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</a:t>
            </a:r>
            <a:r>
              <a:rPr lang="en-US" b="1" dirty="0" smtClean="0">
                <a:solidFill>
                  <a:srgbClr val="FF0000"/>
                </a:solidFill>
              </a:rPr>
              <a:t> 95-2+</a:t>
            </a:r>
            <a:endParaRPr lang="en-US" dirty="0" smtClean="0"/>
          </a:p>
          <a:p>
            <a:pPr marL="914400" algn="just">
              <a:buFont typeface="Wingdings" pitchFamily="2" charset="2"/>
              <a:buChar char="v"/>
            </a:pPr>
            <a:r>
              <a:rPr lang="en-US" dirty="0" smtClean="0"/>
              <a:t>The translations of 9, 5, and 2 are the constants themselves, by rule (1). </a:t>
            </a:r>
          </a:p>
          <a:p>
            <a:pPr marL="914400" algn="just">
              <a:buFont typeface="Wingdings" pitchFamily="2" charset="2"/>
              <a:buChar char="v"/>
            </a:pPr>
            <a:r>
              <a:rPr lang="en-US" dirty="0" smtClean="0"/>
              <a:t>The translation of 9-5 is 95- by rule (2)</a:t>
            </a:r>
          </a:p>
          <a:p>
            <a:pPr marL="914400" algn="just">
              <a:buFont typeface="Wingdings" pitchFamily="2" charset="2"/>
              <a:buChar char="v"/>
            </a:pPr>
            <a:r>
              <a:rPr lang="en-US" dirty="0" smtClean="0"/>
              <a:t>The translation of (9-5) is the same by rule (3) </a:t>
            </a:r>
          </a:p>
          <a:p>
            <a:pPr algn="just"/>
            <a:r>
              <a:rPr lang="en-US" dirty="0" smtClean="0"/>
              <a:t>Having translated the parenthesized </a:t>
            </a:r>
            <a:r>
              <a:rPr lang="en-US" dirty="0" err="1" smtClean="0"/>
              <a:t>subexpression</a:t>
            </a:r>
            <a:r>
              <a:rPr lang="en-US" dirty="0" smtClean="0"/>
              <a:t>, we may apply rule (2) to the entire expression, with (9-5) in the role of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2 </a:t>
            </a:r>
            <a:r>
              <a:rPr lang="en-US" dirty="0" smtClean="0"/>
              <a:t>in the role of 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/>
              <a:t> , to get the result </a:t>
            </a:r>
            <a:r>
              <a:rPr lang="en-US" b="1" dirty="0" smtClean="0">
                <a:solidFill>
                  <a:srgbClr val="FF0000"/>
                </a:solidFill>
              </a:rPr>
              <a:t>95-2+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9 - (5+2) </a:t>
            </a:r>
            <a:r>
              <a:rPr lang="en-US" b="1" dirty="0" smtClean="0">
                <a:solidFill>
                  <a:srgbClr val="0000CC"/>
                </a:solidFill>
                <a:sym typeface="Symbol"/>
              </a:rPr>
              <a:t> </a:t>
            </a:r>
            <a:r>
              <a:rPr lang="en-US" b="1" dirty="0" smtClean="0">
                <a:solidFill>
                  <a:srgbClr val="0000CC"/>
                </a:solidFill>
              </a:rPr>
              <a:t>952+-</a:t>
            </a:r>
          </a:p>
          <a:p>
            <a:pPr algn="just"/>
            <a:r>
              <a:rPr lang="en-US" dirty="0" smtClean="0">
                <a:solidFill>
                  <a:srgbClr val="0000CC"/>
                </a:solidFill>
              </a:rPr>
              <a:t>5+2</a:t>
            </a:r>
            <a:r>
              <a:rPr lang="en-US" dirty="0" smtClean="0"/>
              <a:t> is first translated into </a:t>
            </a:r>
            <a:r>
              <a:rPr lang="en-US" dirty="0" smtClean="0">
                <a:solidFill>
                  <a:srgbClr val="0000CC"/>
                </a:solidFill>
              </a:rPr>
              <a:t>52+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CC"/>
                </a:solidFill>
              </a:rPr>
              <a:t>this expression becomes the second argument of the minus sign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No parentheses are needed in postfix notation, because the position and </a:t>
            </a:r>
            <a:r>
              <a:rPr lang="en-US" dirty="0" err="1" smtClean="0">
                <a:solidFill>
                  <a:srgbClr val="0000CC"/>
                </a:solidFill>
              </a:rPr>
              <a:t>arity</a:t>
            </a:r>
            <a:r>
              <a:rPr lang="en-US" dirty="0" smtClean="0"/>
              <a:t> (number of arguments) of the operators permits only one decoding of a postfix expression.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FF0000"/>
                </a:solidFill>
              </a:rPr>
              <a:t>Trick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repeatedly scan the postfix string from the left, until you find an operator.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Then, look to the left for the proper number of operands, and group this operator with its operands.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Evaluate the operator on the operands, and replace them by the result. </a:t>
            </a:r>
          </a:p>
          <a:p>
            <a:pPr marL="914400" algn="just">
              <a:buFont typeface="Wingdings" pitchFamily="2" charset="2"/>
              <a:buChar char="Ø"/>
            </a:pPr>
            <a:r>
              <a:rPr lang="en-US" dirty="0" smtClean="0"/>
              <a:t>Then repeat the process, continuing to the right and searching for another operator.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952+-3*</a:t>
            </a:r>
            <a:endParaRPr lang="en-US" dirty="0" smtClean="0"/>
          </a:p>
          <a:p>
            <a:pPr algn="just"/>
            <a:r>
              <a:rPr lang="en-US" dirty="0" smtClean="0"/>
              <a:t>Scanning from the left , we first encounter the plus sign. </a:t>
            </a:r>
          </a:p>
          <a:p>
            <a:pPr algn="just"/>
            <a:r>
              <a:rPr lang="en-US" dirty="0" smtClean="0"/>
              <a:t>Looking to its left we find operands </a:t>
            </a:r>
            <a:r>
              <a:rPr lang="en-US" dirty="0" smtClean="0">
                <a:solidFill>
                  <a:srgbClr val="FF0000"/>
                </a:solidFill>
              </a:rPr>
              <a:t>5 and 2</a:t>
            </a:r>
          </a:p>
          <a:p>
            <a:pPr algn="just"/>
            <a:r>
              <a:rPr lang="en-US" dirty="0" smtClean="0"/>
              <a:t>Their </a:t>
            </a:r>
            <a:r>
              <a:rPr lang="en-US" dirty="0" smtClean="0">
                <a:solidFill>
                  <a:srgbClr val="FF0000"/>
                </a:solidFill>
              </a:rPr>
              <a:t>sum , 7, replaces 52+, </a:t>
            </a:r>
            <a:r>
              <a:rPr lang="en-US" dirty="0" smtClean="0"/>
              <a:t>and we have the string </a:t>
            </a:r>
            <a:r>
              <a:rPr lang="en-US" b="1" dirty="0" smtClean="0">
                <a:solidFill>
                  <a:srgbClr val="FF0000"/>
                </a:solidFill>
              </a:rPr>
              <a:t>97-3*</a:t>
            </a:r>
          </a:p>
          <a:p>
            <a:pPr algn="just"/>
            <a:r>
              <a:rPr lang="en-US" dirty="0" smtClean="0"/>
              <a:t>Now, the leftmost the result of the </a:t>
            </a:r>
            <a:r>
              <a:rPr lang="en-US" dirty="0" smtClean="0">
                <a:solidFill>
                  <a:srgbClr val="FF0000"/>
                </a:solidFill>
              </a:rPr>
              <a:t>subtraction</a:t>
            </a:r>
            <a:r>
              <a:rPr lang="en-US" dirty="0" smtClean="0"/>
              <a:t> leaves </a:t>
            </a:r>
            <a:r>
              <a:rPr lang="en-US" dirty="0" smtClean="0">
                <a:solidFill>
                  <a:srgbClr val="FF0000"/>
                </a:solidFill>
              </a:rPr>
              <a:t>23*</a:t>
            </a:r>
          </a:p>
          <a:p>
            <a:pPr algn="just"/>
            <a:r>
              <a:rPr lang="en-US" dirty="0" smtClean="0"/>
              <a:t>Last, the multiplication sign applies to </a:t>
            </a:r>
            <a:r>
              <a:rPr lang="en-US" dirty="0" smtClean="0">
                <a:solidFill>
                  <a:srgbClr val="FF0000"/>
                </a:solidFill>
              </a:rPr>
              <a:t>2 and 3</a:t>
            </a:r>
            <a:r>
              <a:rPr lang="en-US" dirty="0" smtClean="0"/>
              <a:t>, giving the </a:t>
            </a:r>
            <a:r>
              <a:rPr lang="en-US" dirty="0" smtClean="0">
                <a:solidFill>
                  <a:srgbClr val="FF0000"/>
                </a:solidFill>
              </a:rPr>
              <a:t>result 6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idea of associating quantities with programming constructs-for example, values and types with expressions-can be expressed in terms of grammars. </a:t>
            </a:r>
          </a:p>
          <a:p>
            <a:pPr algn="just"/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associate attributes with </a:t>
            </a:r>
            <a:r>
              <a:rPr lang="en-US" dirty="0" err="1" smtClean="0">
                <a:solidFill>
                  <a:srgbClr val="FF0000"/>
                </a:solidFill>
              </a:rPr>
              <a:t>nonterminals</a:t>
            </a:r>
            <a:r>
              <a:rPr lang="en-US" dirty="0" smtClean="0">
                <a:solidFill>
                  <a:srgbClr val="FF0000"/>
                </a:solidFill>
              </a:rPr>
              <a:t> and terminals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Then, we attach rules to the productions of the grammar; </a:t>
            </a:r>
          </a:p>
          <a:p>
            <a:pPr marL="914400"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0000CC"/>
                </a:solidFill>
              </a:rPr>
              <a:t>these rules describe how the attributes are computed at those nodes of the parse tree where the production in question is used to relate a node to its children.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A syntax-directed definition associates </a:t>
            </a:r>
          </a:p>
          <a:p>
            <a:pPr algn="just"/>
            <a:r>
              <a:rPr lang="en-US" dirty="0" smtClean="0"/>
              <a:t>1. With each grammar symbol, a set of attributes, and</a:t>
            </a:r>
          </a:p>
          <a:p>
            <a:pPr algn="just"/>
            <a:r>
              <a:rPr lang="en-US" dirty="0" smtClean="0"/>
              <a:t>2. With each production, a set of semantic rules for computing the values of the attributes associated with the symbols appearing in the production.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Attributes can be evaluated as follows. </a:t>
            </a:r>
          </a:p>
          <a:p>
            <a:pPr marL="914400" algn="just">
              <a:buFont typeface="Wingdings" pitchFamily="2" charset="2"/>
              <a:buChar char="§"/>
            </a:pPr>
            <a:r>
              <a:rPr lang="en-US" dirty="0" smtClean="0"/>
              <a:t>For a given input string x, construct a parse tree for x. </a:t>
            </a:r>
          </a:p>
          <a:p>
            <a:pPr marL="914400" algn="just">
              <a:buFont typeface="Wingdings" pitchFamily="2" charset="2"/>
              <a:buChar char="§"/>
            </a:pPr>
            <a:r>
              <a:rPr lang="en-US" dirty="0" smtClean="0"/>
              <a:t>Then, apply the semantic rules to evaluate attributes at each node in the parse tree: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Suppose a </a:t>
            </a:r>
            <a:r>
              <a:rPr lang="en-US" b="1" dirty="0" smtClean="0">
                <a:solidFill>
                  <a:srgbClr val="0000CC"/>
                </a:solidFill>
              </a:rPr>
              <a:t>node N</a:t>
            </a:r>
            <a:r>
              <a:rPr lang="en-US" dirty="0" smtClean="0"/>
              <a:t> in a parse tree is labeled by the grammar </a:t>
            </a:r>
            <a:r>
              <a:rPr lang="en-US" b="1" dirty="0" smtClean="0">
                <a:solidFill>
                  <a:srgbClr val="0000CC"/>
                </a:solidFill>
              </a:rPr>
              <a:t>symbol X</a:t>
            </a:r>
            <a:r>
              <a:rPr lang="en-US" dirty="0" smtClean="0"/>
              <a:t> 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We write </a:t>
            </a:r>
            <a:r>
              <a:rPr lang="en-US" b="1" dirty="0" err="1" smtClean="0">
                <a:solidFill>
                  <a:srgbClr val="0000CC"/>
                </a:solidFill>
              </a:rPr>
              <a:t>X.a</a:t>
            </a:r>
            <a:r>
              <a:rPr lang="en-US" dirty="0" smtClean="0"/>
              <a:t> to denote the  Value of attribute </a:t>
            </a:r>
            <a:r>
              <a:rPr lang="en-US" b="1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00CC"/>
                </a:solidFill>
              </a:rPr>
              <a:t>X</a:t>
            </a:r>
            <a:r>
              <a:rPr lang="en-US" dirty="0" smtClean="0"/>
              <a:t> at that node. </a:t>
            </a:r>
          </a:p>
          <a:p>
            <a:pPr algn="just"/>
            <a:r>
              <a:rPr lang="en-US" dirty="0" smtClean="0"/>
              <a:t>A parse tree showing the attribute values at each node is called an </a:t>
            </a:r>
            <a:r>
              <a:rPr lang="en-US" b="1" dirty="0" smtClean="0">
                <a:solidFill>
                  <a:srgbClr val="FF0000"/>
                </a:solidFill>
              </a:rPr>
              <a:t>annotated parse tree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392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Annotated parse tree for 9-5+2 with an attribute</a:t>
            </a:r>
            <a:br>
              <a:rPr lang="en-US" sz="3200" dirty="0" smtClean="0"/>
            </a:br>
            <a:r>
              <a:rPr lang="en-US" sz="3200" b="1" dirty="0" smtClean="0">
                <a:solidFill>
                  <a:srgbClr val="0000CC"/>
                </a:solidFill>
              </a:rPr>
              <a:t>t</a:t>
            </a:r>
            <a:r>
              <a:rPr lang="en-US" sz="3200" dirty="0" smtClean="0"/>
              <a:t> associated with the </a:t>
            </a:r>
            <a:r>
              <a:rPr lang="en-US" sz="3200" dirty="0" err="1" smtClean="0"/>
              <a:t>nonterminals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expr</a:t>
            </a:r>
            <a:r>
              <a:rPr lang="en-US" sz="3200" dirty="0" smtClean="0"/>
              <a:t> &amp; </a:t>
            </a:r>
            <a:r>
              <a:rPr lang="en-US" sz="3200" b="1" dirty="0" smtClean="0">
                <a:solidFill>
                  <a:srgbClr val="FF0000"/>
                </a:solidFill>
              </a:rPr>
              <a:t>term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0" y="6096000"/>
            <a:ext cx="630936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Attribute values at nodes in a parse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160" y="1952625"/>
            <a:ext cx="740664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Synthesized Vs. Inherited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Synthesized attribute</a:t>
            </a:r>
            <a:r>
              <a:rPr lang="en-US" dirty="0" smtClean="0"/>
              <a:t>: An attribute is said to be </a:t>
            </a:r>
            <a:r>
              <a:rPr lang="en-US" b="1" i="1" dirty="0" smtClean="0">
                <a:solidFill>
                  <a:srgbClr val="0000CC"/>
                </a:solidFill>
              </a:rPr>
              <a:t>synthesized</a:t>
            </a:r>
            <a:r>
              <a:rPr lang="en-US" dirty="0" smtClean="0"/>
              <a:t> if its value at a parse-tree node N is determined from attribute values </a:t>
            </a:r>
            <a:r>
              <a:rPr lang="en-US" dirty="0" smtClean="0">
                <a:solidFill>
                  <a:srgbClr val="FF0000"/>
                </a:solidFill>
              </a:rPr>
              <a:t>at the children of N &amp; at N itself. </a:t>
            </a:r>
          </a:p>
          <a:p>
            <a:pPr algn="just"/>
            <a:r>
              <a:rPr lang="en-US" b="1" dirty="0" smtClean="0">
                <a:solidFill>
                  <a:srgbClr val="0000CC"/>
                </a:solidFill>
              </a:rPr>
              <a:t>Inherited attribute:</a:t>
            </a:r>
            <a:r>
              <a:rPr lang="en-US" dirty="0" smtClean="0"/>
              <a:t> have their value at a parse-tree node determined from attribute values at </a:t>
            </a:r>
            <a:r>
              <a:rPr lang="en-US" dirty="0" smtClean="0">
                <a:solidFill>
                  <a:srgbClr val="FF0000"/>
                </a:solidFill>
              </a:rPr>
              <a:t>the node itself, its parent , and its siblings</a:t>
            </a:r>
            <a:r>
              <a:rPr lang="en-US" dirty="0" smtClean="0"/>
              <a:t> in the parse tree.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of a compiler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Lexical Analyzer</a:t>
            </a:r>
            <a:r>
              <a:rPr lang="en-US" dirty="0" smtClean="0"/>
              <a:t>: allows </a:t>
            </a:r>
            <a:r>
              <a:rPr lang="en-US" dirty="0"/>
              <a:t>a translator to handle </a:t>
            </a:r>
            <a:r>
              <a:rPr lang="en-US" dirty="0" smtClean="0">
                <a:solidFill>
                  <a:srgbClr val="0000CC"/>
                </a:solidFill>
              </a:rPr>
              <a:t>multi-character constructs</a:t>
            </a:r>
            <a:r>
              <a:rPr lang="en-US" dirty="0" smtClean="0"/>
              <a:t> like </a:t>
            </a:r>
            <a:r>
              <a:rPr lang="en-US" dirty="0"/>
              <a:t>identifiers, which are written as sequences of characters, but are </a:t>
            </a:r>
            <a:r>
              <a:rPr lang="en-US" dirty="0" smtClean="0"/>
              <a:t>treated as </a:t>
            </a:r>
            <a:r>
              <a:rPr lang="en-US" dirty="0"/>
              <a:t>units called </a:t>
            </a:r>
            <a:r>
              <a:rPr lang="en-US" dirty="0">
                <a:solidFill>
                  <a:srgbClr val="0000CC"/>
                </a:solidFill>
              </a:rPr>
              <a:t>tokens</a:t>
            </a:r>
            <a:r>
              <a:rPr lang="en-US" dirty="0"/>
              <a:t> during syntax analysis</a:t>
            </a:r>
            <a:r>
              <a:rPr lang="en-US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count </a:t>
            </a:r>
            <a:r>
              <a:rPr lang="en-US" b="1" dirty="0"/>
              <a:t>+ 1</a:t>
            </a:r>
            <a:r>
              <a:rPr lang="en-US" dirty="0"/>
              <a:t>, the identifier </a:t>
            </a:r>
            <a:r>
              <a:rPr lang="en-US" b="1" dirty="0"/>
              <a:t>count</a:t>
            </a:r>
            <a:r>
              <a:rPr lang="en-US" dirty="0"/>
              <a:t> is treated as a unit. 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lexical analyzer </a:t>
            </a:r>
            <a:r>
              <a:rPr lang="en-US" dirty="0" smtClean="0"/>
              <a:t>in allows </a:t>
            </a:r>
            <a:r>
              <a:rPr lang="en-US" dirty="0"/>
              <a:t>numbers, identifiers, and "white space" (blanks, tabs, </a:t>
            </a:r>
            <a:r>
              <a:rPr lang="en-US" dirty="0" smtClean="0"/>
              <a:t>and newlines</a:t>
            </a:r>
            <a:r>
              <a:rPr lang="en-US" dirty="0"/>
              <a:t>) to appear within expressions.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Intermediate-code generation: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abstract </a:t>
            </a:r>
            <a:r>
              <a:rPr lang="en-US" dirty="0">
                <a:solidFill>
                  <a:srgbClr val="0000CC"/>
                </a:solidFill>
              </a:rPr>
              <a:t>syntax trees</a:t>
            </a:r>
            <a:r>
              <a:rPr lang="en-US" dirty="0"/>
              <a:t> </a:t>
            </a:r>
            <a:r>
              <a:rPr lang="en-US" dirty="0" smtClean="0"/>
              <a:t>or simply </a:t>
            </a:r>
            <a:r>
              <a:rPr lang="en-US" dirty="0">
                <a:solidFill>
                  <a:srgbClr val="0000CC"/>
                </a:solidFill>
              </a:rPr>
              <a:t>syntax trees</a:t>
            </a:r>
            <a:r>
              <a:rPr lang="en-US" dirty="0"/>
              <a:t>, represents the hierarchical syntactic structure of the </a:t>
            </a:r>
            <a:r>
              <a:rPr lang="en-US" dirty="0" smtClean="0"/>
              <a:t>source program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</a:rPr>
              <a:t>three-address</a:t>
            </a:r>
            <a:r>
              <a:rPr lang="en-US" dirty="0" smtClean="0"/>
              <a:t> instructions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Parser:</a:t>
            </a:r>
            <a:r>
              <a:rPr lang="en-US" dirty="0" smtClean="0"/>
              <a:t> produces </a:t>
            </a:r>
            <a:r>
              <a:rPr lang="en-US" dirty="0"/>
              <a:t>a syntax tree, </a:t>
            </a:r>
            <a:r>
              <a:rPr lang="en-US" dirty="0" smtClean="0"/>
              <a:t>that is </a:t>
            </a:r>
            <a:r>
              <a:rPr lang="en-US" dirty="0"/>
              <a:t>further translated into three-address code.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Some </a:t>
            </a:r>
            <a:r>
              <a:rPr lang="en-US" b="1" dirty="0">
                <a:solidFill>
                  <a:srgbClr val="002060"/>
                </a:solidFill>
              </a:rPr>
              <a:t>compilers combine </a:t>
            </a:r>
            <a:r>
              <a:rPr lang="en-US" b="1" dirty="0" smtClean="0">
                <a:solidFill>
                  <a:srgbClr val="002060"/>
                </a:solidFill>
              </a:rPr>
              <a:t>parsing and </a:t>
            </a:r>
            <a:r>
              <a:rPr lang="en-US" b="1" dirty="0">
                <a:solidFill>
                  <a:srgbClr val="002060"/>
                </a:solidFill>
              </a:rPr>
              <a:t>intermediate-code generation into one component.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3920" cy="6400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>Example 2.10</a:t>
            </a:r>
            <a:r>
              <a:rPr lang="en-US" sz="2400" dirty="0" smtClean="0"/>
              <a:t> : syntax-directed definition for translating expressions consisting of digits separated by plus or minus signs into postfix notation.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Each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 has a string-valued attribute </a:t>
            </a:r>
            <a:r>
              <a:rPr lang="en-US" sz="2400" b="1" dirty="0" smtClean="0"/>
              <a:t>t</a:t>
            </a:r>
            <a:r>
              <a:rPr lang="en-US" sz="2400" dirty="0" smtClean="0"/>
              <a:t> that represents postfix notation for the expression generated by that </a:t>
            </a:r>
            <a:r>
              <a:rPr lang="en-US" sz="2400" dirty="0" err="1" smtClean="0"/>
              <a:t>nonterminal</a:t>
            </a:r>
            <a:r>
              <a:rPr lang="en-US" sz="2400" dirty="0" smtClean="0"/>
              <a:t> in a parse tree. The symbol || in the semantic rule is the operator for concatenation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848" y="3124200"/>
            <a:ext cx="7256852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5634335"/>
            <a:ext cx="3480312" cy="461665"/>
          </a:xfrm>
          <a:prstGeom prst="rect">
            <a:avLst/>
          </a:prstGeom>
          <a:noFill/>
          <a:ln w="28575"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Infix to postfix translation</a:t>
            </a:r>
            <a:endParaRPr lang="en-US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Parsing is the process of determining how a string of terminals can be generated by a grammar. </a:t>
            </a:r>
          </a:p>
          <a:p>
            <a:pPr algn="just"/>
            <a:r>
              <a:rPr lang="en-US" dirty="0" smtClean="0"/>
              <a:t>A parser must be capable of constructing the tree in principle, or else the translation cannot be guaranteed correct.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Yacc</a:t>
            </a:r>
            <a:r>
              <a:rPr lang="en-US" dirty="0" smtClean="0"/>
              <a:t>; Parser tool; can implement the translation scheme without modification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For any CFG there is a parser that takes at most </a:t>
            </a:r>
            <a:r>
              <a:rPr lang="en-US" b="1" dirty="0" smtClean="0">
                <a:solidFill>
                  <a:srgbClr val="FF0000"/>
                </a:solidFill>
              </a:rPr>
              <a:t>O (n</a:t>
            </a:r>
            <a:r>
              <a:rPr lang="en-US" b="1" baseline="30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) </a:t>
            </a:r>
            <a:r>
              <a:rPr lang="en-US" dirty="0" smtClean="0"/>
              <a:t>time to parse a string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terminals. </a:t>
            </a:r>
          </a:p>
          <a:p>
            <a:pPr marL="822960" algn="just">
              <a:buFont typeface="Wingdings" pitchFamily="2" charset="2"/>
              <a:buChar char="q"/>
            </a:pPr>
            <a:r>
              <a:rPr lang="en-US" dirty="0" smtClean="0"/>
              <a:t>But cubic time is generally too expensive.</a:t>
            </a:r>
          </a:p>
          <a:p>
            <a:pPr algn="just"/>
            <a:r>
              <a:rPr lang="en-US" dirty="0" smtClean="0"/>
              <a:t>For real programming languages, design a grammar that can be parsed quickly (Linear-time algorithms) </a:t>
            </a:r>
          </a:p>
          <a:p>
            <a:pPr algn="just"/>
            <a:r>
              <a:rPr lang="en-US" dirty="0" smtClean="0"/>
              <a:t>Programming-language parsers almost always make a single </a:t>
            </a:r>
            <a:r>
              <a:rPr lang="en-US" dirty="0" smtClean="0">
                <a:solidFill>
                  <a:srgbClr val="0000CC"/>
                </a:solidFill>
              </a:rPr>
              <a:t>left-to-right scan over the input</a:t>
            </a:r>
            <a:r>
              <a:rPr lang="en-US" dirty="0" smtClean="0"/>
              <a:t>, looking ahead one terminal at a time, and constructing pieces of the parse tree as they go.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Mostly 02 classes: 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Top-down</a:t>
            </a:r>
          </a:p>
          <a:p>
            <a:pPr marL="914400"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00CC"/>
                </a:solidFill>
              </a:rPr>
              <a:t>Bottom-up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Top-down</a:t>
            </a:r>
            <a:r>
              <a:rPr lang="en-US" dirty="0" smtClean="0"/>
              <a:t>: construction starts at the </a:t>
            </a:r>
            <a:r>
              <a:rPr lang="en-US" dirty="0" smtClean="0">
                <a:solidFill>
                  <a:srgbClr val="0000CC"/>
                </a:solidFill>
              </a:rPr>
              <a:t>root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CC"/>
                </a:solidFill>
              </a:rPr>
              <a:t>proceeds towards the leaves</a:t>
            </a:r>
            <a:endParaRPr lang="en-US" dirty="0" smtClean="0"/>
          </a:p>
          <a:p>
            <a:pPr algn="just"/>
            <a:r>
              <a:rPr lang="en-US" b="1" dirty="0" smtClean="0"/>
              <a:t>Bottom-up:</a:t>
            </a:r>
            <a:r>
              <a:rPr lang="en-US" dirty="0" smtClean="0"/>
              <a:t> construction starts at the </a:t>
            </a:r>
            <a:r>
              <a:rPr lang="en-US" dirty="0" smtClean="0">
                <a:solidFill>
                  <a:srgbClr val="0000CC"/>
                </a:solidFill>
              </a:rPr>
              <a:t>leaves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00CC"/>
                </a:solidFill>
              </a:rPr>
              <a:t>proceeds towards the root</a:t>
            </a:r>
            <a:endParaRPr lang="en-US" dirty="0" smtClean="0"/>
          </a:p>
          <a:p>
            <a:pPr marL="914400" algn="just">
              <a:buFont typeface="Wingdings" pitchFamily="2" charset="2"/>
              <a:buChar char="v"/>
            </a:pPr>
            <a:r>
              <a:rPr lang="en-US" dirty="0" smtClean="0"/>
              <a:t>top-down parsers is </a:t>
            </a:r>
            <a:r>
              <a:rPr lang="en-US" dirty="0" smtClean="0">
                <a:solidFill>
                  <a:srgbClr val="C00000"/>
                </a:solidFill>
              </a:rPr>
              <a:t>more popular</a:t>
            </a:r>
            <a:r>
              <a:rPr lang="en-US" dirty="0" smtClean="0"/>
              <a:t>; efficient parsers can be constructed more easily by hand </a:t>
            </a:r>
          </a:p>
          <a:p>
            <a:pPr marL="914400" algn="just">
              <a:buFont typeface="Wingdings" pitchFamily="2" charset="2"/>
              <a:buChar char="v"/>
            </a:pPr>
            <a:r>
              <a:rPr lang="en-US" dirty="0" smtClean="0"/>
              <a:t>Bottom-up parsing, can handle a larger class of grammars &amp; translation schemes, so </a:t>
            </a:r>
            <a:r>
              <a:rPr lang="en-US" dirty="0" smtClean="0">
                <a:solidFill>
                  <a:srgbClr val="C00000"/>
                </a:solidFill>
              </a:rPr>
              <a:t>software tools for generating parsers directly from grammars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Top-down parsing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Starting with the </a:t>
            </a:r>
            <a:r>
              <a:rPr lang="en-US" b="1" dirty="0" smtClean="0"/>
              <a:t>root (</a:t>
            </a:r>
            <a:r>
              <a:rPr lang="en-US" b="1" dirty="0" smtClean="0">
                <a:solidFill>
                  <a:srgbClr val="C00000"/>
                </a:solidFill>
              </a:rPr>
              <a:t>stmt)</a:t>
            </a:r>
            <a:r>
              <a:rPr lang="en-US" dirty="0" smtClean="0"/>
              <a:t>, &amp; repeatedly performing the following two steps:</a:t>
            </a:r>
          </a:p>
          <a:p>
            <a:pPr algn="just">
              <a:buClr>
                <a:srgbClr val="00CC00"/>
              </a:buClr>
              <a:buFont typeface="Symbol" pitchFamily="18" charset="2"/>
              <a:buChar char=""/>
            </a:pPr>
            <a:r>
              <a:rPr lang="en-US" dirty="0" smtClean="0"/>
              <a:t>1. At node </a:t>
            </a:r>
            <a:r>
              <a:rPr lang="en-US" b="1" dirty="0" smtClean="0"/>
              <a:t>N</a:t>
            </a:r>
            <a:r>
              <a:rPr lang="en-US" dirty="0" smtClean="0"/>
              <a:t>, labeled with </a:t>
            </a:r>
            <a:r>
              <a:rPr lang="en-US" dirty="0" err="1" smtClean="0"/>
              <a:t>nonterminal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, select one of the productions for A &amp; construct children at N for the symbols in the production body.</a:t>
            </a:r>
          </a:p>
          <a:p>
            <a:pPr algn="just">
              <a:buClr>
                <a:srgbClr val="00CC00"/>
              </a:buClr>
              <a:buFont typeface="Symbol" pitchFamily="18" charset="2"/>
              <a:buChar char=""/>
            </a:pPr>
            <a:r>
              <a:rPr lang="en-US" dirty="0" smtClean="0"/>
              <a:t>2. Find the next node at which a </a:t>
            </a:r>
            <a:r>
              <a:rPr lang="en-US" b="1" dirty="0" err="1" smtClean="0">
                <a:solidFill>
                  <a:srgbClr val="C00000"/>
                </a:solidFill>
              </a:rPr>
              <a:t>subtree</a:t>
            </a:r>
            <a:r>
              <a:rPr lang="en-US" dirty="0" smtClean="0"/>
              <a:t> is to be constructed, typically the leftmost unexpanded </a:t>
            </a:r>
            <a:r>
              <a:rPr lang="en-US" dirty="0" err="1" smtClean="0"/>
              <a:t>nonterminal</a:t>
            </a:r>
            <a:r>
              <a:rPr lang="en-US" dirty="0" smtClean="0"/>
              <a:t> of the tree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5364480" cy="201168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191000"/>
            <a:ext cx="5498982" cy="173736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3352800"/>
            <a:ext cx="329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0000CC"/>
                </a:solidFill>
              </a:rPr>
              <a:t>fo r ( ; expr ; expr ) other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219200"/>
            <a:ext cx="327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rgbClr val="00CC00"/>
                </a:solidFill>
              </a:rPr>
              <a:t>Lookahead</a:t>
            </a:r>
            <a:r>
              <a:rPr lang="en-US" sz="2400" b="1" dirty="0" smtClean="0">
                <a:solidFill>
                  <a:srgbClr val="00CC00"/>
                </a:solidFill>
              </a:rPr>
              <a:t> symbol: </a:t>
            </a:r>
            <a:r>
              <a:rPr lang="en-US" sz="2400" dirty="0" smtClean="0"/>
              <a:t>current terminal being scanned in the input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Initially, the </a:t>
            </a:r>
            <a:r>
              <a:rPr lang="en-US" sz="2400" dirty="0" err="1" smtClean="0"/>
              <a:t>lookahead</a:t>
            </a:r>
            <a:endParaRPr lang="en-US" sz="2400" dirty="0" smtClean="0"/>
          </a:p>
          <a:p>
            <a:r>
              <a:rPr lang="en-US" sz="2400" dirty="0" smtClean="0"/>
              <a:t>symbol is the first</a:t>
            </a:r>
          </a:p>
          <a:p>
            <a:pPr marL="64008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leftmost , terminal of the input string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3" y="152400"/>
            <a:ext cx="6996820" cy="667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336800"/>
            <a:ext cx="2529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Top-down parsing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while scanning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the input from 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left to right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For a recursive-descent parser to loop forever. A problem arises with "left-recursive" productions like</a:t>
            </a:r>
          </a:p>
          <a:p>
            <a:pPr algn="ctr">
              <a:buNone/>
            </a:pPr>
            <a:r>
              <a:rPr lang="en-US" sz="4500" b="1" dirty="0" err="1" smtClean="0">
                <a:solidFill>
                  <a:srgbClr val="0000CC"/>
                </a:solidFill>
              </a:rPr>
              <a:t>expr</a:t>
            </a:r>
            <a:r>
              <a:rPr lang="en-US" sz="4500" b="1" dirty="0" smtClean="0">
                <a:solidFill>
                  <a:srgbClr val="0000CC"/>
                </a:solidFill>
              </a:rPr>
              <a:t> </a:t>
            </a:r>
            <a:r>
              <a:rPr lang="en-US" sz="4500" b="1" dirty="0" smtClean="0">
                <a:solidFill>
                  <a:srgbClr val="0000CC"/>
                </a:solidFill>
                <a:sym typeface="Symbol"/>
              </a:rPr>
              <a:t></a:t>
            </a:r>
            <a:r>
              <a:rPr lang="en-US" sz="4500" b="1" dirty="0" smtClean="0">
                <a:solidFill>
                  <a:srgbClr val="0000CC"/>
                </a:solidFill>
              </a:rPr>
              <a:t> </a:t>
            </a:r>
            <a:r>
              <a:rPr lang="en-US" sz="4500" b="1" dirty="0" err="1" smtClean="0">
                <a:solidFill>
                  <a:srgbClr val="0000CC"/>
                </a:solidFill>
              </a:rPr>
              <a:t>expr</a:t>
            </a:r>
            <a:r>
              <a:rPr lang="en-US" sz="4500" b="1" dirty="0" smtClean="0">
                <a:solidFill>
                  <a:srgbClr val="0000CC"/>
                </a:solidFill>
              </a:rPr>
              <a:t> + term</a:t>
            </a:r>
          </a:p>
          <a:p>
            <a:pPr algn="just"/>
            <a:r>
              <a:rPr lang="en-US" dirty="0" smtClean="0"/>
              <a:t>where the leftmost symbol of the body is the same as the </a:t>
            </a:r>
            <a:r>
              <a:rPr lang="en-US" dirty="0" err="1" smtClean="0"/>
              <a:t>nonterminal</a:t>
            </a:r>
            <a:r>
              <a:rPr lang="en-US" dirty="0" smtClean="0"/>
              <a:t> at the head of the production. </a:t>
            </a:r>
          </a:p>
          <a:p>
            <a:pPr algn="just"/>
            <a:r>
              <a:rPr lang="en-US" dirty="0" smtClean="0"/>
              <a:t>Suppose the procedure for </a:t>
            </a:r>
            <a:r>
              <a:rPr lang="en-US" b="1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decides to apply this production. The body begins with </a:t>
            </a:r>
            <a:r>
              <a:rPr lang="en-US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so the procedure for </a:t>
            </a:r>
            <a:r>
              <a:rPr lang="en-US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is called recursively. </a:t>
            </a:r>
          </a:p>
          <a:p>
            <a:pPr algn="just"/>
            <a:r>
              <a:rPr lang="en-US" dirty="0" smtClean="0"/>
              <a:t>Since the </a:t>
            </a:r>
            <a:r>
              <a:rPr lang="en-US" b="1" dirty="0" err="1" smtClean="0">
                <a:solidFill>
                  <a:srgbClr val="0000CC"/>
                </a:solidFill>
              </a:rPr>
              <a:t>lookahead</a:t>
            </a:r>
            <a:r>
              <a:rPr lang="en-US" b="1" dirty="0" smtClean="0">
                <a:solidFill>
                  <a:srgbClr val="0000CC"/>
                </a:solidFill>
              </a:rPr>
              <a:t> symbol </a:t>
            </a:r>
            <a:r>
              <a:rPr lang="en-US" dirty="0" smtClean="0"/>
              <a:t>changes only when a terminal in the body is matched, no change to the input took place between recursive calls of </a:t>
            </a:r>
            <a:r>
              <a:rPr lang="en-US" b="1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rgbClr val="00CC00"/>
                </a:solidFill>
              </a:rPr>
              <a:t>As a result, the second call to </a:t>
            </a:r>
            <a:r>
              <a:rPr lang="en-US" b="1" dirty="0" err="1" smtClean="0">
                <a:solidFill>
                  <a:srgbClr val="0000CC"/>
                </a:solidFill>
              </a:rPr>
              <a:t>expr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CC00"/>
                </a:solidFill>
              </a:rPr>
              <a:t>does exactly what the first call did, which means a third call to </a:t>
            </a:r>
            <a:r>
              <a:rPr lang="en-US" b="1" dirty="0" err="1" smtClean="0">
                <a:solidFill>
                  <a:srgbClr val="0000CC"/>
                </a:solidFill>
              </a:rPr>
              <a:t>expr</a:t>
            </a:r>
            <a:r>
              <a:rPr lang="en-US" b="1" dirty="0" smtClean="0">
                <a:solidFill>
                  <a:srgbClr val="0000CC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CC00"/>
                </a:solidFill>
              </a:rPr>
              <a:t>and so on, forever.</a:t>
            </a:r>
            <a:endParaRPr lang="en-US" dirty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Intermediate code for "</a:t>
            </a:r>
            <a:r>
              <a:rPr lang="en-US" dirty="0">
                <a:latin typeface="Berlin Sans FB" pitchFamily="34" charset="0"/>
              </a:rPr>
              <a:t>do </a:t>
            </a:r>
            <a:r>
              <a:rPr lang="en-US" dirty="0" err="1">
                <a:latin typeface="Berlin Sans FB" pitchFamily="34" charset="0"/>
              </a:rPr>
              <a:t>i</a:t>
            </a:r>
            <a:r>
              <a:rPr lang="en-US" dirty="0">
                <a:latin typeface="Berlin Sans FB" pitchFamily="34" charset="0"/>
              </a:rPr>
              <a:t> = </a:t>
            </a:r>
            <a:r>
              <a:rPr lang="en-US" dirty="0" err="1">
                <a:latin typeface="Berlin Sans FB" pitchFamily="34" charset="0"/>
              </a:rPr>
              <a:t>i</a:t>
            </a:r>
            <a:r>
              <a:rPr lang="en-US" dirty="0">
                <a:latin typeface="Berlin Sans FB" pitchFamily="34" charset="0"/>
              </a:rPr>
              <a:t> + 1</a:t>
            </a:r>
            <a:r>
              <a:rPr lang="en-US" dirty="0"/>
              <a:t> ; </a:t>
            </a:r>
            <a:r>
              <a:rPr lang="en-US" dirty="0">
                <a:latin typeface="Berlin Sans FB" pitchFamily="34" charset="0"/>
              </a:rPr>
              <a:t>while ( a [</a:t>
            </a:r>
            <a:r>
              <a:rPr lang="en-US" dirty="0" err="1">
                <a:latin typeface="Berlin Sans FB" pitchFamily="34" charset="0"/>
              </a:rPr>
              <a:t>iJ</a:t>
            </a:r>
            <a:r>
              <a:rPr lang="en-US" dirty="0">
                <a:latin typeface="Berlin Sans FB" pitchFamily="34" charset="0"/>
              </a:rPr>
              <a:t> &lt; v) ;</a:t>
            </a:r>
            <a:r>
              <a:rPr lang="en-US" dirty="0"/>
              <a:t> "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42617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3441071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836699" y="5410200"/>
            <a:ext cx="2735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Abstract syntax tree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810000"/>
            <a:ext cx="268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Three-address code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&amp; Concrete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"</a:t>
            </a:r>
            <a:r>
              <a:rPr lang="en-US" b="1" dirty="0">
                <a:solidFill>
                  <a:srgbClr val="FF0000"/>
                </a:solidFill>
              </a:rPr>
              <a:t>context-free grammar</a:t>
            </a:r>
            <a:r>
              <a:rPr lang="en-US" dirty="0"/>
              <a:t>," </a:t>
            </a:r>
            <a:r>
              <a:rPr lang="en-US" dirty="0" smtClean="0"/>
              <a:t>or "</a:t>
            </a:r>
            <a:r>
              <a:rPr lang="en-US" b="1" dirty="0" smtClean="0">
                <a:solidFill>
                  <a:srgbClr val="FF0000"/>
                </a:solidFill>
              </a:rPr>
              <a:t>grammar</a:t>
            </a:r>
            <a:r>
              <a:rPr lang="en-US" dirty="0" smtClean="0"/>
              <a:t>“  specify </a:t>
            </a:r>
            <a:r>
              <a:rPr lang="en-US" dirty="0"/>
              <a:t>the syntax of a language.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grammar naturally describes </a:t>
            </a:r>
            <a:r>
              <a:rPr lang="en-US" dirty="0" smtClean="0"/>
              <a:t>hierarchical </a:t>
            </a:r>
            <a:r>
              <a:rPr lang="en-US" dirty="0"/>
              <a:t>structure of </a:t>
            </a:r>
            <a:r>
              <a:rPr lang="en-US" dirty="0" smtClean="0"/>
              <a:t>language constructs. 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an if-else statement in Java can </a:t>
            </a:r>
            <a:r>
              <a:rPr lang="en-US" dirty="0" smtClean="0"/>
              <a:t>have the </a:t>
            </a:r>
            <a:r>
              <a:rPr lang="en-US" dirty="0"/>
              <a:t>form</a:t>
            </a:r>
          </a:p>
          <a:p>
            <a:pPr algn="ctr">
              <a:buNone/>
            </a:pPr>
            <a:r>
              <a:rPr lang="en-US" sz="3800" b="1" dirty="0">
                <a:solidFill>
                  <a:srgbClr val="0070C0"/>
                </a:solidFill>
                <a:latin typeface="Berlin Sans FB" pitchFamily="34" charset="0"/>
              </a:rPr>
              <a:t>if</a:t>
            </a:r>
            <a:r>
              <a:rPr lang="en-US" sz="3800" dirty="0">
                <a:latin typeface="Berlin Sans FB" pitchFamily="34" charset="0"/>
              </a:rPr>
              <a:t> ( expression ) statement </a:t>
            </a:r>
            <a:r>
              <a:rPr lang="en-US" sz="3800" b="1" dirty="0">
                <a:solidFill>
                  <a:srgbClr val="0070C0"/>
                </a:solidFill>
                <a:latin typeface="Berlin Sans FB" pitchFamily="34" charset="0"/>
              </a:rPr>
              <a:t>else</a:t>
            </a:r>
            <a:r>
              <a:rPr lang="en-US" sz="3800" dirty="0">
                <a:latin typeface="Berlin Sans FB" pitchFamily="34" charset="0"/>
              </a:rPr>
              <a:t> statement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if-else</a:t>
            </a:r>
            <a:r>
              <a:rPr lang="en-US" dirty="0"/>
              <a:t> statement is the </a:t>
            </a:r>
            <a:r>
              <a:rPr lang="en-US" i="1" dirty="0"/>
              <a:t>concatenation of the keyword </a:t>
            </a:r>
            <a:r>
              <a:rPr lang="en-US" b="1" i="1" dirty="0">
                <a:solidFill>
                  <a:srgbClr val="0070C0"/>
                </a:solidFill>
              </a:rPr>
              <a:t>if</a:t>
            </a:r>
            <a:r>
              <a:rPr lang="en-US" i="1" dirty="0"/>
              <a:t>, an </a:t>
            </a:r>
            <a:r>
              <a:rPr lang="en-US" i="1" dirty="0" smtClean="0"/>
              <a:t>opening parenthesis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CC"/>
                </a:solidFill>
              </a:rPr>
              <a:t>an expression</a:t>
            </a:r>
            <a:r>
              <a:rPr lang="en-US" i="1" dirty="0"/>
              <a:t>, a </a:t>
            </a:r>
            <a:r>
              <a:rPr lang="en-US" i="1" dirty="0">
                <a:solidFill>
                  <a:srgbClr val="0000CC"/>
                </a:solidFill>
              </a:rPr>
              <a:t>closing parenthesis</a:t>
            </a:r>
            <a:r>
              <a:rPr lang="en-US" i="1" dirty="0"/>
              <a:t>, a </a:t>
            </a:r>
            <a:r>
              <a:rPr lang="en-US" i="1" dirty="0">
                <a:solidFill>
                  <a:srgbClr val="0000CC"/>
                </a:solidFill>
              </a:rPr>
              <a:t>statement</a:t>
            </a:r>
            <a:r>
              <a:rPr lang="en-US" i="1" dirty="0"/>
              <a:t>, the </a:t>
            </a:r>
            <a:r>
              <a:rPr lang="en-US" i="1" dirty="0" smtClean="0"/>
              <a:t>keyword </a:t>
            </a:r>
            <a:r>
              <a:rPr lang="en-US" b="1" i="1" dirty="0" smtClean="0">
                <a:solidFill>
                  <a:srgbClr val="0070C0"/>
                </a:solidFill>
              </a:rPr>
              <a:t>else</a:t>
            </a:r>
            <a:r>
              <a:rPr lang="en-US" i="1" dirty="0"/>
              <a:t>, and another </a:t>
            </a:r>
            <a:r>
              <a:rPr lang="en-US" i="1" dirty="0">
                <a:solidFill>
                  <a:srgbClr val="0000CC"/>
                </a:solidFill>
              </a:rPr>
              <a:t>statement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the variable </a:t>
            </a:r>
            <a:r>
              <a:rPr lang="en-US" dirty="0" err="1">
                <a:solidFill>
                  <a:srgbClr val="FF0000"/>
                </a:solidFill>
              </a:rPr>
              <a:t>expr</a:t>
            </a:r>
            <a:r>
              <a:rPr lang="en-US" dirty="0"/>
              <a:t> to denote an </a:t>
            </a:r>
            <a:r>
              <a:rPr lang="en-US" dirty="0" smtClean="0"/>
              <a:t>expression and </a:t>
            </a:r>
            <a:r>
              <a:rPr lang="en-US" dirty="0"/>
              <a:t>the variable </a:t>
            </a:r>
            <a:r>
              <a:rPr lang="en-US" dirty="0">
                <a:solidFill>
                  <a:srgbClr val="FF0000"/>
                </a:solidFill>
              </a:rPr>
              <a:t>stmt</a:t>
            </a:r>
            <a:r>
              <a:rPr lang="en-US" dirty="0"/>
              <a:t> to denote a statement, this structuring rule can </a:t>
            </a:r>
            <a:r>
              <a:rPr lang="en-US" dirty="0" smtClean="0"/>
              <a:t>be expressed </a:t>
            </a:r>
            <a:r>
              <a:rPr lang="en-US" dirty="0"/>
              <a:t>as</a:t>
            </a:r>
          </a:p>
          <a:p>
            <a:pPr algn="ctr">
              <a:buNone/>
            </a:pPr>
            <a:r>
              <a:rPr lang="en-US" sz="3800" dirty="0" smtClean="0">
                <a:latin typeface="Berlin Sans FB" pitchFamily="34" charset="0"/>
              </a:rPr>
              <a:t>stmt </a:t>
            </a:r>
            <a:r>
              <a:rPr lang="en-US" sz="3800" dirty="0" smtClean="0">
                <a:latin typeface="Berlin Sans FB" pitchFamily="34" charset="0"/>
                <a:sym typeface="Symbol"/>
              </a:rPr>
              <a:t></a:t>
            </a:r>
            <a:r>
              <a:rPr lang="en-US" sz="3800" dirty="0" smtClean="0">
                <a:latin typeface="Berlin Sans FB" pitchFamily="34" charset="0"/>
              </a:rPr>
              <a:t> </a:t>
            </a:r>
            <a:r>
              <a:rPr lang="en-US" sz="3800" b="1" dirty="0">
                <a:solidFill>
                  <a:srgbClr val="0070C0"/>
                </a:solidFill>
                <a:latin typeface="Berlin Sans FB" pitchFamily="34" charset="0"/>
              </a:rPr>
              <a:t>if</a:t>
            </a:r>
            <a:r>
              <a:rPr lang="en-US" sz="3800" dirty="0">
                <a:latin typeface="Berlin Sans FB" pitchFamily="34" charset="0"/>
              </a:rPr>
              <a:t> ( </a:t>
            </a:r>
            <a:r>
              <a:rPr lang="en-US" sz="3800" dirty="0" err="1">
                <a:latin typeface="Berlin Sans FB" pitchFamily="34" charset="0"/>
              </a:rPr>
              <a:t>expr</a:t>
            </a:r>
            <a:r>
              <a:rPr lang="en-US" sz="3800" dirty="0">
                <a:latin typeface="Berlin Sans FB" pitchFamily="34" charset="0"/>
              </a:rPr>
              <a:t> ) stmt </a:t>
            </a:r>
            <a:r>
              <a:rPr lang="en-US" sz="3800" b="1" dirty="0">
                <a:solidFill>
                  <a:srgbClr val="0070C0"/>
                </a:solidFill>
                <a:latin typeface="Berlin Sans FB" pitchFamily="34" charset="0"/>
              </a:rPr>
              <a:t>else</a:t>
            </a:r>
            <a:r>
              <a:rPr lang="en-US" sz="3800" dirty="0">
                <a:latin typeface="Berlin Sans FB" pitchFamily="34" charset="0"/>
              </a:rPr>
              <a:t> stmt</a:t>
            </a:r>
          </a:p>
          <a:p>
            <a:pPr algn="just"/>
            <a:r>
              <a:rPr lang="en-US" dirty="0"/>
              <a:t>in which the arrow may be read as "can have the form." </a:t>
            </a:r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a rule is called </a:t>
            </a:r>
            <a:r>
              <a:rPr lang="en-US" dirty="0" smtClean="0"/>
              <a:t>a production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Lexical elements- keyword </a:t>
            </a:r>
            <a:r>
              <a:rPr lang="en-US" b="1" dirty="0">
                <a:solidFill>
                  <a:srgbClr val="0000CC"/>
                </a:solidFill>
              </a:rPr>
              <a:t>if</a:t>
            </a:r>
            <a:r>
              <a:rPr lang="en-US" dirty="0"/>
              <a:t> and the </a:t>
            </a:r>
            <a:r>
              <a:rPr lang="en-US" b="1" dirty="0" smtClean="0">
                <a:solidFill>
                  <a:srgbClr val="0000CC"/>
                </a:solidFill>
              </a:rPr>
              <a:t>parentheses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terminals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Variables- </a:t>
            </a:r>
            <a:r>
              <a:rPr lang="en-US" b="1" dirty="0" err="1" smtClean="0"/>
              <a:t>expr</a:t>
            </a:r>
            <a:r>
              <a:rPr lang="en-US" dirty="0" smtClean="0"/>
              <a:t> &amp; </a:t>
            </a:r>
            <a:r>
              <a:rPr lang="en-US" b="1" dirty="0" smtClean="0"/>
              <a:t>stmt</a:t>
            </a:r>
            <a:r>
              <a:rPr lang="en-US" dirty="0" smtClean="0"/>
              <a:t> </a:t>
            </a:r>
            <a:r>
              <a:rPr lang="en-US" dirty="0"/>
              <a:t>represent sequences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terminals</a:t>
            </a:r>
            <a:r>
              <a:rPr lang="en-US" dirty="0" smtClean="0"/>
              <a:t> </a:t>
            </a:r>
            <a:r>
              <a:rPr lang="en-US" dirty="0"/>
              <a:t>and are called </a:t>
            </a:r>
            <a:r>
              <a:rPr lang="en-US" b="1" dirty="0" smtClean="0">
                <a:solidFill>
                  <a:srgbClr val="FF0000"/>
                </a:solidFill>
              </a:rPr>
              <a:t>non-terminals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 of Grammars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 context-free </a:t>
            </a:r>
            <a:r>
              <a:rPr lang="en-US" b="1" dirty="0" smtClean="0">
                <a:solidFill>
                  <a:srgbClr val="FF0000"/>
                </a:solidFill>
              </a:rPr>
              <a:t>grammar (CFG) has </a:t>
            </a:r>
            <a:r>
              <a:rPr lang="en-US" b="1" dirty="0">
                <a:solidFill>
                  <a:srgbClr val="FF0000"/>
                </a:solidFill>
              </a:rPr>
              <a:t>four components:</a:t>
            </a:r>
          </a:p>
          <a:p>
            <a:pPr algn="just"/>
            <a:r>
              <a:rPr lang="en-US" dirty="0"/>
              <a:t>1. A set of </a:t>
            </a:r>
            <a:r>
              <a:rPr lang="en-US" b="1" i="1" dirty="0">
                <a:solidFill>
                  <a:srgbClr val="0070C0"/>
                </a:solidFill>
              </a:rPr>
              <a:t>terminal</a:t>
            </a:r>
            <a:r>
              <a:rPr lang="en-US" dirty="0"/>
              <a:t> symbols, sometimes referred to as "tokens." </a:t>
            </a:r>
            <a:endParaRPr lang="en-US" dirty="0" smtClean="0"/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The terminals are </a:t>
            </a:r>
            <a:r>
              <a:rPr lang="en-US" dirty="0"/>
              <a:t>the elementary symbols of the language defined by the grammar.</a:t>
            </a:r>
          </a:p>
          <a:p>
            <a:pPr algn="just"/>
            <a:r>
              <a:rPr lang="en-US" dirty="0"/>
              <a:t>2. A set of </a:t>
            </a:r>
            <a:r>
              <a:rPr lang="en-US" b="1" i="1" dirty="0" err="1">
                <a:solidFill>
                  <a:srgbClr val="0070C0"/>
                </a:solidFill>
              </a:rPr>
              <a:t>nonterminals</a:t>
            </a:r>
            <a:r>
              <a:rPr lang="en-US" dirty="0"/>
              <a:t>, sometimes called "syntactic variables." </a:t>
            </a:r>
            <a:endParaRPr lang="en-US" dirty="0" smtClean="0"/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Each non-terminal represents </a:t>
            </a:r>
            <a:r>
              <a:rPr lang="en-US" dirty="0"/>
              <a:t>a set of strings of </a:t>
            </a:r>
            <a:r>
              <a:rPr lang="en-US" dirty="0" smtClean="0"/>
              <a:t>terminals</a:t>
            </a:r>
            <a:endParaRPr lang="en-US" dirty="0"/>
          </a:p>
          <a:p>
            <a:pPr algn="just"/>
            <a:r>
              <a:rPr lang="en-US" dirty="0"/>
              <a:t>3. A set of </a:t>
            </a:r>
            <a:r>
              <a:rPr lang="en-US" b="1" i="1" dirty="0">
                <a:solidFill>
                  <a:srgbClr val="0070C0"/>
                </a:solidFill>
              </a:rPr>
              <a:t>productions</a:t>
            </a:r>
            <a:r>
              <a:rPr lang="en-US" dirty="0"/>
              <a:t>, </a:t>
            </a:r>
            <a:endParaRPr lang="en-US" dirty="0" smtClean="0"/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each </a:t>
            </a:r>
            <a:r>
              <a:rPr lang="en-US" dirty="0"/>
              <a:t>production consists of a </a:t>
            </a:r>
            <a:r>
              <a:rPr lang="en-US" dirty="0" smtClean="0"/>
              <a:t>non-terminal, called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head or left side</a:t>
            </a:r>
            <a:r>
              <a:rPr lang="en-US" dirty="0"/>
              <a:t> of the production, </a:t>
            </a:r>
            <a:r>
              <a:rPr lang="en-US" dirty="0">
                <a:solidFill>
                  <a:srgbClr val="FF0000"/>
                </a:solidFill>
              </a:rPr>
              <a:t>an arrow,</a:t>
            </a:r>
            <a:r>
              <a:rPr lang="en-US" dirty="0"/>
              <a:t> and a sequence </a:t>
            </a:r>
            <a:r>
              <a:rPr lang="en-US" dirty="0" smtClean="0"/>
              <a:t>of terminals and/or non-terminals , called the </a:t>
            </a:r>
            <a:r>
              <a:rPr lang="en-US" dirty="0" smtClean="0">
                <a:solidFill>
                  <a:srgbClr val="FF0000"/>
                </a:solidFill>
              </a:rPr>
              <a:t>body or right side </a:t>
            </a:r>
            <a:r>
              <a:rPr lang="en-US" dirty="0" smtClean="0"/>
              <a:t>of the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 of Grammars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intuitive intent of a production is to specify one of the </a:t>
            </a:r>
            <a:r>
              <a:rPr lang="en-US" dirty="0" smtClean="0"/>
              <a:t>written forms </a:t>
            </a:r>
            <a:r>
              <a:rPr lang="en-US" dirty="0"/>
              <a:t>of a construct; if the head </a:t>
            </a:r>
            <a:r>
              <a:rPr lang="en-US" dirty="0" smtClean="0"/>
              <a:t>non-terminal </a:t>
            </a:r>
            <a:r>
              <a:rPr lang="en-US" dirty="0"/>
              <a:t>represents a construct, </a:t>
            </a:r>
            <a:r>
              <a:rPr lang="en-US" dirty="0" smtClean="0"/>
              <a:t>then the </a:t>
            </a:r>
            <a:r>
              <a:rPr lang="en-US" dirty="0"/>
              <a:t>body represents a written form of the construct .</a:t>
            </a:r>
          </a:p>
          <a:p>
            <a:pPr algn="just"/>
            <a:r>
              <a:rPr lang="en-US" dirty="0"/>
              <a:t>4. A designation of one of the </a:t>
            </a:r>
            <a:r>
              <a:rPr lang="en-US" dirty="0" smtClean="0"/>
              <a:t>non-terminals </a:t>
            </a:r>
            <a:r>
              <a:rPr lang="en-US" dirty="0"/>
              <a:t>as the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 smtClean="0">
                <a:solidFill>
                  <a:srgbClr val="FF0000"/>
                </a:solidFill>
              </a:rPr>
              <a:t>symbol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CFG = {T, NT, P, S}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Terminals</a:t>
            </a:r>
            <a:r>
              <a:rPr lang="en-US" dirty="0" smtClean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string of terminals is a sequence of zero or more terminals.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string of zero terminals is called the </a:t>
            </a:r>
            <a:r>
              <a:rPr lang="en-US" b="1" dirty="0" smtClean="0">
                <a:solidFill>
                  <a:srgbClr val="FF0000"/>
                </a:solidFill>
              </a:rPr>
              <a:t>empty string (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)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Non-terminals:</a:t>
            </a:r>
          </a:p>
          <a:p>
            <a:r>
              <a:rPr lang="en-US" b="1" dirty="0" smtClean="0"/>
              <a:t>Start symbol: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001280" cy="201168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3276600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    -    0    1    2    3    4    5    6    7   8   9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1934" y="5572780"/>
            <a:ext cx="1860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list       digit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4334" y="6029980"/>
            <a:ext cx="78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list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3238</Words>
  <Application>Microsoft Office PowerPoint</Application>
  <PresentationFormat>On-screen Show (4:3)</PresentationFormat>
  <Paragraphs>270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Berlin Sans FB</vt:lpstr>
      <vt:lpstr>Calibri</vt:lpstr>
      <vt:lpstr>Courier New</vt:lpstr>
      <vt:lpstr>Symbol</vt:lpstr>
      <vt:lpstr>Wingdings</vt:lpstr>
      <vt:lpstr>Office Theme</vt:lpstr>
      <vt:lpstr>Simple Syntax-Directed Translation</vt:lpstr>
      <vt:lpstr>Introduction</vt:lpstr>
      <vt:lpstr>A model of a compiler front end</vt:lpstr>
      <vt:lpstr>A model of a compiler front end</vt:lpstr>
      <vt:lpstr>Intermediate code for "do i = i + 1 ; while ( a [iJ &lt; v) ; "</vt:lpstr>
      <vt:lpstr>Syntax Definition</vt:lpstr>
      <vt:lpstr>Definition of Grammars</vt:lpstr>
      <vt:lpstr>Definition of Grammars</vt:lpstr>
      <vt:lpstr>Example</vt:lpstr>
      <vt:lpstr>Derivations</vt:lpstr>
      <vt:lpstr>Example</vt:lpstr>
      <vt:lpstr>Parsing</vt:lpstr>
      <vt:lpstr>Parse Trees</vt:lpstr>
      <vt:lpstr>Properties of the Parse Tree</vt:lpstr>
      <vt:lpstr>Tree Terminology</vt:lpstr>
      <vt:lpstr>Tree Terminology</vt:lpstr>
      <vt:lpstr>Example: 9-5+2</vt:lpstr>
      <vt:lpstr>Ambiguity</vt:lpstr>
      <vt:lpstr>PowerPoint Presentation</vt:lpstr>
      <vt:lpstr>Associativity of Operators</vt:lpstr>
      <vt:lpstr>Associativity of Operators</vt:lpstr>
      <vt:lpstr>Parse Tree for  9-5-2 and a=b=c</vt:lpstr>
      <vt:lpstr>Precedence of Operators</vt:lpstr>
      <vt:lpstr>Precedence of Operators</vt:lpstr>
      <vt:lpstr>PowerPoint Presentation</vt:lpstr>
      <vt:lpstr>PowerPoint Presentation</vt:lpstr>
      <vt:lpstr>Resulting Grammars</vt:lpstr>
      <vt:lpstr>Syntax-Directed Translation</vt:lpstr>
      <vt:lpstr>PowerPoint Presentation</vt:lpstr>
      <vt:lpstr>Attributes</vt:lpstr>
      <vt:lpstr>(Syntax- directed) translation schemes</vt:lpstr>
      <vt:lpstr>Postfix Notation</vt:lpstr>
      <vt:lpstr>PowerPoint Presentation</vt:lpstr>
      <vt:lpstr>Postfix Notation</vt:lpstr>
      <vt:lpstr>PowerPoint Presentation</vt:lpstr>
      <vt:lpstr>Synthesized Attributes</vt:lpstr>
      <vt:lpstr>Synthesized Attributes</vt:lpstr>
      <vt:lpstr>Annotated parse tree for 9-5+2 with an attribute t associated with the nonterminals expr &amp; term. </vt:lpstr>
      <vt:lpstr>Synthesized Vs. Inherited Attribute</vt:lpstr>
      <vt:lpstr>         Example 2.10 : syntax-directed definition for translating expressions consisting of digits separated by plus or minus signs into postfix notation.   Each nonterminal has a string-valued attribute t that represents postfix notation for the expression generated by that nonterminal in a parse tree. The symbol || in the semantic rule is the operator for concatenation                   </vt:lpstr>
      <vt:lpstr>Parsing</vt:lpstr>
      <vt:lpstr>Parsing</vt:lpstr>
      <vt:lpstr>Parsing Methodology</vt:lpstr>
      <vt:lpstr>Top-down parsing</vt:lpstr>
      <vt:lpstr>Example</vt:lpstr>
      <vt:lpstr>PowerPoint Presentation</vt:lpstr>
      <vt:lpstr>Left Recursion</vt:lpstr>
      <vt:lpstr>Left Recursion</vt:lpstr>
      <vt:lpstr>Left Recursion</vt:lpstr>
      <vt:lpstr>Abstract &amp; Concrete Syntax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Syntax-Directed Translation</dc:title>
  <dc:creator>CSELaptop02</dc:creator>
  <cp:lastModifiedBy>Rahat -PC</cp:lastModifiedBy>
  <cp:revision>114</cp:revision>
  <dcterms:created xsi:type="dcterms:W3CDTF">2013-08-25T08:57:07Z</dcterms:created>
  <dcterms:modified xsi:type="dcterms:W3CDTF">2019-06-27T04:44:41Z</dcterms:modified>
</cp:coreProperties>
</file>