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10"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314" r:id="rId45"/>
    <p:sldId id="301" r:id="rId46"/>
    <p:sldId id="315" r:id="rId47"/>
    <p:sldId id="302" r:id="rId48"/>
    <p:sldId id="305" r:id="rId49"/>
    <p:sldId id="309" r:id="rId50"/>
    <p:sldId id="311" r:id="rId51"/>
    <p:sldId id="316" r:id="rId52"/>
    <p:sldId id="312" r:id="rId53"/>
    <p:sldId id="317" r:id="rId54"/>
    <p:sldId id="318" r:id="rId55"/>
    <p:sldId id="319" r:id="rId56"/>
    <p:sldId id="313" r:id="rId57"/>
    <p:sldId id="32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66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4073B-A7CC-4378-9A40-D1556A81B8DF}" type="datetimeFigureOut">
              <a:rPr lang="en-US" smtClean="0"/>
              <a:pPr/>
              <a:t>27-Jun-19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114FD-1D29-472F-B67A-95E4441AD3A9}" type="slidenum">
              <a:rPr lang="en-US" smtClean="0"/>
              <a:pPr/>
              <a:t>‹#›</a:t>
            </a:fld>
            <a:endParaRPr lang="en-US"/>
          </a:p>
        </p:txBody>
      </p:sp>
    </p:spTree>
    <p:extLst>
      <p:ext uri="{BB962C8B-B14F-4D97-AF65-F5344CB8AC3E}">
        <p14:creationId xmlns:p14="http://schemas.microsoft.com/office/powerpoint/2010/main" val="145752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114FD-1D29-472F-B67A-95E4441AD3A9}" type="slidenum">
              <a:rPr lang="en-US" smtClean="0"/>
              <a:pPr/>
              <a:t>28</a:t>
            </a:fld>
            <a:endParaRPr lang="en-US"/>
          </a:p>
        </p:txBody>
      </p:sp>
    </p:spTree>
    <p:extLst>
      <p:ext uri="{BB962C8B-B14F-4D97-AF65-F5344CB8AC3E}">
        <p14:creationId xmlns:p14="http://schemas.microsoft.com/office/powerpoint/2010/main" val="381168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CA0A04-A303-4338-84B0-9BB0264FCE6B}"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A0A04-A303-4338-84B0-9BB0264FCE6B}"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A0A04-A303-4338-84B0-9BB0264FCE6B}"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A0A04-A303-4338-84B0-9BB0264FCE6B}"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CA0A04-A303-4338-84B0-9BB0264FCE6B}"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CA0A04-A303-4338-84B0-9BB0264FCE6B}" type="datetimeFigureOut">
              <a:rPr lang="en-US" smtClean="0"/>
              <a:pPr/>
              <a:t>27-Jun-19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CA0A04-A303-4338-84B0-9BB0264FCE6B}" type="datetimeFigureOut">
              <a:rPr lang="en-US" smtClean="0"/>
              <a:pPr/>
              <a:t>27-Jun-19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CA0A04-A303-4338-84B0-9BB0264FCE6B}" type="datetimeFigureOut">
              <a:rPr lang="en-US" smtClean="0"/>
              <a:pPr/>
              <a:t>27-Jun-19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A0A04-A303-4338-84B0-9BB0264FCE6B}" type="datetimeFigureOut">
              <a:rPr lang="en-US" smtClean="0"/>
              <a:pPr/>
              <a:t>27-Jun-19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A0A04-A303-4338-84B0-9BB0264FCE6B}" type="datetimeFigureOut">
              <a:rPr lang="en-US" smtClean="0"/>
              <a:pPr/>
              <a:t>27-Jun-19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A0A04-A303-4338-84B0-9BB0264FCE6B}" type="datetimeFigureOut">
              <a:rPr lang="en-US" smtClean="0"/>
              <a:pPr/>
              <a:t>27-Jun-19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EE199-D27C-4EFD-BA08-DEB0659996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A0A04-A303-4338-84B0-9BB0264FCE6B}" type="datetimeFigureOut">
              <a:rPr lang="en-US" smtClean="0"/>
              <a:pPr/>
              <a:t>27-Jun-19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EE199-D27C-4EFD-BA08-DEB0659996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lstStyle/>
          <a:p>
            <a:r>
              <a:rPr lang="en-US" b="1" dirty="0" smtClean="0">
                <a:solidFill>
                  <a:srgbClr val="FF0000"/>
                </a:solidFill>
              </a:rPr>
              <a:t>Syntax Directed Translation</a:t>
            </a:r>
            <a:endParaRPr lang="en-US" b="1" dirty="0">
              <a:solidFill>
                <a:srgbClr val="FF0000"/>
              </a:solidFill>
            </a:endParaRPr>
          </a:p>
        </p:txBody>
      </p:sp>
      <p:sp>
        <p:nvSpPr>
          <p:cNvPr id="3" name="Subtitle 2"/>
          <p:cNvSpPr>
            <a:spLocks noGrp="1"/>
          </p:cNvSpPr>
          <p:nvPr>
            <p:ph type="subTitle" idx="1"/>
          </p:nvPr>
        </p:nvSpPr>
        <p:spPr/>
        <p:txBody>
          <a:bodyPr/>
          <a:lstStyle/>
          <a:p>
            <a:r>
              <a:rPr lang="en-US" dirty="0" err="1" smtClean="0">
                <a:solidFill>
                  <a:srgbClr val="0070C0"/>
                </a:solidFill>
              </a:rPr>
              <a:t>F.M.Rahat</a:t>
            </a:r>
            <a:r>
              <a:rPr lang="en-US" dirty="0" smtClean="0">
                <a:solidFill>
                  <a:srgbClr val="0070C0"/>
                </a:solidFill>
              </a:rPr>
              <a:t> </a:t>
            </a:r>
            <a:r>
              <a:rPr lang="en-US" dirty="0" err="1" smtClean="0">
                <a:solidFill>
                  <a:srgbClr val="0070C0"/>
                </a:solidFill>
              </a:rPr>
              <a:t>Hasan</a:t>
            </a:r>
            <a:endParaRPr lang="en-US" dirty="0" smtClean="0">
              <a:solidFill>
                <a:srgbClr val="0070C0"/>
              </a:solidFill>
            </a:endParaRPr>
          </a:p>
          <a:p>
            <a:r>
              <a:rPr lang="en-US" dirty="0" smtClean="0">
                <a:solidFill>
                  <a:srgbClr val="0070C0"/>
                </a:solidFill>
              </a:rPr>
              <a:t>CSE</a:t>
            </a:r>
            <a:r>
              <a:rPr lang="en-US" smtClean="0">
                <a:solidFill>
                  <a:srgbClr val="0070C0"/>
                </a:solidFill>
              </a:rPr>
              <a:t>, </a:t>
            </a:r>
            <a:r>
              <a:rPr lang="en-US" smtClean="0">
                <a:solidFill>
                  <a:srgbClr val="0070C0"/>
                </a:solidFill>
              </a:rPr>
              <a:t>BSMRSTU</a:t>
            </a:r>
            <a:endParaRPr lang="en-US"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29093" y="1393590"/>
            <a:ext cx="8859755" cy="5303520"/>
          </a:xfrm>
          <a:prstGeom prst="rect">
            <a:avLst/>
          </a:prstGeom>
          <a:noFill/>
          <a:ln w="9525">
            <a:solidFill>
              <a:srgbClr val="0000CC"/>
            </a:solid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3962400" y="228600"/>
            <a:ext cx="3200400" cy="12178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172200"/>
          </a:xfrm>
        </p:spPr>
        <p:txBody>
          <a:bodyPr>
            <a:normAutofit fontScale="77500" lnSpcReduction="20000"/>
          </a:bodyPr>
          <a:lstStyle/>
          <a:p>
            <a:pPr algn="just"/>
            <a:r>
              <a:rPr lang="en-US" dirty="0" smtClean="0">
                <a:solidFill>
                  <a:srgbClr val="6600FF"/>
                </a:solidFill>
              </a:rPr>
              <a:t>Production 1</a:t>
            </a:r>
            <a:r>
              <a:rPr lang="en-US" dirty="0" smtClean="0"/>
              <a:t>:  </a:t>
            </a:r>
            <a:r>
              <a:rPr lang="en-US" b="1" dirty="0" smtClean="0"/>
              <a:t>L </a:t>
            </a:r>
            <a:r>
              <a:rPr lang="en-US" b="1" dirty="0" smtClean="0">
                <a:sym typeface="Symbol"/>
              </a:rPr>
              <a:t></a:t>
            </a:r>
            <a:r>
              <a:rPr lang="en-US" b="1" dirty="0" smtClean="0"/>
              <a:t> </a:t>
            </a:r>
            <a:r>
              <a:rPr lang="en-US" b="1" dirty="0"/>
              <a:t>E</a:t>
            </a:r>
            <a:r>
              <a:rPr lang="en-US" dirty="0"/>
              <a:t> </a:t>
            </a:r>
            <a:r>
              <a:rPr lang="en-US" b="1" dirty="0">
                <a:solidFill>
                  <a:srgbClr val="FF00FF"/>
                </a:solidFill>
              </a:rPr>
              <a:t>n</a:t>
            </a:r>
            <a:r>
              <a:rPr lang="en-US" dirty="0"/>
              <a:t>, sets L</a:t>
            </a:r>
            <a:r>
              <a:rPr lang="en-US" i="1" dirty="0">
                <a:solidFill>
                  <a:srgbClr val="FF00FF"/>
                </a:solidFill>
              </a:rPr>
              <a:t>. </a:t>
            </a:r>
            <a:r>
              <a:rPr lang="en-US" i="1" dirty="0" err="1">
                <a:solidFill>
                  <a:srgbClr val="FF00FF"/>
                </a:solidFill>
              </a:rPr>
              <a:t>val</a:t>
            </a:r>
            <a:r>
              <a:rPr lang="en-US" i="1" dirty="0">
                <a:solidFill>
                  <a:srgbClr val="FF00FF"/>
                </a:solidFill>
              </a:rPr>
              <a:t> </a:t>
            </a:r>
            <a:r>
              <a:rPr lang="en-US" dirty="0"/>
              <a:t>to E</a:t>
            </a:r>
            <a:r>
              <a:rPr lang="en-US" i="1" dirty="0">
                <a:solidFill>
                  <a:srgbClr val="FF00FF"/>
                </a:solidFill>
              </a:rPr>
              <a:t>. </a:t>
            </a:r>
            <a:r>
              <a:rPr lang="en-US" i="1" dirty="0" err="1">
                <a:solidFill>
                  <a:srgbClr val="FF00FF"/>
                </a:solidFill>
              </a:rPr>
              <a:t>val</a:t>
            </a:r>
            <a:r>
              <a:rPr lang="en-US" dirty="0"/>
              <a:t>, which we shall </a:t>
            </a:r>
            <a:r>
              <a:rPr lang="en-US" dirty="0" smtClean="0"/>
              <a:t>see is </a:t>
            </a:r>
            <a:r>
              <a:rPr lang="en-US" dirty="0"/>
              <a:t>the numerical value of the entire expression.</a:t>
            </a:r>
          </a:p>
          <a:p>
            <a:pPr algn="just"/>
            <a:r>
              <a:rPr lang="en-US" dirty="0">
                <a:solidFill>
                  <a:srgbClr val="6600FF"/>
                </a:solidFill>
              </a:rPr>
              <a:t>Production </a:t>
            </a:r>
            <a:r>
              <a:rPr lang="en-US" dirty="0" smtClean="0">
                <a:solidFill>
                  <a:srgbClr val="6600FF"/>
                </a:solidFill>
              </a:rPr>
              <a:t>2</a:t>
            </a:r>
            <a:r>
              <a:rPr lang="en-US" dirty="0" smtClean="0"/>
              <a:t>: </a:t>
            </a:r>
            <a:r>
              <a:rPr lang="en-US" b="1" dirty="0" smtClean="0"/>
              <a:t>E </a:t>
            </a:r>
            <a:r>
              <a:rPr lang="en-US" b="1" dirty="0" smtClean="0">
                <a:sym typeface="Symbol"/>
              </a:rPr>
              <a:t> </a:t>
            </a:r>
            <a:r>
              <a:rPr lang="en-US" b="1" dirty="0" smtClean="0"/>
              <a:t>E</a:t>
            </a:r>
            <a:r>
              <a:rPr lang="en-US" b="1" baseline="-25000" dirty="0" smtClean="0"/>
              <a:t>1</a:t>
            </a:r>
            <a:r>
              <a:rPr lang="en-US" b="1" dirty="0" smtClean="0"/>
              <a:t> </a:t>
            </a:r>
            <a:r>
              <a:rPr lang="en-US" b="1" dirty="0"/>
              <a:t>+ T</a:t>
            </a:r>
            <a:r>
              <a:rPr lang="en-US" dirty="0"/>
              <a:t>, also has one rule, which computes the </a:t>
            </a:r>
            <a:r>
              <a:rPr lang="en-US" i="1" dirty="0" err="1" smtClean="0">
                <a:solidFill>
                  <a:srgbClr val="FF00FF"/>
                </a:solidFill>
              </a:rPr>
              <a:t>val</a:t>
            </a:r>
            <a:r>
              <a:rPr lang="en-US" dirty="0" smtClean="0"/>
              <a:t> attribute </a:t>
            </a:r>
            <a:r>
              <a:rPr lang="en-US" dirty="0"/>
              <a:t>for the head </a:t>
            </a:r>
            <a:r>
              <a:rPr lang="en-US" b="1" dirty="0"/>
              <a:t>E</a:t>
            </a:r>
            <a:r>
              <a:rPr lang="en-US" dirty="0"/>
              <a:t> as the </a:t>
            </a:r>
            <a:r>
              <a:rPr lang="en-US" i="1" dirty="0">
                <a:solidFill>
                  <a:srgbClr val="0000CC"/>
                </a:solidFill>
              </a:rPr>
              <a:t>sum of the values at </a:t>
            </a:r>
            <a:r>
              <a:rPr lang="en-US" i="1" dirty="0" smtClean="0">
                <a:solidFill>
                  <a:srgbClr val="0000CC"/>
                </a:solidFill>
              </a:rPr>
              <a:t>E</a:t>
            </a:r>
            <a:r>
              <a:rPr lang="en-US" i="1" baseline="-25000" dirty="0" smtClean="0">
                <a:solidFill>
                  <a:srgbClr val="0000CC"/>
                </a:solidFill>
              </a:rPr>
              <a:t>1</a:t>
            </a:r>
            <a:r>
              <a:rPr lang="en-US" i="1" dirty="0" smtClean="0">
                <a:solidFill>
                  <a:srgbClr val="0000CC"/>
                </a:solidFill>
              </a:rPr>
              <a:t> </a:t>
            </a:r>
            <a:r>
              <a:rPr lang="en-US" i="1" dirty="0">
                <a:solidFill>
                  <a:srgbClr val="0000CC"/>
                </a:solidFill>
              </a:rPr>
              <a:t>and T</a:t>
            </a:r>
            <a:r>
              <a:rPr lang="en-US" dirty="0" smtClean="0"/>
              <a:t>.</a:t>
            </a:r>
          </a:p>
          <a:p>
            <a:pPr algn="just">
              <a:buFont typeface="Wingdings" pitchFamily="2" charset="2"/>
              <a:buChar char="Ø"/>
            </a:pPr>
            <a:r>
              <a:rPr lang="en-US" dirty="0" smtClean="0"/>
              <a:t>At </a:t>
            </a:r>
            <a:r>
              <a:rPr lang="en-US" dirty="0"/>
              <a:t>any </a:t>
            </a:r>
            <a:r>
              <a:rPr lang="en-US" dirty="0" smtClean="0"/>
              <a:t>parse</a:t>
            </a:r>
            <a:r>
              <a:rPr lang="en-US" dirty="0"/>
              <a:t> tree node </a:t>
            </a:r>
            <a:r>
              <a:rPr lang="en-US" b="1" dirty="0"/>
              <a:t>N</a:t>
            </a:r>
            <a:r>
              <a:rPr lang="en-US" dirty="0"/>
              <a:t> labeled </a:t>
            </a:r>
            <a:r>
              <a:rPr lang="en-US" b="1" dirty="0"/>
              <a:t>E</a:t>
            </a:r>
            <a:r>
              <a:rPr lang="en-US" dirty="0"/>
              <a:t>, the value of </a:t>
            </a:r>
            <a:r>
              <a:rPr lang="en-US" i="1" dirty="0" err="1">
                <a:solidFill>
                  <a:srgbClr val="FF00FF"/>
                </a:solidFill>
              </a:rPr>
              <a:t>val</a:t>
            </a:r>
            <a:r>
              <a:rPr lang="en-US" dirty="0"/>
              <a:t> for </a:t>
            </a:r>
            <a:r>
              <a:rPr lang="en-US" b="1" dirty="0"/>
              <a:t>E</a:t>
            </a:r>
            <a:r>
              <a:rPr lang="en-US" dirty="0"/>
              <a:t> is the sum of the values of </a:t>
            </a:r>
            <a:r>
              <a:rPr lang="en-US" i="1" dirty="0" err="1">
                <a:solidFill>
                  <a:srgbClr val="FF00FF"/>
                </a:solidFill>
              </a:rPr>
              <a:t>val</a:t>
            </a:r>
            <a:r>
              <a:rPr lang="en-US" dirty="0"/>
              <a:t> </a:t>
            </a:r>
            <a:r>
              <a:rPr lang="en-US" dirty="0" smtClean="0"/>
              <a:t>at the </a:t>
            </a:r>
            <a:r>
              <a:rPr lang="en-US" dirty="0"/>
              <a:t>children of node </a:t>
            </a:r>
            <a:r>
              <a:rPr lang="en-US" b="1" dirty="0"/>
              <a:t>N</a:t>
            </a:r>
            <a:r>
              <a:rPr lang="en-US" dirty="0"/>
              <a:t> labeled </a:t>
            </a:r>
            <a:r>
              <a:rPr lang="en-US" b="1" dirty="0"/>
              <a:t>E and T</a:t>
            </a:r>
            <a:r>
              <a:rPr lang="en-US" dirty="0"/>
              <a:t>.</a:t>
            </a:r>
          </a:p>
          <a:p>
            <a:pPr algn="just"/>
            <a:r>
              <a:rPr lang="en-US" dirty="0">
                <a:solidFill>
                  <a:srgbClr val="6600FF"/>
                </a:solidFill>
              </a:rPr>
              <a:t>Production </a:t>
            </a:r>
            <a:r>
              <a:rPr lang="en-US" dirty="0" smtClean="0">
                <a:solidFill>
                  <a:srgbClr val="6600FF"/>
                </a:solidFill>
              </a:rPr>
              <a:t>3:</a:t>
            </a:r>
            <a:r>
              <a:rPr lang="en-US" dirty="0" smtClean="0"/>
              <a:t> </a:t>
            </a:r>
            <a:r>
              <a:rPr lang="en-US" b="1" dirty="0"/>
              <a:t>E </a:t>
            </a:r>
            <a:r>
              <a:rPr lang="en-US" b="1" dirty="0" smtClean="0">
                <a:sym typeface="Symbol"/>
              </a:rPr>
              <a:t> </a:t>
            </a:r>
            <a:r>
              <a:rPr lang="en-US" b="1" dirty="0" smtClean="0"/>
              <a:t>T</a:t>
            </a:r>
            <a:r>
              <a:rPr lang="en-US" dirty="0"/>
              <a:t>, has a single rule that defines the value of </a:t>
            </a:r>
            <a:r>
              <a:rPr lang="en-US" i="1" dirty="0" err="1">
                <a:solidFill>
                  <a:srgbClr val="FF00FF"/>
                </a:solidFill>
              </a:rPr>
              <a:t>val</a:t>
            </a:r>
            <a:r>
              <a:rPr lang="en-US" dirty="0"/>
              <a:t> for </a:t>
            </a:r>
            <a:r>
              <a:rPr lang="en-US" b="1" dirty="0" smtClean="0"/>
              <a:t>E</a:t>
            </a:r>
            <a:r>
              <a:rPr lang="en-US" dirty="0" smtClean="0"/>
              <a:t> to </a:t>
            </a:r>
            <a:r>
              <a:rPr lang="en-US" dirty="0"/>
              <a:t>be the same as the value of </a:t>
            </a:r>
            <a:r>
              <a:rPr lang="en-US" i="1" dirty="0" err="1">
                <a:solidFill>
                  <a:srgbClr val="FF00FF"/>
                </a:solidFill>
              </a:rPr>
              <a:t>val</a:t>
            </a:r>
            <a:r>
              <a:rPr lang="en-US" dirty="0"/>
              <a:t> at the child for </a:t>
            </a:r>
            <a:r>
              <a:rPr lang="en-US" b="1" dirty="0"/>
              <a:t>T</a:t>
            </a:r>
            <a:r>
              <a:rPr lang="en-US" dirty="0"/>
              <a:t>. </a:t>
            </a:r>
            <a:endParaRPr lang="en-US" dirty="0" smtClean="0"/>
          </a:p>
          <a:p>
            <a:pPr algn="just"/>
            <a:r>
              <a:rPr lang="en-US" dirty="0" smtClean="0">
                <a:solidFill>
                  <a:srgbClr val="6600FF"/>
                </a:solidFill>
              </a:rPr>
              <a:t>Production </a:t>
            </a:r>
            <a:r>
              <a:rPr lang="en-US" dirty="0">
                <a:solidFill>
                  <a:srgbClr val="6600FF"/>
                </a:solidFill>
              </a:rPr>
              <a:t>4</a:t>
            </a:r>
            <a:r>
              <a:rPr lang="en-US" dirty="0"/>
              <a:t> is similar </a:t>
            </a:r>
            <a:r>
              <a:rPr lang="en-US" dirty="0" smtClean="0"/>
              <a:t>to the </a:t>
            </a:r>
            <a:r>
              <a:rPr lang="en-US" dirty="0"/>
              <a:t>second production; its rule multiplies the values at the children instead </a:t>
            </a:r>
            <a:r>
              <a:rPr lang="en-US" dirty="0" smtClean="0"/>
              <a:t>of adding </a:t>
            </a:r>
            <a:r>
              <a:rPr lang="en-US" dirty="0"/>
              <a:t>them. </a:t>
            </a:r>
            <a:endParaRPr lang="en-US" dirty="0" smtClean="0"/>
          </a:p>
          <a:p>
            <a:pPr algn="just"/>
            <a:r>
              <a:rPr lang="en-US" dirty="0" smtClean="0">
                <a:solidFill>
                  <a:srgbClr val="0000CC"/>
                </a:solidFill>
              </a:rPr>
              <a:t>The </a:t>
            </a:r>
            <a:r>
              <a:rPr lang="en-US" dirty="0">
                <a:solidFill>
                  <a:srgbClr val="0000CC"/>
                </a:solidFill>
              </a:rPr>
              <a:t>rules for </a:t>
            </a:r>
            <a:r>
              <a:rPr lang="en-US" dirty="0" smtClean="0">
                <a:solidFill>
                  <a:srgbClr val="0000CC"/>
                </a:solidFill>
              </a:rPr>
              <a:t>productions </a:t>
            </a:r>
            <a:r>
              <a:rPr lang="en-US" dirty="0">
                <a:solidFill>
                  <a:srgbClr val="0000CC"/>
                </a:solidFill>
              </a:rPr>
              <a:t>5 and 6 copy values at a child, like </a:t>
            </a:r>
            <a:r>
              <a:rPr lang="en-US" dirty="0" smtClean="0">
                <a:solidFill>
                  <a:srgbClr val="0000CC"/>
                </a:solidFill>
              </a:rPr>
              <a:t>that for </a:t>
            </a:r>
            <a:r>
              <a:rPr lang="en-US" dirty="0">
                <a:solidFill>
                  <a:srgbClr val="0000CC"/>
                </a:solidFill>
              </a:rPr>
              <a:t>the </a:t>
            </a:r>
            <a:r>
              <a:rPr lang="en-US" dirty="0" smtClean="0">
                <a:solidFill>
                  <a:srgbClr val="0000CC"/>
                </a:solidFill>
              </a:rPr>
              <a:t>3</a:t>
            </a:r>
            <a:r>
              <a:rPr lang="en-US" baseline="30000" dirty="0" smtClean="0">
                <a:solidFill>
                  <a:srgbClr val="0000CC"/>
                </a:solidFill>
              </a:rPr>
              <a:t>rd</a:t>
            </a:r>
            <a:r>
              <a:rPr lang="en-US" dirty="0" smtClean="0">
                <a:solidFill>
                  <a:srgbClr val="0000CC"/>
                </a:solidFill>
              </a:rPr>
              <a:t> production</a:t>
            </a:r>
            <a:r>
              <a:rPr lang="en-US" dirty="0">
                <a:solidFill>
                  <a:srgbClr val="0000CC"/>
                </a:solidFill>
              </a:rPr>
              <a:t>. </a:t>
            </a:r>
            <a:endParaRPr lang="en-US" dirty="0" smtClean="0">
              <a:solidFill>
                <a:srgbClr val="0000CC"/>
              </a:solidFill>
            </a:endParaRPr>
          </a:p>
          <a:p>
            <a:pPr algn="just"/>
            <a:r>
              <a:rPr lang="en-US" dirty="0" smtClean="0">
                <a:solidFill>
                  <a:srgbClr val="6600FF"/>
                </a:solidFill>
              </a:rPr>
              <a:t>Production </a:t>
            </a:r>
            <a:r>
              <a:rPr lang="en-US" dirty="0">
                <a:solidFill>
                  <a:srgbClr val="6600FF"/>
                </a:solidFill>
              </a:rPr>
              <a:t>7</a:t>
            </a:r>
            <a:r>
              <a:rPr lang="en-US" dirty="0"/>
              <a:t> gives </a:t>
            </a:r>
            <a:r>
              <a:rPr lang="en-US" b="1" dirty="0"/>
              <a:t>F</a:t>
            </a:r>
            <a:r>
              <a:rPr lang="en-US" dirty="0"/>
              <a:t>. </a:t>
            </a:r>
            <a:r>
              <a:rPr lang="en-US" i="1" dirty="0" err="1">
                <a:solidFill>
                  <a:srgbClr val="FF00FF"/>
                </a:solidFill>
              </a:rPr>
              <a:t>val</a:t>
            </a:r>
            <a:r>
              <a:rPr lang="en-US" dirty="0"/>
              <a:t> </a:t>
            </a:r>
            <a:r>
              <a:rPr lang="en-US" dirty="0" smtClean="0"/>
              <a:t>the </a:t>
            </a:r>
            <a:r>
              <a:rPr lang="en-US" dirty="0"/>
              <a:t>value of a digit, that is</a:t>
            </a:r>
            <a:r>
              <a:rPr lang="en-US" dirty="0" smtClean="0"/>
              <a:t>, the </a:t>
            </a:r>
            <a:r>
              <a:rPr lang="en-US" dirty="0"/>
              <a:t>numerical value of the token </a:t>
            </a:r>
            <a:r>
              <a:rPr lang="en-US" b="1" dirty="0">
                <a:solidFill>
                  <a:srgbClr val="6600FF"/>
                </a:solidFill>
              </a:rPr>
              <a:t>digit</a:t>
            </a:r>
            <a:r>
              <a:rPr lang="en-US" dirty="0"/>
              <a:t> that the lexical analyzer returned.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SDD involves </a:t>
            </a:r>
            <a:r>
              <a:rPr lang="en-US" dirty="0"/>
              <a:t>only synthesized </a:t>
            </a:r>
            <a:r>
              <a:rPr lang="en-US" dirty="0" smtClean="0"/>
              <a:t>attributes (</a:t>
            </a:r>
            <a:r>
              <a:rPr lang="en-US" b="1" dirty="0" smtClean="0"/>
              <a:t>S-attributed)</a:t>
            </a:r>
            <a:r>
              <a:rPr lang="en-US" dirty="0" smtClean="0"/>
              <a:t>; </a:t>
            </a:r>
          </a:p>
          <a:p>
            <a:pPr algn="just"/>
            <a:r>
              <a:rPr lang="en-US" dirty="0" smtClean="0"/>
              <a:t>In </a:t>
            </a:r>
            <a:r>
              <a:rPr lang="en-US" dirty="0"/>
              <a:t>an S-attributed SDD, each rule </a:t>
            </a:r>
            <a:r>
              <a:rPr lang="en-US" dirty="0" smtClean="0"/>
              <a:t>computes an </a:t>
            </a:r>
            <a:r>
              <a:rPr lang="en-US" dirty="0"/>
              <a:t>attribute for the </a:t>
            </a:r>
            <a:r>
              <a:rPr lang="en-US" dirty="0" smtClean="0"/>
              <a:t>non-terminal </a:t>
            </a:r>
            <a:r>
              <a:rPr lang="en-US" dirty="0"/>
              <a:t>at the head of a production from </a:t>
            </a:r>
            <a:r>
              <a:rPr lang="en-US" dirty="0" smtClean="0"/>
              <a:t>attributes taken </a:t>
            </a:r>
            <a:r>
              <a:rPr lang="en-US" dirty="0"/>
              <a:t>from the body of the production.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an SDD at the Nodes of a Parse Tree</a:t>
            </a:r>
          </a:p>
        </p:txBody>
      </p:sp>
      <p:sp>
        <p:nvSpPr>
          <p:cNvPr id="3" name="Content Placeholder 2"/>
          <p:cNvSpPr>
            <a:spLocks noGrp="1"/>
          </p:cNvSpPr>
          <p:nvPr>
            <p:ph idx="1"/>
          </p:nvPr>
        </p:nvSpPr>
        <p:spPr/>
        <p:txBody>
          <a:bodyPr/>
          <a:lstStyle/>
          <a:p>
            <a:pPr algn="just"/>
            <a:r>
              <a:rPr lang="en-US" dirty="0" smtClean="0"/>
              <a:t>Imagine therefore </a:t>
            </a:r>
            <a:r>
              <a:rPr lang="en-US" dirty="0"/>
              <a:t>that the rules of an SDD are applied by first constructing a parse </a:t>
            </a:r>
            <a:r>
              <a:rPr lang="en-US" dirty="0" smtClean="0"/>
              <a:t>tree and </a:t>
            </a:r>
            <a:r>
              <a:rPr lang="en-US" dirty="0"/>
              <a:t>then using the rules to evaluate all of the attributes at each of the </a:t>
            </a:r>
            <a:r>
              <a:rPr lang="en-US" dirty="0" smtClean="0"/>
              <a:t>nodes of </a:t>
            </a:r>
            <a:r>
              <a:rPr lang="en-US" dirty="0"/>
              <a:t>the parse tree. </a:t>
            </a:r>
            <a:endParaRPr lang="en-US" dirty="0" smtClean="0"/>
          </a:p>
          <a:p>
            <a:pPr algn="just">
              <a:buFont typeface="Wingdings" pitchFamily="2" charset="2"/>
              <a:buChar char="q"/>
            </a:pPr>
            <a:r>
              <a:rPr lang="en-US" dirty="0" smtClean="0"/>
              <a:t>A </a:t>
            </a:r>
            <a:r>
              <a:rPr lang="en-US" dirty="0"/>
              <a:t>parse tree, showing the value(s) of its attribute(s) is </a:t>
            </a:r>
            <a:r>
              <a:rPr lang="en-US" dirty="0" smtClean="0"/>
              <a:t>called an </a:t>
            </a:r>
            <a:r>
              <a:rPr lang="en-US" b="1" dirty="0">
                <a:solidFill>
                  <a:srgbClr val="6600FF"/>
                </a:solidFill>
              </a:rPr>
              <a:t>annotated parse tree</a:t>
            </a:r>
            <a:r>
              <a:rPr lang="en-US"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dirty="0">
                <a:solidFill>
                  <a:srgbClr val="6600FF"/>
                </a:solidFill>
              </a:rPr>
              <a:t>How do we construct an annotated parse tree</a:t>
            </a:r>
            <a:r>
              <a:rPr lang="en-US" dirty="0" smtClean="0">
                <a:solidFill>
                  <a:srgbClr val="6600FF"/>
                </a:solidFill>
              </a:rPr>
              <a:t>?</a:t>
            </a:r>
          </a:p>
          <a:p>
            <a:pPr algn="just"/>
            <a:r>
              <a:rPr lang="en-US" dirty="0" smtClean="0">
                <a:solidFill>
                  <a:srgbClr val="FF00FF"/>
                </a:solidFill>
              </a:rPr>
              <a:t>In </a:t>
            </a:r>
            <a:r>
              <a:rPr lang="en-US" dirty="0">
                <a:solidFill>
                  <a:srgbClr val="FF00FF"/>
                </a:solidFill>
              </a:rPr>
              <a:t>what order do we </a:t>
            </a:r>
            <a:r>
              <a:rPr lang="en-US" dirty="0" smtClean="0">
                <a:solidFill>
                  <a:srgbClr val="FF00FF"/>
                </a:solidFill>
              </a:rPr>
              <a:t>evaluate attributes</a:t>
            </a:r>
            <a:r>
              <a:rPr lang="en-US" dirty="0">
                <a:solidFill>
                  <a:srgbClr val="FF00FF"/>
                </a:solidFill>
              </a:rPr>
              <a:t>? </a:t>
            </a:r>
            <a:endParaRPr lang="en-US" dirty="0" smtClean="0">
              <a:solidFill>
                <a:srgbClr val="FF00FF"/>
              </a:solidFill>
            </a:endParaRPr>
          </a:p>
          <a:p>
            <a:pPr algn="just">
              <a:buFont typeface="Wingdings" pitchFamily="2" charset="2"/>
              <a:buChar char="q"/>
            </a:pPr>
            <a:r>
              <a:rPr lang="en-US" dirty="0" smtClean="0"/>
              <a:t>Before </a:t>
            </a:r>
            <a:r>
              <a:rPr lang="en-US" dirty="0"/>
              <a:t>we can evaluate an attribute at a node of a parse tree, </a:t>
            </a:r>
            <a:r>
              <a:rPr lang="en-US" dirty="0" smtClean="0"/>
              <a:t>we must </a:t>
            </a:r>
            <a:r>
              <a:rPr lang="en-US" dirty="0"/>
              <a:t>evaluate all the attributes upon which its value </a:t>
            </a:r>
            <a:r>
              <a:rPr lang="en-US" dirty="0" smtClean="0"/>
              <a:t>depends</a:t>
            </a:r>
          </a:p>
          <a:p>
            <a:pPr algn="just"/>
            <a:r>
              <a:rPr lang="en-US" dirty="0" smtClean="0"/>
              <a:t>if </a:t>
            </a:r>
            <a:r>
              <a:rPr lang="en-US" dirty="0"/>
              <a:t>all attributes are synthesized, </a:t>
            </a:r>
            <a:r>
              <a:rPr lang="en-US" dirty="0" smtClean="0"/>
              <a:t>then </a:t>
            </a:r>
            <a:r>
              <a:rPr lang="en-US" dirty="0"/>
              <a:t>we must evaluate </a:t>
            </a:r>
            <a:r>
              <a:rPr lang="en-US" dirty="0" smtClean="0"/>
              <a:t>the </a:t>
            </a:r>
            <a:r>
              <a:rPr lang="en-US" i="1" dirty="0" err="1" smtClean="0">
                <a:solidFill>
                  <a:srgbClr val="FF00FF"/>
                </a:solidFill>
              </a:rPr>
              <a:t>val</a:t>
            </a:r>
            <a:r>
              <a:rPr lang="en-US" dirty="0" smtClean="0"/>
              <a:t> </a:t>
            </a:r>
            <a:r>
              <a:rPr lang="en-US" dirty="0"/>
              <a:t>attributes </a:t>
            </a:r>
            <a:r>
              <a:rPr lang="en-US" dirty="0">
                <a:solidFill>
                  <a:srgbClr val="0000CC"/>
                </a:solidFill>
              </a:rPr>
              <a:t>at all of the children</a:t>
            </a:r>
            <a:r>
              <a:rPr lang="en-US" dirty="0"/>
              <a:t> of a node before we can evaluate the </a:t>
            </a:r>
            <a:r>
              <a:rPr lang="en-US" i="1" dirty="0" err="1" smtClean="0">
                <a:solidFill>
                  <a:srgbClr val="FF00FF"/>
                </a:solidFill>
              </a:rPr>
              <a:t>val</a:t>
            </a:r>
            <a:r>
              <a:rPr lang="en-US" i="1" dirty="0" smtClean="0">
                <a:solidFill>
                  <a:srgbClr val="FF00FF"/>
                </a:solidFill>
              </a:rPr>
              <a:t> </a:t>
            </a:r>
            <a:r>
              <a:rPr lang="en-US" dirty="0" smtClean="0"/>
              <a:t>attribute </a:t>
            </a:r>
            <a:r>
              <a:rPr lang="en-US" dirty="0">
                <a:solidFill>
                  <a:srgbClr val="0000CC"/>
                </a:solidFill>
              </a:rPr>
              <a:t>at the node itself</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fontScale="92500" lnSpcReduction="10000"/>
          </a:bodyPr>
          <a:lstStyle/>
          <a:p>
            <a:pPr algn="just"/>
            <a:r>
              <a:rPr lang="en-US" dirty="0"/>
              <a:t>With synthesized attributes, we can evaluate attributes in any </a:t>
            </a:r>
            <a:r>
              <a:rPr lang="en-US" dirty="0" smtClean="0"/>
              <a:t>bottom-up order</a:t>
            </a:r>
            <a:r>
              <a:rPr lang="en-US" dirty="0"/>
              <a:t>, such as that of </a:t>
            </a:r>
            <a:r>
              <a:rPr lang="en-US" dirty="0">
                <a:solidFill>
                  <a:srgbClr val="0000CC"/>
                </a:solidFill>
              </a:rPr>
              <a:t>a </a:t>
            </a:r>
            <a:r>
              <a:rPr lang="en-US" dirty="0" smtClean="0">
                <a:solidFill>
                  <a:srgbClr val="0000CC"/>
                </a:solidFill>
              </a:rPr>
              <a:t>post-order </a:t>
            </a:r>
            <a:r>
              <a:rPr lang="en-US" dirty="0">
                <a:solidFill>
                  <a:srgbClr val="0000CC"/>
                </a:solidFill>
              </a:rPr>
              <a:t>traversal of the parse </a:t>
            </a:r>
            <a:r>
              <a:rPr lang="en-US" dirty="0" smtClean="0">
                <a:solidFill>
                  <a:srgbClr val="0000CC"/>
                </a:solidFill>
              </a:rPr>
              <a:t>tree</a:t>
            </a:r>
          </a:p>
          <a:p>
            <a:pPr algn="just">
              <a:buFont typeface="Wingdings" pitchFamily="2" charset="2"/>
              <a:buChar char="q"/>
            </a:pPr>
            <a:r>
              <a:rPr lang="en-US" dirty="0"/>
              <a:t>For SDD's with both </a:t>
            </a:r>
            <a:r>
              <a:rPr lang="en-US" dirty="0">
                <a:solidFill>
                  <a:srgbClr val="0000CC"/>
                </a:solidFill>
              </a:rPr>
              <a:t>inherited and synthesized attributes</a:t>
            </a:r>
            <a:r>
              <a:rPr lang="en-US" dirty="0"/>
              <a:t>, there is </a:t>
            </a:r>
            <a:r>
              <a:rPr lang="en-US" dirty="0">
                <a:solidFill>
                  <a:srgbClr val="FF0000"/>
                </a:solidFill>
              </a:rPr>
              <a:t>no </a:t>
            </a:r>
            <a:r>
              <a:rPr lang="en-US" dirty="0" smtClean="0">
                <a:solidFill>
                  <a:srgbClr val="FF0000"/>
                </a:solidFill>
              </a:rPr>
              <a:t>guarantee that </a:t>
            </a:r>
            <a:r>
              <a:rPr lang="en-US" dirty="0">
                <a:solidFill>
                  <a:srgbClr val="FF0000"/>
                </a:solidFill>
              </a:rPr>
              <a:t>there is even one order in which to evaluate attributes at nodes.</a:t>
            </a:r>
          </a:p>
          <a:p>
            <a:pPr algn="just"/>
            <a:r>
              <a:rPr lang="en-US" dirty="0" smtClean="0"/>
              <a:t>consider non-terminals </a:t>
            </a:r>
            <a:r>
              <a:rPr lang="en-US" dirty="0"/>
              <a:t>A </a:t>
            </a:r>
            <a:r>
              <a:rPr lang="en-US" dirty="0" smtClean="0"/>
              <a:t>&amp; B</a:t>
            </a:r>
            <a:r>
              <a:rPr lang="en-US" dirty="0"/>
              <a:t>, with synthesized </a:t>
            </a:r>
            <a:r>
              <a:rPr lang="en-US" dirty="0" smtClean="0"/>
              <a:t>&amp; inherited attributes </a:t>
            </a:r>
            <a:r>
              <a:rPr lang="en-US" b="1" dirty="0"/>
              <a:t>A.</a:t>
            </a:r>
            <a:r>
              <a:rPr lang="en-US" b="1" i="1" dirty="0">
                <a:solidFill>
                  <a:srgbClr val="FF0000"/>
                </a:solidFill>
              </a:rPr>
              <a:t>s</a:t>
            </a:r>
            <a:r>
              <a:rPr lang="en-US" dirty="0"/>
              <a:t> </a:t>
            </a:r>
            <a:r>
              <a:rPr lang="en-US" dirty="0" smtClean="0"/>
              <a:t>&amp; </a:t>
            </a:r>
            <a:r>
              <a:rPr lang="en-US" b="1" dirty="0" err="1" smtClean="0"/>
              <a:t>B.</a:t>
            </a:r>
            <a:r>
              <a:rPr lang="en-US" b="1" i="1" dirty="0" err="1" smtClean="0">
                <a:solidFill>
                  <a:srgbClr val="FF0000"/>
                </a:solidFill>
              </a:rPr>
              <a:t>i</a:t>
            </a:r>
            <a:r>
              <a:rPr lang="en-US" dirty="0" smtClean="0"/>
              <a:t>, </a:t>
            </a:r>
            <a:r>
              <a:rPr lang="en-US" dirty="0"/>
              <a:t>respectively, along with the production </a:t>
            </a:r>
            <a:r>
              <a:rPr lang="en-US" dirty="0" smtClean="0"/>
              <a:t>&amp; rules</a:t>
            </a:r>
            <a:endParaRPr lang="en-US" dirty="0">
              <a:solidFill>
                <a:srgbClr val="0000CC"/>
              </a:solidFill>
            </a:endParaRPr>
          </a:p>
        </p:txBody>
      </p:sp>
      <p:pic>
        <p:nvPicPr>
          <p:cNvPr id="4098" name="Picture 2"/>
          <p:cNvPicPr>
            <a:picLocks noChangeAspect="1" noChangeArrowheads="1"/>
          </p:cNvPicPr>
          <p:nvPr/>
        </p:nvPicPr>
        <p:blipFill>
          <a:blip r:embed="rId2" cstate="print"/>
          <a:srcRect/>
          <a:stretch>
            <a:fillRect/>
          </a:stretch>
        </p:blipFill>
        <p:spPr bwMode="auto">
          <a:xfrm>
            <a:off x="1447800" y="4876800"/>
            <a:ext cx="6309360" cy="1469489"/>
          </a:xfrm>
          <a:prstGeom prst="rect">
            <a:avLst/>
          </a:prstGeom>
          <a:noFill/>
          <a:ln w="9525">
            <a:solidFill>
              <a:srgbClr val="0000CC"/>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752600" y="457200"/>
            <a:ext cx="6309360" cy="1469489"/>
          </a:xfrm>
          <a:prstGeom prst="rect">
            <a:avLst/>
          </a:prstGeom>
          <a:noFill/>
          <a:ln w="9525">
            <a:solidFill>
              <a:srgbClr val="0000CC"/>
            </a:solidFill>
            <a:miter lim="800000"/>
            <a:headEnd/>
            <a:tailEnd/>
          </a:ln>
          <a:effectLst/>
        </p:spPr>
      </p:pic>
      <p:pic>
        <p:nvPicPr>
          <p:cNvPr id="5122" name="Picture 2"/>
          <p:cNvPicPr>
            <a:picLocks noChangeAspect="1" noChangeArrowheads="1"/>
          </p:cNvPicPr>
          <p:nvPr/>
        </p:nvPicPr>
        <p:blipFill>
          <a:blip r:embed="rId3" cstate="print"/>
          <a:srcRect/>
          <a:stretch>
            <a:fillRect/>
          </a:stretch>
        </p:blipFill>
        <p:spPr bwMode="auto">
          <a:xfrm>
            <a:off x="6390244" y="2666999"/>
            <a:ext cx="2723671" cy="3566160"/>
          </a:xfrm>
          <a:prstGeom prst="rect">
            <a:avLst/>
          </a:prstGeom>
          <a:noFill/>
          <a:ln w="9525">
            <a:noFill/>
            <a:miter lim="800000"/>
            <a:headEnd/>
            <a:tailEnd/>
          </a:ln>
          <a:effectLst/>
        </p:spPr>
      </p:pic>
      <p:sp>
        <p:nvSpPr>
          <p:cNvPr id="7" name="Content Placeholder 2"/>
          <p:cNvSpPr txBox="1">
            <a:spLocks/>
          </p:cNvSpPr>
          <p:nvPr/>
        </p:nvSpPr>
        <p:spPr>
          <a:xfrm>
            <a:off x="119568" y="2057400"/>
            <a:ext cx="6400800" cy="40687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These rules are circular; it is impossible to evaluate either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A</a:t>
            </a:r>
            <a:r>
              <a:rPr kumimoji="0" lang="en-US" sz="3200" b="1" i="0" u="none" strike="noStrike" kern="1200" cap="none" spc="0" normalizeH="0" baseline="-25000" noProof="0" dirty="0" smtClean="0">
                <a:ln>
                  <a:noFill/>
                </a:ln>
                <a:solidFill>
                  <a:schemeClr val="tx1"/>
                </a:solidFill>
                <a:effectLst/>
                <a:uLnTx/>
                <a:uFillTx/>
                <a:latin typeface="+mn-lt"/>
                <a:ea typeface="+mn-ea"/>
                <a:cs typeface="+mn-cs"/>
              </a:rPr>
              <a:t>.</a:t>
            </a:r>
            <a:r>
              <a:rPr kumimoji="0" lang="en-US" sz="3200" b="1" i="1" u="none" strike="noStrike" kern="1200" cap="none" spc="0" normalizeH="0" baseline="-25000" noProof="0" dirty="0" smtClean="0">
                <a:ln>
                  <a:noFill/>
                </a:ln>
                <a:solidFill>
                  <a:srgbClr val="FF0000"/>
                </a:solidFill>
                <a:effectLst/>
                <a:uLnTx/>
                <a:uFillTx/>
                <a:latin typeface="+mn-lt"/>
                <a:ea typeface="+mn-ea"/>
                <a:cs typeface="+mn-cs"/>
              </a:rPr>
              <a:t>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 node N or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B</a:t>
            </a:r>
            <a:r>
              <a:rPr kumimoji="0" lang="en-US" sz="3200" b="1" i="0" u="none" strike="noStrike" kern="1200" cap="none" spc="0" normalizeH="0" baseline="-25000" noProof="0" dirty="0" err="1" smtClean="0">
                <a:ln>
                  <a:noFill/>
                </a:ln>
                <a:solidFill>
                  <a:schemeClr val="tx1"/>
                </a:solidFill>
                <a:effectLst/>
                <a:uLnTx/>
                <a:uFillTx/>
                <a:latin typeface="+mn-lt"/>
                <a:ea typeface="+mn-ea"/>
                <a:cs typeface="+mn-cs"/>
              </a:rPr>
              <a:t>.</a:t>
            </a:r>
            <a:r>
              <a:rPr kumimoji="0" lang="en-US" sz="3200" b="1" i="1" u="none" strike="noStrike" kern="1200" cap="none" spc="0" normalizeH="0" baseline="-25000" noProof="0" dirty="0" err="1" smtClean="0">
                <a:ln>
                  <a:noFill/>
                </a:ln>
                <a:solidFill>
                  <a:srgbClr val="FF0000"/>
                </a:solidFill>
                <a:effectLst/>
                <a:uLnTx/>
                <a:uFillTx/>
                <a:latin typeface="+mn-lt"/>
                <a:ea typeface="+mn-ea"/>
                <a:cs typeface="+mn-cs"/>
              </a:rPr>
              <a:t>i</a:t>
            </a:r>
            <a:r>
              <a:rPr kumimoji="0" lang="en-US" sz="3200" b="1" i="1" u="none" strike="noStrike" kern="1200" cap="none" spc="0" normalizeH="0" baseline="0" noProof="0" dirty="0" smtClean="0">
                <a:ln>
                  <a:noFill/>
                </a:ln>
                <a:solidFill>
                  <a:srgbClr val="FF0000"/>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the child of N without first evaluating the other.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circular dependency of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A</a:t>
            </a:r>
            <a:r>
              <a:rPr kumimoji="0" lang="en-US" sz="3200" b="1" i="0" u="none" strike="noStrike" kern="1200" cap="none" spc="0" normalizeH="0" baseline="-25000" noProof="0" dirty="0" smtClean="0">
                <a:ln>
                  <a:noFill/>
                </a:ln>
                <a:solidFill>
                  <a:schemeClr val="tx1"/>
                </a:solidFill>
                <a:effectLst/>
                <a:uLnTx/>
                <a:uFillTx/>
                <a:latin typeface="+mn-lt"/>
                <a:ea typeface="+mn-ea"/>
                <a:cs typeface="+mn-cs"/>
              </a:rPr>
              <a:t>.</a:t>
            </a:r>
            <a:r>
              <a:rPr kumimoji="0" lang="en-US" sz="3200" b="1" i="1" u="none" strike="noStrike" kern="1200" cap="none" spc="0" normalizeH="0" baseline="-25000" noProof="0" dirty="0" smtClean="0">
                <a:ln>
                  <a:noFill/>
                </a:ln>
                <a:solidFill>
                  <a:srgbClr val="FF0000"/>
                </a:solidFill>
                <a:effectLst/>
                <a:uLnTx/>
                <a:uFillTx/>
                <a:latin typeface="+mn-lt"/>
                <a:ea typeface="+mn-ea"/>
                <a:cs typeface="+mn-cs"/>
              </a:rPr>
              <a:t>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&amp;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B</a:t>
            </a:r>
            <a:r>
              <a:rPr kumimoji="0" lang="en-US" sz="3200" b="1" i="0" u="none" strike="noStrike" kern="1200" cap="none" spc="0" normalizeH="0" baseline="-25000" noProof="0" dirty="0" err="1" smtClean="0">
                <a:ln>
                  <a:noFill/>
                </a:ln>
                <a:solidFill>
                  <a:schemeClr val="tx1"/>
                </a:solidFill>
                <a:effectLst/>
                <a:uLnTx/>
                <a:uFillTx/>
                <a:latin typeface="+mn-lt"/>
                <a:ea typeface="+mn-ea"/>
                <a:cs typeface="+mn-cs"/>
              </a:rPr>
              <a:t>.</a:t>
            </a:r>
            <a:r>
              <a:rPr kumimoji="0" lang="en-US" sz="3200" b="1" i="1" u="none" strike="noStrike" kern="1200" cap="none" spc="0" normalizeH="0" baseline="-25000" noProof="0" dirty="0" err="1" smtClean="0">
                <a:ln>
                  <a:noFill/>
                </a:ln>
                <a:solidFill>
                  <a:srgbClr val="FF0000"/>
                </a:solidFill>
                <a:effectLst/>
                <a:uLnTx/>
                <a:uFillTx/>
                <a:latin typeface="+mn-lt"/>
                <a:ea typeface="+mn-ea"/>
                <a:cs typeface="+mn-cs"/>
              </a:rPr>
              <a:t>i</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some pair of nodes in a parse tree is suggested by Fig.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0639" y="247914"/>
            <a:ext cx="8869680" cy="2454705"/>
          </a:xfrm>
          <a:prstGeom prst="rect">
            <a:avLst/>
          </a:prstGeom>
          <a:noFill/>
          <a:ln w="9525">
            <a:solidFill>
              <a:srgbClr val="00CC00"/>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500188" y="1845377"/>
            <a:ext cx="6143625" cy="4867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ssolv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srcRect l="8217" r="4961"/>
          <a:stretch>
            <a:fillRect/>
          </a:stretch>
        </p:blipFill>
        <p:spPr bwMode="auto">
          <a:xfrm>
            <a:off x="3673701" y="1471886"/>
            <a:ext cx="5334000" cy="4867275"/>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l="21487" t="35505" r="21749"/>
          <a:stretch>
            <a:fillRect/>
          </a:stretch>
        </p:blipFill>
        <p:spPr bwMode="auto">
          <a:xfrm>
            <a:off x="72978" y="381000"/>
            <a:ext cx="5029200" cy="3420510"/>
          </a:xfrm>
          <a:prstGeom prst="rect">
            <a:avLst/>
          </a:prstGeom>
          <a:noFill/>
          <a:ln w="9525">
            <a:solidFill>
              <a:srgbClr val="0000CC"/>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09800"/>
            <a:ext cx="8229600" cy="1603431"/>
          </a:xfrm>
        </p:spPr>
        <p:txBody>
          <a:bodyPr/>
          <a:lstStyle/>
          <a:p>
            <a:pPr algn="just"/>
            <a:r>
              <a:rPr lang="en-US" dirty="0" smtClean="0">
                <a:solidFill>
                  <a:srgbClr val="0000CC"/>
                </a:solidFill>
              </a:rPr>
              <a:t>Inherited attributes are useful when the </a:t>
            </a:r>
            <a:r>
              <a:rPr lang="en-US" dirty="0" smtClean="0">
                <a:solidFill>
                  <a:srgbClr val="FF00FF"/>
                </a:solidFill>
              </a:rPr>
              <a:t>structure of a parse tree does not "match" the abstract syntax of the source code.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lgn="just"/>
            <a:r>
              <a:rPr lang="en-US" dirty="0"/>
              <a:t>A </a:t>
            </a:r>
            <a:r>
              <a:rPr lang="en-US" b="1" dirty="0">
                <a:solidFill>
                  <a:srgbClr val="FF0000"/>
                </a:solidFill>
              </a:rPr>
              <a:t>syntax-directed definition </a:t>
            </a:r>
            <a:r>
              <a:rPr lang="en-US" dirty="0"/>
              <a:t>specifies the values of attributes </a:t>
            </a:r>
            <a:r>
              <a:rPr lang="en-US" dirty="0" smtClean="0"/>
              <a:t>by associating </a:t>
            </a:r>
            <a:r>
              <a:rPr lang="en-US" dirty="0"/>
              <a:t>semantic rules with the grammar </a:t>
            </a:r>
            <a:r>
              <a:rPr lang="en-US" dirty="0" smtClean="0"/>
              <a:t>productions</a:t>
            </a:r>
          </a:p>
          <a:p>
            <a:pPr algn="just"/>
            <a:r>
              <a:rPr lang="en-US" smtClean="0"/>
              <a:t>An </a:t>
            </a:r>
            <a:r>
              <a:rPr lang="en-US" dirty="0" smtClean="0"/>
              <a:t>infix-to-postfix </a:t>
            </a:r>
            <a:r>
              <a:rPr lang="en-US" dirty="0"/>
              <a:t>translator might have a production </a:t>
            </a:r>
            <a:r>
              <a:rPr lang="en-US" dirty="0" smtClean="0"/>
              <a:t>&amp; rule</a:t>
            </a:r>
          </a:p>
          <a:p>
            <a:pPr algn="just"/>
            <a:endParaRPr lang="en-US" dirty="0"/>
          </a:p>
          <a:p>
            <a:pPr algn="just"/>
            <a:endParaRPr lang="en-US" dirty="0" smtClean="0"/>
          </a:p>
          <a:p>
            <a:pPr algn="just"/>
            <a:endParaRPr lang="en-US" dirty="0" smtClean="0"/>
          </a:p>
          <a:p>
            <a:pPr algn="just"/>
            <a:r>
              <a:rPr lang="en-US" dirty="0" smtClean="0"/>
              <a:t>02 non-terminals: </a:t>
            </a:r>
            <a:r>
              <a:rPr lang="en-US" b="1" dirty="0" smtClean="0">
                <a:solidFill>
                  <a:srgbClr val="FF0000"/>
                </a:solidFill>
              </a:rPr>
              <a:t>E , T</a:t>
            </a:r>
          </a:p>
          <a:p>
            <a:pPr algn="just"/>
            <a:r>
              <a:rPr lang="en-US" dirty="0" smtClean="0"/>
              <a:t>subscript </a:t>
            </a:r>
            <a:r>
              <a:rPr lang="en-US" dirty="0"/>
              <a:t>in </a:t>
            </a:r>
            <a:r>
              <a:rPr lang="en-US" b="1" dirty="0" smtClean="0">
                <a:solidFill>
                  <a:srgbClr val="FF0000"/>
                </a:solidFill>
              </a:rPr>
              <a:t>E</a:t>
            </a:r>
            <a:r>
              <a:rPr lang="en-US" b="1" baseline="-25000" dirty="0" smtClean="0">
                <a:solidFill>
                  <a:srgbClr val="FF0000"/>
                </a:solidFill>
              </a:rPr>
              <a:t>1</a:t>
            </a:r>
            <a:r>
              <a:rPr lang="en-US" b="1" dirty="0" smtClean="0">
                <a:solidFill>
                  <a:srgbClr val="FF0000"/>
                </a:solidFill>
              </a:rPr>
              <a:t> </a:t>
            </a:r>
            <a:r>
              <a:rPr lang="en-US" dirty="0" smtClean="0"/>
              <a:t>distinguishes the </a:t>
            </a:r>
            <a:r>
              <a:rPr lang="en-US" dirty="0"/>
              <a:t>occurrence of </a:t>
            </a:r>
            <a:r>
              <a:rPr lang="en-US" b="1" dirty="0">
                <a:solidFill>
                  <a:srgbClr val="FF0000"/>
                </a:solidFill>
              </a:rPr>
              <a:t>E</a:t>
            </a:r>
            <a:r>
              <a:rPr lang="en-US" dirty="0"/>
              <a:t> in the production body from the occurrence of </a:t>
            </a:r>
            <a:r>
              <a:rPr lang="en-US" dirty="0" smtClean="0"/>
              <a:t>E as </a:t>
            </a:r>
            <a:r>
              <a:rPr lang="en-US" dirty="0"/>
              <a:t>the head; </a:t>
            </a:r>
            <a:endParaRPr lang="en-US" dirty="0" smtClean="0"/>
          </a:p>
          <a:p>
            <a:pPr algn="just"/>
            <a:r>
              <a:rPr lang="en-US" dirty="0" smtClean="0"/>
              <a:t>Both </a:t>
            </a:r>
            <a:r>
              <a:rPr lang="en-US" b="1" dirty="0" smtClean="0"/>
              <a:t>E</a:t>
            </a:r>
            <a:r>
              <a:rPr lang="en-US" dirty="0" smtClean="0"/>
              <a:t> &amp; </a:t>
            </a:r>
            <a:r>
              <a:rPr lang="en-US" b="1" dirty="0" smtClean="0"/>
              <a:t>T</a:t>
            </a:r>
            <a:r>
              <a:rPr lang="en-US" dirty="0" smtClean="0"/>
              <a:t> have a string-valued attribute </a:t>
            </a:r>
            <a:r>
              <a:rPr lang="en-US" i="1" dirty="0" smtClean="0">
                <a:solidFill>
                  <a:srgbClr val="0070C0"/>
                </a:solidFill>
              </a:rPr>
              <a:t>code</a:t>
            </a:r>
            <a:r>
              <a:rPr lang="en-US" dirty="0" smtClean="0"/>
              <a:t>. </a:t>
            </a:r>
          </a:p>
          <a:p>
            <a:pPr algn="just"/>
            <a:r>
              <a:rPr lang="en-US" dirty="0" smtClean="0"/>
              <a:t>The semantic rule </a:t>
            </a:r>
            <a:r>
              <a:rPr lang="en-US" dirty="0"/>
              <a:t>specifies that the string </a:t>
            </a:r>
            <a:r>
              <a:rPr lang="en-US" b="1" dirty="0" err="1" smtClean="0"/>
              <a:t>E.</a:t>
            </a:r>
            <a:r>
              <a:rPr lang="en-US" i="1" dirty="0" err="1" smtClean="0">
                <a:solidFill>
                  <a:srgbClr val="0070C0"/>
                </a:solidFill>
              </a:rPr>
              <a:t>code</a:t>
            </a:r>
            <a:r>
              <a:rPr lang="en-US" dirty="0" smtClean="0"/>
              <a:t> </a:t>
            </a:r>
            <a:r>
              <a:rPr lang="en-US" dirty="0"/>
              <a:t>is formed by concatenating </a:t>
            </a:r>
            <a:r>
              <a:rPr lang="en-US" b="1" dirty="0"/>
              <a:t>E</a:t>
            </a:r>
            <a:r>
              <a:rPr lang="en-US" b="1" baseline="-25000" dirty="0"/>
              <a:t>1</a:t>
            </a:r>
            <a:r>
              <a:rPr lang="en-US" dirty="0"/>
              <a:t> </a:t>
            </a:r>
            <a:r>
              <a:rPr lang="en-US" b="1" dirty="0"/>
              <a:t>.</a:t>
            </a:r>
            <a:r>
              <a:rPr lang="en-US" dirty="0"/>
              <a:t> </a:t>
            </a:r>
            <a:r>
              <a:rPr lang="en-US" i="1" dirty="0">
                <a:solidFill>
                  <a:srgbClr val="0070C0"/>
                </a:solidFill>
              </a:rPr>
              <a:t>code</a:t>
            </a:r>
            <a:r>
              <a:rPr lang="en-US" dirty="0"/>
              <a:t>, </a:t>
            </a:r>
            <a:r>
              <a:rPr lang="en-US" b="1" dirty="0"/>
              <a:t>T</a:t>
            </a:r>
            <a:r>
              <a:rPr lang="en-US" dirty="0"/>
              <a:t>. </a:t>
            </a:r>
            <a:r>
              <a:rPr lang="en-US" i="1" dirty="0">
                <a:solidFill>
                  <a:srgbClr val="0070C0"/>
                </a:solidFill>
              </a:rPr>
              <a:t>code</a:t>
            </a:r>
            <a:r>
              <a:rPr lang="en-US" dirty="0" smtClean="0"/>
              <a:t>, &amp; the </a:t>
            </a:r>
            <a:r>
              <a:rPr lang="en-US" dirty="0"/>
              <a:t>character ' </a:t>
            </a:r>
            <a:r>
              <a:rPr lang="en-US" b="1" dirty="0">
                <a:solidFill>
                  <a:srgbClr val="FF0000"/>
                </a:solidFill>
              </a:rPr>
              <a:t>+</a:t>
            </a:r>
            <a:r>
              <a:rPr lang="en-US" dirty="0"/>
              <a:t>'. </a:t>
            </a:r>
            <a:endParaRPr lang="en-US" dirty="0" smtClean="0"/>
          </a:p>
          <a:p>
            <a:pPr algn="just"/>
            <a:r>
              <a:rPr lang="en-US" dirty="0" smtClean="0"/>
              <a:t>While </a:t>
            </a:r>
            <a:r>
              <a:rPr lang="en-US" dirty="0"/>
              <a:t>the rule makes it explicit that the translation </a:t>
            </a:r>
            <a:r>
              <a:rPr lang="en-US" dirty="0" smtClean="0"/>
              <a:t>of </a:t>
            </a:r>
            <a:r>
              <a:rPr lang="en-US" b="1" dirty="0" smtClean="0"/>
              <a:t>E</a:t>
            </a:r>
            <a:r>
              <a:rPr lang="en-US" dirty="0" smtClean="0"/>
              <a:t> </a:t>
            </a:r>
            <a:r>
              <a:rPr lang="en-US" dirty="0"/>
              <a:t>is built up from the translations of </a:t>
            </a:r>
            <a:r>
              <a:rPr lang="en-US" b="1" dirty="0">
                <a:solidFill>
                  <a:srgbClr val="FF0000"/>
                </a:solidFill>
              </a:rPr>
              <a:t>E</a:t>
            </a:r>
            <a:r>
              <a:rPr lang="en-US" b="1" baseline="-25000" dirty="0">
                <a:solidFill>
                  <a:srgbClr val="FF0000"/>
                </a:solidFill>
              </a:rPr>
              <a:t>1</a:t>
            </a:r>
            <a:r>
              <a:rPr lang="en-US" b="1" dirty="0">
                <a:solidFill>
                  <a:srgbClr val="FF0000"/>
                </a:solidFill>
              </a:rPr>
              <a:t> , T,</a:t>
            </a:r>
            <a:r>
              <a:rPr lang="en-US" dirty="0"/>
              <a:t> </a:t>
            </a:r>
            <a:r>
              <a:rPr lang="en-US" dirty="0" smtClean="0"/>
              <a:t>&amp; '</a:t>
            </a:r>
            <a:r>
              <a:rPr lang="en-US" b="1" dirty="0" smtClean="0">
                <a:solidFill>
                  <a:srgbClr val="FF0000"/>
                </a:solidFill>
              </a:rPr>
              <a:t>+</a:t>
            </a:r>
            <a:r>
              <a:rPr lang="en-US" dirty="0" smtClean="0"/>
              <a:t>', </a:t>
            </a:r>
            <a:r>
              <a:rPr lang="en-US" dirty="0"/>
              <a:t>it may be inefficient </a:t>
            </a:r>
            <a:r>
              <a:rPr lang="en-US" dirty="0" smtClean="0"/>
              <a:t>to implement </a:t>
            </a:r>
            <a:r>
              <a:rPr lang="en-US" dirty="0"/>
              <a:t>the translation directly by manipulating strings.</a:t>
            </a:r>
          </a:p>
        </p:txBody>
      </p:sp>
      <p:pic>
        <p:nvPicPr>
          <p:cNvPr id="1026" name="Picture 2"/>
          <p:cNvPicPr>
            <a:picLocks noChangeAspect="1" noChangeArrowheads="1"/>
          </p:cNvPicPr>
          <p:nvPr/>
        </p:nvPicPr>
        <p:blipFill>
          <a:blip r:embed="rId2" cstate="print"/>
          <a:srcRect/>
          <a:stretch>
            <a:fillRect/>
          </a:stretch>
        </p:blipFill>
        <p:spPr bwMode="auto">
          <a:xfrm>
            <a:off x="1621312" y="2627144"/>
            <a:ext cx="6057900" cy="819150"/>
          </a:xfrm>
          <a:prstGeom prst="rect">
            <a:avLst/>
          </a:prstGeom>
          <a:noFill/>
          <a:ln w="9525">
            <a:solidFill>
              <a:srgbClr val="FF0000"/>
            </a:solid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98678" y="26714"/>
            <a:ext cx="8869680" cy="67905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429000"/>
            <a:ext cx="8534400" cy="3154363"/>
          </a:xfrm>
          <a:ln>
            <a:solidFill>
              <a:srgbClr val="00CC00"/>
            </a:solidFill>
          </a:ln>
        </p:spPr>
        <p:txBody>
          <a:bodyPr>
            <a:normAutofit fontScale="92500" lnSpcReduction="20000"/>
          </a:bodyPr>
          <a:lstStyle/>
          <a:p>
            <a:pPr algn="just"/>
            <a:r>
              <a:rPr lang="en-US" dirty="0" smtClean="0"/>
              <a:t>Each of the non-terminals </a:t>
            </a:r>
            <a:r>
              <a:rPr lang="en-US" b="1" dirty="0" smtClean="0"/>
              <a:t>T</a:t>
            </a:r>
            <a:r>
              <a:rPr lang="en-US" dirty="0" smtClean="0"/>
              <a:t> &amp; </a:t>
            </a:r>
            <a:r>
              <a:rPr lang="en-US" b="1" dirty="0" smtClean="0"/>
              <a:t>F</a:t>
            </a:r>
            <a:r>
              <a:rPr lang="en-US" dirty="0" smtClean="0"/>
              <a:t> has a </a:t>
            </a:r>
            <a:r>
              <a:rPr lang="en-US" dirty="0" smtClean="0">
                <a:solidFill>
                  <a:srgbClr val="0000CC"/>
                </a:solidFill>
              </a:rPr>
              <a:t>synthesized attribute</a:t>
            </a:r>
            <a:r>
              <a:rPr lang="en-US" dirty="0" smtClean="0"/>
              <a:t> </a:t>
            </a:r>
            <a:r>
              <a:rPr lang="en-US" i="1" dirty="0" err="1" smtClean="0">
                <a:solidFill>
                  <a:srgbClr val="FF00FF"/>
                </a:solidFill>
              </a:rPr>
              <a:t>val</a:t>
            </a:r>
            <a:r>
              <a:rPr lang="en-US" dirty="0" smtClean="0"/>
              <a:t>; </a:t>
            </a:r>
          </a:p>
          <a:p>
            <a:pPr algn="just"/>
            <a:r>
              <a:rPr lang="en-US" dirty="0" smtClean="0"/>
              <a:t>The terminal </a:t>
            </a:r>
            <a:r>
              <a:rPr lang="en-US" b="1" dirty="0" smtClean="0">
                <a:solidFill>
                  <a:srgbClr val="FF00FF"/>
                </a:solidFill>
              </a:rPr>
              <a:t>digit</a:t>
            </a:r>
            <a:r>
              <a:rPr lang="en-US" dirty="0" smtClean="0"/>
              <a:t> has a </a:t>
            </a:r>
            <a:r>
              <a:rPr lang="en-US" dirty="0" smtClean="0">
                <a:solidFill>
                  <a:srgbClr val="0000CC"/>
                </a:solidFill>
              </a:rPr>
              <a:t>synthesized attribute</a:t>
            </a:r>
            <a:r>
              <a:rPr lang="en-US" dirty="0" smtClean="0"/>
              <a:t> </a:t>
            </a:r>
            <a:r>
              <a:rPr lang="en-US" i="1" dirty="0" err="1" smtClean="0">
                <a:solidFill>
                  <a:srgbClr val="FF00FF"/>
                </a:solidFill>
              </a:rPr>
              <a:t>lexval</a:t>
            </a:r>
            <a:r>
              <a:rPr lang="en-US" dirty="0" smtClean="0"/>
              <a:t>. </a:t>
            </a:r>
          </a:p>
          <a:p>
            <a:pPr algn="just"/>
            <a:r>
              <a:rPr lang="en-US" dirty="0" smtClean="0"/>
              <a:t>The non-terminal </a:t>
            </a:r>
            <a:r>
              <a:rPr lang="en-US" b="1" dirty="0" smtClean="0"/>
              <a:t>T'</a:t>
            </a:r>
            <a:r>
              <a:rPr lang="en-US" dirty="0" smtClean="0"/>
              <a:t> has two attributes: </a:t>
            </a:r>
          </a:p>
          <a:p>
            <a:pPr algn="just">
              <a:buFont typeface="Wingdings" pitchFamily="2" charset="2"/>
              <a:buChar char="ü"/>
            </a:pPr>
            <a:r>
              <a:rPr lang="en-US" dirty="0" smtClean="0">
                <a:solidFill>
                  <a:srgbClr val="0000CC"/>
                </a:solidFill>
              </a:rPr>
              <a:t>an inherited attribute</a:t>
            </a:r>
            <a:r>
              <a:rPr lang="en-US" dirty="0" smtClean="0"/>
              <a:t> </a:t>
            </a:r>
            <a:r>
              <a:rPr lang="en-US" i="1" dirty="0" err="1" smtClean="0">
                <a:solidFill>
                  <a:srgbClr val="FF00FF"/>
                </a:solidFill>
              </a:rPr>
              <a:t>inh</a:t>
            </a:r>
            <a:endParaRPr lang="en-US" i="1" dirty="0" smtClean="0">
              <a:solidFill>
                <a:srgbClr val="FF00FF"/>
              </a:solidFill>
            </a:endParaRPr>
          </a:p>
          <a:p>
            <a:pPr algn="just">
              <a:buFont typeface="Wingdings" pitchFamily="2" charset="2"/>
              <a:buChar char="ü"/>
            </a:pPr>
            <a:r>
              <a:rPr lang="en-US" dirty="0" smtClean="0">
                <a:solidFill>
                  <a:srgbClr val="0000CC"/>
                </a:solidFill>
              </a:rPr>
              <a:t>a synthesized attribute</a:t>
            </a:r>
            <a:r>
              <a:rPr lang="en-US" dirty="0" smtClean="0"/>
              <a:t> </a:t>
            </a:r>
            <a:r>
              <a:rPr lang="en-US" i="1" dirty="0" smtClean="0">
                <a:solidFill>
                  <a:srgbClr val="FF00FF"/>
                </a:solidFill>
              </a:rPr>
              <a:t>syn</a:t>
            </a:r>
            <a:r>
              <a:rPr lang="en-US" dirty="0" smtClean="0"/>
              <a:t>.</a:t>
            </a:r>
            <a:endParaRPr lang="en-US" dirty="0"/>
          </a:p>
        </p:txBody>
      </p:sp>
      <p:pic>
        <p:nvPicPr>
          <p:cNvPr id="4" name="Picture 2"/>
          <p:cNvPicPr>
            <a:picLocks noChangeAspect="1" noChangeArrowheads="1"/>
          </p:cNvPicPr>
          <p:nvPr/>
        </p:nvPicPr>
        <p:blipFill>
          <a:blip r:embed="rId2" cstate="print"/>
          <a:srcRect l="19238" t="40913" r="20625" b="10834"/>
          <a:stretch>
            <a:fillRect/>
          </a:stretch>
        </p:blipFill>
        <p:spPr bwMode="auto">
          <a:xfrm>
            <a:off x="152400" y="152400"/>
            <a:ext cx="53340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03977" y="457200"/>
            <a:ext cx="8778240" cy="2105047"/>
          </a:xfrm>
          <a:prstGeom prst="rect">
            <a:avLst/>
          </a:prstGeom>
          <a:noFill/>
          <a:ln w="9525">
            <a:solidFill>
              <a:srgbClr val="00CC00"/>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476625" y="2819400"/>
            <a:ext cx="5514975" cy="3390900"/>
          </a:xfrm>
          <a:prstGeom prst="rect">
            <a:avLst/>
          </a:prstGeom>
          <a:noFill/>
          <a:ln w="9525">
            <a:noFill/>
            <a:miter lim="800000"/>
            <a:headEnd/>
            <a:tailEnd/>
          </a:ln>
        </p:spPr>
      </p:pic>
      <p:sp>
        <p:nvSpPr>
          <p:cNvPr id="6" name="Arc 5"/>
          <p:cNvSpPr/>
          <p:nvPr/>
        </p:nvSpPr>
        <p:spPr>
          <a:xfrm>
            <a:off x="1447800" y="2807595"/>
            <a:ext cx="5350101" cy="1263207"/>
          </a:xfrm>
          <a:prstGeom prst="arc">
            <a:avLst>
              <a:gd name="adj1" fmla="val 11406599"/>
              <a:gd name="adj2" fmla="val 2155125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14780" y="2771097"/>
            <a:ext cx="1510478" cy="523220"/>
          </a:xfrm>
          <a:prstGeom prst="rect">
            <a:avLst/>
          </a:prstGeom>
          <a:noFill/>
        </p:spPr>
        <p:txBody>
          <a:bodyPr wrap="none" rtlCol="0">
            <a:spAutoFit/>
          </a:bodyPr>
          <a:lstStyle/>
          <a:p>
            <a:r>
              <a:rPr lang="en-US" sz="2800" b="1" dirty="0" err="1" smtClean="0">
                <a:solidFill>
                  <a:srgbClr val="0000CC"/>
                </a:solidFill>
              </a:rPr>
              <a:t>T`</a:t>
            </a:r>
            <a:r>
              <a:rPr lang="en-US" sz="2800" b="1" baseline="-25000" dirty="0" err="1" smtClean="0">
                <a:solidFill>
                  <a:srgbClr val="0000CC"/>
                </a:solidFill>
              </a:rPr>
              <a:t>.inh</a:t>
            </a:r>
            <a:r>
              <a:rPr lang="en-US" sz="2800" b="1" dirty="0" smtClean="0">
                <a:solidFill>
                  <a:srgbClr val="0000CC"/>
                </a:solidFill>
              </a:rPr>
              <a:t>=F</a:t>
            </a:r>
            <a:r>
              <a:rPr lang="en-US" sz="2800" b="1" baseline="-25000" dirty="0" smtClean="0">
                <a:solidFill>
                  <a:srgbClr val="0000CC"/>
                </a:solidFill>
              </a:rPr>
              <a:t>.val</a:t>
            </a:r>
            <a:endParaRPr lang="en-US" sz="2800" b="1" baseline="-25000" dirty="0">
              <a:solidFill>
                <a:srgbClr val="0000CC"/>
              </a:solidFill>
            </a:endParaRPr>
          </a:p>
        </p:txBody>
      </p:sp>
      <p:sp>
        <p:nvSpPr>
          <p:cNvPr id="8" name="Rectangle 7"/>
          <p:cNvSpPr/>
          <p:nvPr/>
        </p:nvSpPr>
        <p:spPr>
          <a:xfrm>
            <a:off x="152401" y="3431139"/>
            <a:ext cx="3429000" cy="1200329"/>
          </a:xfrm>
          <a:prstGeom prst="rect">
            <a:avLst/>
          </a:prstGeom>
          <a:ln>
            <a:solidFill>
              <a:srgbClr val="FF0000"/>
            </a:solidFill>
          </a:ln>
        </p:spPr>
        <p:txBody>
          <a:bodyPr wrap="square">
            <a:spAutoFit/>
          </a:bodyPr>
          <a:lstStyle/>
          <a:p>
            <a:pPr>
              <a:buFont typeface="Wingdings" pitchFamily="2" charset="2"/>
              <a:buChar char="§"/>
            </a:pPr>
            <a:r>
              <a:rPr lang="en-US" dirty="0" smtClean="0"/>
              <a:t>The production at the node for </a:t>
            </a:r>
            <a:r>
              <a:rPr lang="en-US" b="1" dirty="0" smtClean="0"/>
              <a:t>T'</a:t>
            </a:r>
            <a:r>
              <a:rPr lang="en-US" dirty="0" smtClean="0"/>
              <a:t> is </a:t>
            </a:r>
            <a:r>
              <a:rPr lang="en-US" b="1" dirty="0" smtClean="0"/>
              <a:t>T' </a:t>
            </a:r>
            <a:r>
              <a:rPr lang="en-US" b="1" dirty="0" smtClean="0">
                <a:sym typeface="Symbol"/>
              </a:rPr>
              <a:t></a:t>
            </a:r>
            <a:r>
              <a:rPr lang="en-US" b="1" dirty="0" smtClean="0"/>
              <a:t>* FT</a:t>
            </a:r>
            <a:r>
              <a:rPr lang="en-US" b="1" baseline="-25000" dirty="0" smtClean="0"/>
              <a:t>1</a:t>
            </a:r>
            <a:r>
              <a:rPr lang="en-US" b="1" dirty="0" smtClean="0"/>
              <a:t>`</a:t>
            </a:r>
            <a:r>
              <a:rPr lang="en-US" dirty="0" smtClean="0"/>
              <a:t> .The inherited attribute </a:t>
            </a:r>
            <a:r>
              <a:rPr lang="en-US" b="1" dirty="0" smtClean="0">
                <a:solidFill>
                  <a:srgbClr val="0000CC"/>
                </a:solidFill>
              </a:rPr>
              <a:t>T</a:t>
            </a:r>
            <a:r>
              <a:rPr lang="en-US" b="1" baseline="-25000" dirty="0" smtClean="0">
                <a:solidFill>
                  <a:srgbClr val="0000CC"/>
                </a:solidFill>
              </a:rPr>
              <a:t>1</a:t>
            </a:r>
            <a:r>
              <a:rPr lang="en-US" b="1" dirty="0" smtClean="0">
                <a:solidFill>
                  <a:srgbClr val="0000CC"/>
                </a:solidFill>
              </a:rPr>
              <a:t>`</a:t>
            </a:r>
            <a:r>
              <a:rPr lang="en-US" b="1" baseline="-25000" dirty="0" smtClean="0">
                <a:solidFill>
                  <a:srgbClr val="0000CC"/>
                </a:solidFill>
              </a:rPr>
              <a:t>.inh</a:t>
            </a:r>
            <a:r>
              <a:rPr lang="en-US" dirty="0" smtClean="0"/>
              <a:t> is defined by the semantic rule </a:t>
            </a:r>
            <a:r>
              <a:rPr lang="en-US" b="1" dirty="0" smtClean="0">
                <a:solidFill>
                  <a:srgbClr val="FF0000"/>
                </a:solidFill>
              </a:rPr>
              <a:t>T</a:t>
            </a:r>
            <a:r>
              <a:rPr lang="en-US" b="1" baseline="-25000" dirty="0" smtClean="0">
                <a:solidFill>
                  <a:srgbClr val="FF0000"/>
                </a:solidFill>
              </a:rPr>
              <a:t>1</a:t>
            </a:r>
            <a:r>
              <a:rPr lang="en-US" b="1" dirty="0" smtClean="0">
                <a:solidFill>
                  <a:srgbClr val="FF0000"/>
                </a:solidFill>
              </a:rPr>
              <a:t>`</a:t>
            </a:r>
            <a:r>
              <a:rPr lang="en-US" b="1" baseline="-25000" dirty="0" smtClean="0">
                <a:solidFill>
                  <a:srgbClr val="FF0000"/>
                </a:solidFill>
              </a:rPr>
              <a:t>.inh</a:t>
            </a:r>
            <a:r>
              <a:rPr lang="en-US" b="1" dirty="0" smtClean="0">
                <a:solidFill>
                  <a:srgbClr val="FF0000"/>
                </a:solidFill>
              </a:rPr>
              <a:t> = </a:t>
            </a:r>
            <a:r>
              <a:rPr lang="en-US" b="1" dirty="0" err="1" smtClean="0">
                <a:solidFill>
                  <a:srgbClr val="FF0000"/>
                </a:solidFill>
              </a:rPr>
              <a:t>T’</a:t>
            </a:r>
            <a:r>
              <a:rPr lang="en-US" b="1" baseline="-25000" dirty="0" err="1" smtClean="0">
                <a:solidFill>
                  <a:srgbClr val="FF0000"/>
                </a:solidFill>
              </a:rPr>
              <a:t>.inh</a:t>
            </a:r>
            <a:r>
              <a:rPr lang="en-US" b="1" dirty="0" smtClean="0">
                <a:solidFill>
                  <a:srgbClr val="FF0000"/>
                </a:solidFill>
              </a:rPr>
              <a:t> x F</a:t>
            </a:r>
            <a:r>
              <a:rPr lang="en-US" b="1" baseline="-25000" dirty="0" smtClean="0">
                <a:solidFill>
                  <a:srgbClr val="FF0000"/>
                </a:solidFill>
              </a:rPr>
              <a:t>.val</a:t>
            </a:r>
          </a:p>
        </p:txBody>
      </p:sp>
      <p:sp>
        <p:nvSpPr>
          <p:cNvPr id="9" name="Rectangle 8"/>
          <p:cNvSpPr/>
          <p:nvPr/>
        </p:nvSpPr>
        <p:spPr>
          <a:xfrm>
            <a:off x="100884" y="4797695"/>
            <a:ext cx="4318716" cy="1754326"/>
          </a:xfrm>
          <a:prstGeom prst="rect">
            <a:avLst/>
          </a:prstGeom>
          <a:ln>
            <a:solidFill>
              <a:srgbClr val="00CC00"/>
            </a:solidFill>
          </a:ln>
        </p:spPr>
        <p:txBody>
          <a:bodyPr wrap="square">
            <a:spAutoFit/>
          </a:bodyPr>
          <a:lstStyle/>
          <a:p>
            <a:r>
              <a:rPr lang="en-US" dirty="0" smtClean="0"/>
              <a:t>With </a:t>
            </a:r>
            <a:r>
              <a:rPr lang="en-US" b="1" dirty="0" smtClean="0"/>
              <a:t>T'</a:t>
            </a:r>
            <a:r>
              <a:rPr lang="en-US" b="1" baseline="-25000" dirty="0" smtClean="0"/>
              <a:t>. </a:t>
            </a:r>
            <a:r>
              <a:rPr lang="en-US" b="1" baseline="-25000" dirty="0" err="1" smtClean="0"/>
              <a:t>inh</a:t>
            </a:r>
            <a:r>
              <a:rPr lang="en-US" b="1" dirty="0" smtClean="0"/>
              <a:t> = 3</a:t>
            </a:r>
            <a:r>
              <a:rPr lang="en-US" dirty="0" smtClean="0"/>
              <a:t> &amp; </a:t>
            </a:r>
            <a:r>
              <a:rPr lang="en-US" b="1" dirty="0" smtClean="0"/>
              <a:t>F</a:t>
            </a:r>
            <a:r>
              <a:rPr lang="en-US" b="1" baseline="-25000" dirty="0" smtClean="0"/>
              <a:t>.val</a:t>
            </a:r>
            <a:r>
              <a:rPr lang="en-US" b="1" dirty="0" smtClean="0"/>
              <a:t> = 5</a:t>
            </a:r>
            <a:r>
              <a:rPr lang="en-US" dirty="0" smtClean="0"/>
              <a:t>, we get </a:t>
            </a:r>
            <a:r>
              <a:rPr lang="en-US" b="1" dirty="0" smtClean="0">
                <a:solidFill>
                  <a:srgbClr val="FF0000"/>
                </a:solidFill>
              </a:rPr>
              <a:t>T</a:t>
            </a:r>
            <a:r>
              <a:rPr lang="en-US" b="1" baseline="-25000" dirty="0" smtClean="0">
                <a:solidFill>
                  <a:srgbClr val="FF0000"/>
                </a:solidFill>
              </a:rPr>
              <a:t>1</a:t>
            </a:r>
            <a:r>
              <a:rPr lang="en-US" b="1" dirty="0" smtClean="0">
                <a:solidFill>
                  <a:srgbClr val="FF0000"/>
                </a:solidFill>
              </a:rPr>
              <a:t>`</a:t>
            </a:r>
            <a:r>
              <a:rPr lang="en-US" b="1" baseline="-25000" dirty="0" smtClean="0">
                <a:solidFill>
                  <a:srgbClr val="FF0000"/>
                </a:solidFill>
              </a:rPr>
              <a:t>.inh</a:t>
            </a:r>
            <a:r>
              <a:rPr lang="en-US" b="1" dirty="0" smtClean="0">
                <a:solidFill>
                  <a:srgbClr val="FF0000"/>
                </a:solidFill>
              </a:rPr>
              <a:t> = 15</a:t>
            </a:r>
            <a:r>
              <a:rPr lang="en-US" dirty="0" smtClean="0"/>
              <a:t>. At the lower node for </a:t>
            </a:r>
            <a:r>
              <a:rPr lang="en-US" b="1" dirty="0" smtClean="0"/>
              <a:t>T</a:t>
            </a:r>
            <a:r>
              <a:rPr lang="en-US" b="1" baseline="-25000" dirty="0" smtClean="0"/>
              <a:t>1</a:t>
            </a:r>
            <a:r>
              <a:rPr lang="en-US" b="1" dirty="0" smtClean="0"/>
              <a:t>`</a:t>
            </a:r>
            <a:r>
              <a:rPr lang="en-US" dirty="0" smtClean="0"/>
              <a:t>, the production </a:t>
            </a:r>
            <a:r>
              <a:rPr lang="en-US" b="1" dirty="0" smtClean="0"/>
              <a:t>T' </a:t>
            </a:r>
            <a:r>
              <a:rPr lang="en-US" b="1" dirty="0" smtClean="0">
                <a:sym typeface="Symbol"/>
              </a:rPr>
              <a:t></a:t>
            </a:r>
            <a:r>
              <a:rPr lang="en-US" dirty="0" smtClean="0"/>
              <a:t> The rule </a:t>
            </a:r>
            <a:r>
              <a:rPr lang="en-US" b="1" dirty="0" smtClean="0">
                <a:solidFill>
                  <a:srgbClr val="FF0000"/>
                </a:solidFill>
              </a:rPr>
              <a:t>T'</a:t>
            </a:r>
            <a:r>
              <a:rPr lang="en-US" b="1" baseline="-25000" dirty="0" smtClean="0">
                <a:solidFill>
                  <a:srgbClr val="FF0000"/>
                </a:solidFill>
              </a:rPr>
              <a:t>. </a:t>
            </a:r>
            <a:r>
              <a:rPr lang="en-US" b="1" baseline="-25000" dirty="0" err="1" smtClean="0">
                <a:solidFill>
                  <a:srgbClr val="FF0000"/>
                </a:solidFill>
              </a:rPr>
              <a:t>syn</a:t>
            </a:r>
            <a:r>
              <a:rPr lang="en-US" b="1" dirty="0" smtClean="0">
                <a:solidFill>
                  <a:srgbClr val="FF0000"/>
                </a:solidFill>
              </a:rPr>
              <a:t> = T'</a:t>
            </a:r>
            <a:r>
              <a:rPr lang="en-US" b="1" baseline="-25000" dirty="0" smtClean="0">
                <a:solidFill>
                  <a:srgbClr val="FF0000"/>
                </a:solidFill>
              </a:rPr>
              <a:t>. </a:t>
            </a:r>
            <a:r>
              <a:rPr lang="en-US" b="1" baseline="-25000" dirty="0" err="1" smtClean="0">
                <a:solidFill>
                  <a:srgbClr val="FF0000"/>
                </a:solidFill>
              </a:rPr>
              <a:t>inh</a:t>
            </a:r>
            <a:r>
              <a:rPr lang="en-US" dirty="0" smtClean="0"/>
              <a:t> defines </a:t>
            </a:r>
            <a:r>
              <a:rPr lang="en-US" b="1" dirty="0" smtClean="0"/>
              <a:t>T</a:t>
            </a:r>
            <a:r>
              <a:rPr lang="en-US" b="1" baseline="-25000" dirty="0" smtClean="0"/>
              <a:t>1</a:t>
            </a:r>
            <a:r>
              <a:rPr lang="en-US" b="1" dirty="0" smtClean="0"/>
              <a:t>`</a:t>
            </a:r>
            <a:r>
              <a:rPr lang="en-US" b="1" baseline="-25000" dirty="0" smtClean="0"/>
              <a:t>.syn </a:t>
            </a:r>
            <a:r>
              <a:rPr lang="en-US" b="1" dirty="0" smtClean="0"/>
              <a:t>= 15</a:t>
            </a:r>
            <a:r>
              <a:rPr lang="en-US" dirty="0" smtClean="0"/>
              <a:t>.</a:t>
            </a:r>
          </a:p>
          <a:p>
            <a:pPr>
              <a:buFont typeface="Wingdings" pitchFamily="2" charset="2"/>
              <a:buChar char="§"/>
            </a:pPr>
            <a:r>
              <a:rPr lang="en-US" dirty="0" smtClean="0"/>
              <a:t>The </a:t>
            </a:r>
            <a:r>
              <a:rPr lang="en-US" i="1" dirty="0" err="1" smtClean="0">
                <a:solidFill>
                  <a:srgbClr val="FF0000"/>
                </a:solidFill>
              </a:rPr>
              <a:t>syn</a:t>
            </a:r>
            <a:r>
              <a:rPr lang="en-US" dirty="0" smtClean="0"/>
              <a:t> attributes at the nodes for </a:t>
            </a:r>
            <a:r>
              <a:rPr lang="en-US" b="1" dirty="0" smtClean="0"/>
              <a:t>T'</a:t>
            </a:r>
            <a:r>
              <a:rPr lang="en-US" dirty="0" smtClean="0"/>
              <a:t> pass the value 15 up the tree to the node for T, where </a:t>
            </a:r>
            <a:r>
              <a:rPr lang="en-US" b="1" dirty="0" smtClean="0">
                <a:solidFill>
                  <a:srgbClr val="FF0000"/>
                </a:solidFill>
              </a:rPr>
              <a:t>T</a:t>
            </a:r>
            <a:r>
              <a:rPr lang="en-US" b="1" baseline="-25000" dirty="0" smtClean="0">
                <a:solidFill>
                  <a:srgbClr val="FF0000"/>
                </a:solidFill>
              </a:rPr>
              <a:t>. </a:t>
            </a:r>
            <a:r>
              <a:rPr lang="en-US" b="1" baseline="-25000" dirty="0" err="1" smtClean="0">
                <a:solidFill>
                  <a:srgbClr val="FF0000"/>
                </a:solidFill>
              </a:rPr>
              <a:t>val</a:t>
            </a:r>
            <a:r>
              <a:rPr lang="en-US" b="1" dirty="0" smtClean="0">
                <a:solidFill>
                  <a:srgbClr val="FF0000"/>
                </a:solidFill>
              </a:rPr>
              <a:t> = 15</a:t>
            </a:r>
            <a:r>
              <a:rPr lang="en-US" dirty="0" smtClean="0"/>
              <a:t>.</a:t>
            </a:r>
            <a:endParaRPr lang="en-US" dirty="0"/>
          </a:p>
        </p:txBody>
      </p:sp>
      <p:pic>
        <p:nvPicPr>
          <p:cNvPr id="10" name="Picture 2"/>
          <p:cNvPicPr>
            <a:picLocks noChangeAspect="1" noChangeArrowheads="1"/>
          </p:cNvPicPr>
          <p:nvPr/>
        </p:nvPicPr>
        <p:blipFill>
          <a:blip r:embed="rId4" cstate="print"/>
          <a:srcRect l="19238" t="40913" r="20625" b="10834"/>
          <a:stretch>
            <a:fillRect/>
          </a:stretch>
        </p:blipFill>
        <p:spPr bwMode="auto">
          <a:xfrm>
            <a:off x="3657600" y="152400"/>
            <a:ext cx="5334000" cy="327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Orders for SDD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t>
            </a:r>
            <a:r>
              <a:rPr lang="en-US" b="1" dirty="0" smtClean="0">
                <a:solidFill>
                  <a:srgbClr val="FF0000"/>
                </a:solidFill>
              </a:rPr>
              <a:t>Dependency graphs</a:t>
            </a:r>
            <a:r>
              <a:rPr lang="en-US" dirty="0" smtClean="0"/>
              <a:t>" are a useful tool for determining an </a:t>
            </a:r>
            <a:r>
              <a:rPr lang="en-US" dirty="0" smtClean="0">
                <a:solidFill>
                  <a:srgbClr val="0000CC"/>
                </a:solidFill>
              </a:rPr>
              <a:t>evaluation order for the attribute instances i</a:t>
            </a:r>
            <a:r>
              <a:rPr lang="en-US" dirty="0" smtClean="0"/>
              <a:t>n a given parse tree. </a:t>
            </a:r>
          </a:p>
          <a:p>
            <a:pPr algn="just"/>
            <a:r>
              <a:rPr lang="en-US" dirty="0" smtClean="0">
                <a:solidFill>
                  <a:srgbClr val="FF0000"/>
                </a:solidFill>
              </a:rPr>
              <a:t>While an annotated parse tree shows the values of attributes</a:t>
            </a:r>
            <a:r>
              <a:rPr lang="en-US" dirty="0" smtClean="0"/>
              <a:t>, a </a:t>
            </a:r>
            <a:r>
              <a:rPr lang="en-US" dirty="0" smtClean="0">
                <a:solidFill>
                  <a:srgbClr val="0000CC"/>
                </a:solidFill>
              </a:rPr>
              <a:t>dependency graph helps us determine how those values can be computed.</a:t>
            </a:r>
          </a:p>
          <a:p>
            <a:pPr algn="just"/>
            <a:r>
              <a:rPr lang="en-US" dirty="0" smtClean="0"/>
              <a:t>Two important classes of SDD's: </a:t>
            </a:r>
          </a:p>
          <a:p>
            <a:pPr algn="just">
              <a:buFont typeface="Wingdings" pitchFamily="2" charset="2"/>
              <a:buChar char="q"/>
            </a:pPr>
            <a:r>
              <a:rPr lang="en-US" b="1" dirty="0" smtClean="0">
                <a:solidFill>
                  <a:srgbClr val="00CC00"/>
                </a:solidFill>
              </a:rPr>
              <a:t>S-attributed </a:t>
            </a:r>
          </a:p>
          <a:p>
            <a:pPr algn="just">
              <a:buFont typeface="Wingdings" pitchFamily="2" charset="2"/>
              <a:buChar char="q"/>
            </a:pPr>
            <a:r>
              <a:rPr lang="en-US" b="1" dirty="0" smtClean="0">
                <a:solidFill>
                  <a:srgbClr val="00CC00"/>
                </a:solidFill>
              </a:rPr>
              <a:t>L-attributed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Graphs</a:t>
            </a:r>
            <a:endParaRPr lang="en-US" dirty="0"/>
          </a:p>
        </p:txBody>
      </p:sp>
      <p:sp>
        <p:nvSpPr>
          <p:cNvPr id="3" name="Content Placeholder 2"/>
          <p:cNvSpPr>
            <a:spLocks noGrp="1"/>
          </p:cNvSpPr>
          <p:nvPr>
            <p:ph idx="1"/>
          </p:nvPr>
        </p:nvSpPr>
        <p:spPr/>
        <p:txBody>
          <a:bodyPr>
            <a:normAutofit/>
          </a:bodyPr>
          <a:lstStyle/>
          <a:p>
            <a:pPr algn="just"/>
            <a:r>
              <a:rPr lang="en-US" dirty="0" smtClean="0"/>
              <a:t>A </a:t>
            </a:r>
            <a:r>
              <a:rPr lang="en-US" b="1" dirty="0" smtClean="0">
                <a:solidFill>
                  <a:srgbClr val="00CC00"/>
                </a:solidFill>
              </a:rPr>
              <a:t>dependency graph</a:t>
            </a:r>
            <a:r>
              <a:rPr lang="en-US" dirty="0" smtClean="0"/>
              <a:t> depicts the flow of information among the attribute instances in a particular parse tree; </a:t>
            </a:r>
            <a:r>
              <a:rPr lang="en-US" i="1" dirty="0" smtClean="0">
                <a:solidFill>
                  <a:srgbClr val="0000CC"/>
                </a:solidFill>
              </a:rPr>
              <a:t>an edge from one attribute instance to another means that the value of the first is needed to compute the second</a:t>
            </a:r>
            <a:r>
              <a:rPr lang="en-US" dirty="0" smtClean="0"/>
              <a:t>. </a:t>
            </a:r>
          </a:p>
          <a:p>
            <a:pPr algn="just"/>
            <a:r>
              <a:rPr lang="en-US" dirty="0" smtClean="0"/>
              <a:t>Edges express constraints implied by the semantic rules.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8797" y="2114542"/>
            <a:ext cx="8961120" cy="31831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785" y="3088777"/>
            <a:ext cx="8686800" cy="1142999"/>
          </a:xfrm>
        </p:spPr>
        <p:txBody>
          <a:bodyPr>
            <a:normAutofit/>
          </a:bodyPr>
          <a:lstStyle/>
          <a:p>
            <a:pPr>
              <a:buNone/>
            </a:pPr>
            <a:r>
              <a:rPr lang="en-US" sz="2400" dirty="0" smtClean="0"/>
              <a:t>that corresponds to this occurrence of X. Note that M could be either the parent or a sibling of N .</a:t>
            </a: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107317" y="1533666"/>
            <a:ext cx="8862858" cy="1554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52334" y="364890"/>
            <a:ext cx="7680960" cy="1510040"/>
          </a:xfrm>
          <a:prstGeom prst="rect">
            <a:avLst/>
          </a:prstGeom>
          <a:noFill/>
          <a:ln w="9525">
            <a:solidFill>
              <a:srgbClr val="00CC00"/>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799014" y="2466975"/>
            <a:ext cx="7402112" cy="256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257571" y="312303"/>
            <a:ext cx="8778240" cy="976583"/>
          </a:xfrm>
          <a:prstGeom prst="rect">
            <a:avLst/>
          </a:prstGeom>
          <a:noFill/>
          <a:ln w="9525">
            <a:solidFill>
              <a:srgbClr val="00CC00"/>
            </a:solid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2697480" y="3733800"/>
            <a:ext cx="6217920" cy="2931604"/>
          </a:xfrm>
          <a:prstGeom prst="rect">
            <a:avLst/>
          </a:prstGeom>
          <a:noFill/>
          <a:ln w="9525">
            <a:solidFill>
              <a:srgbClr val="00CC00"/>
            </a:solidFill>
            <a:miter lim="800000"/>
            <a:headEnd/>
            <a:tailEnd/>
          </a:ln>
        </p:spPr>
      </p:pic>
      <p:pic>
        <p:nvPicPr>
          <p:cNvPr id="7172" name="Picture 4"/>
          <p:cNvPicPr>
            <a:picLocks noChangeAspect="1" noChangeArrowheads="1"/>
          </p:cNvPicPr>
          <p:nvPr/>
        </p:nvPicPr>
        <p:blipFill>
          <a:blip r:embed="rId5" cstate="print"/>
          <a:srcRect l="3107"/>
          <a:stretch>
            <a:fillRect/>
          </a:stretch>
        </p:blipFill>
        <p:spPr bwMode="auto">
          <a:xfrm>
            <a:off x="9657" y="990600"/>
            <a:ext cx="5205210" cy="2695575"/>
          </a:xfrm>
          <a:prstGeom prst="rect">
            <a:avLst/>
          </a:prstGeom>
          <a:noFill/>
          <a:ln w="9525">
            <a:noFill/>
            <a:miter lim="800000"/>
            <a:headEnd/>
            <a:tailEnd/>
          </a:ln>
        </p:spPr>
      </p:pic>
      <p:pic>
        <p:nvPicPr>
          <p:cNvPr id="7" name="Picture 2"/>
          <p:cNvPicPr>
            <a:picLocks noChangeAspect="1" noChangeArrowheads="1"/>
          </p:cNvPicPr>
          <p:nvPr/>
        </p:nvPicPr>
        <p:blipFill>
          <a:blip r:embed="rId6" cstate="print"/>
          <a:srcRect l="19238" t="40913" r="20625" b="10834"/>
          <a:stretch>
            <a:fillRect/>
          </a:stretch>
        </p:blipFill>
        <p:spPr bwMode="auto">
          <a:xfrm>
            <a:off x="5331870" y="1272874"/>
            <a:ext cx="3749040" cy="2302987"/>
          </a:xfrm>
          <a:prstGeom prst="rect">
            <a:avLst/>
          </a:prstGeom>
          <a:noFill/>
          <a:ln w="9525">
            <a:solidFill>
              <a:srgbClr val="00206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Ordering the Evaluation of Attributes</a:t>
            </a:r>
            <a:endParaRPr lang="en-US" dirty="0"/>
          </a:p>
        </p:txBody>
      </p:sp>
      <p:sp>
        <p:nvSpPr>
          <p:cNvPr id="3" name="Content Placeholder 2"/>
          <p:cNvSpPr>
            <a:spLocks noGrp="1"/>
          </p:cNvSpPr>
          <p:nvPr>
            <p:ph idx="1"/>
          </p:nvPr>
        </p:nvSpPr>
        <p:spPr>
          <a:xfrm>
            <a:off x="228600" y="1600200"/>
            <a:ext cx="8686800" cy="4525963"/>
          </a:xfrm>
        </p:spPr>
        <p:txBody>
          <a:bodyPr>
            <a:normAutofit fontScale="85000" lnSpcReduction="10000"/>
          </a:bodyPr>
          <a:lstStyle/>
          <a:p>
            <a:pPr algn="just"/>
            <a:r>
              <a:rPr lang="en-US" dirty="0" smtClean="0"/>
              <a:t>The dependency graph characterizes the </a:t>
            </a:r>
            <a:r>
              <a:rPr lang="en-US" i="1" dirty="0" smtClean="0">
                <a:solidFill>
                  <a:srgbClr val="FF0000"/>
                </a:solidFill>
              </a:rPr>
              <a:t>possible orders in which we can evaluate the attributes at the various nodes</a:t>
            </a:r>
            <a:r>
              <a:rPr lang="en-US" dirty="0" smtClean="0"/>
              <a:t> of a parse tree. </a:t>
            </a:r>
          </a:p>
          <a:p>
            <a:pPr algn="just"/>
            <a:r>
              <a:rPr lang="en-US" dirty="0" smtClean="0"/>
              <a:t>If the dependency graph has an </a:t>
            </a:r>
            <a:r>
              <a:rPr lang="en-US" dirty="0" smtClean="0">
                <a:solidFill>
                  <a:srgbClr val="FF00FF"/>
                </a:solidFill>
              </a:rPr>
              <a:t>edge from node M to node N</a:t>
            </a:r>
            <a:r>
              <a:rPr lang="en-US" dirty="0" smtClean="0"/>
              <a:t>, then the </a:t>
            </a:r>
            <a:r>
              <a:rPr lang="en-US" i="1" dirty="0" smtClean="0">
                <a:solidFill>
                  <a:srgbClr val="0000CC"/>
                </a:solidFill>
              </a:rPr>
              <a:t>attribute corresponding to M must be evaluated before the attribute of N</a:t>
            </a:r>
            <a:r>
              <a:rPr lang="en-US" dirty="0" smtClean="0"/>
              <a:t>. </a:t>
            </a:r>
          </a:p>
          <a:p>
            <a:pPr algn="just"/>
            <a:r>
              <a:rPr lang="en-US" dirty="0" smtClean="0"/>
              <a:t>Thus, the only allowable orders of evaluation are those sequences of nodes </a:t>
            </a:r>
            <a:r>
              <a:rPr lang="en-US" b="1" dirty="0" smtClean="0"/>
              <a:t>N</a:t>
            </a:r>
            <a:r>
              <a:rPr lang="en-US" b="1" baseline="-25000" dirty="0" smtClean="0"/>
              <a:t>1</a:t>
            </a:r>
            <a:r>
              <a:rPr lang="en-US" b="1" dirty="0" smtClean="0"/>
              <a:t> , N</a:t>
            </a:r>
            <a:r>
              <a:rPr lang="en-US" b="1" baseline="-25000" dirty="0" smtClean="0"/>
              <a:t>2</a:t>
            </a:r>
            <a:r>
              <a:rPr lang="en-US" b="1" dirty="0" smtClean="0"/>
              <a:t> , …. , </a:t>
            </a:r>
            <a:r>
              <a:rPr lang="en-US" b="1" dirty="0" err="1" smtClean="0"/>
              <a:t>N</a:t>
            </a:r>
            <a:r>
              <a:rPr lang="en-US" b="1" baseline="-25000" dirty="0" err="1" smtClean="0"/>
              <a:t>k</a:t>
            </a:r>
            <a:r>
              <a:rPr lang="en-US" dirty="0" smtClean="0"/>
              <a:t> such that if there is an </a:t>
            </a:r>
            <a:r>
              <a:rPr lang="en-US" b="1" dirty="0" smtClean="0">
                <a:solidFill>
                  <a:srgbClr val="FF0000"/>
                </a:solidFill>
              </a:rPr>
              <a:t>edge</a:t>
            </a:r>
            <a:r>
              <a:rPr lang="en-US" dirty="0" smtClean="0"/>
              <a:t> of the dependency graph from </a:t>
            </a:r>
            <a:r>
              <a:rPr lang="en-US" dirty="0" smtClean="0">
                <a:solidFill>
                  <a:srgbClr val="0000CC"/>
                </a:solidFill>
              </a:rPr>
              <a:t>N</a:t>
            </a:r>
            <a:r>
              <a:rPr lang="en-US" baseline="-25000" dirty="0" smtClean="0">
                <a:solidFill>
                  <a:srgbClr val="0000CC"/>
                </a:solidFill>
              </a:rPr>
              <a:t>i</a:t>
            </a:r>
            <a:r>
              <a:rPr lang="en-US" dirty="0" smtClean="0">
                <a:solidFill>
                  <a:srgbClr val="0000CC"/>
                </a:solidFill>
              </a:rPr>
              <a:t> to </a:t>
            </a:r>
            <a:r>
              <a:rPr lang="en-US" dirty="0" err="1" smtClean="0">
                <a:solidFill>
                  <a:srgbClr val="0000CC"/>
                </a:solidFill>
              </a:rPr>
              <a:t>N</a:t>
            </a:r>
            <a:r>
              <a:rPr lang="en-US" baseline="-25000" dirty="0" err="1" smtClean="0">
                <a:solidFill>
                  <a:srgbClr val="0000CC"/>
                </a:solidFill>
              </a:rPr>
              <a:t>j</a:t>
            </a:r>
            <a:r>
              <a:rPr lang="en-US" dirty="0" smtClean="0">
                <a:solidFill>
                  <a:srgbClr val="0000CC"/>
                </a:solidFill>
              </a:rPr>
              <a:t> , then </a:t>
            </a:r>
            <a:r>
              <a:rPr lang="en-US" dirty="0" err="1" smtClean="0">
                <a:solidFill>
                  <a:srgbClr val="0000CC"/>
                </a:solidFill>
              </a:rPr>
              <a:t>i</a:t>
            </a:r>
            <a:r>
              <a:rPr lang="en-US" dirty="0" smtClean="0">
                <a:solidFill>
                  <a:srgbClr val="0000CC"/>
                </a:solidFill>
              </a:rPr>
              <a:t> &lt; j</a:t>
            </a:r>
            <a:endParaRPr lang="en-US" dirty="0" smtClean="0"/>
          </a:p>
          <a:p>
            <a:pPr algn="just"/>
            <a:r>
              <a:rPr lang="en-US" dirty="0" smtClean="0"/>
              <a:t>Such an ordering embeds a directed graph into a linear order, and is called a </a:t>
            </a:r>
            <a:r>
              <a:rPr lang="en-US" i="1" dirty="0" smtClean="0">
                <a:solidFill>
                  <a:srgbClr val="FF0000"/>
                </a:solidFill>
              </a:rPr>
              <a:t>topological sort </a:t>
            </a:r>
            <a:r>
              <a:rPr lang="en-US" dirty="0" smtClean="0"/>
              <a:t>of the graph.</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10000"/>
          </a:bodyPr>
          <a:lstStyle/>
          <a:p>
            <a:pPr algn="just"/>
            <a:r>
              <a:rPr lang="en-US" dirty="0"/>
              <a:t>a </a:t>
            </a:r>
            <a:r>
              <a:rPr lang="en-US" b="1" dirty="0">
                <a:solidFill>
                  <a:srgbClr val="FF0000"/>
                </a:solidFill>
              </a:rPr>
              <a:t>syntax-directed translation </a:t>
            </a:r>
            <a:r>
              <a:rPr lang="en-US" dirty="0"/>
              <a:t>scheme embeds </a:t>
            </a:r>
            <a:r>
              <a:rPr lang="en-US" dirty="0" smtClean="0"/>
              <a:t>program fragments </a:t>
            </a:r>
            <a:r>
              <a:rPr lang="en-US" dirty="0"/>
              <a:t>called </a:t>
            </a:r>
            <a:r>
              <a:rPr lang="en-US" i="1" dirty="0">
                <a:solidFill>
                  <a:srgbClr val="FF0000"/>
                </a:solidFill>
              </a:rPr>
              <a:t>semantic actions within production bodies</a:t>
            </a:r>
            <a:r>
              <a:rPr lang="en-US" dirty="0"/>
              <a:t>, as </a:t>
            </a:r>
            <a:r>
              <a:rPr lang="en-US" dirty="0" smtClean="0"/>
              <a:t>in</a:t>
            </a:r>
          </a:p>
          <a:p>
            <a:pPr algn="just"/>
            <a:endParaRPr lang="en-US" dirty="0"/>
          </a:p>
          <a:p>
            <a:pPr algn="just"/>
            <a:endParaRPr lang="en-US" dirty="0" smtClean="0"/>
          </a:p>
          <a:p>
            <a:pPr algn="just"/>
            <a:r>
              <a:rPr lang="en-US" dirty="0" smtClean="0"/>
              <a:t>By </a:t>
            </a:r>
            <a:r>
              <a:rPr lang="en-US" dirty="0"/>
              <a:t>convention, semantic actions are enclosed within curly braces</a:t>
            </a:r>
            <a:r>
              <a:rPr lang="en-US" dirty="0" smtClean="0"/>
              <a:t>.</a:t>
            </a:r>
          </a:p>
          <a:p>
            <a:pPr algn="just"/>
            <a:r>
              <a:rPr lang="en-US" dirty="0" smtClean="0"/>
              <a:t>(</a:t>
            </a:r>
            <a:r>
              <a:rPr lang="en-US" dirty="0"/>
              <a:t>If </a:t>
            </a:r>
            <a:r>
              <a:rPr lang="en-US" dirty="0" smtClean="0"/>
              <a:t>curly braces </a:t>
            </a:r>
            <a:r>
              <a:rPr lang="en-US" dirty="0"/>
              <a:t>occur as grammar symbols, we enclose them within single quotes, as </a:t>
            </a:r>
            <a:r>
              <a:rPr lang="en-US" dirty="0" smtClean="0"/>
              <a:t>in </a:t>
            </a:r>
            <a:r>
              <a:rPr lang="en-US" dirty="0"/>
              <a:t>'{' and </a:t>
            </a:r>
            <a:r>
              <a:rPr lang="en-US" dirty="0" smtClean="0"/>
              <a:t>‘}'.)</a:t>
            </a:r>
          </a:p>
          <a:p>
            <a:pPr algn="just"/>
            <a:r>
              <a:rPr lang="en-US" dirty="0" smtClean="0"/>
              <a:t>The </a:t>
            </a:r>
            <a:r>
              <a:rPr lang="en-US" dirty="0"/>
              <a:t>position of a semantic action in a production body </a:t>
            </a:r>
            <a:r>
              <a:rPr lang="en-US" dirty="0" smtClean="0"/>
              <a:t>determines the </a:t>
            </a:r>
            <a:r>
              <a:rPr lang="en-US" dirty="0"/>
              <a:t>order in which the action is executed. </a:t>
            </a:r>
            <a:endParaRPr lang="en-US" dirty="0" smtClean="0"/>
          </a:p>
          <a:p>
            <a:pPr algn="just"/>
            <a:r>
              <a:rPr lang="en-US" dirty="0" smtClean="0"/>
              <a:t>In above production </a:t>
            </a:r>
            <a:r>
              <a:rPr lang="en-US" dirty="0"/>
              <a:t>, the </a:t>
            </a:r>
            <a:r>
              <a:rPr lang="en-US" dirty="0" smtClean="0"/>
              <a:t>action occurs </a:t>
            </a:r>
            <a:r>
              <a:rPr lang="en-US" dirty="0"/>
              <a:t>at the </a:t>
            </a:r>
            <a:r>
              <a:rPr lang="en-US" dirty="0" smtClean="0"/>
              <a:t>end, after </a:t>
            </a:r>
            <a:r>
              <a:rPr lang="en-US" dirty="0"/>
              <a:t>all the grammar </a:t>
            </a:r>
            <a:r>
              <a:rPr lang="en-US" dirty="0" smtClean="0"/>
              <a:t>symbols</a:t>
            </a:r>
            <a:r>
              <a:rPr lang="en-US" dirty="0"/>
              <a:t>; </a:t>
            </a:r>
            <a:endParaRPr lang="en-US" dirty="0" smtClean="0"/>
          </a:p>
          <a:p>
            <a:pPr algn="just"/>
            <a:r>
              <a:rPr lang="en-US" dirty="0" smtClean="0"/>
              <a:t>in </a:t>
            </a:r>
            <a:r>
              <a:rPr lang="en-US" dirty="0"/>
              <a:t>general, semantic </a:t>
            </a:r>
            <a:r>
              <a:rPr lang="en-US" dirty="0" smtClean="0"/>
              <a:t>actions may </a:t>
            </a:r>
            <a:r>
              <a:rPr lang="en-US" dirty="0"/>
              <a:t>occur at any position in a production body.</a:t>
            </a:r>
          </a:p>
        </p:txBody>
      </p:sp>
      <p:pic>
        <p:nvPicPr>
          <p:cNvPr id="2050" name="Picture 2"/>
          <p:cNvPicPr>
            <a:picLocks noChangeAspect="1" noChangeArrowheads="1"/>
          </p:cNvPicPr>
          <p:nvPr/>
        </p:nvPicPr>
        <p:blipFill>
          <a:blip r:embed="rId2" cstate="print"/>
          <a:srcRect/>
          <a:stretch>
            <a:fillRect/>
          </a:stretch>
        </p:blipFill>
        <p:spPr bwMode="auto">
          <a:xfrm>
            <a:off x="2590800" y="1636543"/>
            <a:ext cx="4126473" cy="640080"/>
          </a:xfrm>
          <a:prstGeom prst="rect">
            <a:avLst/>
          </a:prstGeom>
          <a:noFill/>
          <a:ln w="9525">
            <a:solidFill>
              <a:srgbClr val="00B050"/>
            </a:solid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5323" y="481877"/>
            <a:ext cx="8869680" cy="1565892"/>
          </a:xfrm>
          <a:prstGeom prst="rect">
            <a:avLst/>
          </a:prstGeom>
          <a:noFill/>
          <a:ln w="9525">
            <a:solidFill>
              <a:schemeClr val="accent2">
                <a:lumMod val="75000"/>
              </a:schemeClr>
            </a:solid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902586" y="2667000"/>
            <a:ext cx="7589520" cy="3578284"/>
          </a:xfrm>
          <a:prstGeom prst="rect">
            <a:avLst/>
          </a:prstGeom>
          <a:noFill/>
          <a:ln w="9525">
            <a:solidFill>
              <a:srgbClr val="00CC00"/>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S-Attributes Definitions</a:t>
            </a:r>
            <a:endParaRPr lang="en-US" dirty="0"/>
          </a:p>
        </p:txBody>
      </p:sp>
      <p:sp>
        <p:nvSpPr>
          <p:cNvPr id="3" name="Content Placeholder 2"/>
          <p:cNvSpPr>
            <a:spLocks noGrp="1"/>
          </p:cNvSpPr>
          <p:nvPr>
            <p:ph idx="1"/>
          </p:nvPr>
        </p:nvSpPr>
        <p:spPr>
          <a:xfrm>
            <a:off x="125568" y="2209800"/>
            <a:ext cx="4114800" cy="3860442"/>
          </a:xfrm>
        </p:spPr>
        <p:txBody>
          <a:bodyPr>
            <a:normAutofit/>
          </a:bodyPr>
          <a:lstStyle/>
          <a:p>
            <a:pPr>
              <a:buNone/>
            </a:pPr>
            <a:r>
              <a:rPr lang="en-US" b="1" dirty="0" smtClean="0"/>
              <a:t>Example:</a:t>
            </a:r>
            <a:r>
              <a:rPr lang="en-US" dirty="0" smtClean="0"/>
              <a:t> </a:t>
            </a:r>
          </a:p>
          <a:p>
            <a:pPr>
              <a:buNone/>
            </a:pPr>
            <a:r>
              <a:rPr lang="en-US" dirty="0" smtClean="0">
                <a:solidFill>
                  <a:srgbClr val="FF00FF"/>
                </a:solidFill>
              </a:rPr>
              <a:t>S-Attributes:</a:t>
            </a:r>
          </a:p>
          <a:p>
            <a:pPr>
              <a:buNone/>
            </a:pPr>
            <a:r>
              <a:rPr lang="en-US" dirty="0" smtClean="0"/>
              <a:t>L</a:t>
            </a:r>
            <a:r>
              <a:rPr lang="en-US" baseline="-25000" dirty="0" smtClean="0"/>
              <a:t>.val</a:t>
            </a:r>
            <a:r>
              <a:rPr lang="en-US" dirty="0" smtClean="0"/>
              <a:t>, E</a:t>
            </a:r>
            <a:r>
              <a:rPr lang="en-US" baseline="-25000" dirty="0" smtClean="0"/>
              <a:t>.val</a:t>
            </a:r>
            <a:r>
              <a:rPr lang="en-US" dirty="0" smtClean="0"/>
              <a:t>, T</a:t>
            </a:r>
            <a:r>
              <a:rPr lang="en-US" baseline="-25000" dirty="0" smtClean="0"/>
              <a:t>.val</a:t>
            </a:r>
            <a:r>
              <a:rPr lang="en-US" dirty="0" smtClean="0"/>
              <a:t>, F</a:t>
            </a:r>
            <a:r>
              <a:rPr lang="en-US" baseline="-25000" dirty="0" smtClean="0"/>
              <a:t>.val</a:t>
            </a:r>
            <a:r>
              <a:rPr lang="en-US" dirty="0" smtClean="0"/>
              <a:t> </a:t>
            </a:r>
            <a:endParaRPr lang="en-US" dirty="0"/>
          </a:p>
        </p:txBody>
      </p:sp>
      <p:pic>
        <p:nvPicPr>
          <p:cNvPr id="4" name="Picture 2"/>
          <p:cNvPicPr>
            <a:picLocks noChangeAspect="1" noChangeArrowheads="1"/>
          </p:cNvPicPr>
          <p:nvPr/>
        </p:nvPicPr>
        <p:blipFill>
          <a:blip r:embed="rId2" cstate="print"/>
          <a:srcRect l="21487" t="35505" r="21749"/>
          <a:stretch>
            <a:fillRect/>
          </a:stretch>
        </p:blipFill>
        <p:spPr bwMode="auto">
          <a:xfrm>
            <a:off x="3978501" y="2362200"/>
            <a:ext cx="5029200" cy="3420510"/>
          </a:xfrm>
          <a:prstGeom prst="rect">
            <a:avLst/>
          </a:prstGeom>
          <a:noFill/>
          <a:ln w="9525">
            <a:solidFill>
              <a:srgbClr val="0000CC"/>
            </a:solidFill>
            <a:miter lim="800000"/>
            <a:headEnd/>
            <a:tailEnd/>
          </a:ln>
          <a:effectLst/>
        </p:spPr>
      </p:pic>
      <p:sp>
        <p:nvSpPr>
          <p:cNvPr id="5" name="Rectangle 4"/>
          <p:cNvSpPr/>
          <p:nvPr/>
        </p:nvSpPr>
        <p:spPr>
          <a:xfrm>
            <a:off x="457200" y="1447800"/>
            <a:ext cx="8305800" cy="523220"/>
          </a:xfrm>
          <a:prstGeom prst="rect">
            <a:avLst/>
          </a:prstGeom>
        </p:spPr>
        <p:txBody>
          <a:bodyPr wrap="square">
            <a:spAutoFit/>
          </a:bodyPr>
          <a:lstStyle/>
          <a:p>
            <a:pPr>
              <a:buFont typeface="Wingdings" pitchFamily="2" charset="2"/>
              <a:buChar char="q"/>
            </a:pPr>
            <a:r>
              <a:rPr lang="en-US" sz="2800" dirty="0" smtClean="0">
                <a:solidFill>
                  <a:srgbClr val="FF00FF"/>
                </a:solidFill>
              </a:rPr>
              <a:t>An SDD is S-attributed if every attribute is synthesized</a:t>
            </a:r>
          </a:p>
        </p:txBody>
      </p:sp>
      <p:sp>
        <p:nvSpPr>
          <p:cNvPr id="6" name="Rectangle 5"/>
          <p:cNvSpPr/>
          <p:nvPr/>
        </p:nvSpPr>
        <p:spPr>
          <a:xfrm>
            <a:off x="228600" y="4191000"/>
            <a:ext cx="3657600" cy="2308324"/>
          </a:xfrm>
          <a:prstGeom prst="rect">
            <a:avLst/>
          </a:prstGeom>
          <a:ln>
            <a:solidFill>
              <a:schemeClr val="accent2">
                <a:lumMod val="75000"/>
              </a:schemeClr>
            </a:solidFill>
          </a:ln>
        </p:spPr>
        <p:txBody>
          <a:bodyPr wrap="square">
            <a:spAutoFit/>
          </a:bodyPr>
          <a:lstStyle/>
          <a:p>
            <a:pPr algn="just"/>
            <a:r>
              <a:rPr lang="en-US" dirty="0" smtClean="0"/>
              <a:t>We can evaluate its attributes in any bottom up order of the nodes of the parse tree. It is often especially simple to evaluate the attributes by performing a </a:t>
            </a:r>
            <a:r>
              <a:rPr lang="en-US" dirty="0" err="1" smtClean="0"/>
              <a:t>postorder</a:t>
            </a:r>
            <a:r>
              <a:rPr lang="en-US" dirty="0" smtClean="0"/>
              <a:t> traversal of the parse tree &amp; evaluating the attributes at a node N when the traversal leaves N for the last time.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L-Attributes Definitions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Between the attributes associated with a production body, dependency-graph edges can go from </a:t>
            </a:r>
            <a:r>
              <a:rPr lang="en-US" i="1" dirty="0" smtClean="0">
                <a:solidFill>
                  <a:srgbClr val="FF00FF"/>
                </a:solidFill>
              </a:rPr>
              <a:t>left to right</a:t>
            </a:r>
            <a:r>
              <a:rPr lang="en-US" dirty="0" smtClean="0"/>
              <a:t> , but not from right to left (hence "L-attributed" ) . </a:t>
            </a:r>
          </a:p>
          <a:p>
            <a:pPr algn="just">
              <a:buFont typeface="Wingdings" pitchFamily="2" charset="2"/>
              <a:buChar char="q"/>
            </a:pPr>
            <a:r>
              <a:rPr lang="en-US" b="1" dirty="0" smtClean="0">
                <a:solidFill>
                  <a:srgbClr val="0000CC"/>
                </a:solidFill>
              </a:rPr>
              <a:t>Characteristics( each attribute must be either):</a:t>
            </a:r>
          </a:p>
          <a:p>
            <a:pPr algn="just">
              <a:buNone/>
            </a:pPr>
            <a:r>
              <a:rPr lang="en-US" dirty="0" smtClean="0"/>
              <a:t>1. Synthesized, or</a:t>
            </a:r>
          </a:p>
          <a:p>
            <a:pPr algn="just">
              <a:buNone/>
            </a:pPr>
            <a:r>
              <a:rPr lang="en-US" dirty="0" smtClean="0"/>
              <a:t>2. Inherited, but with the rules limited as follows . Suppose that there is a production </a:t>
            </a:r>
            <a:r>
              <a:rPr lang="en-US" b="1" dirty="0" smtClean="0">
                <a:solidFill>
                  <a:srgbClr val="FF0000"/>
                </a:solidFill>
              </a:rPr>
              <a:t>A </a:t>
            </a:r>
            <a:r>
              <a:rPr lang="en-US" b="1" dirty="0" smtClean="0">
                <a:solidFill>
                  <a:srgbClr val="FF0000"/>
                </a:solidFill>
                <a:sym typeface="Symbol"/>
              </a:rPr>
              <a:t> </a:t>
            </a:r>
            <a:r>
              <a:rPr lang="en-US" b="1" dirty="0" smtClean="0">
                <a:solidFill>
                  <a:srgbClr val="FF0000"/>
                </a:solidFill>
              </a:rPr>
              <a:t>X</a:t>
            </a:r>
            <a:r>
              <a:rPr lang="en-US" b="1" baseline="-25000" dirty="0" smtClean="0">
                <a:solidFill>
                  <a:srgbClr val="FF0000"/>
                </a:solidFill>
              </a:rPr>
              <a:t>1</a:t>
            </a:r>
            <a:r>
              <a:rPr lang="en-US" b="1" dirty="0" smtClean="0">
                <a:solidFill>
                  <a:srgbClr val="FF0000"/>
                </a:solidFill>
              </a:rPr>
              <a:t>X</a:t>
            </a:r>
            <a:r>
              <a:rPr lang="en-US" b="1" baseline="-25000" dirty="0" smtClean="0">
                <a:solidFill>
                  <a:srgbClr val="FF0000"/>
                </a:solidFill>
              </a:rPr>
              <a:t>2</a:t>
            </a:r>
            <a:r>
              <a:rPr lang="en-US" b="1" dirty="0" smtClean="0">
                <a:solidFill>
                  <a:srgbClr val="FF0000"/>
                </a:solidFill>
              </a:rPr>
              <a:t> …. </a:t>
            </a:r>
            <a:r>
              <a:rPr lang="en-US" b="1" dirty="0" err="1" smtClean="0">
                <a:solidFill>
                  <a:srgbClr val="FF0000"/>
                </a:solidFill>
              </a:rPr>
              <a:t>X</a:t>
            </a:r>
            <a:r>
              <a:rPr lang="en-US" b="1" baseline="-25000" dirty="0" err="1" smtClean="0">
                <a:solidFill>
                  <a:srgbClr val="FF0000"/>
                </a:solidFill>
              </a:rPr>
              <a:t>n</a:t>
            </a:r>
            <a:r>
              <a:rPr lang="en-US" dirty="0" smtClean="0"/>
              <a:t>, and that there is an inherited attribute </a:t>
            </a:r>
            <a:r>
              <a:rPr lang="en-US" b="1" dirty="0" err="1" smtClean="0">
                <a:solidFill>
                  <a:srgbClr val="FF0000"/>
                </a:solidFill>
              </a:rPr>
              <a:t>X</a:t>
            </a:r>
            <a:r>
              <a:rPr lang="en-US" b="1" baseline="-25000" dirty="0" err="1" smtClean="0">
                <a:solidFill>
                  <a:srgbClr val="FF0000"/>
                </a:solidFill>
              </a:rPr>
              <a:t>i·a</a:t>
            </a:r>
            <a:r>
              <a:rPr lang="en-US" dirty="0" smtClean="0"/>
              <a:t> computed by a rule associated with this production. Then the rule may use only:</a:t>
            </a:r>
          </a:p>
          <a:p>
            <a:pPr algn="just">
              <a:buNone/>
            </a:pPr>
            <a:r>
              <a:rPr lang="en-US" dirty="0" smtClean="0"/>
              <a:t>(a) Inherited attributes associated with the head A.</a:t>
            </a:r>
          </a:p>
          <a:p>
            <a:pPr algn="just">
              <a:buNone/>
            </a:pPr>
            <a:r>
              <a:rPr lang="en-US" dirty="0" smtClean="0"/>
              <a:t>(b) Either inherited or synthesized attributes associated with the occurrences of symbols </a:t>
            </a:r>
            <a:r>
              <a:rPr lang="en-US" b="1" dirty="0" smtClean="0">
                <a:solidFill>
                  <a:srgbClr val="FF0000"/>
                </a:solidFill>
              </a:rPr>
              <a:t>X</a:t>
            </a:r>
            <a:r>
              <a:rPr lang="en-US" b="1" baseline="-25000" dirty="0" smtClean="0">
                <a:solidFill>
                  <a:srgbClr val="FF0000"/>
                </a:solidFill>
              </a:rPr>
              <a:t>1, </a:t>
            </a:r>
            <a:r>
              <a:rPr lang="en-US" b="1" dirty="0" smtClean="0">
                <a:solidFill>
                  <a:srgbClr val="FF0000"/>
                </a:solidFill>
              </a:rPr>
              <a:t>X</a:t>
            </a:r>
            <a:r>
              <a:rPr lang="en-US" b="1" baseline="-25000" dirty="0" smtClean="0">
                <a:solidFill>
                  <a:srgbClr val="FF0000"/>
                </a:solidFill>
              </a:rPr>
              <a:t>2,</a:t>
            </a:r>
            <a:r>
              <a:rPr lang="en-US" b="1" dirty="0" smtClean="0">
                <a:solidFill>
                  <a:srgbClr val="FF0000"/>
                </a:solidFill>
              </a:rPr>
              <a:t> …. X</a:t>
            </a:r>
            <a:r>
              <a:rPr lang="en-US" b="1" baseline="-25000" dirty="0" smtClean="0">
                <a:solidFill>
                  <a:srgbClr val="FF0000"/>
                </a:solidFill>
              </a:rPr>
              <a:t>i-1  </a:t>
            </a:r>
            <a:r>
              <a:rPr lang="en-US" b="1" dirty="0" smtClean="0">
                <a:solidFill>
                  <a:srgbClr val="FF0000"/>
                </a:solidFill>
              </a:rPr>
              <a:t>lo</a:t>
            </a:r>
            <a:r>
              <a:rPr lang="en-US" dirty="0" smtClean="0"/>
              <a:t>cated to the </a:t>
            </a:r>
            <a:r>
              <a:rPr lang="en-US" dirty="0" smtClean="0">
                <a:solidFill>
                  <a:srgbClr val="0000CC"/>
                </a:solidFill>
              </a:rPr>
              <a:t>left of X</a:t>
            </a:r>
            <a:r>
              <a:rPr lang="en-US" baseline="-25000" dirty="0" smtClean="0">
                <a:solidFill>
                  <a:srgbClr val="0000CC"/>
                </a:solidFill>
              </a:rPr>
              <a:t>i</a:t>
            </a:r>
            <a:r>
              <a:rPr lang="en-US"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(c) Inherited or synthesized attributes associated with this occurrence of </a:t>
            </a:r>
            <a:r>
              <a:rPr lang="en-US" b="1" dirty="0" smtClean="0">
                <a:solidFill>
                  <a:srgbClr val="0000CC"/>
                </a:solidFill>
              </a:rPr>
              <a:t>X</a:t>
            </a:r>
            <a:r>
              <a:rPr lang="en-US" b="1" baseline="-25000" dirty="0" smtClean="0">
                <a:solidFill>
                  <a:srgbClr val="0000CC"/>
                </a:solidFill>
              </a:rPr>
              <a:t>i</a:t>
            </a:r>
            <a:r>
              <a:rPr lang="en-US" dirty="0" smtClean="0"/>
              <a:t> itself, but only in such a way that there are no cycles in a dependency graph formed by the attributes of this </a:t>
            </a:r>
            <a:r>
              <a:rPr lang="en-US" b="1" dirty="0" smtClean="0">
                <a:solidFill>
                  <a:srgbClr val="0000CC"/>
                </a:solidFill>
              </a:rPr>
              <a:t>X</a:t>
            </a:r>
            <a:r>
              <a:rPr lang="en-US" b="1" baseline="-25000" dirty="0" smtClean="0">
                <a:solidFill>
                  <a:srgbClr val="0000CC"/>
                </a:solidFill>
              </a:rPr>
              <a:t>i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00694" y="457200"/>
            <a:ext cx="8778240" cy="1896801"/>
          </a:xfrm>
          <a:prstGeom prst="rect">
            <a:avLst/>
          </a:prstGeom>
          <a:noFill/>
          <a:ln w="28575">
            <a:solidFill>
              <a:schemeClr val="accent2">
                <a:lumMod val="75000"/>
              </a:schemeClr>
            </a:solidFill>
            <a:miter lim="800000"/>
            <a:headEnd/>
            <a:tailEnd/>
          </a:ln>
        </p:spPr>
      </p:pic>
      <p:sp>
        <p:nvSpPr>
          <p:cNvPr id="6" name="Rectangle 5"/>
          <p:cNvSpPr/>
          <p:nvPr/>
        </p:nvSpPr>
        <p:spPr>
          <a:xfrm>
            <a:off x="228600" y="2438400"/>
            <a:ext cx="8876763" cy="3046988"/>
          </a:xfrm>
          <a:prstGeom prst="rect">
            <a:avLst/>
          </a:prstGeom>
        </p:spPr>
        <p:txBody>
          <a:bodyPr wrap="square">
            <a:spAutoFit/>
          </a:bodyPr>
          <a:lstStyle/>
          <a:p>
            <a:pPr algn="just">
              <a:buFont typeface="Wingdings" pitchFamily="2" charset="2"/>
              <a:buChar char="§"/>
            </a:pPr>
            <a:r>
              <a:rPr lang="en-US" sz="2400" dirty="0" smtClean="0"/>
              <a:t>The first of these rules defines the inherited attribute </a:t>
            </a:r>
            <a:r>
              <a:rPr lang="en-US" sz="2400" b="1" dirty="0" err="1" smtClean="0">
                <a:solidFill>
                  <a:srgbClr val="0000CC"/>
                </a:solidFill>
              </a:rPr>
              <a:t>T’</a:t>
            </a:r>
            <a:r>
              <a:rPr lang="en-US" sz="2400" b="1" baseline="-25000" dirty="0" err="1" smtClean="0">
                <a:solidFill>
                  <a:srgbClr val="0000CC"/>
                </a:solidFill>
              </a:rPr>
              <a:t>.inh</a:t>
            </a:r>
            <a:r>
              <a:rPr lang="en-US" sz="2400" dirty="0" smtClean="0"/>
              <a:t> using only </a:t>
            </a:r>
            <a:r>
              <a:rPr lang="en-US" sz="2400" b="1" dirty="0" smtClean="0">
                <a:solidFill>
                  <a:srgbClr val="0000CC"/>
                </a:solidFill>
              </a:rPr>
              <a:t>F</a:t>
            </a:r>
            <a:r>
              <a:rPr lang="en-US" sz="2400" b="1" i="1" baseline="-25000" dirty="0" smtClean="0">
                <a:solidFill>
                  <a:srgbClr val="0000CC"/>
                </a:solidFill>
              </a:rPr>
              <a:t>.va</a:t>
            </a:r>
            <a:r>
              <a:rPr lang="en-US" sz="2400" i="1" baseline="-25000" dirty="0" smtClean="0">
                <a:solidFill>
                  <a:srgbClr val="0000CC"/>
                </a:solidFill>
              </a:rPr>
              <a:t>l</a:t>
            </a:r>
            <a:r>
              <a:rPr lang="en-US" sz="2400" dirty="0" smtClean="0"/>
              <a:t>, &amp; F appears to the left of T' in the production body</a:t>
            </a:r>
          </a:p>
          <a:p>
            <a:pPr algn="just">
              <a:buFont typeface="Wingdings" pitchFamily="2" charset="2"/>
              <a:buChar char="§"/>
            </a:pPr>
            <a:r>
              <a:rPr lang="en-US" sz="2400" dirty="0" smtClean="0"/>
              <a:t>The second rule defines </a:t>
            </a:r>
            <a:r>
              <a:rPr lang="en-US" sz="2400" b="1" dirty="0" smtClean="0">
                <a:solidFill>
                  <a:srgbClr val="0000CC"/>
                </a:solidFill>
              </a:rPr>
              <a:t>T`</a:t>
            </a:r>
            <a:r>
              <a:rPr lang="en-US" sz="2400" b="1" baseline="-25000" dirty="0" smtClean="0">
                <a:solidFill>
                  <a:srgbClr val="0000CC"/>
                </a:solidFill>
              </a:rPr>
              <a:t>1.inh</a:t>
            </a:r>
            <a:r>
              <a:rPr lang="en-US" sz="2400" dirty="0" smtClean="0"/>
              <a:t> using the inherited attribute </a:t>
            </a:r>
            <a:r>
              <a:rPr lang="en-US" sz="2400" b="1" dirty="0" err="1" smtClean="0">
                <a:solidFill>
                  <a:srgbClr val="0000CC"/>
                </a:solidFill>
              </a:rPr>
              <a:t>T’</a:t>
            </a:r>
            <a:r>
              <a:rPr lang="en-US" sz="2400" b="1" baseline="-25000" dirty="0" err="1" smtClean="0">
                <a:solidFill>
                  <a:srgbClr val="0000CC"/>
                </a:solidFill>
              </a:rPr>
              <a:t>.inh</a:t>
            </a:r>
            <a:r>
              <a:rPr lang="en-US" sz="2400" dirty="0" smtClean="0"/>
              <a:t> associated with the head, and </a:t>
            </a:r>
            <a:r>
              <a:rPr lang="en-US" sz="2400" b="1" dirty="0" smtClean="0">
                <a:solidFill>
                  <a:srgbClr val="0000CC"/>
                </a:solidFill>
              </a:rPr>
              <a:t>F</a:t>
            </a:r>
            <a:r>
              <a:rPr lang="en-US" sz="2400" b="1" baseline="-25000" dirty="0" smtClean="0">
                <a:solidFill>
                  <a:srgbClr val="0000CC"/>
                </a:solidFill>
              </a:rPr>
              <a:t>.val</a:t>
            </a:r>
            <a:r>
              <a:rPr lang="en-US" sz="2400" dirty="0" smtClean="0"/>
              <a:t>, where F appears to the left of </a:t>
            </a:r>
            <a:r>
              <a:rPr lang="en-US" sz="2400" b="1" dirty="0" smtClean="0">
                <a:solidFill>
                  <a:srgbClr val="0000CC"/>
                </a:solidFill>
              </a:rPr>
              <a:t>T`</a:t>
            </a:r>
            <a:r>
              <a:rPr lang="en-US" sz="2400" b="1" baseline="-25000" dirty="0" smtClean="0">
                <a:solidFill>
                  <a:srgbClr val="0000CC"/>
                </a:solidFill>
              </a:rPr>
              <a:t>1.inh </a:t>
            </a:r>
            <a:r>
              <a:rPr lang="en-US" sz="2400" dirty="0" smtClean="0"/>
              <a:t>in the production body. </a:t>
            </a:r>
          </a:p>
          <a:p>
            <a:pPr algn="just">
              <a:buFont typeface="Wingdings" pitchFamily="2" charset="2"/>
              <a:buChar char="§"/>
            </a:pPr>
            <a:r>
              <a:rPr lang="en-US" sz="2400" dirty="0" smtClean="0"/>
              <a:t>In each of these cases, the rules use information "from above or from the left," as required by the class. The remaining attributes are synthesized. Hence, the SDD is L-attributed.</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2400" y="1600200"/>
            <a:ext cx="8778240" cy="1771140"/>
          </a:xfrm>
          <a:prstGeom prst="rect">
            <a:avLst/>
          </a:prstGeom>
          <a:noFill/>
          <a:ln w="9525">
            <a:solidFill>
              <a:schemeClr val="accent2">
                <a:lumMod val="75000"/>
              </a:schemeClr>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 Rules with Controlled Side Effects</a:t>
            </a:r>
            <a:endParaRPr lang="en-US" dirty="0"/>
          </a:p>
        </p:txBody>
      </p:sp>
      <p:sp>
        <p:nvSpPr>
          <p:cNvPr id="3" name="Content Placeholder 2"/>
          <p:cNvSpPr>
            <a:spLocks noGrp="1"/>
          </p:cNvSpPr>
          <p:nvPr>
            <p:ph idx="1"/>
          </p:nvPr>
        </p:nvSpPr>
        <p:spPr>
          <a:xfrm>
            <a:off x="228600" y="1600201"/>
            <a:ext cx="8686800" cy="1905000"/>
          </a:xfrm>
        </p:spPr>
        <p:txBody>
          <a:bodyPr>
            <a:normAutofit/>
          </a:bodyPr>
          <a:lstStyle/>
          <a:p>
            <a:pPr algn="just"/>
            <a:r>
              <a:rPr lang="en-US" sz="2400" dirty="0" smtClean="0"/>
              <a:t>Translations involve side effect s: a desk calculator might print a result; a code generator might enter the type of an identifier into a symbol table.</a:t>
            </a:r>
          </a:p>
          <a:p>
            <a:pPr algn="just"/>
            <a:r>
              <a:rPr lang="en-US" sz="2400" dirty="0" smtClean="0"/>
              <a:t>02 Ways of controlling side effects in SDD's:</a:t>
            </a:r>
            <a:endParaRPr lang="en-US" sz="2400" dirty="0"/>
          </a:p>
        </p:txBody>
      </p:sp>
      <p:pic>
        <p:nvPicPr>
          <p:cNvPr id="4098" name="Picture 2"/>
          <p:cNvPicPr>
            <a:picLocks noChangeAspect="1" noChangeArrowheads="1"/>
          </p:cNvPicPr>
          <p:nvPr/>
        </p:nvPicPr>
        <p:blipFill>
          <a:blip r:embed="rId2" cstate="print"/>
          <a:srcRect/>
          <a:stretch>
            <a:fillRect/>
          </a:stretch>
        </p:blipFill>
        <p:spPr bwMode="auto">
          <a:xfrm>
            <a:off x="99810" y="3508413"/>
            <a:ext cx="8961120" cy="2607910"/>
          </a:xfrm>
          <a:prstGeom prst="rect">
            <a:avLst/>
          </a:prstGeom>
          <a:noFill/>
          <a:ln w="9525">
            <a:solidFill>
              <a:schemeClr val="accent2">
                <a:lumMod val="75000"/>
              </a:schemeClr>
            </a:solid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28600" y="1676400"/>
            <a:ext cx="8778240" cy="393646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86992" y="432235"/>
            <a:ext cx="8961120" cy="6102152"/>
          </a:xfrm>
          <a:prstGeom prst="rect">
            <a:avLst/>
          </a:prstGeom>
          <a:noFill/>
          <a:ln w="38100">
            <a:solidFill>
              <a:srgbClr val="00CC00"/>
            </a:solid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2640168"/>
            <a:ext cx="8961120" cy="1244909"/>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92727" y="4086894"/>
            <a:ext cx="8961120" cy="244698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l="20288" t="39120" r="20188" b="13428"/>
          <a:stretch>
            <a:fillRect/>
          </a:stretch>
        </p:blipFill>
        <p:spPr bwMode="auto">
          <a:xfrm>
            <a:off x="2327877" y="163137"/>
            <a:ext cx="4297680" cy="2333025"/>
          </a:xfrm>
          <a:prstGeom prst="rect">
            <a:avLst/>
          </a:prstGeom>
          <a:noFill/>
          <a:ln w="38100">
            <a:solidFill>
              <a:srgbClr val="00CC00"/>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052" y="2321180"/>
            <a:ext cx="8229600" cy="3581400"/>
          </a:xfrm>
        </p:spPr>
        <p:txBody>
          <a:bodyPr>
            <a:normAutofit/>
          </a:bodyPr>
          <a:lstStyle/>
          <a:p>
            <a:pPr algn="just">
              <a:buFont typeface="Wingdings" pitchFamily="2" charset="2"/>
              <a:buChar char="q"/>
            </a:pPr>
            <a:r>
              <a:rPr lang="en-US" u="sng" dirty="0" smtClean="0">
                <a:solidFill>
                  <a:srgbClr val="FF0000"/>
                </a:solidFill>
              </a:rPr>
              <a:t>Syntax-directed definitions: </a:t>
            </a:r>
          </a:p>
          <a:p>
            <a:pPr algn="just">
              <a:buFont typeface="Wingdings" pitchFamily="2" charset="2"/>
              <a:buChar char="Ø"/>
            </a:pPr>
            <a:r>
              <a:rPr lang="en-US" dirty="0" smtClean="0">
                <a:solidFill>
                  <a:srgbClr val="FF0000"/>
                </a:solidFill>
              </a:rPr>
              <a:t> </a:t>
            </a:r>
            <a:r>
              <a:rPr lang="en-US" dirty="0">
                <a:solidFill>
                  <a:srgbClr val="0000CC"/>
                </a:solidFill>
              </a:rPr>
              <a:t>can be more </a:t>
            </a:r>
            <a:r>
              <a:rPr lang="en-US" dirty="0" smtClean="0">
                <a:solidFill>
                  <a:srgbClr val="0000CC"/>
                </a:solidFill>
              </a:rPr>
              <a:t>readable</a:t>
            </a:r>
          </a:p>
          <a:p>
            <a:pPr algn="just">
              <a:buFont typeface="Wingdings" pitchFamily="2" charset="2"/>
              <a:buChar char="Ø"/>
            </a:pPr>
            <a:r>
              <a:rPr lang="en-US" dirty="0" smtClean="0">
                <a:solidFill>
                  <a:srgbClr val="0000CC"/>
                </a:solidFill>
              </a:rPr>
              <a:t>hence </a:t>
            </a:r>
            <a:r>
              <a:rPr lang="en-US" dirty="0">
                <a:solidFill>
                  <a:srgbClr val="0000CC"/>
                </a:solidFill>
              </a:rPr>
              <a:t>more useful for specifications. </a:t>
            </a:r>
            <a:endParaRPr lang="en-US" dirty="0" smtClean="0">
              <a:solidFill>
                <a:srgbClr val="0000CC"/>
              </a:solidFill>
            </a:endParaRPr>
          </a:p>
          <a:p>
            <a:pPr algn="just">
              <a:buFont typeface="Wingdings" pitchFamily="2" charset="2"/>
              <a:buChar char="q"/>
            </a:pPr>
            <a:r>
              <a:rPr lang="en-US" u="sng" dirty="0" smtClean="0">
                <a:solidFill>
                  <a:srgbClr val="FF0000"/>
                </a:solidFill>
              </a:rPr>
              <a:t>Translation schemes</a:t>
            </a:r>
          </a:p>
          <a:p>
            <a:pPr algn="just">
              <a:buFont typeface="Wingdings" pitchFamily="2" charset="2"/>
              <a:buChar char="Ø"/>
            </a:pPr>
            <a:r>
              <a:rPr lang="en-US" dirty="0" smtClean="0">
                <a:solidFill>
                  <a:srgbClr val="FF0000"/>
                </a:solidFill>
              </a:rPr>
              <a:t> </a:t>
            </a:r>
            <a:r>
              <a:rPr lang="en-US" dirty="0">
                <a:solidFill>
                  <a:srgbClr val="0000CC"/>
                </a:solidFill>
              </a:rPr>
              <a:t>can </a:t>
            </a:r>
            <a:r>
              <a:rPr lang="en-US" dirty="0" smtClean="0">
                <a:solidFill>
                  <a:srgbClr val="0000CC"/>
                </a:solidFill>
              </a:rPr>
              <a:t>be more </a:t>
            </a:r>
            <a:r>
              <a:rPr lang="en-US" dirty="0">
                <a:solidFill>
                  <a:srgbClr val="0000CC"/>
                </a:solidFill>
              </a:rPr>
              <a:t>efficient </a:t>
            </a:r>
            <a:endParaRPr lang="en-US" dirty="0" smtClean="0">
              <a:solidFill>
                <a:srgbClr val="0000CC"/>
              </a:solidFill>
            </a:endParaRPr>
          </a:p>
          <a:p>
            <a:pPr algn="just">
              <a:buFont typeface="Wingdings" pitchFamily="2" charset="2"/>
              <a:buChar char="Ø"/>
            </a:pPr>
            <a:r>
              <a:rPr lang="en-US" dirty="0" smtClean="0">
                <a:solidFill>
                  <a:srgbClr val="0000CC"/>
                </a:solidFill>
              </a:rPr>
              <a:t>hence </a:t>
            </a:r>
            <a:r>
              <a:rPr lang="en-US" dirty="0">
                <a:solidFill>
                  <a:srgbClr val="0000CC"/>
                </a:solidFill>
              </a:rPr>
              <a:t>more useful for implementations</a:t>
            </a:r>
            <a:r>
              <a:rPr lang="en-US" dirty="0" smtClean="0">
                <a:solidFill>
                  <a:srgbClr val="0000CC"/>
                </a:solidFill>
              </a:rPr>
              <a:t>.</a:t>
            </a:r>
            <a:endParaRPr lang="en-US" dirty="0">
              <a:solidFill>
                <a:srgbClr val="0000CC"/>
              </a:solidFill>
            </a:endParaRPr>
          </a:p>
        </p:txBody>
      </p:sp>
      <p:sp>
        <p:nvSpPr>
          <p:cNvPr id="4" name="TextBox 3"/>
          <p:cNvSpPr txBox="1"/>
          <p:nvPr/>
        </p:nvSpPr>
        <p:spPr>
          <a:xfrm>
            <a:off x="184048" y="606088"/>
            <a:ext cx="8895577" cy="1077218"/>
          </a:xfrm>
          <a:prstGeom prst="rect">
            <a:avLst/>
          </a:prstGeom>
          <a:noFill/>
        </p:spPr>
        <p:txBody>
          <a:bodyPr wrap="none" rtlCol="0">
            <a:spAutoFit/>
          </a:bodyPr>
          <a:lstStyle/>
          <a:p>
            <a:pPr algn="ctr"/>
            <a:r>
              <a:rPr lang="en-US" sz="3200" b="1" dirty="0" smtClean="0">
                <a:solidFill>
                  <a:srgbClr val="0000CC"/>
                </a:solidFill>
              </a:rPr>
              <a:t>Which one is to be Chosen</a:t>
            </a:r>
            <a:r>
              <a:rPr lang="en-US" sz="3200" b="1" dirty="0" smtClean="0"/>
              <a:t> Syntax</a:t>
            </a:r>
          </a:p>
          <a:p>
            <a:r>
              <a:rPr lang="en-US" sz="3200" b="1" dirty="0" smtClean="0"/>
              <a:t> Directed Definition or Syntax Directed Translation?</a:t>
            </a:r>
            <a:endParaRPr lang="en-US" sz="32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2133600"/>
            <a:ext cx="8961120" cy="2059251"/>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l="20288" t="72998" r="20188" b="13428"/>
          <a:stretch>
            <a:fillRect/>
          </a:stretch>
        </p:blipFill>
        <p:spPr bwMode="auto">
          <a:xfrm>
            <a:off x="2057400" y="762000"/>
            <a:ext cx="4297680" cy="667362"/>
          </a:xfrm>
          <a:prstGeom prst="rect">
            <a:avLst/>
          </a:prstGeom>
          <a:noFill/>
          <a:ln w="38100">
            <a:solidFill>
              <a:srgbClr val="00CC00"/>
            </a:solid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l="11905" r="4762" b="13472"/>
          <a:stretch>
            <a:fillRect/>
          </a:stretch>
        </p:blipFill>
        <p:spPr bwMode="auto">
          <a:xfrm>
            <a:off x="2446992" y="115911"/>
            <a:ext cx="6492240" cy="4424743"/>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81371" y="4520477"/>
            <a:ext cx="8869680" cy="943109"/>
          </a:xfrm>
          <a:prstGeom prst="rect">
            <a:avLst/>
          </a:prstGeom>
          <a:noFill/>
          <a:ln w="9525">
            <a:solidFill>
              <a:srgbClr val="FF0000"/>
            </a:solid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119124" y="5654894"/>
            <a:ext cx="8869680" cy="922540"/>
          </a:xfrm>
          <a:prstGeom prst="rect">
            <a:avLst/>
          </a:prstGeom>
          <a:noFill/>
          <a:ln w="9525">
            <a:solidFill>
              <a:srgbClr val="00CC00"/>
            </a:solidFill>
            <a:miter lim="800000"/>
            <a:headEnd/>
            <a:tailEnd/>
          </a:ln>
        </p:spPr>
      </p:pic>
      <p:sp>
        <p:nvSpPr>
          <p:cNvPr id="7" name="Rectangle 6"/>
          <p:cNvSpPr/>
          <p:nvPr/>
        </p:nvSpPr>
        <p:spPr>
          <a:xfrm>
            <a:off x="228600" y="1043190"/>
            <a:ext cx="2590800" cy="1323439"/>
          </a:xfrm>
          <a:prstGeom prst="rect">
            <a:avLst/>
          </a:prstGeom>
        </p:spPr>
        <p:txBody>
          <a:bodyPr wrap="square">
            <a:spAutoFit/>
          </a:bodyPr>
          <a:lstStyle/>
          <a:p>
            <a:r>
              <a:rPr lang="en-US" sz="2000" dirty="0" smtClean="0"/>
              <a:t>Figure 5.9: Dependency graph for a declaration </a:t>
            </a:r>
            <a:r>
              <a:rPr lang="en-US" sz="2000" b="1" dirty="0" smtClean="0"/>
              <a:t>float id</a:t>
            </a:r>
            <a:r>
              <a:rPr lang="en-US" sz="2000" b="1" baseline="-25000" dirty="0" smtClean="0"/>
              <a:t>1</a:t>
            </a:r>
            <a:r>
              <a:rPr lang="en-US" sz="2000" b="1" dirty="0" smtClean="0"/>
              <a:t> , id</a:t>
            </a:r>
            <a:r>
              <a:rPr lang="en-US" sz="2000" b="1" baseline="-25000" dirty="0" smtClean="0"/>
              <a:t>2</a:t>
            </a:r>
            <a:r>
              <a:rPr lang="en-US" sz="2000" b="1" dirty="0" smtClean="0"/>
              <a:t> , id3</a:t>
            </a:r>
            <a:endParaRPr lang="en-US" sz="20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of Syntax-Directed Translation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SDT techniques will be applied to type checking &amp; intermediate-code generation. </a:t>
            </a:r>
          </a:p>
          <a:p>
            <a:pPr algn="just"/>
            <a:r>
              <a:rPr lang="en-US" b="1" dirty="0" smtClean="0">
                <a:solidFill>
                  <a:srgbClr val="FF0000"/>
                </a:solidFill>
              </a:rPr>
              <a:t>The main application is the construction of syntax trees</a:t>
            </a:r>
            <a:r>
              <a:rPr lang="en-US" dirty="0" smtClean="0"/>
              <a:t>. </a:t>
            </a:r>
          </a:p>
          <a:p>
            <a:pPr algn="just"/>
            <a:r>
              <a:rPr lang="en-US" dirty="0" smtClean="0"/>
              <a:t>To complete the translation to intermediate code, the compiler may then walk the syntax tree, using another set of rules that are in effect an SDD on the syntax tree rather than the parse tree. </a:t>
            </a:r>
          </a:p>
          <a:p>
            <a:pPr algn="just"/>
            <a:r>
              <a:rPr lang="en-US" dirty="0" smtClean="0">
                <a:solidFill>
                  <a:srgbClr val="0000CC"/>
                </a:solidFill>
              </a:rPr>
              <a:t>S-attributed definition, is suitable for use during bottom-up parsing. </a:t>
            </a:r>
          </a:p>
          <a:p>
            <a:pPr algn="just"/>
            <a:r>
              <a:rPr lang="en-US" dirty="0" smtClean="0"/>
              <a:t>L-attributed, is suitable for use during top-down parsing.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of Syntax Tree</a:t>
            </a:r>
            <a:endParaRPr lang="en-US" dirty="0"/>
          </a:p>
        </p:txBody>
      </p:sp>
      <p:sp>
        <p:nvSpPr>
          <p:cNvPr id="3" name="Content Placeholder 2"/>
          <p:cNvSpPr>
            <a:spLocks noGrp="1"/>
          </p:cNvSpPr>
          <p:nvPr>
            <p:ph idx="1"/>
          </p:nvPr>
        </p:nvSpPr>
        <p:spPr/>
        <p:txBody>
          <a:bodyPr/>
          <a:lstStyle/>
          <a:p>
            <a:pPr algn="just"/>
            <a:r>
              <a:rPr lang="en-US" dirty="0" smtClean="0"/>
              <a:t>Each node in a syntax tree represents a construct; the children of the node represent the meaningful components of the construct.</a:t>
            </a:r>
          </a:p>
          <a:p>
            <a:pPr algn="just"/>
            <a:r>
              <a:rPr lang="en-US" dirty="0" smtClean="0"/>
              <a:t>A syntax-tree node representing an expression </a:t>
            </a:r>
            <a:r>
              <a:rPr lang="en-US" b="1" dirty="0" smtClean="0">
                <a:solidFill>
                  <a:srgbClr val="0000CC"/>
                </a:solidFill>
              </a:rPr>
              <a:t>E</a:t>
            </a:r>
            <a:r>
              <a:rPr lang="en-US" b="1" baseline="-25000" dirty="0" smtClean="0">
                <a:solidFill>
                  <a:srgbClr val="0000CC"/>
                </a:solidFill>
              </a:rPr>
              <a:t>1</a:t>
            </a:r>
            <a:r>
              <a:rPr lang="en-US" b="1" dirty="0" smtClean="0">
                <a:solidFill>
                  <a:srgbClr val="0000CC"/>
                </a:solidFill>
              </a:rPr>
              <a:t> + E</a:t>
            </a:r>
            <a:r>
              <a:rPr lang="en-US" b="1" baseline="-25000" dirty="0" smtClean="0">
                <a:solidFill>
                  <a:srgbClr val="0000CC"/>
                </a:solidFill>
              </a:rPr>
              <a:t>2</a:t>
            </a:r>
            <a:r>
              <a:rPr lang="en-US" b="1" dirty="0" smtClean="0">
                <a:solidFill>
                  <a:srgbClr val="0000CC"/>
                </a:solidFill>
              </a:rPr>
              <a:t> </a:t>
            </a:r>
          </a:p>
          <a:p>
            <a:pPr algn="just">
              <a:buFont typeface="Wingdings" pitchFamily="2" charset="2"/>
              <a:buChar char="§"/>
            </a:pPr>
            <a:r>
              <a:rPr lang="en-US" dirty="0" smtClean="0"/>
              <a:t>has label </a:t>
            </a:r>
            <a:r>
              <a:rPr lang="en-US" b="1" dirty="0" smtClean="0">
                <a:solidFill>
                  <a:srgbClr val="FF00FF"/>
                </a:solidFill>
              </a:rPr>
              <a:t>+</a:t>
            </a:r>
            <a:r>
              <a:rPr lang="en-US" dirty="0" smtClean="0"/>
              <a:t>  </a:t>
            </a:r>
          </a:p>
          <a:p>
            <a:pPr algn="just">
              <a:buFont typeface="Wingdings" pitchFamily="2" charset="2"/>
              <a:buChar char="§"/>
            </a:pPr>
            <a:r>
              <a:rPr lang="en-US" dirty="0" smtClean="0"/>
              <a:t>02 children representing the sub expressions </a:t>
            </a:r>
            <a:r>
              <a:rPr lang="en-US" b="1" dirty="0" smtClean="0">
                <a:solidFill>
                  <a:srgbClr val="0000CC"/>
                </a:solidFill>
              </a:rPr>
              <a:t>E</a:t>
            </a:r>
            <a:r>
              <a:rPr lang="en-US" b="1" baseline="-25000" dirty="0" smtClean="0">
                <a:solidFill>
                  <a:srgbClr val="0000CC"/>
                </a:solidFill>
              </a:rPr>
              <a:t>1</a:t>
            </a:r>
            <a:r>
              <a:rPr lang="en-US" dirty="0" smtClean="0"/>
              <a:t> and </a:t>
            </a:r>
            <a:r>
              <a:rPr lang="en-US" b="1" dirty="0" smtClean="0">
                <a:solidFill>
                  <a:srgbClr val="0000CC"/>
                </a:solidFill>
              </a:rPr>
              <a:t>E</a:t>
            </a:r>
            <a:r>
              <a:rPr lang="en-US" b="1" baseline="-25000" dirty="0" smtClean="0">
                <a:solidFill>
                  <a:srgbClr val="0000CC"/>
                </a:solidFill>
              </a:rPr>
              <a:t>2</a:t>
            </a:r>
            <a:r>
              <a:rPr lang="en-US" dirty="0" smtClean="0"/>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5791200"/>
          </a:xfrm>
        </p:spPr>
        <p:txBody>
          <a:bodyPr>
            <a:normAutofit fontScale="85000" lnSpcReduction="20000"/>
          </a:bodyPr>
          <a:lstStyle/>
          <a:p>
            <a:pPr algn="just"/>
            <a:r>
              <a:rPr lang="en-US" dirty="0" smtClean="0"/>
              <a:t>We shall implement the nodes of a syntax tree by objects with a suitable number of fields. </a:t>
            </a:r>
            <a:r>
              <a:rPr lang="en-US" dirty="0" smtClean="0">
                <a:solidFill>
                  <a:srgbClr val="0000CC"/>
                </a:solidFill>
              </a:rPr>
              <a:t>Each object will have an</a:t>
            </a:r>
            <a:r>
              <a:rPr lang="en-US" dirty="0" smtClean="0"/>
              <a:t> </a:t>
            </a:r>
            <a:r>
              <a:rPr lang="en-US" b="1" i="1" dirty="0" smtClean="0">
                <a:solidFill>
                  <a:srgbClr val="FF00FF"/>
                </a:solidFill>
              </a:rPr>
              <a:t>op</a:t>
            </a:r>
            <a:r>
              <a:rPr lang="en-US" dirty="0" smtClean="0"/>
              <a:t> </a:t>
            </a:r>
            <a:r>
              <a:rPr lang="en-US" dirty="0" smtClean="0">
                <a:solidFill>
                  <a:srgbClr val="0000CC"/>
                </a:solidFill>
              </a:rPr>
              <a:t>field that is the label of the node</a:t>
            </a:r>
            <a:r>
              <a:rPr lang="en-US" dirty="0" smtClean="0"/>
              <a:t>.</a:t>
            </a:r>
          </a:p>
          <a:p>
            <a:pPr algn="just"/>
            <a:r>
              <a:rPr lang="en-US" b="1" u="sng" dirty="0" smtClean="0">
                <a:solidFill>
                  <a:srgbClr val="FF0000"/>
                </a:solidFill>
              </a:rPr>
              <a:t>Additional fields :</a:t>
            </a:r>
          </a:p>
          <a:p>
            <a:pPr algn="just">
              <a:buNone/>
            </a:pPr>
            <a:r>
              <a:rPr lang="en-US" dirty="0" smtClean="0"/>
              <a:t>1.  If the </a:t>
            </a:r>
            <a:r>
              <a:rPr lang="en-US" dirty="0" smtClean="0">
                <a:solidFill>
                  <a:srgbClr val="0000CC"/>
                </a:solidFill>
              </a:rPr>
              <a:t>node is a leaf</a:t>
            </a:r>
            <a:r>
              <a:rPr lang="en-US" dirty="0" smtClean="0"/>
              <a:t>, an additional field holds the lexical value for the leaf. A constructor function </a:t>
            </a:r>
            <a:r>
              <a:rPr lang="en-US" b="1" i="1" dirty="0" smtClean="0">
                <a:solidFill>
                  <a:srgbClr val="0000CC"/>
                </a:solidFill>
              </a:rPr>
              <a:t>Leaf( op, </a:t>
            </a:r>
            <a:r>
              <a:rPr lang="en-US" b="1" i="1" dirty="0" err="1" smtClean="0">
                <a:solidFill>
                  <a:srgbClr val="0000CC"/>
                </a:solidFill>
              </a:rPr>
              <a:t>val</a:t>
            </a:r>
            <a:r>
              <a:rPr lang="en-US" b="1" i="1" dirty="0" smtClean="0">
                <a:solidFill>
                  <a:srgbClr val="0000CC"/>
                </a:solidFill>
              </a:rPr>
              <a:t>) </a:t>
            </a:r>
            <a:r>
              <a:rPr lang="en-US" dirty="0" smtClean="0"/>
              <a:t>creates a leaf object. </a:t>
            </a:r>
            <a:r>
              <a:rPr lang="en-US" dirty="0" smtClean="0">
                <a:solidFill>
                  <a:srgbClr val="00CC00"/>
                </a:solidFill>
              </a:rPr>
              <a:t>Alternatively, if nodes are viewed as records, then Leaf returns a pointer to a new record for a leaf.</a:t>
            </a:r>
          </a:p>
          <a:p>
            <a:pPr algn="just">
              <a:buNone/>
            </a:pPr>
            <a:r>
              <a:rPr lang="en-US" dirty="0" smtClean="0"/>
              <a:t>2. If the node is an </a:t>
            </a:r>
            <a:r>
              <a:rPr lang="en-US" b="1" dirty="0" smtClean="0">
                <a:solidFill>
                  <a:srgbClr val="0000CC"/>
                </a:solidFill>
              </a:rPr>
              <a:t>interior node</a:t>
            </a:r>
            <a:r>
              <a:rPr lang="en-US" dirty="0" smtClean="0"/>
              <a:t>, there are as many additional fields as the node has children in the syntax tree. A constructor function </a:t>
            </a:r>
            <a:r>
              <a:rPr lang="en-US" b="1" i="1" dirty="0" smtClean="0">
                <a:solidFill>
                  <a:srgbClr val="0000CC"/>
                </a:solidFill>
              </a:rPr>
              <a:t>Node</a:t>
            </a:r>
            <a:r>
              <a:rPr lang="en-US" dirty="0" smtClean="0"/>
              <a:t> takes two or more arguments: </a:t>
            </a:r>
            <a:r>
              <a:rPr lang="en-US" b="1" dirty="0" smtClean="0">
                <a:solidFill>
                  <a:srgbClr val="FF0000"/>
                </a:solidFill>
              </a:rPr>
              <a:t>Node (op, c</a:t>
            </a:r>
            <a:r>
              <a:rPr lang="en-US" b="1" baseline="-25000" dirty="0" smtClean="0">
                <a:solidFill>
                  <a:srgbClr val="FF0000"/>
                </a:solidFill>
              </a:rPr>
              <a:t>1</a:t>
            </a:r>
            <a:r>
              <a:rPr lang="en-US" b="1" dirty="0" smtClean="0">
                <a:solidFill>
                  <a:srgbClr val="FF0000"/>
                </a:solidFill>
              </a:rPr>
              <a:t> , c</a:t>
            </a:r>
            <a:r>
              <a:rPr lang="en-US" b="1" baseline="-25000" dirty="0" smtClean="0">
                <a:solidFill>
                  <a:srgbClr val="FF0000"/>
                </a:solidFill>
              </a:rPr>
              <a:t>2</a:t>
            </a:r>
            <a:r>
              <a:rPr lang="en-US" b="1" dirty="0" smtClean="0">
                <a:solidFill>
                  <a:srgbClr val="FF0000"/>
                </a:solidFill>
              </a:rPr>
              <a:t> , ... ,c</a:t>
            </a:r>
            <a:r>
              <a:rPr lang="en-US" b="1" baseline="-25000" dirty="0" smtClean="0">
                <a:solidFill>
                  <a:srgbClr val="FF0000"/>
                </a:solidFill>
              </a:rPr>
              <a:t>k</a:t>
            </a:r>
            <a:r>
              <a:rPr lang="en-US" b="1" dirty="0" smtClean="0">
                <a:solidFill>
                  <a:srgbClr val="FF0000"/>
                </a:solidFill>
              </a:rPr>
              <a:t> ) </a:t>
            </a:r>
            <a:r>
              <a:rPr lang="en-US" dirty="0" smtClean="0"/>
              <a:t>creates an object with first field </a:t>
            </a:r>
            <a:r>
              <a:rPr lang="en-US" b="1" i="1" dirty="0" smtClean="0">
                <a:solidFill>
                  <a:srgbClr val="0000CC"/>
                </a:solidFill>
              </a:rPr>
              <a:t>op</a:t>
            </a:r>
            <a:r>
              <a:rPr lang="en-US" dirty="0" smtClean="0"/>
              <a:t> and </a:t>
            </a:r>
            <a:r>
              <a:rPr lang="en-US" b="1" i="1" dirty="0" smtClean="0">
                <a:solidFill>
                  <a:srgbClr val="0000CC"/>
                </a:solidFill>
              </a:rPr>
              <a:t>k</a:t>
            </a:r>
            <a:r>
              <a:rPr lang="en-US" dirty="0" smtClean="0"/>
              <a:t> additional fields for the </a:t>
            </a:r>
            <a:r>
              <a:rPr lang="en-US" b="1" i="1" dirty="0" smtClean="0">
                <a:solidFill>
                  <a:srgbClr val="0000CC"/>
                </a:solidFill>
              </a:rPr>
              <a:t>k</a:t>
            </a:r>
            <a:r>
              <a:rPr lang="en-US" dirty="0" smtClean="0"/>
              <a:t> children </a:t>
            </a:r>
            <a:r>
              <a:rPr lang="en-US" dirty="0" smtClean="0">
                <a:solidFill>
                  <a:srgbClr val="FF0000"/>
                </a:solidFill>
              </a:rPr>
              <a:t>c</a:t>
            </a:r>
            <a:r>
              <a:rPr lang="en-US" baseline="-25000" dirty="0" smtClean="0">
                <a:solidFill>
                  <a:srgbClr val="FF0000"/>
                </a:solidFill>
              </a:rPr>
              <a:t>1</a:t>
            </a:r>
            <a:r>
              <a:rPr lang="en-US" dirty="0" smtClean="0">
                <a:solidFill>
                  <a:srgbClr val="FF0000"/>
                </a:solidFill>
              </a:rPr>
              <a:t> , ... ,c</a:t>
            </a:r>
            <a:r>
              <a:rPr lang="en-US" baseline="-25000" dirty="0" smtClean="0">
                <a:solidFill>
                  <a:srgbClr val="FF0000"/>
                </a:solidFill>
              </a:rPr>
              <a:t>k</a:t>
            </a:r>
            <a:r>
              <a:rPr lang="en-US" dirty="0" smtClean="0">
                <a:solidFill>
                  <a:srgbClr val="FF0000"/>
                </a:solidFill>
              </a:rPr>
              <a:t> </a:t>
            </a:r>
            <a:r>
              <a:rPr lang="en-US" dirty="0" smtClean="0"/>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cstate="print"/>
          <a:srcRect/>
          <a:stretch>
            <a:fillRect/>
          </a:stretch>
        </p:blipFill>
        <p:spPr bwMode="auto">
          <a:xfrm>
            <a:off x="304800" y="2362200"/>
            <a:ext cx="8686800" cy="3368344"/>
          </a:xfrm>
          <a:prstGeom prst="rect">
            <a:avLst/>
          </a:prstGeom>
          <a:noFill/>
          <a:ln w="9525">
            <a:solidFill>
              <a:srgbClr val="00B050"/>
            </a:solid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304800" y="380998"/>
            <a:ext cx="8778240" cy="1553181"/>
          </a:xfrm>
          <a:prstGeom prst="rect">
            <a:avLst/>
          </a:prstGeom>
          <a:noFill/>
          <a:ln w="28575">
            <a:solidFill>
              <a:schemeClr val="accent2">
                <a:lumMod val="75000"/>
              </a:schemeClr>
            </a:solid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8611" y="3962402"/>
            <a:ext cx="8869680" cy="884161"/>
          </a:xfrm>
          <a:prstGeom prst="rect">
            <a:avLst/>
          </a:prstGeom>
          <a:noFill/>
          <a:ln w="9525">
            <a:solidFill>
              <a:srgbClr val="00B050"/>
            </a:solid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67640" y="5334000"/>
            <a:ext cx="8778240" cy="610773"/>
          </a:xfrm>
          <a:prstGeom prst="rect">
            <a:avLst/>
          </a:prstGeom>
          <a:noFill/>
          <a:ln w="9525">
            <a:solidFill>
              <a:srgbClr val="00B050"/>
            </a:solidFill>
            <a:miter lim="800000"/>
            <a:headEnd/>
            <a:tailEnd/>
          </a:ln>
          <a:effectLst/>
        </p:spPr>
      </p:pic>
      <p:pic>
        <p:nvPicPr>
          <p:cNvPr id="6" name="Picture 4"/>
          <p:cNvPicPr>
            <a:picLocks noChangeAspect="1" noChangeArrowheads="1"/>
          </p:cNvPicPr>
          <p:nvPr/>
        </p:nvPicPr>
        <p:blipFill>
          <a:blip r:embed="rId4" cstate="print"/>
          <a:srcRect/>
          <a:stretch>
            <a:fillRect/>
          </a:stretch>
        </p:blipFill>
        <p:spPr bwMode="auto">
          <a:xfrm>
            <a:off x="457200" y="381000"/>
            <a:ext cx="8686800" cy="3368344"/>
          </a:xfrm>
          <a:prstGeom prst="rect">
            <a:avLst/>
          </a:prstGeom>
          <a:noFill/>
          <a:ln w="9525">
            <a:solidFill>
              <a:srgbClr val="00B050"/>
            </a:solid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FF0000"/>
                </a:solidFill>
              </a:rPr>
              <a:t>Syntax tree for a-4+c</a:t>
            </a:r>
            <a:endParaRPr lang="en-US" b="1" dirty="0">
              <a:solidFill>
                <a:srgbClr val="FF0000"/>
              </a:solidFill>
            </a:endParaRPr>
          </a:p>
        </p:txBody>
      </p:sp>
      <p:pic>
        <p:nvPicPr>
          <p:cNvPr id="11266" name="Picture 2"/>
          <p:cNvPicPr>
            <a:picLocks noChangeAspect="1" noChangeArrowheads="1"/>
          </p:cNvPicPr>
          <p:nvPr/>
        </p:nvPicPr>
        <p:blipFill>
          <a:blip r:embed="rId2" cstate="print"/>
          <a:srcRect/>
          <a:stretch>
            <a:fillRect/>
          </a:stretch>
        </p:blipFill>
        <p:spPr bwMode="auto">
          <a:xfrm>
            <a:off x="2316479" y="990596"/>
            <a:ext cx="6766560" cy="5477692"/>
          </a:xfrm>
          <a:prstGeom prst="rect">
            <a:avLst/>
          </a:prstGeom>
          <a:noFill/>
          <a:ln w="9525">
            <a:noFill/>
            <a:miter lim="800000"/>
            <a:headEnd/>
            <a:tailEnd/>
          </a:ln>
        </p:spPr>
      </p:pic>
      <p:sp>
        <p:nvSpPr>
          <p:cNvPr id="5" name="Rectangle 4"/>
          <p:cNvSpPr/>
          <p:nvPr/>
        </p:nvSpPr>
        <p:spPr>
          <a:xfrm>
            <a:off x="228600" y="838200"/>
            <a:ext cx="3962400" cy="830997"/>
          </a:xfrm>
          <a:prstGeom prst="rect">
            <a:avLst/>
          </a:prstGeom>
        </p:spPr>
        <p:txBody>
          <a:bodyPr wrap="square">
            <a:spAutoFit/>
          </a:bodyPr>
          <a:lstStyle/>
          <a:p>
            <a:r>
              <a:rPr lang="en-US" sz="2400" dirty="0" smtClean="0">
                <a:solidFill>
                  <a:srgbClr val="0000CC"/>
                </a:solidFill>
              </a:rPr>
              <a:t>Syntax-tree edges shown as solid lines.</a:t>
            </a:r>
            <a:endParaRPr lang="en-US" sz="2400" dirty="0">
              <a:solidFill>
                <a:srgbClr val="0000CC"/>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1905000"/>
          </a:xfrm>
        </p:spPr>
        <p:txBody>
          <a:bodyPr>
            <a:normAutofit fontScale="92500" lnSpcReduction="10000"/>
          </a:bodyPr>
          <a:lstStyle/>
          <a:p>
            <a:pPr algn="just"/>
            <a:r>
              <a:rPr lang="en-US" dirty="0" smtClean="0"/>
              <a:t>If the rules are evaluated during a </a:t>
            </a:r>
            <a:r>
              <a:rPr lang="en-US" dirty="0" err="1" smtClean="0"/>
              <a:t>postorder</a:t>
            </a:r>
            <a:r>
              <a:rPr lang="en-US" dirty="0" smtClean="0"/>
              <a:t> traversal of the parse tree, or with reductions during a bottom-up parse, then the sequence of steps: </a:t>
            </a:r>
          </a:p>
        </p:txBody>
      </p:sp>
      <p:pic>
        <p:nvPicPr>
          <p:cNvPr id="12290" name="Picture 2"/>
          <p:cNvPicPr>
            <a:picLocks noChangeAspect="1" noChangeArrowheads="1"/>
          </p:cNvPicPr>
          <p:nvPr/>
        </p:nvPicPr>
        <p:blipFill>
          <a:blip r:embed="rId2" cstate="print"/>
          <a:srcRect/>
          <a:stretch>
            <a:fillRect/>
          </a:stretch>
        </p:blipFill>
        <p:spPr bwMode="auto">
          <a:xfrm>
            <a:off x="1981200" y="2438400"/>
            <a:ext cx="5303520" cy="2551252"/>
          </a:xfrm>
          <a:prstGeom prst="rect">
            <a:avLst/>
          </a:prstGeom>
          <a:noFill/>
          <a:ln w="9525">
            <a:solidFill>
              <a:srgbClr val="00B050"/>
            </a:solidFill>
            <a:miter lim="800000"/>
            <a:headEnd/>
            <a:tailEnd/>
          </a:ln>
        </p:spPr>
      </p:pic>
      <p:sp>
        <p:nvSpPr>
          <p:cNvPr id="5" name="Rectangle 4"/>
          <p:cNvSpPr/>
          <p:nvPr/>
        </p:nvSpPr>
        <p:spPr>
          <a:xfrm>
            <a:off x="685800" y="5410200"/>
            <a:ext cx="7696200" cy="461665"/>
          </a:xfrm>
          <a:prstGeom prst="rect">
            <a:avLst/>
          </a:prstGeom>
        </p:spPr>
        <p:txBody>
          <a:bodyPr wrap="square">
            <a:spAutoFit/>
          </a:bodyPr>
          <a:lstStyle/>
          <a:p>
            <a:pPr algn="just"/>
            <a:r>
              <a:rPr lang="en-US" sz="2400" b="1" dirty="0" smtClean="0">
                <a:solidFill>
                  <a:srgbClr val="0000CC"/>
                </a:solidFill>
              </a:rPr>
              <a:t>P5: pointing to the root of the constructed syntax tree.</a:t>
            </a:r>
            <a:endParaRPr lang="en-US" sz="2400" b="1" dirty="0">
              <a:solidFill>
                <a:srgbClr val="0000CC"/>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Syntax-Directed Translation Schemes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SDT is a </a:t>
            </a:r>
            <a:r>
              <a:rPr lang="en-US" dirty="0" smtClean="0">
                <a:solidFill>
                  <a:srgbClr val="0000CC"/>
                </a:solidFill>
              </a:rPr>
              <a:t>context-free grammar with program fragments </a:t>
            </a:r>
            <a:r>
              <a:rPr lang="en-US" dirty="0" smtClean="0"/>
              <a:t>embedded within production bodies</a:t>
            </a:r>
          </a:p>
          <a:p>
            <a:pPr algn="just"/>
            <a:r>
              <a:rPr lang="en-US" dirty="0" smtClean="0"/>
              <a:t>The program fragments are called </a:t>
            </a:r>
            <a:r>
              <a:rPr lang="en-US" dirty="0" smtClean="0">
                <a:solidFill>
                  <a:srgbClr val="0000CC"/>
                </a:solidFill>
              </a:rPr>
              <a:t>semantic actions &amp; </a:t>
            </a:r>
            <a:r>
              <a:rPr lang="en-US" dirty="0" smtClean="0"/>
              <a:t>can appear at any position within a production body.</a:t>
            </a:r>
          </a:p>
          <a:p>
            <a:pPr algn="just"/>
            <a:r>
              <a:rPr lang="en-US" dirty="0" smtClean="0"/>
              <a:t>By convention, we place curly braces around actions; if braces are needed as grammar symbols, then we quote them. </a:t>
            </a:r>
          </a:p>
          <a:p>
            <a:pPr algn="just"/>
            <a:r>
              <a:rPr lang="en-US" dirty="0" smtClean="0">
                <a:solidFill>
                  <a:srgbClr val="0000CC"/>
                </a:solidFill>
              </a:rPr>
              <a:t>Any SDT can be implemented by first building a parse tree and then performing the actions in a left-to-right depth-first order; that is, during a preorder traversal. </a:t>
            </a:r>
            <a:endParaRPr lang="en-US" dirty="0">
              <a:solidFill>
                <a:srgbClr val="0000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q"/>
            </a:pPr>
            <a:r>
              <a:rPr lang="en-US" b="1" dirty="0" smtClean="0">
                <a:solidFill>
                  <a:srgbClr val="0000CC"/>
                </a:solidFill>
              </a:rPr>
              <a:t>Syntax-directed translation </a:t>
            </a:r>
          </a:p>
          <a:p>
            <a:pPr algn="just"/>
            <a:r>
              <a:rPr lang="en-US" dirty="0" smtClean="0"/>
              <a:t>construct a parse tree or a syntax tree , and then to compute the values of attributes at the nodes of the tree by visiting the nodes of the tree. </a:t>
            </a:r>
          </a:p>
          <a:p>
            <a:pPr algn="just">
              <a:buFont typeface="Wingdings" pitchFamily="2" charset="2"/>
              <a:buChar char="q"/>
            </a:pPr>
            <a:r>
              <a:rPr lang="en-US" b="1" dirty="0" smtClean="0">
                <a:solidFill>
                  <a:srgbClr val="0000CC"/>
                </a:solidFill>
              </a:rPr>
              <a:t>Translation Schemes</a:t>
            </a:r>
          </a:p>
          <a:p>
            <a:pPr algn="just"/>
            <a:r>
              <a:rPr lang="en-US" dirty="0" smtClean="0"/>
              <a:t>translation can be done during parsing, without building an explicit tree. </a:t>
            </a:r>
          </a:p>
          <a:p>
            <a:pPr algn="just">
              <a:buFont typeface="Wingdings" pitchFamily="2" charset="2"/>
              <a:buChar char="v"/>
            </a:pPr>
            <a:r>
              <a:rPr lang="en-US" dirty="0" smtClean="0"/>
              <a:t>"</a:t>
            </a:r>
            <a:r>
              <a:rPr lang="en-US" b="1" dirty="0" smtClean="0">
                <a:solidFill>
                  <a:srgbClr val="00CC00"/>
                </a:solidFill>
              </a:rPr>
              <a:t>L-attributed translations</a:t>
            </a:r>
            <a:r>
              <a:rPr lang="en-US" dirty="0" smtClean="0"/>
              <a:t>" (</a:t>
            </a:r>
            <a:r>
              <a:rPr lang="en-US" dirty="0" smtClean="0">
                <a:solidFill>
                  <a:srgbClr val="0000CC"/>
                </a:solidFill>
              </a:rPr>
              <a:t>L for left-to-right</a:t>
            </a:r>
            <a:r>
              <a:rPr lang="en-US" dirty="0" smtClean="0"/>
              <a:t>), which encompass virtually all translations that can be performed during parsing. </a:t>
            </a:r>
          </a:p>
          <a:p>
            <a:pPr algn="just">
              <a:buFont typeface="Wingdings" pitchFamily="2" charset="2"/>
              <a:buChar char="v"/>
            </a:pPr>
            <a:r>
              <a:rPr lang="en-US" dirty="0" smtClean="0"/>
              <a:t>"</a:t>
            </a:r>
            <a:r>
              <a:rPr lang="en-US" b="1" dirty="0" smtClean="0">
                <a:solidFill>
                  <a:srgbClr val="00CC00"/>
                </a:solidFill>
              </a:rPr>
              <a:t>S-attributed translations</a:t>
            </a:r>
            <a:r>
              <a:rPr lang="en-US" dirty="0" smtClean="0"/>
              <a:t>" (</a:t>
            </a:r>
            <a:r>
              <a:rPr lang="en-US" dirty="0" smtClean="0">
                <a:solidFill>
                  <a:srgbClr val="0000CC"/>
                </a:solidFill>
              </a:rPr>
              <a:t>S for synthesized</a:t>
            </a:r>
            <a:r>
              <a:rPr lang="en-US" dirty="0" smtClean="0"/>
              <a:t>) , which can be performed easily in connection with a bottom-up parse.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Translation Schemes</a:t>
            </a:r>
            <a:endParaRPr lang="en-US" b="1" dirty="0"/>
          </a:p>
        </p:txBody>
      </p:sp>
      <p:sp>
        <p:nvSpPr>
          <p:cNvPr id="3" name="Content Placeholder 2"/>
          <p:cNvSpPr>
            <a:spLocks noGrp="1"/>
          </p:cNvSpPr>
          <p:nvPr>
            <p:ph idx="1"/>
          </p:nvPr>
        </p:nvSpPr>
        <p:spPr>
          <a:xfrm>
            <a:off x="381000" y="1295400"/>
            <a:ext cx="8229600" cy="4525963"/>
          </a:xfrm>
        </p:spPr>
        <p:txBody>
          <a:bodyPr>
            <a:normAutofit/>
          </a:bodyPr>
          <a:lstStyle/>
          <a:p>
            <a:pPr algn="just"/>
            <a:r>
              <a:rPr lang="en-US" dirty="0" smtClean="0"/>
              <a:t>We can construct an SDT in which </a:t>
            </a:r>
            <a:r>
              <a:rPr lang="en-US" dirty="0" smtClean="0">
                <a:solidFill>
                  <a:srgbClr val="0000CC"/>
                </a:solidFill>
              </a:rPr>
              <a:t>each action </a:t>
            </a:r>
            <a:r>
              <a:rPr lang="en-US" dirty="0" smtClean="0"/>
              <a:t>is placed at the </a:t>
            </a:r>
            <a:r>
              <a:rPr lang="en-US" dirty="0" smtClean="0">
                <a:solidFill>
                  <a:srgbClr val="0000CC"/>
                </a:solidFill>
              </a:rPr>
              <a:t>end of the production &amp; </a:t>
            </a:r>
            <a:r>
              <a:rPr lang="en-US" dirty="0" smtClean="0"/>
              <a:t>is executed along with the reduction of the body to the head of that production. </a:t>
            </a:r>
          </a:p>
          <a:p>
            <a:pPr algn="just"/>
            <a:endParaRPr lang="en-US" dirty="0" smtClean="0"/>
          </a:p>
          <a:p>
            <a:pPr algn="just"/>
            <a:r>
              <a:rPr lang="en-US" dirty="0" smtClean="0"/>
              <a:t>SDT's with all actions at the right ends of the production bodies are called </a:t>
            </a:r>
            <a:r>
              <a:rPr lang="en-US" b="1" i="1" dirty="0" smtClean="0">
                <a:solidFill>
                  <a:srgbClr val="0000CC"/>
                </a:solidFill>
              </a:rPr>
              <a:t>postfix SDT's</a:t>
            </a:r>
            <a:r>
              <a:rPr lang="en-US" dirty="0" smtClean="0"/>
              <a: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685800" y="2667000"/>
            <a:ext cx="7040880" cy="3072127"/>
          </a:xfrm>
          <a:prstGeom prst="rect">
            <a:avLst/>
          </a:prstGeom>
          <a:noFill/>
          <a:ln w="9525">
            <a:solidFill>
              <a:srgbClr val="FF00FF"/>
            </a:solidFill>
            <a:miter lim="800000"/>
            <a:headEnd/>
            <a:tailEnd/>
          </a:ln>
        </p:spPr>
      </p:pic>
      <p:pic>
        <p:nvPicPr>
          <p:cNvPr id="3074" name="Picture 2"/>
          <p:cNvPicPr>
            <a:picLocks noChangeAspect="1" noChangeArrowheads="1"/>
          </p:cNvPicPr>
          <p:nvPr/>
        </p:nvPicPr>
        <p:blipFill>
          <a:blip r:embed="rId3"/>
          <a:srcRect/>
          <a:stretch>
            <a:fillRect/>
          </a:stretch>
        </p:blipFill>
        <p:spPr bwMode="auto">
          <a:xfrm>
            <a:off x="228600" y="533400"/>
            <a:ext cx="8778240" cy="1640655"/>
          </a:xfrm>
          <a:prstGeom prst="rect">
            <a:avLst/>
          </a:prstGeom>
          <a:noFill/>
          <a:ln w="9525">
            <a:solidFill>
              <a:srgbClr val="00B050"/>
            </a:solidFill>
            <a:miter lim="800000"/>
            <a:headEnd/>
            <a:tailEnd/>
          </a:ln>
          <a:effectLst/>
        </p:spPr>
      </p:pic>
      <p:sp>
        <p:nvSpPr>
          <p:cNvPr id="6" name="Rectangle 5"/>
          <p:cNvSpPr/>
          <p:nvPr/>
        </p:nvSpPr>
        <p:spPr>
          <a:xfrm>
            <a:off x="4297680" y="914400"/>
            <a:ext cx="4648200" cy="274320"/>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1219200"/>
            <a:ext cx="914400" cy="274320"/>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SDT’s with Actions Inside Production</a:t>
            </a:r>
            <a:endParaRPr lang="en-US" dirty="0"/>
          </a:p>
        </p:txBody>
      </p:sp>
      <p:sp>
        <p:nvSpPr>
          <p:cNvPr id="3" name="Content Placeholder 2"/>
          <p:cNvSpPr>
            <a:spLocks noGrp="1"/>
          </p:cNvSpPr>
          <p:nvPr>
            <p:ph idx="1"/>
          </p:nvPr>
        </p:nvSpPr>
        <p:spPr>
          <a:xfrm>
            <a:off x="228600" y="1371600"/>
            <a:ext cx="8686800" cy="5257800"/>
          </a:xfrm>
        </p:spPr>
        <p:txBody>
          <a:bodyPr>
            <a:normAutofit fontScale="70000" lnSpcReduction="20000"/>
          </a:bodyPr>
          <a:lstStyle/>
          <a:p>
            <a:pPr algn="just"/>
            <a:r>
              <a:rPr lang="en-US" sz="3400" dirty="0" smtClean="0"/>
              <a:t>An action may be placed at any position within the body of a production</a:t>
            </a:r>
            <a:r>
              <a:rPr lang="en-US" dirty="0" smtClean="0"/>
              <a:t>.</a:t>
            </a:r>
          </a:p>
          <a:p>
            <a:pPr algn="just"/>
            <a:r>
              <a:rPr lang="en-US" sz="3400" dirty="0" smtClean="0"/>
              <a:t>It is performed immediately after all symbols to its left are processed. </a:t>
            </a:r>
          </a:p>
          <a:p>
            <a:pPr algn="just"/>
            <a:r>
              <a:rPr lang="en-US" sz="3400" dirty="0" smtClean="0"/>
              <a:t>Thus, if we have a production </a:t>
            </a:r>
            <a:r>
              <a:rPr lang="en-US" sz="3400" b="1" dirty="0" smtClean="0">
                <a:solidFill>
                  <a:srgbClr val="FF00FF"/>
                </a:solidFill>
              </a:rPr>
              <a:t>B </a:t>
            </a:r>
            <a:r>
              <a:rPr lang="en-US" sz="3400" b="1" dirty="0" smtClean="0">
                <a:solidFill>
                  <a:srgbClr val="FF00FF"/>
                </a:solidFill>
                <a:sym typeface="Symbol"/>
              </a:rPr>
              <a:t> </a:t>
            </a:r>
            <a:r>
              <a:rPr lang="en-US" sz="3400" b="1" dirty="0" smtClean="0">
                <a:solidFill>
                  <a:srgbClr val="FF00FF"/>
                </a:solidFill>
              </a:rPr>
              <a:t>X {a} Y</a:t>
            </a:r>
            <a:r>
              <a:rPr lang="en-US" sz="3400" dirty="0" smtClean="0"/>
              <a:t>, the action </a:t>
            </a:r>
            <a:r>
              <a:rPr lang="en-US" sz="3400" b="1" i="1" dirty="0" smtClean="0">
                <a:solidFill>
                  <a:srgbClr val="0000CC"/>
                </a:solidFill>
              </a:rPr>
              <a:t>a</a:t>
            </a:r>
            <a:r>
              <a:rPr lang="en-US" sz="3400" dirty="0" smtClean="0"/>
              <a:t> is done after we have recognized </a:t>
            </a:r>
            <a:r>
              <a:rPr lang="en-US" sz="3400" b="1" dirty="0" smtClean="0"/>
              <a:t>X</a:t>
            </a:r>
            <a:r>
              <a:rPr lang="en-US" sz="3400" dirty="0" smtClean="0"/>
              <a:t> (</a:t>
            </a:r>
            <a:r>
              <a:rPr lang="en-US" sz="3400" dirty="0" smtClean="0">
                <a:solidFill>
                  <a:srgbClr val="0000CC"/>
                </a:solidFill>
              </a:rPr>
              <a:t>if X is a terminal</a:t>
            </a:r>
            <a:r>
              <a:rPr lang="en-US" sz="3400" dirty="0" smtClean="0"/>
              <a:t>) or all the terminals derived from </a:t>
            </a:r>
            <a:r>
              <a:rPr lang="en-US" sz="3400" dirty="0" smtClean="0">
                <a:solidFill>
                  <a:srgbClr val="0000CC"/>
                </a:solidFill>
              </a:rPr>
              <a:t>X </a:t>
            </a:r>
            <a:r>
              <a:rPr lang="en-US" sz="3400" dirty="0" smtClean="0"/>
              <a:t>(</a:t>
            </a:r>
            <a:r>
              <a:rPr lang="en-US" sz="3400" dirty="0" smtClean="0">
                <a:solidFill>
                  <a:srgbClr val="0000CC"/>
                </a:solidFill>
              </a:rPr>
              <a:t>if X is a non-terminal</a:t>
            </a:r>
            <a:r>
              <a:rPr lang="en-US" sz="3400" dirty="0" smtClean="0"/>
              <a:t>). </a:t>
            </a:r>
          </a:p>
          <a:p>
            <a:pPr algn="just"/>
            <a:endParaRPr lang="en-US" dirty="0" smtClean="0"/>
          </a:p>
          <a:p>
            <a:pPr algn="just"/>
            <a:r>
              <a:rPr lang="en-US" dirty="0" smtClean="0"/>
              <a:t>More precisely,</a:t>
            </a:r>
          </a:p>
          <a:p>
            <a:pPr algn="just">
              <a:buFont typeface="Wingdings" pitchFamily="2" charset="2"/>
              <a:buChar char="ü"/>
            </a:pPr>
            <a:r>
              <a:rPr lang="en-US" dirty="0" smtClean="0"/>
              <a:t>       </a:t>
            </a:r>
            <a:r>
              <a:rPr lang="en-US" sz="3400" dirty="0" smtClean="0">
                <a:solidFill>
                  <a:srgbClr val="0000CC"/>
                </a:solidFill>
              </a:rPr>
              <a:t>If the parse is bottom-up, then we perform action </a:t>
            </a:r>
            <a:r>
              <a:rPr lang="en-US" sz="3400" b="1" i="1" dirty="0" smtClean="0">
                <a:solidFill>
                  <a:srgbClr val="0000CC"/>
                </a:solidFill>
              </a:rPr>
              <a:t>a </a:t>
            </a:r>
            <a:r>
              <a:rPr lang="en-US" sz="3400" dirty="0" smtClean="0">
                <a:solidFill>
                  <a:srgbClr val="0000CC"/>
                </a:solidFill>
              </a:rPr>
              <a:t>as soon               </a:t>
            </a:r>
          </a:p>
          <a:p>
            <a:pPr algn="just">
              <a:buNone/>
            </a:pPr>
            <a:r>
              <a:rPr lang="en-US" sz="3400" dirty="0" smtClean="0">
                <a:solidFill>
                  <a:srgbClr val="0000CC"/>
                </a:solidFill>
              </a:rPr>
              <a:t>         as this occurrence of X appears on the top of the parsing stack.</a:t>
            </a:r>
          </a:p>
          <a:p>
            <a:pPr algn="just">
              <a:buFont typeface="Wingdings" pitchFamily="2" charset="2"/>
              <a:buChar char="ü"/>
            </a:pPr>
            <a:r>
              <a:rPr lang="en-US" sz="3400" dirty="0" smtClean="0"/>
              <a:t>          </a:t>
            </a:r>
            <a:r>
              <a:rPr lang="en-US" sz="3400" dirty="0" smtClean="0">
                <a:solidFill>
                  <a:srgbClr val="FF00FF"/>
                </a:solidFill>
              </a:rPr>
              <a:t>If the parse is top-down, we perform </a:t>
            </a:r>
            <a:r>
              <a:rPr lang="en-US" sz="3400" b="1" i="1" dirty="0" smtClean="0">
                <a:solidFill>
                  <a:srgbClr val="FF00FF"/>
                </a:solidFill>
              </a:rPr>
              <a:t>a</a:t>
            </a:r>
            <a:r>
              <a:rPr lang="en-US" sz="3400" dirty="0" smtClean="0">
                <a:solidFill>
                  <a:srgbClr val="FF00FF"/>
                </a:solidFill>
              </a:rPr>
              <a:t> just before we  </a:t>
            </a:r>
          </a:p>
          <a:p>
            <a:pPr algn="just">
              <a:buNone/>
            </a:pPr>
            <a:r>
              <a:rPr lang="en-US" sz="3400" dirty="0" smtClean="0">
                <a:solidFill>
                  <a:srgbClr val="FF00FF"/>
                </a:solidFill>
              </a:rPr>
              <a:t>           attempt to  expand this occurrence of Y (if Y a non-terminal) or   </a:t>
            </a:r>
          </a:p>
          <a:p>
            <a:pPr algn="just">
              <a:buNone/>
            </a:pPr>
            <a:r>
              <a:rPr lang="en-US" sz="3400" dirty="0" smtClean="0">
                <a:solidFill>
                  <a:srgbClr val="FF00FF"/>
                </a:solidFill>
              </a:rPr>
              <a:t>            check for Y on the input (if Y is a terminal) .</a:t>
            </a:r>
          </a:p>
          <a:p>
            <a:pPr algn="just">
              <a:buNone/>
            </a:pPr>
            <a:endParaRPr lang="en-US" sz="3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04799" y="2285991"/>
            <a:ext cx="5852160" cy="2778816"/>
          </a:xfrm>
          <a:prstGeom prst="rect">
            <a:avLst/>
          </a:prstGeom>
          <a:noFill/>
          <a:ln w="9525">
            <a:solidFill>
              <a:srgbClr val="00B0F0"/>
            </a:solidFill>
            <a:miter lim="800000"/>
            <a:headEnd/>
            <a:tailEnd/>
          </a:ln>
        </p:spPr>
      </p:pic>
      <p:pic>
        <p:nvPicPr>
          <p:cNvPr id="4098" name="Picture 2"/>
          <p:cNvPicPr>
            <a:picLocks noChangeAspect="1" noChangeArrowheads="1"/>
          </p:cNvPicPr>
          <p:nvPr/>
        </p:nvPicPr>
        <p:blipFill>
          <a:blip r:embed="rId3"/>
          <a:srcRect/>
          <a:stretch>
            <a:fillRect/>
          </a:stretch>
        </p:blipFill>
        <p:spPr bwMode="auto">
          <a:xfrm>
            <a:off x="121920" y="533385"/>
            <a:ext cx="8869680" cy="1301069"/>
          </a:xfrm>
          <a:prstGeom prst="rect">
            <a:avLst/>
          </a:prstGeom>
          <a:noFill/>
          <a:ln w="9525">
            <a:solidFill>
              <a:srgbClr val="FF00FF"/>
            </a:solid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8600" y="3429000"/>
            <a:ext cx="8595360" cy="2971800"/>
          </a:xfrm>
          <a:prstGeom prst="rect">
            <a:avLst/>
          </a:prstGeom>
          <a:noFill/>
          <a:ln w="9525">
            <a:solidFill>
              <a:srgbClr val="6600FF"/>
            </a:solid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609600" y="304800"/>
            <a:ext cx="5852160" cy="2778816"/>
          </a:xfrm>
          <a:prstGeom prst="rect">
            <a:avLst/>
          </a:prstGeom>
          <a:noFill/>
          <a:ln w="9525">
            <a:solidFill>
              <a:srgbClr val="00B0F0"/>
            </a:solid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Any SDT can be implemented</a:t>
            </a:r>
            <a:endParaRPr lang="en-US" dirty="0"/>
          </a:p>
        </p:txBody>
      </p:sp>
      <p:sp>
        <p:nvSpPr>
          <p:cNvPr id="3" name="Content Placeholder 2"/>
          <p:cNvSpPr>
            <a:spLocks noGrp="1"/>
          </p:cNvSpPr>
          <p:nvPr>
            <p:ph idx="1"/>
          </p:nvPr>
        </p:nvSpPr>
        <p:spPr/>
        <p:txBody>
          <a:bodyPr>
            <a:normAutofit fontScale="92500"/>
          </a:bodyPr>
          <a:lstStyle/>
          <a:p>
            <a:pPr algn="just">
              <a:buNone/>
            </a:pPr>
            <a:r>
              <a:rPr lang="en-US" dirty="0" smtClean="0"/>
              <a:t>1. Ignoring the actions, parse the input &amp; produce a parse tree as a result.</a:t>
            </a:r>
          </a:p>
          <a:p>
            <a:pPr algn="just">
              <a:buNone/>
            </a:pPr>
            <a:r>
              <a:rPr lang="en-US" dirty="0" smtClean="0"/>
              <a:t>2. Then, examine each </a:t>
            </a:r>
            <a:r>
              <a:rPr lang="en-US" dirty="0" smtClean="0">
                <a:solidFill>
                  <a:srgbClr val="FF0000"/>
                </a:solidFill>
              </a:rPr>
              <a:t>interior node N</a:t>
            </a:r>
            <a:r>
              <a:rPr lang="en-US" dirty="0" smtClean="0"/>
              <a:t>, say one for production </a:t>
            </a:r>
            <a:r>
              <a:rPr lang="en-US" b="1" dirty="0" smtClean="0">
                <a:solidFill>
                  <a:srgbClr val="FF0000"/>
                </a:solidFill>
              </a:rPr>
              <a:t>A </a:t>
            </a:r>
            <a:r>
              <a:rPr lang="en-US" b="1" dirty="0" smtClean="0">
                <a:solidFill>
                  <a:srgbClr val="FF0000"/>
                </a:solidFill>
                <a:sym typeface="Symbol"/>
              </a:rPr>
              <a:t> </a:t>
            </a:r>
            <a:r>
              <a:rPr lang="en-US" dirty="0" smtClean="0"/>
              <a:t>. Add additional children to N for the actions in </a:t>
            </a:r>
            <a:r>
              <a:rPr lang="en-US" b="1" dirty="0" smtClean="0">
                <a:solidFill>
                  <a:srgbClr val="FF0000"/>
                </a:solidFill>
                <a:sym typeface="Symbol"/>
              </a:rPr>
              <a:t> </a:t>
            </a:r>
            <a:r>
              <a:rPr lang="en-US" dirty="0" smtClean="0"/>
              <a:t>, so the children of N from left to right have exactly the symbols &amp; actions of </a:t>
            </a:r>
            <a:r>
              <a:rPr lang="en-US" b="1" dirty="0" smtClean="0">
                <a:solidFill>
                  <a:srgbClr val="FF0000"/>
                </a:solidFill>
                <a:sym typeface="Symbol"/>
              </a:rPr>
              <a:t> </a:t>
            </a:r>
            <a:endParaRPr lang="en-US" dirty="0" smtClean="0"/>
          </a:p>
          <a:p>
            <a:pPr algn="just">
              <a:buNone/>
            </a:pPr>
            <a:r>
              <a:rPr lang="en-US" dirty="0" smtClean="0"/>
              <a:t>3. Perform a </a:t>
            </a:r>
            <a:r>
              <a:rPr lang="en-US" dirty="0" smtClean="0">
                <a:solidFill>
                  <a:srgbClr val="FF0000"/>
                </a:solidFill>
              </a:rPr>
              <a:t>preorder traversal </a:t>
            </a:r>
            <a:r>
              <a:rPr lang="en-US" dirty="0" smtClean="0"/>
              <a:t>of the tree, and as soon as a node labeled by an action is visited, perform that action.</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2331720" y="1112520"/>
            <a:ext cx="6675120" cy="4950342"/>
          </a:xfrm>
          <a:prstGeom prst="rect">
            <a:avLst/>
          </a:prstGeom>
          <a:noFill/>
          <a:ln w="9525">
            <a:noFill/>
            <a:miter lim="800000"/>
            <a:headEnd/>
            <a:tailEnd/>
          </a:ln>
        </p:spPr>
      </p:pic>
      <p:sp>
        <p:nvSpPr>
          <p:cNvPr id="5" name="Rectangle 4"/>
          <p:cNvSpPr/>
          <p:nvPr/>
        </p:nvSpPr>
        <p:spPr>
          <a:xfrm>
            <a:off x="152400" y="2819400"/>
            <a:ext cx="2667000" cy="2246769"/>
          </a:xfrm>
          <a:prstGeom prst="rect">
            <a:avLst/>
          </a:prstGeom>
        </p:spPr>
        <p:txBody>
          <a:bodyPr wrap="square">
            <a:spAutoFit/>
          </a:bodyPr>
          <a:lstStyle/>
          <a:p>
            <a:pPr algn="just">
              <a:buFont typeface="Wingdings" pitchFamily="2" charset="2"/>
              <a:buChar char="§"/>
            </a:pPr>
            <a:r>
              <a:rPr lang="en-US" sz="2000" b="1" dirty="0" smtClean="0">
                <a:solidFill>
                  <a:srgbClr val="FF0000"/>
                </a:solidFill>
              </a:rPr>
              <a:t>Parse tree for expression </a:t>
            </a:r>
            <a:r>
              <a:rPr lang="en-US" sz="2000" b="1" dirty="0" smtClean="0">
                <a:solidFill>
                  <a:srgbClr val="0000CC"/>
                </a:solidFill>
              </a:rPr>
              <a:t>3 * 5 + 4 </a:t>
            </a:r>
            <a:r>
              <a:rPr lang="en-US" sz="2000" b="1" dirty="0" smtClean="0">
                <a:solidFill>
                  <a:srgbClr val="FF0000"/>
                </a:solidFill>
              </a:rPr>
              <a:t>with actions inserted </a:t>
            </a:r>
          </a:p>
          <a:p>
            <a:pPr algn="just">
              <a:buFont typeface="Wingdings" pitchFamily="2" charset="2"/>
              <a:buChar char="§"/>
            </a:pPr>
            <a:r>
              <a:rPr lang="en-US" sz="2000" b="1" dirty="0" smtClean="0">
                <a:solidFill>
                  <a:srgbClr val="FF0000"/>
                </a:solidFill>
              </a:rPr>
              <a:t>visit the nodes in preorder, </a:t>
            </a:r>
          </a:p>
          <a:p>
            <a:pPr algn="just"/>
            <a:r>
              <a:rPr lang="en-US" sz="2000" b="1" dirty="0" smtClean="0">
                <a:solidFill>
                  <a:srgbClr val="00CC00"/>
                </a:solidFill>
              </a:rPr>
              <a:t>prefix form</a:t>
            </a:r>
          </a:p>
          <a:p>
            <a:pPr algn="just"/>
            <a:r>
              <a:rPr lang="en-US" sz="2000" b="1" dirty="0" smtClean="0">
                <a:solidFill>
                  <a:srgbClr val="0000CC"/>
                </a:solidFill>
              </a:rPr>
              <a:t>+ * 3 5 4</a:t>
            </a:r>
            <a:endParaRPr lang="en-US" sz="2000" b="1" dirty="0">
              <a:solidFill>
                <a:srgbClr val="0000CC"/>
              </a:solidFill>
            </a:endParaRPr>
          </a:p>
        </p:txBody>
      </p:sp>
      <p:pic>
        <p:nvPicPr>
          <p:cNvPr id="6" name="Picture 2"/>
          <p:cNvPicPr>
            <a:picLocks noChangeAspect="1" noChangeArrowheads="1"/>
          </p:cNvPicPr>
          <p:nvPr/>
        </p:nvPicPr>
        <p:blipFill>
          <a:blip r:embed="rId3" cstate="print"/>
          <a:srcRect/>
          <a:stretch>
            <a:fillRect/>
          </a:stretch>
        </p:blipFill>
        <p:spPr bwMode="auto">
          <a:xfrm>
            <a:off x="381000" y="304800"/>
            <a:ext cx="4389120" cy="2084112"/>
          </a:xfrm>
          <a:prstGeom prst="rect">
            <a:avLst/>
          </a:prstGeom>
          <a:noFill/>
          <a:ln w="9525">
            <a:solidFill>
              <a:srgbClr val="00B0F0"/>
            </a:solidFill>
            <a:miter lim="800000"/>
            <a:headEnd/>
            <a:tailEnd/>
          </a:ln>
        </p:spPr>
      </p:pic>
      <p:sp>
        <p:nvSpPr>
          <p:cNvPr id="7" name="TextBox 6"/>
          <p:cNvSpPr txBox="1"/>
          <p:nvPr/>
        </p:nvSpPr>
        <p:spPr>
          <a:xfrm>
            <a:off x="4953000" y="304800"/>
            <a:ext cx="3657600" cy="707886"/>
          </a:xfrm>
          <a:prstGeom prst="rect">
            <a:avLst/>
          </a:prstGeom>
          <a:noFill/>
        </p:spPr>
        <p:txBody>
          <a:bodyPr wrap="square" rtlCol="0">
            <a:spAutoFit/>
          </a:bodyPr>
          <a:lstStyle/>
          <a:p>
            <a:r>
              <a:rPr lang="en-US" sz="2000" b="1" dirty="0" smtClean="0">
                <a:solidFill>
                  <a:srgbClr val="0000CC"/>
                </a:solidFill>
              </a:rPr>
              <a:t>Preorder: action is done when we first Visit a node</a:t>
            </a:r>
            <a:endParaRPr lang="en-US" sz="2000" b="1" dirty="0">
              <a:solidFill>
                <a:srgbClr val="0000CC"/>
              </a:solidFill>
            </a:endParaRPr>
          </a:p>
        </p:txBody>
      </p:sp>
      <p:sp>
        <p:nvSpPr>
          <p:cNvPr id="8" name="Rectangle 7"/>
          <p:cNvSpPr/>
          <p:nvPr/>
        </p:nvSpPr>
        <p:spPr>
          <a:xfrm>
            <a:off x="121920" y="5980390"/>
            <a:ext cx="8915400" cy="707886"/>
          </a:xfrm>
          <a:prstGeom prst="rect">
            <a:avLst/>
          </a:prstGeom>
        </p:spPr>
        <p:txBody>
          <a:bodyPr wrap="square">
            <a:spAutoFit/>
          </a:bodyPr>
          <a:lstStyle/>
          <a:p>
            <a:pPr algn="just"/>
            <a:r>
              <a:rPr lang="en-US" sz="2000" b="1" dirty="0" smtClean="0">
                <a:solidFill>
                  <a:srgbClr val="0000CC"/>
                </a:solidFill>
              </a:rPr>
              <a:t>The preorder of a (sub) tree rooted at node  N consists of N, followed by the preorders of the </a:t>
            </a:r>
            <a:r>
              <a:rPr lang="en-US" sz="2000" b="1" dirty="0" err="1" smtClean="0">
                <a:solidFill>
                  <a:srgbClr val="0000CC"/>
                </a:solidFill>
              </a:rPr>
              <a:t>subtrees</a:t>
            </a:r>
            <a:r>
              <a:rPr lang="en-US" sz="2000" b="1" dirty="0" smtClean="0">
                <a:solidFill>
                  <a:srgbClr val="0000CC"/>
                </a:solidFill>
              </a:rPr>
              <a:t> of each of its children, from the left.</a:t>
            </a:r>
            <a:endParaRPr lang="en-US" sz="2000" b="1" dirty="0">
              <a:solidFill>
                <a:srgbClr val="0000CC"/>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lstStyle/>
          <a:p>
            <a:r>
              <a:rPr lang="en-US" b="1" dirty="0" smtClean="0">
                <a:solidFill>
                  <a:srgbClr val="0000CC"/>
                </a:solidFill>
              </a:rPr>
              <a:t>Thanks</a:t>
            </a:r>
            <a:endParaRPr lang="en-US" b="1" dirty="0">
              <a:solidFill>
                <a:srgbClr val="0000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Syntax-Directed Definitions (SDD)</a:t>
            </a:r>
            <a:endParaRPr lang="en-US" dirty="0"/>
          </a:p>
        </p:txBody>
      </p:sp>
      <p:sp>
        <p:nvSpPr>
          <p:cNvPr id="3" name="Content Placeholder 2"/>
          <p:cNvSpPr>
            <a:spLocks noGrp="1"/>
          </p:cNvSpPr>
          <p:nvPr>
            <p:ph idx="1"/>
          </p:nvPr>
        </p:nvSpPr>
        <p:spPr>
          <a:xfrm>
            <a:off x="457200" y="1371600"/>
            <a:ext cx="8382000" cy="5181600"/>
          </a:xfrm>
        </p:spPr>
        <p:txBody>
          <a:bodyPr>
            <a:normAutofit fontScale="85000" lnSpcReduction="20000"/>
          </a:bodyPr>
          <a:lstStyle/>
          <a:p>
            <a:pPr algn="just">
              <a:buFont typeface="Wingdings" pitchFamily="2" charset="2"/>
              <a:buChar char="Ø"/>
            </a:pPr>
            <a:r>
              <a:rPr lang="en-US" dirty="0" smtClean="0"/>
              <a:t>is </a:t>
            </a:r>
            <a:r>
              <a:rPr lang="en-US" dirty="0"/>
              <a:t>a </a:t>
            </a:r>
            <a:r>
              <a:rPr lang="en-US" dirty="0" smtClean="0"/>
              <a:t>CFG together with attributes &amp; rules</a:t>
            </a:r>
            <a:r>
              <a:rPr lang="en-US" dirty="0"/>
              <a:t>. </a:t>
            </a:r>
            <a:endParaRPr lang="en-US" dirty="0" smtClean="0"/>
          </a:p>
          <a:p>
            <a:pPr algn="just">
              <a:buFont typeface="Wingdings" pitchFamily="2" charset="2"/>
              <a:buChar char="Ø"/>
            </a:pPr>
            <a:r>
              <a:rPr lang="en-US" dirty="0" smtClean="0"/>
              <a:t>Attributes </a:t>
            </a:r>
            <a:r>
              <a:rPr lang="en-US" dirty="0"/>
              <a:t>are associated with grammar symbols </a:t>
            </a:r>
            <a:r>
              <a:rPr lang="en-US" dirty="0" smtClean="0"/>
              <a:t>&amp; rules are </a:t>
            </a:r>
            <a:r>
              <a:rPr lang="en-US" dirty="0"/>
              <a:t>associated with productions</a:t>
            </a:r>
            <a:r>
              <a:rPr lang="en-US" dirty="0" smtClean="0"/>
              <a:t>.</a:t>
            </a:r>
          </a:p>
          <a:p>
            <a:pPr algn="just"/>
            <a:r>
              <a:rPr lang="en-US" dirty="0" smtClean="0"/>
              <a:t>If </a:t>
            </a:r>
            <a:r>
              <a:rPr lang="en-US" dirty="0"/>
              <a:t>X is a symbol and a is one of its attributes</a:t>
            </a:r>
            <a:r>
              <a:rPr lang="en-US" dirty="0" smtClean="0"/>
              <a:t>, then </a:t>
            </a:r>
            <a:r>
              <a:rPr lang="en-US" dirty="0"/>
              <a:t>we write </a:t>
            </a:r>
            <a:r>
              <a:rPr lang="en-US" b="1" dirty="0" err="1"/>
              <a:t>X</a:t>
            </a:r>
            <a:r>
              <a:rPr lang="en-US" dirty="0" err="1"/>
              <a:t>.</a:t>
            </a:r>
            <a:r>
              <a:rPr lang="en-US" i="1" dirty="0" err="1">
                <a:solidFill>
                  <a:srgbClr val="0000CC"/>
                </a:solidFill>
              </a:rPr>
              <a:t>a</a:t>
            </a:r>
            <a:r>
              <a:rPr lang="en-US" dirty="0"/>
              <a:t> to denote the value of </a:t>
            </a:r>
            <a:r>
              <a:rPr lang="en-US" i="1" dirty="0">
                <a:solidFill>
                  <a:srgbClr val="0000CC"/>
                </a:solidFill>
              </a:rPr>
              <a:t>a</a:t>
            </a:r>
            <a:r>
              <a:rPr lang="en-US" dirty="0"/>
              <a:t> at a particular parse-tree </a:t>
            </a:r>
            <a:r>
              <a:rPr lang="en-US" dirty="0" smtClean="0"/>
              <a:t>node labeled </a:t>
            </a:r>
            <a:r>
              <a:rPr lang="en-US" b="1" dirty="0"/>
              <a:t>X</a:t>
            </a:r>
            <a:r>
              <a:rPr lang="en-US" dirty="0"/>
              <a:t>. </a:t>
            </a:r>
            <a:endParaRPr lang="en-US" dirty="0" smtClean="0"/>
          </a:p>
          <a:p>
            <a:pPr algn="just"/>
            <a:r>
              <a:rPr lang="en-US" dirty="0" smtClean="0"/>
              <a:t>If </a:t>
            </a:r>
            <a:r>
              <a:rPr lang="en-US" dirty="0"/>
              <a:t>we implement the nodes of the parse tree by </a:t>
            </a:r>
            <a:r>
              <a:rPr lang="en-US" dirty="0">
                <a:solidFill>
                  <a:srgbClr val="00CC00"/>
                </a:solidFill>
              </a:rPr>
              <a:t>records or objects</a:t>
            </a:r>
            <a:r>
              <a:rPr lang="en-US" dirty="0" smtClean="0"/>
              <a:t>, then </a:t>
            </a:r>
            <a:r>
              <a:rPr lang="en-US" dirty="0"/>
              <a:t>the attributes of </a:t>
            </a:r>
            <a:r>
              <a:rPr lang="en-US" b="1" dirty="0"/>
              <a:t>X</a:t>
            </a:r>
            <a:r>
              <a:rPr lang="en-US" dirty="0"/>
              <a:t> can be implemented by </a:t>
            </a:r>
            <a:r>
              <a:rPr lang="en-US" b="1" dirty="0"/>
              <a:t>data fields </a:t>
            </a:r>
            <a:r>
              <a:rPr lang="en-US" dirty="0"/>
              <a:t>in the records </a:t>
            </a:r>
            <a:r>
              <a:rPr lang="en-US" dirty="0" smtClean="0"/>
              <a:t>that represent </a:t>
            </a:r>
            <a:r>
              <a:rPr lang="en-US" dirty="0"/>
              <a:t>the nodes for </a:t>
            </a:r>
            <a:r>
              <a:rPr lang="en-US" b="1" dirty="0"/>
              <a:t>X</a:t>
            </a:r>
            <a:r>
              <a:rPr lang="en-US" dirty="0"/>
              <a:t>. </a:t>
            </a:r>
            <a:endParaRPr lang="en-US" dirty="0" smtClean="0"/>
          </a:p>
          <a:p>
            <a:pPr algn="just"/>
            <a:r>
              <a:rPr lang="en-US" dirty="0" smtClean="0"/>
              <a:t>Attributes </a:t>
            </a:r>
            <a:r>
              <a:rPr lang="en-US" dirty="0"/>
              <a:t>may be of any kind: </a:t>
            </a:r>
            <a:r>
              <a:rPr lang="en-US" dirty="0">
                <a:solidFill>
                  <a:srgbClr val="0000CC"/>
                </a:solidFill>
              </a:rPr>
              <a:t>numbers , types , </a:t>
            </a:r>
            <a:r>
              <a:rPr lang="en-US" dirty="0" smtClean="0">
                <a:solidFill>
                  <a:srgbClr val="0000CC"/>
                </a:solidFill>
              </a:rPr>
              <a:t>table references </a:t>
            </a:r>
            <a:r>
              <a:rPr lang="en-US" dirty="0">
                <a:solidFill>
                  <a:srgbClr val="0000CC"/>
                </a:solidFill>
              </a:rPr>
              <a:t>, or strings, for instance</a:t>
            </a:r>
            <a:r>
              <a:rPr lang="en-US" dirty="0"/>
              <a:t>. </a:t>
            </a:r>
            <a:endParaRPr lang="en-US" dirty="0" smtClean="0"/>
          </a:p>
          <a:p>
            <a:pPr algn="just"/>
            <a:r>
              <a:rPr lang="en-US" dirty="0" smtClean="0">
                <a:solidFill>
                  <a:srgbClr val="FF00FF"/>
                </a:solidFill>
              </a:rPr>
              <a:t>The </a:t>
            </a:r>
            <a:r>
              <a:rPr lang="en-US" dirty="0">
                <a:solidFill>
                  <a:srgbClr val="FF00FF"/>
                </a:solidFill>
              </a:rPr>
              <a:t>strings may even be long sequences </a:t>
            </a:r>
            <a:r>
              <a:rPr lang="en-US" dirty="0" smtClean="0">
                <a:solidFill>
                  <a:srgbClr val="FF00FF"/>
                </a:solidFill>
              </a:rPr>
              <a:t>of code</a:t>
            </a:r>
            <a:r>
              <a:rPr lang="en-US" dirty="0">
                <a:solidFill>
                  <a:srgbClr val="FF00FF"/>
                </a:solidFill>
              </a:rPr>
              <a:t>, say code in the intermediate language used by a compiler.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Inherited v</a:t>
            </a:r>
            <a:r>
              <a:rPr lang="en-US" b="1" dirty="0" smtClean="0"/>
              <a:t>s. Synthesized Attributes</a:t>
            </a:r>
            <a:endParaRPr lang="en-US" b="1" dirty="0"/>
          </a:p>
        </p:txBody>
      </p:sp>
      <p:sp>
        <p:nvSpPr>
          <p:cNvPr id="3" name="Content Placeholder 2"/>
          <p:cNvSpPr>
            <a:spLocks noGrp="1"/>
          </p:cNvSpPr>
          <p:nvPr>
            <p:ph idx="1"/>
          </p:nvPr>
        </p:nvSpPr>
        <p:spPr>
          <a:xfrm>
            <a:off x="457200" y="1600200"/>
            <a:ext cx="8458200" cy="4525963"/>
          </a:xfrm>
        </p:spPr>
        <p:txBody>
          <a:bodyPr>
            <a:normAutofit/>
          </a:bodyPr>
          <a:lstStyle/>
          <a:p>
            <a:pPr marL="514350" indent="-514350" algn="just">
              <a:buAutoNum type="arabicPeriod"/>
            </a:pPr>
            <a:r>
              <a:rPr lang="en-US" dirty="0" smtClean="0"/>
              <a:t>A </a:t>
            </a:r>
            <a:r>
              <a:rPr lang="en-US" b="1" dirty="0"/>
              <a:t>synthesized attribute </a:t>
            </a:r>
            <a:r>
              <a:rPr lang="en-US" dirty="0"/>
              <a:t>for a </a:t>
            </a:r>
            <a:r>
              <a:rPr lang="en-US" dirty="0" smtClean="0"/>
              <a:t>non-terminal </a:t>
            </a:r>
            <a:r>
              <a:rPr lang="en-US" dirty="0"/>
              <a:t>A at a parse-tree node N </a:t>
            </a:r>
            <a:r>
              <a:rPr lang="en-US" dirty="0" smtClean="0"/>
              <a:t>is defined </a:t>
            </a:r>
            <a:r>
              <a:rPr lang="en-US" dirty="0"/>
              <a:t>by a semantic rule associated with the production at N. </a:t>
            </a:r>
            <a:endParaRPr lang="en-US" dirty="0" smtClean="0"/>
          </a:p>
          <a:p>
            <a:pPr marL="514350" indent="-514350" algn="just">
              <a:buFont typeface="Wingdings" pitchFamily="2" charset="2"/>
              <a:buChar char="§"/>
            </a:pPr>
            <a:r>
              <a:rPr lang="en-US" dirty="0" smtClean="0"/>
              <a:t>Note that </a:t>
            </a:r>
            <a:r>
              <a:rPr lang="en-US" dirty="0"/>
              <a:t>the production must have A as its head. </a:t>
            </a:r>
            <a:endParaRPr lang="en-US" dirty="0" smtClean="0"/>
          </a:p>
          <a:p>
            <a:pPr marL="514350" indent="-514350" algn="just">
              <a:buFont typeface="Wingdings" pitchFamily="2" charset="2"/>
              <a:buChar char="§"/>
            </a:pPr>
            <a:r>
              <a:rPr lang="en-US" dirty="0" smtClean="0"/>
              <a:t>A </a:t>
            </a:r>
            <a:r>
              <a:rPr lang="en-US" dirty="0"/>
              <a:t>synthesized attribute </a:t>
            </a:r>
            <a:r>
              <a:rPr lang="en-US" dirty="0" smtClean="0"/>
              <a:t>at node </a:t>
            </a:r>
            <a:r>
              <a:rPr lang="en-US" dirty="0"/>
              <a:t>N is defined only in </a:t>
            </a:r>
            <a:r>
              <a:rPr lang="en-US" dirty="0">
                <a:solidFill>
                  <a:srgbClr val="0000CC"/>
                </a:solidFill>
              </a:rPr>
              <a:t>terms of attribute values at the children of </a:t>
            </a:r>
            <a:r>
              <a:rPr lang="en-US" dirty="0" smtClean="0">
                <a:solidFill>
                  <a:srgbClr val="0000CC"/>
                </a:solidFill>
              </a:rPr>
              <a:t>N and </a:t>
            </a:r>
            <a:r>
              <a:rPr lang="en-US" dirty="0">
                <a:solidFill>
                  <a:srgbClr val="0000CC"/>
                </a:solidFill>
              </a:rPr>
              <a:t>at N itself</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Inherited vs. Synthesized Attributes</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2. An </a:t>
            </a:r>
            <a:r>
              <a:rPr lang="en-US" b="1" dirty="0">
                <a:solidFill>
                  <a:srgbClr val="0000CC"/>
                </a:solidFill>
              </a:rPr>
              <a:t>inherited attribute </a:t>
            </a:r>
            <a:r>
              <a:rPr lang="en-US" dirty="0"/>
              <a:t>for a </a:t>
            </a:r>
            <a:r>
              <a:rPr lang="en-US" dirty="0" smtClean="0"/>
              <a:t>non-terminal </a:t>
            </a:r>
            <a:r>
              <a:rPr lang="en-US" dirty="0"/>
              <a:t>B at a parse-tree node N </a:t>
            </a:r>
            <a:r>
              <a:rPr lang="en-US" dirty="0" smtClean="0"/>
              <a:t>is defined </a:t>
            </a:r>
            <a:r>
              <a:rPr lang="en-US" dirty="0"/>
              <a:t>by a semantic rule associated with the production at the </a:t>
            </a:r>
            <a:r>
              <a:rPr lang="en-US" dirty="0" smtClean="0"/>
              <a:t>parent of </a:t>
            </a:r>
            <a:r>
              <a:rPr lang="en-US" dirty="0"/>
              <a:t>N. </a:t>
            </a:r>
            <a:endParaRPr lang="en-US" dirty="0" smtClean="0"/>
          </a:p>
          <a:p>
            <a:pPr algn="just">
              <a:buFont typeface="Wingdings" pitchFamily="2" charset="2"/>
              <a:buChar char="§"/>
            </a:pPr>
            <a:r>
              <a:rPr lang="en-US" dirty="0" smtClean="0"/>
              <a:t>Note </a:t>
            </a:r>
            <a:r>
              <a:rPr lang="en-US" dirty="0"/>
              <a:t>that the production must have B as a symbol in its body. </a:t>
            </a:r>
            <a:endParaRPr lang="en-US" dirty="0" smtClean="0"/>
          </a:p>
          <a:p>
            <a:pPr algn="just">
              <a:buFont typeface="Wingdings" pitchFamily="2" charset="2"/>
              <a:buChar char="§"/>
            </a:pPr>
            <a:r>
              <a:rPr lang="en-US" dirty="0" smtClean="0"/>
              <a:t>An inherited </a:t>
            </a:r>
            <a:r>
              <a:rPr lang="en-US" dirty="0"/>
              <a:t>attribute at node N is defined only in terms of attribute </a:t>
            </a:r>
            <a:r>
              <a:rPr lang="en-US" dirty="0" smtClean="0"/>
              <a:t>values at </a:t>
            </a:r>
            <a:r>
              <a:rPr lang="en-US" dirty="0">
                <a:solidFill>
                  <a:srgbClr val="FF00FF"/>
                </a:solidFill>
              </a:rPr>
              <a:t>N's parent , N itself, and N's siblings.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85800" y="2819400"/>
            <a:ext cx="7856318" cy="1175706"/>
          </a:xfrm>
          <a:prstGeom prst="rect">
            <a:avLst/>
          </a:prstGeom>
          <a:noFill/>
        </p:spPr>
        <p:txBody>
          <a:bodyPr wrap="none" rtlCol="0">
            <a:spAutoFit/>
          </a:bodyPr>
          <a:lstStyle/>
          <a:p>
            <a:r>
              <a:rPr lang="en-US" b="1" dirty="0" smtClean="0"/>
              <a:t>For Non-terminals: S-attribute + L-attribute</a:t>
            </a:r>
          </a:p>
          <a:p>
            <a:r>
              <a:rPr lang="en-US" b="1" dirty="0" smtClean="0"/>
              <a:t>For Terminals: S-attribute</a:t>
            </a:r>
            <a:endParaRPr lang="en-US" b="1" dirty="0"/>
          </a:p>
        </p:txBody>
      </p:sp>
      <p:sp>
        <p:nvSpPr>
          <p:cNvPr id="5" name="Rectangle 4"/>
          <p:cNvSpPr/>
          <p:nvPr/>
        </p:nvSpPr>
        <p:spPr>
          <a:xfrm>
            <a:off x="381000" y="685800"/>
            <a:ext cx="8305800" cy="1569660"/>
          </a:xfrm>
          <a:prstGeom prst="rect">
            <a:avLst/>
          </a:prstGeom>
          <a:ln>
            <a:solidFill>
              <a:srgbClr val="00B050"/>
            </a:solidFill>
          </a:ln>
        </p:spPr>
        <p:txBody>
          <a:bodyPr wrap="square">
            <a:spAutoFit/>
          </a:bodyPr>
          <a:lstStyle/>
          <a:p>
            <a:pPr algn="just"/>
            <a:r>
              <a:rPr lang="en-US" sz="2400" dirty="0"/>
              <a:t>While we do not allow an inherited attribute at node N to be defined in terms </a:t>
            </a:r>
            <a:r>
              <a:rPr lang="en-US" sz="2400" dirty="0" smtClean="0"/>
              <a:t>of attribute </a:t>
            </a:r>
            <a:r>
              <a:rPr lang="en-US" sz="2400" dirty="0"/>
              <a:t>values at the children of node N, we do allow a synthesized </a:t>
            </a:r>
            <a:r>
              <a:rPr lang="en-US" sz="2400" dirty="0" smtClean="0"/>
              <a:t>attribute at </a:t>
            </a:r>
            <a:r>
              <a:rPr lang="en-US" sz="2400" dirty="0"/>
              <a:t>node N to be defined in terms of inherited attribute values at node N itself.</a:t>
            </a:r>
          </a:p>
        </p:txBody>
      </p:sp>
      <p:sp>
        <p:nvSpPr>
          <p:cNvPr id="6" name="Rectangle 5"/>
          <p:cNvSpPr/>
          <p:nvPr/>
        </p:nvSpPr>
        <p:spPr>
          <a:xfrm>
            <a:off x="609600" y="4572000"/>
            <a:ext cx="8153400" cy="1815882"/>
          </a:xfrm>
          <a:prstGeom prst="rect">
            <a:avLst/>
          </a:prstGeom>
          <a:ln>
            <a:solidFill>
              <a:srgbClr val="0000CC"/>
            </a:solidFill>
          </a:ln>
        </p:spPr>
        <p:txBody>
          <a:bodyPr wrap="square">
            <a:spAutoFit/>
          </a:bodyPr>
          <a:lstStyle/>
          <a:p>
            <a:pPr algn="just"/>
            <a:r>
              <a:rPr lang="en-US" sz="2800" dirty="0" smtClean="0"/>
              <a:t>Attributes for </a:t>
            </a:r>
            <a:r>
              <a:rPr lang="en-US" sz="2800" dirty="0"/>
              <a:t>terminals have </a:t>
            </a:r>
            <a:r>
              <a:rPr lang="en-US" sz="2800" dirty="0">
                <a:solidFill>
                  <a:srgbClr val="FF00FF"/>
                </a:solidFill>
              </a:rPr>
              <a:t>lexical values </a:t>
            </a:r>
            <a:r>
              <a:rPr lang="en-US" sz="2800" dirty="0"/>
              <a:t>that are supplied by the </a:t>
            </a:r>
            <a:r>
              <a:rPr lang="en-US" sz="2800" dirty="0">
                <a:solidFill>
                  <a:srgbClr val="FF00FF"/>
                </a:solidFill>
              </a:rPr>
              <a:t>lexical analyzer</a:t>
            </a:r>
            <a:r>
              <a:rPr lang="en-US" sz="2800" dirty="0" smtClean="0"/>
              <a:t>; </a:t>
            </a:r>
            <a:r>
              <a:rPr lang="en-US" sz="2800" dirty="0" smtClean="0">
                <a:solidFill>
                  <a:srgbClr val="6600FF"/>
                </a:solidFill>
              </a:rPr>
              <a:t>there </a:t>
            </a:r>
            <a:r>
              <a:rPr lang="en-US" sz="2800" dirty="0">
                <a:solidFill>
                  <a:srgbClr val="6600FF"/>
                </a:solidFill>
              </a:rPr>
              <a:t>are no semantic rules in the SDD itself for computing the value </a:t>
            </a:r>
            <a:r>
              <a:rPr lang="en-US" sz="2800" dirty="0" smtClean="0">
                <a:solidFill>
                  <a:srgbClr val="6600FF"/>
                </a:solidFill>
              </a:rPr>
              <a:t>of an </a:t>
            </a:r>
            <a:r>
              <a:rPr lang="en-US" sz="2800" dirty="0">
                <a:solidFill>
                  <a:srgbClr val="6600FF"/>
                </a:solidFill>
              </a:rPr>
              <a:t>attribute for a terminal.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2876</Words>
  <Application>Microsoft Office PowerPoint</Application>
  <PresentationFormat>On-screen Show (4:3)</PresentationFormat>
  <Paragraphs>175</Paragraphs>
  <Slides>57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Symbol</vt:lpstr>
      <vt:lpstr>Wingdings</vt:lpstr>
      <vt:lpstr>Office Theme</vt:lpstr>
      <vt:lpstr>Syntax Directed Translation</vt:lpstr>
      <vt:lpstr>Introduction</vt:lpstr>
      <vt:lpstr>PowerPoint Presentation</vt:lpstr>
      <vt:lpstr>PowerPoint Presentation</vt:lpstr>
      <vt:lpstr>Approaches</vt:lpstr>
      <vt:lpstr>Syntax-Directed Definitions (SDD)</vt:lpstr>
      <vt:lpstr>Inherited vs. Synthesized Attributes</vt:lpstr>
      <vt:lpstr>Inherited vs. Synthesized Attributes</vt:lpstr>
      <vt:lpstr>PowerPoint Presentation</vt:lpstr>
      <vt:lpstr>PowerPoint Presentation</vt:lpstr>
      <vt:lpstr>PowerPoint Presentation</vt:lpstr>
      <vt:lpstr>PowerPoint Presentation</vt:lpstr>
      <vt:lpstr>Evaluating an SDD at the Nodes of a Parse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Orders for SDD</vt:lpstr>
      <vt:lpstr>Dependency Graphs</vt:lpstr>
      <vt:lpstr>Properties</vt:lpstr>
      <vt:lpstr>PowerPoint Presentation</vt:lpstr>
      <vt:lpstr>PowerPoint Presentation</vt:lpstr>
      <vt:lpstr>PowerPoint Presentation</vt:lpstr>
      <vt:lpstr>Ordering the Evaluation of Attributes</vt:lpstr>
      <vt:lpstr>PowerPoint Presentation</vt:lpstr>
      <vt:lpstr>S-Attributes Definitions</vt:lpstr>
      <vt:lpstr>L-Attributes Definitions</vt:lpstr>
      <vt:lpstr>PowerPoint Presentation</vt:lpstr>
      <vt:lpstr>PowerPoint Presentation</vt:lpstr>
      <vt:lpstr>PowerPoint Presentation</vt:lpstr>
      <vt:lpstr>Semantic Rules with Controlled Side Effects</vt:lpstr>
      <vt:lpstr>PowerPoint Presentation</vt:lpstr>
      <vt:lpstr>PowerPoint Presentation</vt:lpstr>
      <vt:lpstr>PowerPoint Presentation</vt:lpstr>
      <vt:lpstr>PowerPoint Presentation</vt:lpstr>
      <vt:lpstr>PowerPoint Presentation</vt:lpstr>
      <vt:lpstr>Application of Syntax-Directed Translation</vt:lpstr>
      <vt:lpstr>Construction of Syntax Tree</vt:lpstr>
      <vt:lpstr>PowerPoint Presentation</vt:lpstr>
      <vt:lpstr>PowerPoint Presentation</vt:lpstr>
      <vt:lpstr>PowerPoint Presentation</vt:lpstr>
      <vt:lpstr>Syntax tree for a-4+c</vt:lpstr>
      <vt:lpstr>PowerPoint Presentation</vt:lpstr>
      <vt:lpstr>Syntax-Directed Translation Schemes</vt:lpstr>
      <vt:lpstr>Postfix Translation Schemes</vt:lpstr>
      <vt:lpstr>PowerPoint Presentation</vt:lpstr>
      <vt:lpstr>SDT’s with Actions Inside Production</vt:lpstr>
      <vt:lpstr>PowerPoint Presentation</vt:lpstr>
      <vt:lpstr>PowerPoint Presentation</vt:lpstr>
      <vt:lpstr>Any SDT can be implemented</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Directed Translation</dc:title>
  <dc:creator>CSELaptop02</dc:creator>
  <cp:lastModifiedBy>Rahat -PC</cp:lastModifiedBy>
  <cp:revision>68</cp:revision>
  <dcterms:created xsi:type="dcterms:W3CDTF">2013-11-24T09:23:02Z</dcterms:created>
  <dcterms:modified xsi:type="dcterms:W3CDTF">2019-06-27T04:48:55Z</dcterms:modified>
</cp:coreProperties>
</file>