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85" r:id="rId4"/>
    <p:sldId id="28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83" r:id="rId24"/>
    <p:sldId id="275" r:id="rId25"/>
    <p:sldId id="277" r:id="rId26"/>
    <p:sldId id="279" r:id="rId27"/>
    <p:sldId id="278" r:id="rId28"/>
    <p:sldId id="280" r:id="rId29"/>
    <p:sldId id="281" r:id="rId30"/>
    <p:sldId id="282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6FBA-6D2C-4FCD-8259-E4F84A2426D1}" type="datetimeFigureOut">
              <a:rPr lang="en-US" smtClean="0"/>
              <a:pPr/>
              <a:t>27-Jun-19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26D4B-F7C4-451B-B2EB-895FF0A34F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6FBA-6D2C-4FCD-8259-E4F84A2426D1}" type="datetimeFigureOut">
              <a:rPr lang="en-US" smtClean="0"/>
              <a:pPr/>
              <a:t>27-Jun-19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26D4B-F7C4-451B-B2EB-895FF0A34F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6FBA-6D2C-4FCD-8259-E4F84A2426D1}" type="datetimeFigureOut">
              <a:rPr lang="en-US" smtClean="0"/>
              <a:pPr/>
              <a:t>27-Jun-19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26D4B-F7C4-451B-B2EB-895FF0A34F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6FBA-6D2C-4FCD-8259-E4F84A2426D1}" type="datetimeFigureOut">
              <a:rPr lang="en-US" smtClean="0"/>
              <a:pPr/>
              <a:t>27-Jun-19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26D4B-F7C4-451B-B2EB-895FF0A34F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6FBA-6D2C-4FCD-8259-E4F84A2426D1}" type="datetimeFigureOut">
              <a:rPr lang="en-US" smtClean="0"/>
              <a:pPr/>
              <a:t>27-Jun-19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26D4B-F7C4-451B-B2EB-895FF0A34F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6FBA-6D2C-4FCD-8259-E4F84A2426D1}" type="datetimeFigureOut">
              <a:rPr lang="en-US" smtClean="0"/>
              <a:pPr/>
              <a:t>27-Jun-19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26D4B-F7C4-451B-B2EB-895FF0A34F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6FBA-6D2C-4FCD-8259-E4F84A2426D1}" type="datetimeFigureOut">
              <a:rPr lang="en-US" smtClean="0"/>
              <a:pPr/>
              <a:t>27-Jun-19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26D4B-F7C4-451B-B2EB-895FF0A34F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6FBA-6D2C-4FCD-8259-E4F84A2426D1}" type="datetimeFigureOut">
              <a:rPr lang="en-US" smtClean="0"/>
              <a:pPr/>
              <a:t>27-Jun-19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26D4B-F7C4-451B-B2EB-895FF0A34F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6FBA-6D2C-4FCD-8259-E4F84A2426D1}" type="datetimeFigureOut">
              <a:rPr lang="en-US" smtClean="0"/>
              <a:pPr/>
              <a:t>27-Jun-19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26D4B-F7C4-451B-B2EB-895FF0A34F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6FBA-6D2C-4FCD-8259-E4F84A2426D1}" type="datetimeFigureOut">
              <a:rPr lang="en-US" smtClean="0"/>
              <a:pPr/>
              <a:t>27-Jun-19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26D4B-F7C4-451B-B2EB-895FF0A34F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6FBA-6D2C-4FCD-8259-E4F84A2426D1}" type="datetimeFigureOut">
              <a:rPr lang="en-US" smtClean="0"/>
              <a:pPr/>
              <a:t>27-Jun-19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26D4B-F7C4-451B-B2EB-895FF0A34F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C6FBA-6D2C-4FCD-8259-E4F84A2426D1}" type="datetimeFigureOut">
              <a:rPr lang="en-US" smtClean="0"/>
              <a:pPr/>
              <a:t>27-Jun-19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26D4B-F7C4-451B-B2EB-895FF0A34F3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219200"/>
            <a:ext cx="7772400" cy="1470025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Type Checking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F.M. Rahat </a:t>
            </a:r>
            <a:r>
              <a:rPr lang="en-US" b="1" dirty="0" err="1" smtClean="0">
                <a:solidFill>
                  <a:srgbClr val="0070C0"/>
                </a:solidFill>
              </a:rPr>
              <a:t>Hasan</a:t>
            </a:r>
            <a:endParaRPr lang="en-US" b="1" dirty="0" smtClean="0">
              <a:solidFill>
                <a:srgbClr val="0070C0"/>
              </a:solidFill>
            </a:endParaRPr>
          </a:p>
          <a:p>
            <a:r>
              <a:rPr lang="en-US" b="1" dirty="0" smtClean="0">
                <a:solidFill>
                  <a:srgbClr val="0070C0"/>
                </a:solidFill>
              </a:rPr>
              <a:t>CSE</a:t>
            </a:r>
            <a:r>
              <a:rPr lang="en-US" b="1" smtClean="0">
                <a:solidFill>
                  <a:srgbClr val="0070C0"/>
                </a:solidFill>
              </a:rPr>
              <a:t>, </a:t>
            </a:r>
            <a:r>
              <a:rPr lang="en-US" b="1" smtClean="0">
                <a:solidFill>
                  <a:srgbClr val="0070C0"/>
                </a:solidFill>
              </a:rPr>
              <a:t>BSMRSTU</a:t>
            </a:r>
            <a:endParaRPr 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382000" cy="5638800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dirty="0" smtClean="0"/>
              <a:t>2. A </a:t>
            </a:r>
            <a:r>
              <a:rPr lang="en-US" dirty="0"/>
              <a:t>type name is a type expression.</a:t>
            </a:r>
          </a:p>
          <a:p>
            <a:pPr marL="514350" indent="-514350" algn="just">
              <a:buAutoNum type="arabicPeriod" startAt="3"/>
            </a:pPr>
            <a:r>
              <a:rPr lang="en-US" dirty="0" smtClean="0"/>
              <a:t>A </a:t>
            </a:r>
            <a:r>
              <a:rPr lang="en-US" dirty="0"/>
              <a:t>type expression can be </a:t>
            </a:r>
            <a:r>
              <a:rPr lang="en-US" dirty="0" smtClean="0"/>
              <a:t>formed </a:t>
            </a:r>
            <a:r>
              <a:rPr lang="en-US" dirty="0"/>
              <a:t>by applying the </a:t>
            </a:r>
            <a:r>
              <a:rPr lang="en-US" i="1" dirty="0"/>
              <a:t>array</a:t>
            </a:r>
            <a:r>
              <a:rPr lang="en-US" dirty="0"/>
              <a:t> type </a:t>
            </a:r>
            <a:r>
              <a:rPr lang="en-US" dirty="0" smtClean="0"/>
              <a:t>constructor to </a:t>
            </a:r>
            <a:r>
              <a:rPr lang="en-US" dirty="0"/>
              <a:t>a number and a type expression</a:t>
            </a:r>
            <a:r>
              <a:rPr lang="en-US" dirty="0" smtClean="0"/>
              <a:t>. </a:t>
            </a:r>
          </a:p>
          <a:p>
            <a:pPr marL="514350" indent="-514350" algn="just">
              <a:buAutoNum type="arabicPeriod" startAt="3"/>
            </a:pPr>
            <a:r>
              <a:rPr lang="en-US" dirty="0" smtClean="0"/>
              <a:t>A </a:t>
            </a:r>
            <a:r>
              <a:rPr lang="en-US" dirty="0"/>
              <a:t>record is a data structure with named fields. A type expression </a:t>
            </a:r>
            <a:r>
              <a:rPr lang="en-US" dirty="0" smtClean="0"/>
              <a:t>can be </a:t>
            </a:r>
            <a:r>
              <a:rPr lang="en-US" dirty="0"/>
              <a:t>formed by applying the </a:t>
            </a:r>
            <a:r>
              <a:rPr lang="en-US" b="1" i="1" dirty="0">
                <a:solidFill>
                  <a:srgbClr val="0000FF"/>
                </a:solidFill>
              </a:rPr>
              <a:t>record</a:t>
            </a:r>
            <a:r>
              <a:rPr lang="en-US" dirty="0"/>
              <a:t> type constructor to the field names </a:t>
            </a:r>
            <a:r>
              <a:rPr lang="en-US" dirty="0" smtClean="0"/>
              <a:t>&amp; their </a:t>
            </a:r>
            <a:r>
              <a:rPr lang="en-US" dirty="0"/>
              <a:t>types. </a:t>
            </a:r>
            <a:endParaRPr lang="en-US" dirty="0" smtClean="0"/>
          </a:p>
          <a:p>
            <a:pPr marL="514350" indent="-514350" algn="just">
              <a:buAutoNum type="arabicPeriod" startAt="3"/>
            </a:pPr>
            <a:r>
              <a:rPr lang="en-US" dirty="0" smtClean="0"/>
              <a:t>A </a:t>
            </a:r>
            <a:r>
              <a:rPr lang="en-US" dirty="0"/>
              <a:t>type expression can be formed by using the </a:t>
            </a:r>
            <a:r>
              <a:rPr lang="en-US" dirty="0">
                <a:solidFill>
                  <a:srgbClr val="0000FF"/>
                </a:solidFill>
              </a:rPr>
              <a:t>type constructor </a:t>
            </a:r>
            <a:r>
              <a:rPr lang="en-US" dirty="0" smtClean="0">
                <a:solidFill>
                  <a:srgbClr val="0000FF"/>
                </a:solidFill>
                <a:sym typeface="Symbol"/>
              </a:rPr>
              <a:t>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/>
              <a:t>for </a:t>
            </a:r>
            <a:r>
              <a:rPr lang="en-US" dirty="0" smtClean="0"/>
              <a:t>function types</a:t>
            </a:r>
            <a:r>
              <a:rPr lang="en-US" dirty="0"/>
              <a:t>. We write </a:t>
            </a:r>
            <a:r>
              <a:rPr lang="en-US" b="1" dirty="0">
                <a:solidFill>
                  <a:srgbClr val="0000FF"/>
                </a:solidFill>
              </a:rPr>
              <a:t>s </a:t>
            </a:r>
            <a:r>
              <a:rPr lang="en-US" b="1" dirty="0" smtClean="0">
                <a:solidFill>
                  <a:srgbClr val="0000FF"/>
                </a:solidFill>
                <a:sym typeface="Symbol"/>
              </a:rPr>
              <a:t></a:t>
            </a:r>
            <a:r>
              <a:rPr lang="en-US" b="1" dirty="0" smtClean="0">
                <a:solidFill>
                  <a:srgbClr val="0000FF"/>
                </a:solidFill>
              </a:rPr>
              <a:t>t </a:t>
            </a:r>
            <a:r>
              <a:rPr lang="en-US" dirty="0"/>
              <a:t>for "function </a:t>
            </a:r>
            <a:r>
              <a:rPr lang="en-US" dirty="0" smtClean="0">
                <a:solidFill>
                  <a:srgbClr val="FF0000"/>
                </a:solidFill>
              </a:rPr>
              <a:t>from </a:t>
            </a:r>
            <a:r>
              <a:rPr lang="en-US" dirty="0">
                <a:solidFill>
                  <a:srgbClr val="FF0000"/>
                </a:solidFill>
              </a:rPr>
              <a:t>type s to type </a:t>
            </a:r>
            <a:r>
              <a:rPr lang="en-US" dirty="0" smtClean="0">
                <a:solidFill>
                  <a:srgbClr val="FF0000"/>
                </a:solidFill>
              </a:rPr>
              <a:t>t</a:t>
            </a:r>
            <a:r>
              <a:rPr lang="en-US" dirty="0" smtClean="0"/>
              <a:t>”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382000" cy="55927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 smtClean="0"/>
              <a:t>6. If </a:t>
            </a:r>
            <a:r>
              <a:rPr lang="en-US" b="1" dirty="0">
                <a:solidFill>
                  <a:srgbClr val="0000FF"/>
                </a:solidFill>
              </a:rPr>
              <a:t>s</a:t>
            </a:r>
            <a:r>
              <a:rPr lang="en-US" dirty="0"/>
              <a:t> </a:t>
            </a:r>
            <a:r>
              <a:rPr lang="en-US" dirty="0" smtClean="0"/>
              <a:t>&amp; </a:t>
            </a:r>
            <a:r>
              <a:rPr lang="en-US" b="1" dirty="0">
                <a:solidFill>
                  <a:srgbClr val="0000FF"/>
                </a:solidFill>
              </a:rPr>
              <a:t>t</a:t>
            </a:r>
            <a:r>
              <a:rPr lang="en-US" dirty="0"/>
              <a:t> are type expressions, then their Cartesian product </a:t>
            </a:r>
            <a:r>
              <a:rPr lang="en-US" b="1" dirty="0">
                <a:solidFill>
                  <a:srgbClr val="0000FF"/>
                </a:solidFill>
              </a:rPr>
              <a:t>s x t </a:t>
            </a:r>
            <a:r>
              <a:rPr lang="en-US" dirty="0"/>
              <a:t>is </a:t>
            </a:r>
            <a:r>
              <a:rPr lang="en-US" dirty="0" smtClean="0"/>
              <a:t>a type </a:t>
            </a:r>
            <a:r>
              <a:rPr lang="en-US" dirty="0"/>
              <a:t>expression. </a:t>
            </a:r>
          </a:p>
          <a:p>
            <a:pPr algn="just">
              <a:buNone/>
            </a:pPr>
            <a:r>
              <a:rPr lang="en-US" dirty="0" smtClean="0"/>
              <a:t>7. Type </a:t>
            </a:r>
            <a:r>
              <a:rPr lang="en-US" dirty="0"/>
              <a:t>expressions may contain variables whose values are type </a:t>
            </a:r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62200" y="4038600"/>
            <a:ext cx="4953000" cy="830997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A convenient way to represent a type expression is to use a </a:t>
            </a:r>
            <a:r>
              <a:rPr lang="en-US" sz="2400" b="1" dirty="0" smtClean="0">
                <a:solidFill>
                  <a:srgbClr val="0000FF"/>
                </a:solidFill>
              </a:rPr>
              <a:t>graph/Dag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3000" y="5334000"/>
            <a:ext cx="7239000" cy="95410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Interior nodes</a:t>
            </a:r>
            <a:r>
              <a:rPr lang="en-US" sz="2800" dirty="0" smtClean="0"/>
              <a:t>: type constructor</a:t>
            </a:r>
          </a:p>
          <a:p>
            <a:r>
              <a:rPr lang="en-US" sz="2800" b="1" dirty="0" smtClean="0">
                <a:solidFill>
                  <a:srgbClr val="0000FF"/>
                </a:solidFill>
              </a:rPr>
              <a:t>Leaves:</a:t>
            </a:r>
            <a:r>
              <a:rPr lang="en-US" sz="2800" dirty="0" smtClean="0"/>
              <a:t> basic types, type name, type variables</a:t>
            </a:r>
            <a:endParaRPr lang="en-US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 </a:t>
            </a:r>
            <a:r>
              <a:rPr lang="en-US" b="1" dirty="0" smtClean="0"/>
              <a:t>Equivalence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When are two type expressions equivalent?</a:t>
            </a:r>
            <a:r>
              <a:rPr lang="en-US" dirty="0"/>
              <a:t> </a:t>
            </a:r>
            <a:endParaRPr lang="en-US" dirty="0" smtClean="0"/>
          </a:p>
          <a:p>
            <a:pPr algn="just"/>
            <a:r>
              <a:rPr lang="en-US" dirty="0" smtClean="0"/>
              <a:t>Many </a:t>
            </a:r>
            <a:r>
              <a:rPr lang="en-US" dirty="0"/>
              <a:t>type-checking rules have </a:t>
            </a:r>
            <a:r>
              <a:rPr lang="en-US" dirty="0" smtClean="0"/>
              <a:t>the form</a:t>
            </a:r>
            <a:r>
              <a:rPr lang="en-US" dirty="0"/>
              <a:t>, "</a:t>
            </a:r>
            <a:r>
              <a:rPr lang="en-US" b="1" i="1" dirty="0">
                <a:solidFill>
                  <a:srgbClr val="FF0000"/>
                </a:solidFill>
              </a:rPr>
              <a:t>if</a:t>
            </a:r>
            <a:r>
              <a:rPr lang="en-US" b="1" i="1" dirty="0">
                <a:solidFill>
                  <a:srgbClr val="0000FF"/>
                </a:solidFill>
              </a:rPr>
              <a:t> two type expressions are equal </a:t>
            </a:r>
            <a:r>
              <a:rPr lang="en-US" b="1" i="1" dirty="0">
                <a:solidFill>
                  <a:srgbClr val="FF0000"/>
                </a:solidFill>
              </a:rPr>
              <a:t>then</a:t>
            </a:r>
            <a:r>
              <a:rPr lang="en-US" b="1" i="1" dirty="0">
                <a:solidFill>
                  <a:srgbClr val="0000FF"/>
                </a:solidFill>
              </a:rPr>
              <a:t> return a certain type </a:t>
            </a:r>
            <a:r>
              <a:rPr lang="en-US" b="1" i="1" dirty="0">
                <a:solidFill>
                  <a:srgbClr val="FF0000"/>
                </a:solidFill>
              </a:rPr>
              <a:t>else</a:t>
            </a:r>
            <a:r>
              <a:rPr lang="en-US" b="1" i="1" dirty="0">
                <a:solidFill>
                  <a:srgbClr val="0000FF"/>
                </a:solidFill>
              </a:rPr>
              <a:t> error</a:t>
            </a:r>
            <a:r>
              <a:rPr lang="en-US" dirty="0"/>
              <a:t>."</a:t>
            </a:r>
          </a:p>
          <a:p>
            <a:pPr algn="just"/>
            <a:r>
              <a:rPr lang="en-US" dirty="0"/>
              <a:t>Potential ambiguities arise when names are given to type expressions and </a:t>
            </a:r>
            <a:r>
              <a:rPr lang="en-US" dirty="0" smtClean="0"/>
              <a:t>the names </a:t>
            </a:r>
            <a:r>
              <a:rPr lang="en-US" dirty="0"/>
              <a:t>are then used in subsequent type expressions.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key issue is </a:t>
            </a:r>
            <a:r>
              <a:rPr lang="en-US" dirty="0" smtClean="0"/>
              <a:t>whether a </a:t>
            </a:r>
            <a:r>
              <a:rPr lang="en-US" dirty="0"/>
              <a:t>name in a type expression stands for itself or whether it is an </a:t>
            </a:r>
            <a:r>
              <a:rPr lang="en-US" dirty="0" smtClean="0"/>
              <a:t>abbreviation for </a:t>
            </a:r>
            <a:r>
              <a:rPr lang="en-US" dirty="0"/>
              <a:t>another type expression.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458200" cy="513556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When type expressions are represented by graphs, two types are </a:t>
            </a:r>
            <a:r>
              <a:rPr lang="en-US" dirty="0" smtClean="0"/>
              <a:t>structurally equivalent </a:t>
            </a:r>
            <a:r>
              <a:rPr lang="en-US" dirty="0"/>
              <a:t>if and only if one of the </a:t>
            </a:r>
            <a:r>
              <a:rPr lang="en-US" dirty="0" smtClean="0"/>
              <a:t>following </a:t>
            </a:r>
            <a:r>
              <a:rPr lang="en-US" dirty="0"/>
              <a:t>conditions is true</a:t>
            </a:r>
            <a:r>
              <a:rPr lang="en-US" dirty="0" smtClean="0"/>
              <a:t>: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>
                <a:solidFill>
                  <a:srgbClr val="0000FF"/>
                </a:solidFill>
              </a:rPr>
              <a:t>They are the same basic type.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rgbClr val="0000FF"/>
                </a:solidFill>
              </a:rPr>
              <a:t>They </a:t>
            </a:r>
            <a:r>
              <a:rPr lang="en-US" dirty="0">
                <a:solidFill>
                  <a:srgbClr val="0000FF"/>
                </a:solidFill>
              </a:rPr>
              <a:t>are formed by applying the </a:t>
            </a:r>
            <a:r>
              <a:rPr lang="en-US" dirty="0" smtClean="0">
                <a:solidFill>
                  <a:srgbClr val="0000FF"/>
                </a:solidFill>
              </a:rPr>
              <a:t>same constructor </a:t>
            </a:r>
            <a:r>
              <a:rPr lang="en-US" dirty="0">
                <a:solidFill>
                  <a:srgbClr val="0000FF"/>
                </a:solidFill>
              </a:rPr>
              <a:t>to structurally </a:t>
            </a:r>
            <a:r>
              <a:rPr lang="en-US" dirty="0" smtClean="0">
                <a:solidFill>
                  <a:srgbClr val="0000FF"/>
                </a:solidFill>
              </a:rPr>
              <a:t>equivalent types</a:t>
            </a:r>
            <a:endParaRPr lang="en-US" dirty="0">
              <a:solidFill>
                <a:srgbClr val="0000FF"/>
              </a:solidFill>
            </a:endParaRP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rgbClr val="0000FF"/>
                </a:solidFill>
              </a:rPr>
              <a:t>One </a:t>
            </a:r>
            <a:r>
              <a:rPr lang="en-US" dirty="0">
                <a:solidFill>
                  <a:srgbClr val="0000FF"/>
                </a:solidFill>
              </a:rPr>
              <a:t>is a type name that denotes the </a:t>
            </a:r>
            <a:r>
              <a:rPr lang="en-US" dirty="0" smtClean="0">
                <a:solidFill>
                  <a:srgbClr val="0000FF"/>
                </a:solidFill>
              </a:rPr>
              <a:t>other.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Operations Within </a:t>
            </a:r>
            <a:r>
              <a:rPr lang="en-US" b="1" dirty="0">
                <a:solidFill>
                  <a:srgbClr val="FF0000"/>
                </a:solidFill>
              </a:rPr>
              <a:t>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syntax-directed definition </a:t>
            </a:r>
            <a:r>
              <a:rPr lang="en-US" dirty="0" smtClean="0"/>
              <a:t>builds </a:t>
            </a:r>
            <a:r>
              <a:rPr lang="en-US" dirty="0"/>
              <a:t>up the three-address code </a:t>
            </a:r>
            <a:r>
              <a:rPr lang="en-US" dirty="0" smtClean="0"/>
              <a:t>for an </a:t>
            </a:r>
            <a:r>
              <a:rPr lang="en-US" dirty="0"/>
              <a:t>assignment statement </a:t>
            </a:r>
            <a:r>
              <a:rPr lang="en-US" b="1" i="1" dirty="0">
                <a:solidFill>
                  <a:srgbClr val="0000FF"/>
                </a:solidFill>
              </a:rPr>
              <a:t>S</a:t>
            </a:r>
            <a:r>
              <a:rPr lang="en-US" dirty="0"/>
              <a:t> using attribute code for </a:t>
            </a:r>
            <a:r>
              <a:rPr lang="en-US" b="1" i="1" dirty="0">
                <a:solidFill>
                  <a:srgbClr val="0000FF"/>
                </a:solidFill>
              </a:rPr>
              <a:t>S</a:t>
            </a:r>
            <a:r>
              <a:rPr lang="en-US" dirty="0"/>
              <a:t> and attributes </a:t>
            </a:r>
            <a:r>
              <a:rPr lang="en-US" b="1" i="1" dirty="0" err="1">
                <a:solidFill>
                  <a:srgbClr val="0000FF"/>
                </a:solidFill>
              </a:rPr>
              <a:t>addr</a:t>
            </a:r>
            <a:r>
              <a:rPr lang="en-US" dirty="0"/>
              <a:t> </a:t>
            </a:r>
            <a:r>
              <a:rPr lang="en-US" dirty="0" smtClean="0"/>
              <a:t>and code </a:t>
            </a:r>
            <a:r>
              <a:rPr lang="en-US" dirty="0"/>
              <a:t>for an expression </a:t>
            </a:r>
            <a:r>
              <a:rPr lang="en-US" b="1" dirty="0">
                <a:solidFill>
                  <a:srgbClr val="0000FF"/>
                </a:solidFill>
              </a:rPr>
              <a:t>E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Attributes </a:t>
            </a:r>
            <a:r>
              <a:rPr lang="en-US" b="1" i="1" dirty="0" err="1" smtClean="0">
                <a:solidFill>
                  <a:srgbClr val="0000FF"/>
                </a:solidFill>
              </a:rPr>
              <a:t>S</a:t>
            </a:r>
            <a:r>
              <a:rPr lang="en-US" b="1" i="1" baseline="-25000" dirty="0" err="1" smtClean="0">
                <a:solidFill>
                  <a:srgbClr val="0000FF"/>
                </a:solidFill>
              </a:rPr>
              <a:t>.code</a:t>
            </a:r>
            <a:r>
              <a:rPr lang="en-US" i="1" dirty="0" smtClean="0">
                <a:solidFill>
                  <a:srgbClr val="0000FF"/>
                </a:solidFill>
              </a:rPr>
              <a:t> </a:t>
            </a:r>
            <a:r>
              <a:rPr lang="en-US" dirty="0"/>
              <a:t>and </a:t>
            </a:r>
            <a:r>
              <a:rPr lang="en-US" b="1" i="1" dirty="0" err="1" smtClean="0">
                <a:solidFill>
                  <a:srgbClr val="0000FF"/>
                </a:solidFill>
              </a:rPr>
              <a:t>E</a:t>
            </a:r>
            <a:r>
              <a:rPr lang="en-US" b="1" i="1" baseline="-25000" dirty="0" err="1" smtClean="0">
                <a:solidFill>
                  <a:srgbClr val="0000FF"/>
                </a:solidFill>
              </a:rPr>
              <a:t>.code</a:t>
            </a:r>
            <a:r>
              <a:rPr lang="en-US" b="1" i="1" dirty="0" smtClean="0">
                <a:solidFill>
                  <a:srgbClr val="0000FF"/>
                </a:solidFill>
              </a:rPr>
              <a:t> </a:t>
            </a:r>
            <a:r>
              <a:rPr lang="en-US" dirty="0"/>
              <a:t>denote the </a:t>
            </a:r>
            <a:r>
              <a:rPr lang="en-US" dirty="0" smtClean="0"/>
              <a:t>three-address code </a:t>
            </a:r>
            <a:r>
              <a:rPr lang="en-US" dirty="0"/>
              <a:t>for S and E, respectively. </a:t>
            </a:r>
            <a:endParaRPr lang="en-US" dirty="0" smtClean="0"/>
          </a:p>
          <a:p>
            <a:pPr algn="just"/>
            <a:r>
              <a:rPr lang="en-US" dirty="0" smtClean="0"/>
              <a:t>Attribute </a:t>
            </a:r>
            <a:r>
              <a:rPr lang="en-US" b="1" i="1" dirty="0" err="1">
                <a:solidFill>
                  <a:srgbClr val="0000FF"/>
                </a:solidFill>
              </a:rPr>
              <a:t>E</a:t>
            </a:r>
            <a:r>
              <a:rPr lang="en-US" b="1" i="1" baseline="-25000" dirty="0" err="1">
                <a:solidFill>
                  <a:srgbClr val="0000FF"/>
                </a:solidFill>
              </a:rPr>
              <a:t>.addr</a:t>
            </a:r>
            <a:r>
              <a:rPr lang="en-US" dirty="0"/>
              <a:t> denotes the address that </a:t>
            </a:r>
            <a:r>
              <a:rPr lang="en-US" dirty="0" smtClean="0"/>
              <a:t>will </a:t>
            </a:r>
            <a:r>
              <a:rPr lang="en-US" dirty="0"/>
              <a:t>hold the value of E.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3430" y="238257"/>
            <a:ext cx="5760720" cy="409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4267200"/>
            <a:ext cx="8046720" cy="1897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066800"/>
            <a:ext cx="8229600" cy="20028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276600"/>
            <a:ext cx="8321040" cy="11773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4648199"/>
            <a:ext cx="8412480" cy="670575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400" y="457200"/>
            <a:ext cx="7955280" cy="579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397743"/>
            <a:ext cx="8229600" cy="187486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199" y="762000"/>
            <a:ext cx="8503920" cy="1782732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Rules </a:t>
            </a:r>
            <a:r>
              <a:rPr lang="en-US" b="1" dirty="0" smtClean="0"/>
              <a:t>for </a:t>
            </a:r>
            <a:r>
              <a:rPr lang="en-US" b="1" dirty="0"/>
              <a:t>Type Checking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dirty="0"/>
              <a:t>Type checking can take on two </a:t>
            </a:r>
            <a:r>
              <a:rPr lang="en-US" dirty="0" smtClean="0"/>
              <a:t>forms</a:t>
            </a:r>
            <a:r>
              <a:rPr lang="en-US" dirty="0"/>
              <a:t>: </a:t>
            </a:r>
            <a:r>
              <a:rPr lang="en-US" b="1" i="1" dirty="0">
                <a:solidFill>
                  <a:srgbClr val="FF0000"/>
                </a:solidFill>
              </a:rPr>
              <a:t>synthesis and inference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Type synthesis builds </a:t>
            </a:r>
            <a:r>
              <a:rPr lang="en-US" dirty="0"/>
              <a:t>up the type of an expression from the types of its </a:t>
            </a:r>
            <a:r>
              <a:rPr lang="en-US" dirty="0" err="1"/>
              <a:t>subexpressions</a:t>
            </a:r>
            <a:r>
              <a:rPr lang="en-US" dirty="0"/>
              <a:t>. </a:t>
            </a:r>
            <a:r>
              <a:rPr lang="en-US" dirty="0" smtClean="0"/>
              <a:t>It requires </a:t>
            </a:r>
            <a:r>
              <a:rPr lang="en-US" dirty="0"/>
              <a:t>names to be declared before they are used.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type of </a:t>
            </a:r>
            <a:r>
              <a:rPr lang="en-US" b="1" dirty="0" smtClean="0">
                <a:solidFill>
                  <a:srgbClr val="0000FF"/>
                </a:solidFill>
              </a:rPr>
              <a:t>E</a:t>
            </a:r>
            <a:r>
              <a:rPr lang="en-US" b="1" baseline="-25000" dirty="0" smtClean="0">
                <a:solidFill>
                  <a:srgbClr val="0000FF"/>
                </a:solidFill>
              </a:rPr>
              <a:t>1</a:t>
            </a:r>
            <a:r>
              <a:rPr lang="en-US" b="1" dirty="0" smtClean="0">
                <a:solidFill>
                  <a:srgbClr val="0000FF"/>
                </a:solidFill>
              </a:rPr>
              <a:t> </a:t>
            </a:r>
            <a:r>
              <a:rPr lang="en-US" b="1" dirty="0">
                <a:solidFill>
                  <a:srgbClr val="0000FF"/>
                </a:solidFill>
              </a:rPr>
              <a:t>+ E</a:t>
            </a:r>
            <a:r>
              <a:rPr lang="en-US" b="1" baseline="-25000" dirty="0">
                <a:solidFill>
                  <a:srgbClr val="0000FF"/>
                </a:solidFill>
              </a:rPr>
              <a:t>2</a:t>
            </a:r>
            <a:r>
              <a:rPr lang="en-US" dirty="0"/>
              <a:t> </a:t>
            </a:r>
            <a:r>
              <a:rPr lang="en-US" dirty="0" smtClean="0"/>
              <a:t>is defined </a:t>
            </a:r>
            <a:r>
              <a:rPr lang="en-US" dirty="0"/>
              <a:t>in terms of the </a:t>
            </a:r>
            <a:r>
              <a:rPr lang="en-US" i="1" dirty="0">
                <a:solidFill>
                  <a:srgbClr val="0000FF"/>
                </a:solidFill>
              </a:rPr>
              <a:t>types of </a:t>
            </a:r>
            <a:r>
              <a:rPr lang="en-US" i="1" dirty="0" smtClean="0">
                <a:solidFill>
                  <a:srgbClr val="0000FF"/>
                </a:solidFill>
              </a:rPr>
              <a:t>E</a:t>
            </a:r>
            <a:r>
              <a:rPr lang="en-US" i="1" baseline="-25000" dirty="0" smtClean="0">
                <a:solidFill>
                  <a:srgbClr val="0000FF"/>
                </a:solidFill>
              </a:rPr>
              <a:t>1</a:t>
            </a:r>
            <a:r>
              <a:rPr lang="en-US" i="1" dirty="0" smtClean="0">
                <a:solidFill>
                  <a:srgbClr val="0000FF"/>
                </a:solidFill>
              </a:rPr>
              <a:t> </a:t>
            </a:r>
            <a:r>
              <a:rPr lang="en-US" i="1" dirty="0">
                <a:solidFill>
                  <a:srgbClr val="0000FF"/>
                </a:solidFill>
              </a:rPr>
              <a:t>and E</a:t>
            </a:r>
            <a:r>
              <a:rPr lang="en-US" i="1" baseline="-25000" dirty="0">
                <a:solidFill>
                  <a:srgbClr val="0000FF"/>
                </a:solidFill>
              </a:rPr>
              <a:t>2</a:t>
            </a:r>
            <a:r>
              <a:rPr lang="en-US" dirty="0"/>
              <a:t> </a:t>
            </a:r>
            <a:endParaRPr lang="en-US" dirty="0" smtClean="0"/>
          </a:p>
          <a:p>
            <a:pPr algn="just"/>
            <a:r>
              <a:rPr lang="en-US" dirty="0" smtClean="0"/>
              <a:t>A </a:t>
            </a:r>
            <a:r>
              <a:rPr lang="en-US" dirty="0"/>
              <a:t>typical rule for type </a:t>
            </a:r>
            <a:r>
              <a:rPr lang="en-US" dirty="0" smtClean="0"/>
              <a:t>synthesis has </a:t>
            </a:r>
            <a:r>
              <a:rPr lang="en-US" dirty="0"/>
              <a:t>the </a:t>
            </a:r>
            <a:r>
              <a:rPr lang="en-US" dirty="0" smtClean="0"/>
              <a:t>form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Here </a:t>
            </a:r>
            <a:r>
              <a:rPr lang="en-US" i="1" dirty="0" smtClean="0">
                <a:solidFill>
                  <a:srgbClr val="FF0000"/>
                </a:solidFill>
              </a:rPr>
              <a:t>f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i="1" dirty="0">
                <a:solidFill>
                  <a:srgbClr val="FF0000"/>
                </a:solidFill>
              </a:rPr>
              <a:t>x</a:t>
            </a:r>
            <a:r>
              <a:rPr lang="en-US" dirty="0"/>
              <a:t> denote expressions, and </a:t>
            </a:r>
            <a:r>
              <a:rPr lang="en-US" b="1" dirty="0">
                <a:solidFill>
                  <a:srgbClr val="0000FF"/>
                </a:solidFill>
              </a:rPr>
              <a:t>s </a:t>
            </a:r>
            <a:r>
              <a:rPr lang="en-US" b="1" dirty="0" smtClean="0">
                <a:solidFill>
                  <a:srgbClr val="0000FF"/>
                </a:solidFill>
                <a:sym typeface="Symbol"/>
              </a:rPr>
              <a:t></a:t>
            </a:r>
            <a:r>
              <a:rPr lang="en-US" b="1" dirty="0" smtClean="0">
                <a:solidFill>
                  <a:srgbClr val="0000FF"/>
                </a:solidFill>
              </a:rPr>
              <a:t> </a:t>
            </a:r>
            <a:r>
              <a:rPr lang="en-US" b="1" dirty="0">
                <a:solidFill>
                  <a:srgbClr val="0000FF"/>
                </a:solidFill>
              </a:rPr>
              <a:t>t</a:t>
            </a:r>
            <a:r>
              <a:rPr lang="en-US" dirty="0"/>
              <a:t> denotes a function </a:t>
            </a:r>
            <a:r>
              <a:rPr lang="en-US" dirty="0" smtClean="0"/>
              <a:t>from </a:t>
            </a:r>
            <a:r>
              <a:rPr lang="en-US" i="1" dirty="0">
                <a:solidFill>
                  <a:srgbClr val="FF0000"/>
                </a:solidFill>
              </a:rPr>
              <a:t>s</a:t>
            </a:r>
            <a:r>
              <a:rPr lang="en-US" dirty="0"/>
              <a:t> to </a:t>
            </a:r>
            <a:r>
              <a:rPr lang="en-US" i="1" dirty="0">
                <a:solidFill>
                  <a:srgbClr val="FF0000"/>
                </a:solidFill>
              </a:rPr>
              <a:t>t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This rule for functions with one argument carries over to </a:t>
            </a:r>
            <a:r>
              <a:rPr lang="en-US" dirty="0" smtClean="0"/>
              <a:t>functions </a:t>
            </a:r>
            <a:r>
              <a:rPr lang="en-US" dirty="0"/>
              <a:t>with </a:t>
            </a:r>
            <a:r>
              <a:rPr lang="en-US" dirty="0" smtClean="0"/>
              <a:t>several arguments</a:t>
            </a:r>
            <a:r>
              <a:rPr lang="en-US" dirty="0"/>
              <a:t>. The rule </a:t>
            </a:r>
            <a:r>
              <a:rPr lang="en-US" dirty="0" smtClean="0"/>
              <a:t>can </a:t>
            </a:r>
            <a:r>
              <a:rPr lang="en-US" dirty="0"/>
              <a:t>be adapted for </a:t>
            </a:r>
            <a:r>
              <a:rPr lang="en-US" b="1" dirty="0" smtClean="0">
                <a:solidFill>
                  <a:srgbClr val="0000FF"/>
                </a:solidFill>
              </a:rPr>
              <a:t>E</a:t>
            </a:r>
            <a:r>
              <a:rPr lang="en-US" b="1" baseline="-25000" dirty="0" smtClean="0">
                <a:solidFill>
                  <a:srgbClr val="0000FF"/>
                </a:solidFill>
              </a:rPr>
              <a:t>1</a:t>
            </a:r>
            <a:r>
              <a:rPr lang="en-US" b="1" dirty="0" smtClean="0">
                <a:solidFill>
                  <a:srgbClr val="0000FF"/>
                </a:solidFill>
              </a:rPr>
              <a:t> + E</a:t>
            </a:r>
            <a:r>
              <a:rPr lang="en-US" b="1" baseline="-25000" dirty="0" smtClean="0">
                <a:solidFill>
                  <a:srgbClr val="0000FF"/>
                </a:solidFill>
              </a:rPr>
              <a:t>2</a:t>
            </a:r>
            <a:r>
              <a:rPr lang="en-US" dirty="0" smtClean="0"/>
              <a:t> </a:t>
            </a:r>
            <a:r>
              <a:rPr lang="en-US" dirty="0"/>
              <a:t>by viewing it as a </a:t>
            </a:r>
            <a:r>
              <a:rPr lang="en-US" dirty="0" smtClean="0"/>
              <a:t>function </a:t>
            </a:r>
            <a:r>
              <a:rPr lang="it-IT" dirty="0" smtClean="0"/>
              <a:t>application </a:t>
            </a:r>
            <a:r>
              <a:rPr lang="it-IT" b="1" dirty="0">
                <a:solidFill>
                  <a:srgbClr val="FF0000"/>
                </a:solidFill>
              </a:rPr>
              <a:t>add( </a:t>
            </a:r>
            <a:r>
              <a:rPr lang="it-IT" b="1" dirty="0" smtClean="0">
                <a:solidFill>
                  <a:srgbClr val="FF0000"/>
                </a:solidFill>
              </a:rPr>
              <a:t>E</a:t>
            </a:r>
            <a:r>
              <a:rPr lang="it-IT" b="1" baseline="-25000" dirty="0" smtClean="0">
                <a:solidFill>
                  <a:srgbClr val="FF0000"/>
                </a:solidFill>
              </a:rPr>
              <a:t>1</a:t>
            </a:r>
            <a:r>
              <a:rPr lang="it-IT" b="1" dirty="0" smtClean="0">
                <a:solidFill>
                  <a:srgbClr val="FF0000"/>
                </a:solidFill>
              </a:rPr>
              <a:t>. </a:t>
            </a:r>
            <a:r>
              <a:rPr lang="it-IT" b="1" dirty="0">
                <a:solidFill>
                  <a:srgbClr val="FF0000"/>
                </a:solidFill>
              </a:rPr>
              <a:t>E</a:t>
            </a:r>
            <a:r>
              <a:rPr lang="it-IT" b="1" baseline="-25000" dirty="0">
                <a:solidFill>
                  <a:srgbClr val="FF0000"/>
                </a:solidFill>
              </a:rPr>
              <a:t>2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smtClean="0">
                <a:solidFill>
                  <a:srgbClr val="FF0000"/>
                </a:solidFill>
              </a:rPr>
              <a:t>)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92680" y="3648332"/>
            <a:ext cx="4846320" cy="997089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pPr algn="just"/>
            <a:r>
              <a:rPr lang="en-US" b="1" i="1" dirty="0" smtClean="0">
                <a:solidFill>
                  <a:srgbClr val="0000FF"/>
                </a:solidFill>
              </a:rPr>
              <a:t>Type </a:t>
            </a:r>
            <a:r>
              <a:rPr lang="en-US" b="1" i="1" dirty="0">
                <a:solidFill>
                  <a:srgbClr val="0000FF"/>
                </a:solidFill>
              </a:rPr>
              <a:t>inference </a:t>
            </a:r>
            <a:r>
              <a:rPr lang="en-US" dirty="0"/>
              <a:t>determines the type of a language construct from the way </a:t>
            </a:r>
            <a:r>
              <a:rPr lang="en-US" dirty="0" smtClean="0"/>
              <a:t>it is </a:t>
            </a:r>
            <a:r>
              <a:rPr lang="en-US" dirty="0"/>
              <a:t>used. </a:t>
            </a:r>
            <a:endParaRPr lang="en-US" dirty="0" smtClean="0"/>
          </a:p>
          <a:p>
            <a:pPr algn="just"/>
            <a:r>
              <a:rPr lang="en-US" dirty="0" smtClean="0"/>
              <a:t>Let </a:t>
            </a:r>
            <a:r>
              <a:rPr lang="en-US" dirty="0"/>
              <a:t>null be a </a:t>
            </a:r>
            <a:r>
              <a:rPr lang="en-US" dirty="0" smtClean="0"/>
              <a:t>function</a:t>
            </a:r>
            <a:r>
              <a:rPr lang="en-US" dirty="0"/>
              <a:t> </a:t>
            </a:r>
            <a:r>
              <a:rPr lang="en-US" dirty="0" smtClean="0"/>
              <a:t>that </a:t>
            </a:r>
            <a:r>
              <a:rPr lang="en-US" dirty="0"/>
              <a:t>tests whether a list is empty. Then, </a:t>
            </a:r>
            <a:r>
              <a:rPr lang="en-US" dirty="0" smtClean="0"/>
              <a:t>from </a:t>
            </a:r>
            <a:r>
              <a:rPr lang="en-US" dirty="0"/>
              <a:t>the usage </a:t>
            </a:r>
            <a:r>
              <a:rPr lang="en-US" i="1" dirty="0">
                <a:solidFill>
                  <a:srgbClr val="0000FF"/>
                </a:solidFill>
              </a:rPr>
              <a:t>null(x)</a:t>
            </a:r>
            <a:r>
              <a:rPr lang="en-US" dirty="0"/>
              <a:t> , we can </a:t>
            </a:r>
            <a:r>
              <a:rPr lang="en-US" dirty="0" smtClean="0"/>
              <a:t>tell that </a:t>
            </a:r>
            <a:r>
              <a:rPr lang="en-US" dirty="0">
                <a:solidFill>
                  <a:srgbClr val="0000FF"/>
                </a:solidFill>
              </a:rPr>
              <a:t>x</a:t>
            </a:r>
            <a:r>
              <a:rPr lang="en-US" dirty="0"/>
              <a:t> must be a list.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type of the elements of </a:t>
            </a:r>
            <a:r>
              <a:rPr lang="en-US" dirty="0">
                <a:solidFill>
                  <a:srgbClr val="0000FF"/>
                </a:solidFill>
              </a:rPr>
              <a:t>x</a:t>
            </a:r>
            <a:r>
              <a:rPr lang="en-US" dirty="0"/>
              <a:t> is not known; all we </a:t>
            </a:r>
            <a:r>
              <a:rPr lang="en-US" dirty="0" smtClean="0"/>
              <a:t>know is </a:t>
            </a:r>
            <a:r>
              <a:rPr lang="en-US" dirty="0"/>
              <a:t>that </a:t>
            </a:r>
            <a:r>
              <a:rPr lang="en-US" dirty="0">
                <a:solidFill>
                  <a:srgbClr val="0000FF"/>
                </a:solidFill>
              </a:rPr>
              <a:t>x</a:t>
            </a:r>
            <a:r>
              <a:rPr lang="en-US" dirty="0"/>
              <a:t> must be a list of elements of some type that is presently unknown.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Introduction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To do type checking a compiler needs to </a:t>
            </a:r>
            <a:r>
              <a:rPr lang="en-US" dirty="0" smtClean="0">
                <a:solidFill>
                  <a:srgbClr val="0000FF"/>
                </a:solidFill>
              </a:rPr>
              <a:t>assign a type expression</a:t>
            </a:r>
            <a:r>
              <a:rPr lang="en-US" dirty="0" smtClean="0"/>
              <a:t> to each component of the source program. </a:t>
            </a:r>
          </a:p>
          <a:p>
            <a:pPr algn="just"/>
            <a:r>
              <a:rPr lang="en-US" dirty="0" smtClean="0"/>
              <a:t>The compiler must then determine that these type expressions conform </a:t>
            </a:r>
            <a:r>
              <a:rPr lang="en-US" dirty="0" smtClean="0">
                <a:solidFill>
                  <a:srgbClr val="C00000"/>
                </a:solidFill>
              </a:rPr>
              <a:t>to a collection of logical rules</a:t>
            </a:r>
            <a:r>
              <a:rPr lang="en-US" dirty="0" smtClean="0"/>
              <a:t> that is called the </a:t>
            </a:r>
            <a:r>
              <a:rPr lang="en-US" dirty="0" smtClean="0">
                <a:solidFill>
                  <a:srgbClr val="0070C0"/>
                </a:solidFill>
              </a:rPr>
              <a:t>type system</a:t>
            </a:r>
            <a:r>
              <a:rPr lang="en-US" dirty="0" smtClean="0"/>
              <a:t> for the source language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Variables representing type expressions allow us to talk about </a:t>
            </a:r>
            <a:r>
              <a:rPr lang="en-US" dirty="0" smtClean="0"/>
              <a:t>unknown types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We </a:t>
            </a:r>
            <a:r>
              <a:rPr lang="en-US" dirty="0"/>
              <a:t>shall use Greek letters </a:t>
            </a:r>
            <a:r>
              <a:rPr lang="en-US" dirty="0" smtClean="0">
                <a:sym typeface="Symbol"/>
              </a:rPr>
              <a:t>, </a:t>
            </a:r>
            <a:r>
              <a:rPr lang="en-US" dirty="0" smtClean="0"/>
              <a:t>,….. </a:t>
            </a:r>
            <a:r>
              <a:rPr lang="en-US" dirty="0"/>
              <a:t>for type variables in type expressions.</a:t>
            </a:r>
          </a:p>
          <a:p>
            <a:pPr algn="ctr"/>
            <a:r>
              <a:rPr lang="en-US" dirty="0">
                <a:solidFill>
                  <a:srgbClr val="0000FF"/>
                </a:solidFill>
              </a:rPr>
              <a:t>A typical rule for type inference has the </a:t>
            </a:r>
            <a:r>
              <a:rPr lang="en-US" dirty="0" smtClean="0">
                <a:solidFill>
                  <a:srgbClr val="0000FF"/>
                </a:solidFill>
              </a:rPr>
              <a:t>form</a:t>
            </a:r>
            <a:r>
              <a:rPr lang="en-US" dirty="0" smtClean="0"/>
              <a:t> 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>
              <a:buNone/>
            </a:pP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871182"/>
            <a:ext cx="8046720" cy="969491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2314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The </a:t>
            </a:r>
            <a:r>
              <a:rPr lang="en-US" dirty="0"/>
              <a:t>rules </a:t>
            </a:r>
            <a:r>
              <a:rPr lang="en-US" dirty="0" smtClean="0"/>
              <a:t>for checking </a:t>
            </a:r>
            <a:r>
              <a:rPr lang="en-US" dirty="0"/>
              <a:t>statements are similar to </a:t>
            </a:r>
            <a:r>
              <a:rPr lang="en-US" dirty="0" smtClean="0"/>
              <a:t>the rules for </a:t>
            </a:r>
            <a:r>
              <a:rPr lang="en-US" dirty="0"/>
              <a:t>expressions. </a:t>
            </a:r>
            <a:endParaRPr lang="en-US" dirty="0" smtClean="0"/>
          </a:p>
          <a:p>
            <a:pPr algn="just"/>
            <a:r>
              <a:rPr lang="en-US" dirty="0" smtClean="0"/>
              <a:t>For </a:t>
            </a:r>
            <a:r>
              <a:rPr lang="en-US" dirty="0"/>
              <a:t>example, we </a:t>
            </a:r>
            <a:r>
              <a:rPr lang="en-US" dirty="0" smtClean="0"/>
              <a:t>treat the </a:t>
            </a:r>
            <a:r>
              <a:rPr lang="en-US" dirty="0"/>
              <a:t>conditional </a:t>
            </a:r>
            <a:r>
              <a:rPr lang="en-US" dirty="0" smtClean="0"/>
              <a:t>statement</a:t>
            </a:r>
          </a:p>
          <a:p>
            <a:pPr algn="just">
              <a:buNone/>
            </a:pPr>
            <a:r>
              <a:rPr lang="en-US" dirty="0" smtClean="0"/>
              <a:t>" </a:t>
            </a:r>
            <a:r>
              <a:rPr lang="en-US" b="1" dirty="0">
                <a:solidFill>
                  <a:srgbClr val="0000FF"/>
                </a:solidFill>
              </a:rPr>
              <a:t>if ( E) S</a:t>
            </a:r>
            <a:r>
              <a:rPr lang="en-US" dirty="0"/>
              <a:t>;" as if it were the application of a </a:t>
            </a:r>
            <a:r>
              <a:rPr lang="en-US" dirty="0" smtClean="0"/>
              <a:t>function </a:t>
            </a:r>
            <a:r>
              <a:rPr lang="en-US" i="1" dirty="0" smtClean="0"/>
              <a:t>if</a:t>
            </a:r>
            <a:r>
              <a:rPr lang="en-US" dirty="0" smtClean="0"/>
              <a:t> </a:t>
            </a:r>
            <a:r>
              <a:rPr lang="en-US" dirty="0"/>
              <a:t>to </a:t>
            </a:r>
            <a:r>
              <a:rPr lang="en-US" b="1" dirty="0"/>
              <a:t>E</a:t>
            </a:r>
            <a:r>
              <a:rPr lang="en-US" dirty="0"/>
              <a:t> and </a:t>
            </a:r>
            <a:r>
              <a:rPr lang="en-US" b="1" dirty="0"/>
              <a:t>S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Let </a:t>
            </a:r>
            <a:r>
              <a:rPr lang="en-US" dirty="0"/>
              <a:t>the special type </a:t>
            </a:r>
            <a:r>
              <a:rPr lang="en-US" i="1" dirty="0">
                <a:solidFill>
                  <a:srgbClr val="0000FF"/>
                </a:solidFill>
              </a:rPr>
              <a:t>void</a:t>
            </a:r>
            <a:r>
              <a:rPr lang="en-US" dirty="0"/>
              <a:t> denote the absence of a value. </a:t>
            </a:r>
            <a:endParaRPr lang="en-US" dirty="0" smtClean="0"/>
          </a:p>
          <a:p>
            <a:pPr algn="just"/>
            <a:r>
              <a:rPr lang="en-US" dirty="0" smtClean="0"/>
              <a:t>Then function </a:t>
            </a:r>
            <a:r>
              <a:rPr lang="en-US" i="1" dirty="0">
                <a:solidFill>
                  <a:srgbClr val="0000FF"/>
                </a:solidFill>
              </a:rPr>
              <a:t>if</a:t>
            </a:r>
            <a:r>
              <a:rPr lang="en-US" dirty="0"/>
              <a:t> expects to be applied to a </a:t>
            </a:r>
            <a:r>
              <a:rPr lang="en-US" i="1" dirty="0" err="1">
                <a:solidFill>
                  <a:srgbClr val="0000FF"/>
                </a:solidFill>
              </a:rPr>
              <a:t>boolean</a:t>
            </a:r>
            <a:r>
              <a:rPr lang="en-US" dirty="0"/>
              <a:t> and a </a:t>
            </a:r>
            <a:r>
              <a:rPr lang="en-US" i="1" dirty="0">
                <a:solidFill>
                  <a:srgbClr val="0000FF"/>
                </a:solidFill>
              </a:rPr>
              <a:t>void</a:t>
            </a:r>
            <a:r>
              <a:rPr lang="en-US" dirty="0"/>
              <a:t>;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result of </a:t>
            </a:r>
            <a:r>
              <a:rPr lang="en-US" dirty="0" smtClean="0"/>
              <a:t>the application </a:t>
            </a:r>
            <a:r>
              <a:rPr lang="en-US" dirty="0"/>
              <a:t>is a </a:t>
            </a:r>
            <a:r>
              <a:rPr lang="en-US" i="1" dirty="0">
                <a:solidFill>
                  <a:srgbClr val="0000FF"/>
                </a:solidFill>
              </a:rPr>
              <a:t>void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 Conversions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 smtClean="0"/>
              <a:t>Consider expressions like </a:t>
            </a:r>
            <a:r>
              <a:rPr lang="en-US" b="1" dirty="0" smtClean="0">
                <a:solidFill>
                  <a:srgbClr val="FF0000"/>
                </a:solidFill>
              </a:rPr>
              <a:t>x + </a:t>
            </a:r>
            <a:r>
              <a:rPr lang="en-US" b="1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/>
              <a:t>, where </a:t>
            </a:r>
            <a:r>
              <a:rPr lang="en-US" b="1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 is of type </a:t>
            </a:r>
            <a:r>
              <a:rPr lang="en-US" i="1" dirty="0" smtClean="0">
                <a:solidFill>
                  <a:srgbClr val="FF0000"/>
                </a:solidFill>
              </a:rPr>
              <a:t>float</a:t>
            </a:r>
            <a:r>
              <a:rPr lang="en-US" dirty="0" smtClean="0"/>
              <a:t> and </a:t>
            </a:r>
            <a:r>
              <a:rPr lang="en-US" b="1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/>
              <a:t> is of type </a:t>
            </a:r>
            <a:r>
              <a:rPr lang="en-US" i="1" dirty="0" smtClean="0">
                <a:solidFill>
                  <a:srgbClr val="FF0000"/>
                </a:solidFill>
              </a:rPr>
              <a:t>integer</a:t>
            </a:r>
          </a:p>
          <a:p>
            <a:pPr algn="just"/>
            <a:r>
              <a:rPr lang="en-US" dirty="0" smtClean="0"/>
              <a:t>Since </a:t>
            </a:r>
            <a:r>
              <a:rPr lang="en-US" dirty="0"/>
              <a:t>the representation of integers </a:t>
            </a:r>
            <a:r>
              <a:rPr lang="en-US" dirty="0" smtClean="0"/>
              <a:t>&amp; floating-point </a:t>
            </a:r>
            <a:r>
              <a:rPr lang="en-US" dirty="0"/>
              <a:t>numbers is </a:t>
            </a:r>
            <a:r>
              <a:rPr lang="en-US" dirty="0" smtClean="0"/>
              <a:t>different within </a:t>
            </a:r>
            <a:r>
              <a:rPr lang="en-US" dirty="0"/>
              <a:t>a computer </a:t>
            </a:r>
            <a:r>
              <a:rPr lang="en-US" dirty="0" smtClean="0"/>
              <a:t>&amp; different </a:t>
            </a:r>
            <a:r>
              <a:rPr lang="en-US" dirty="0"/>
              <a:t>machine instructions are used for </a:t>
            </a:r>
            <a:r>
              <a:rPr lang="en-US" dirty="0" smtClean="0"/>
              <a:t>operations on </a:t>
            </a:r>
            <a:r>
              <a:rPr lang="en-US" dirty="0"/>
              <a:t>integers </a:t>
            </a:r>
            <a:r>
              <a:rPr lang="en-US" dirty="0" smtClean="0"/>
              <a:t>&amp; floats</a:t>
            </a:r>
            <a:r>
              <a:rPr lang="en-US" dirty="0"/>
              <a:t>, the compiler may need to convert one of the operands </a:t>
            </a:r>
            <a:r>
              <a:rPr lang="en-US" dirty="0" smtClean="0"/>
              <a:t>of + </a:t>
            </a:r>
            <a:r>
              <a:rPr lang="en-US" dirty="0"/>
              <a:t>to ensure that both operands are of the </a:t>
            </a:r>
            <a:r>
              <a:rPr lang="en-US" i="1" dirty="0">
                <a:solidFill>
                  <a:srgbClr val="0000FF"/>
                </a:solidFill>
              </a:rPr>
              <a:t>same type when the addition occurs</a:t>
            </a:r>
            <a:r>
              <a:rPr lang="en-US" i="1" dirty="0" smtClean="0">
                <a:solidFill>
                  <a:srgbClr val="0000FF"/>
                </a:solidFill>
              </a:rPr>
              <a:t>.</a:t>
            </a:r>
            <a:endParaRPr lang="en-US" i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algn="just"/>
            <a:r>
              <a:rPr lang="en-US" dirty="0" smtClean="0"/>
              <a:t>Suppose that </a:t>
            </a:r>
            <a:r>
              <a:rPr lang="en-US" i="1" dirty="0" smtClean="0">
                <a:solidFill>
                  <a:srgbClr val="0000FF"/>
                </a:solidFill>
              </a:rPr>
              <a:t>integers are converted to floats</a:t>
            </a:r>
            <a:r>
              <a:rPr lang="en-US" dirty="0" smtClean="0"/>
              <a:t> when necessary, using a unary operator (</a:t>
            </a:r>
            <a:r>
              <a:rPr lang="en-US" i="1" dirty="0" smtClean="0">
                <a:solidFill>
                  <a:srgbClr val="0000FF"/>
                </a:solidFill>
              </a:rPr>
              <a:t>float</a:t>
            </a:r>
            <a:r>
              <a:rPr lang="en-US" dirty="0" smtClean="0"/>
              <a:t>)</a:t>
            </a:r>
          </a:p>
          <a:p>
            <a:pPr algn="just"/>
            <a:r>
              <a:rPr lang="en-US" dirty="0" smtClean="0"/>
              <a:t>For example, the </a:t>
            </a:r>
            <a:r>
              <a:rPr lang="en-US" i="1" dirty="0" smtClean="0">
                <a:solidFill>
                  <a:srgbClr val="0000FF"/>
                </a:solidFill>
              </a:rPr>
              <a:t>integer 2 is converted to a float</a:t>
            </a:r>
            <a:r>
              <a:rPr lang="en-US" dirty="0" smtClean="0"/>
              <a:t> in the code for the expression 2 * 3 . 14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3581400"/>
            <a:ext cx="3031236" cy="118872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Semantic Rules for Conversion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622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We </a:t>
            </a:r>
            <a:r>
              <a:rPr lang="en-US" dirty="0"/>
              <a:t>introduce </a:t>
            </a:r>
            <a:r>
              <a:rPr lang="en-US" dirty="0" smtClean="0"/>
              <a:t>attribute </a:t>
            </a:r>
            <a:r>
              <a:rPr lang="en-US" dirty="0" err="1"/>
              <a:t>E</a:t>
            </a:r>
            <a:r>
              <a:rPr lang="en-US" i="1" baseline="-25000" dirty="0" err="1">
                <a:solidFill>
                  <a:srgbClr val="0000FF"/>
                </a:solidFill>
              </a:rPr>
              <a:t>.type</a:t>
            </a:r>
            <a:r>
              <a:rPr lang="en-US" dirty="0"/>
              <a:t> , whose </a:t>
            </a:r>
            <a:r>
              <a:rPr lang="en-US" dirty="0" smtClean="0"/>
              <a:t>value is </a:t>
            </a:r>
            <a:r>
              <a:rPr lang="en-US" dirty="0"/>
              <a:t>either integer or float.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rule associated with </a:t>
            </a:r>
            <a:r>
              <a:rPr lang="en-US" b="1" dirty="0">
                <a:solidFill>
                  <a:srgbClr val="0000FF"/>
                </a:solidFill>
              </a:rPr>
              <a:t>E </a:t>
            </a:r>
            <a:r>
              <a:rPr lang="en-US" b="1" dirty="0" smtClean="0">
                <a:solidFill>
                  <a:srgbClr val="0000FF"/>
                </a:solidFill>
                <a:sym typeface="Symbol"/>
              </a:rPr>
              <a:t> </a:t>
            </a:r>
            <a:r>
              <a:rPr lang="en-US" b="1" dirty="0" smtClean="0">
                <a:solidFill>
                  <a:srgbClr val="0000FF"/>
                </a:solidFill>
              </a:rPr>
              <a:t>E</a:t>
            </a:r>
            <a:r>
              <a:rPr lang="en-US" b="1" baseline="-25000" dirty="0" smtClean="0">
                <a:solidFill>
                  <a:srgbClr val="0000FF"/>
                </a:solidFill>
              </a:rPr>
              <a:t>1</a:t>
            </a:r>
            <a:r>
              <a:rPr lang="en-US" b="1" dirty="0" smtClean="0">
                <a:solidFill>
                  <a:srgbClr val="0000FF"/>
                </a:solidFill>
              </a:rPr>
              <a:t> </a:t>
            </a:r>
            <a:r>
              <a:rPr lang="en-US" b="1" dirty="0">
                <a:solidFill>
                  <a:srgbClr val="0000FF"/>
                </a:solidFill>
              </a:rPr>
              <a:t>+ E</a:t>
            </a:r>
            <a:r>
              <a:rPr lang="en-US" b="1" baseline="-25000" dirty="0">
                <a:solidFill>
                  <a:srgbClr val="0000FF"/>
                </a:solidFill>
              </a:rPr>
              <a:t>2</a:t>
            </a:r>
            <a:r>
              <a:rPr lang="en-US" dirty="0"/>
              <a:t> builds on </a:t>
            </a:r>
            <a:r>
              <a:rPr lang="en-US" dirty="0" smtClean="0"/>
              <a:t>the </a:t>
            </a:r>
            <a:r>
              <a:rPr lang="en-US" dirty="0" err="1" smtClean="0"/>
              <a:t>pseudocode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4114800"/>
            <a:ext cx="8229600" cy="113509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Type conversion rules vary from language to language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304800" y="3581400"/>
            <a:ext cx="6019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The widening rules are given by the hierarchy :any type lower in the hierarchy can be widened to a higher type.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Thus, a </a:t>
            </a:r>
            <a:r>
              <a:rPr lang="en-US" sz="2400" b="1" i="1" dirty="0" smtClean="0">
                <a:solidFill>
                  <a:srgbClr val="0000FF"/>
                </a:solidFill>
              </a:rPr>
              <a:t>char</a:t>
            </a:r>
            <a:r>
              <a:rPr lang="en-US" sz="2400" dirty="0" smtClean="0"/>
              <a:t> can be widened to an </a:t>
            </a:r>
            <a:r>
              <a:rPr lang="en-US" sz="2400" b="1" i="1" dirty="0" err="1" smtClean="0">
                <a:solidFill>
                  <a:srgbClr val="0000FF"/>
                </a:solidFill>
              </a:rPr>
              <a:t>int</a:t>
            </a:r>
            <a:r>
              <a:rPr lang="en-US" sz="2400" dirty="0" smtClean="0"/>
              <a:t> or to a </a:t>
            </a:r>
            <a:r>
              <a:rPr lang="en-US" sz="2400" b="1" i="1" dirty="0" smtClean="0">
                <a:solidFill>
                  <a:srgbClr val="0000FF"/>
                </a:solidFill>
              </a:rPr>
              <a:t>float</a:t>
            </a:r>
            <a:r>
              <a:rPr lang="en-US" sz="2400" dirty="0" smtClean="0"/>
              <a:t>, but a </a:t>
            </a:r>
            <a:r>
              <a:rPr lang="en-US" sz="2400" b="1" i="1" dirty="0" smtClean="0">
                <a:solidFill>
                  <a:srgbClr val="0000FF"/>
                </a:solidFill>
              </a:rPr>
              <a:t>char</a:t>
            </a:r>
            <a:r>
              <a:rPr lang="en-US" sz="2400" dirty="0" smtClean="0"/>
              <a:t> cannot be widened to a short. </a:t>
            </a: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r="57233"/>
          <a:stretch>
            <a:fillRect/>
          </a:stretch>
        </p:blipFill>
        <p:spPr bwMode="auto">
          <a:xfrm>
            <a:off x="6310656" y="3012576"/>
            <a:ext cx="2651760" cy="378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600201"/>
            <a:ext cx="8229600" cy="160019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rules for Java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32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widening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conversions, which are intended to preserve information,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32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narrowing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conversions, which can lose information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 l="52830"/>
          <a:stretch>
            <a:fillRect/>
          </a:stretch>
        </p:blipFill>
        <p:spPr bwMode="auto">
          <a:xfrm>
            <a:off x="5350101" y="802785"/>
            <a:ext cx="3566160" cy="461222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57200" y="2057400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The narrowing rules : a type </a:t>
            </a:r>
            <a:r>
              <a:rPr lang="en-US" sz="2400" b="1" i="1" dirty="0" smtClean="0">
                <a:solidFill>
                  <a:srgbClr val="0000FF"/>
                </a:solidFill>
              </a:rPr>
              <a:t>s</a:t>
            </a:r>
            <a:r>
              <a:rPr lang="en-US" sz="2400" dirty="0" smtClean="0"/>
              <a:t> can be narrowed to a type </a:t>
            </a:r>
            <a:r>
              <a:rPr lang="en-US" sz="2400" b="1" i="1" dirty="0" smtClean="0">
                <a:solidFill>
                  <a:srgbClr val="0000FF"/>
                </a:solidFill>
              </a:rPr>
              <a:t>t</a:t>
            </a:r>
            <a:r>
              <a:rPr lang="en-US" sz="2400" dirty="0" smtClean="0"/>
              <a:t> if there is a path from </a:t>
            </a:r>
            <a:r>
              <a:rPr lang="en-US" sz="2400" b="1" i="1" dirty="0" smtClean="0">
                <a:solidFill>
                  <a:srgbClr val="0000FF"/>
                </a:solidFill>
              </a:rPr>
              <a:t>s</a:t>
            </a:r>
            <a:r>
              <a:rPr lang="en-US" sz="2400" dirty="0" smtClean="0"/>
              <a:t> to </a:t>
            </a:r>
            <a:r>
              <a:rPr lang="en-US" sz="2400" b="1" i="1" dirty="0" smtClean="0">
                <a:solidFill>
                  <a:srgbClr val="0000FF"/>
                </a:solidFill>
              </a:rPr>
              <a:t>t</a:t>
            </a:r>
            <a:r>
              <a:rPr lang="en-US" sz="2400" dirty="0" smtClean="0"/>
              <a:t>. 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Note that </a:t>
            </a:r>
            <a:r>
              <a:rPr lang="en-US" sz="2400" b="1" i="1" dirty="0" smtClean="0">
                <a:solidFill>
                  <a:srgbClr val="FF0000"/>
                </a:solidFill>
              </a:rPr>
              <a:t>char</a:t>
            </a:r>
            <a:r>
              <a:rPr lang="en-US" sz="2400" dirty="0" smtClean="0">
                <a:solidFill>
                  <a:srgbClr val="FF0000"/>
                </a:solidFill>
              </a:rPr>
              <a:t>, </a:t>
            </a:r>
            <a:r>
              <a:rPr lang="en-US" sz="2400" b="1" i="1" dirty="0" smtClean="0">
                <a:solidFill>
                  <a:srgbClr val="FF0000"/>
                </a:solidFill>
              </a:rPr>
              <a:t>short</a:t>
            </a:r>
            <a:r>
              <a:rPr lang="en-US" sz="2400" dirty="0" smtClean="0"/>
              <a:t>, &amp; </a:t>
            </a:r>
            <a:r>
              <a:rPr lang="en-US" sz="2400" b="1" i="1" dirty="0" smtClean="0">
                <a:solidFill>
                  <a:srgbClr val="FF0000"/>
                </a:solidFill>
              </a:rPr>
              <a:t>byte</a:t>
            </a:r>
            <a:r>
              <a:rPr lang="en-US" sz="2400" dirty="0" smtClean="0"/>
              <a:t> are pair-wise convertible to each other.</a:t>
            </a:r>
            <a:endParaRPr lang="en-US" sz="2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Implicit &amp; Explicit Conversions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b="1" dirty="0" smtClean="0">
                <a:solidFill>
                  <a:srgbClr val="FF0000"/>
                </a:solidFill>
              </a:rPr>
              <a:t>Implicit</a:t>
            </a:r>
            <a:r>
              <a:rPr lang="en-US" dirty="0" smtClean="0"/>
              <a:t>: Conversion from </a:t>
            </a:r>
            <a:r>
              <a:rPr lang="en-US" dirty="0"/>
              <a:t>one type to another is said to be implicit if </a:t>
            </a:r>
            <a:r>
              <a:rPr lang="en-US" i="1" dirty="0">
                <a:solidFill>
                  <a:srgbClr val="0000FF"/>
                </a:solidFill>
              </a:rPr>
              <a:t>it is </a:t>
            </a:r>
            <a:r>
              <a:rPr lang="en-US" i="1" dirty="0" smtClean="0">
                <a:solidFill>
                  <a:srgbClr val="0000FF"/>
                </a:solidFill>
              </a:rPr>
              <a:t>done automatically </a:t>
            </a:r>
            <a:r>
              <a:rPr lang="en-US" i="1" dirty="0">
                <a:solidFill>
                  <a:srgbClr val="0000FF"/>
                </a:solidFill>
              </a:rPr>
              <a:t>by the compiler</a:t>
            </a:r>
            <a:r>
              <a:rPr lang="en-US" dirty="0" smtClean="0"/>
              <a:t>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Implicit </a:t>
            </a:r>
            <a:r>
              <a:rPr lang="en-US" dirty="0"/>
              <a:t>type </a:t>
            </a:r>
            <a:r>
              <a:rPr lang="en-US" dirty="0" smtClean="0"/>
              <a:t>conversions</a:t>
            </a:r>
            <a:r>
              <a:rPr lang="en-US" dirty="0"/>
              <a:t>, also called </a:t>
            </a:r>
            <a:r>
              <a:rPr lang="en-US" b="1" i="1" dirty="0">
                <a:solidFill>
                  <a:srgbClr val="0000FF"/>
                </a:solidFill>
              </a:rPr>
              <a:t>coercions</a:t>
            </a:r>
            <a:r>
              <a:rPr lang="en-US" dirty="0" smtClean="0"/>
              <a:t>, </a:t>
            </a:r>
            <a:r>
              <a:rPr lang="en-US" dirty="0"/>
              <a:t>are limited in many languages to widening conversions. </a:t>
            </a:r>
            <a:endParaRPr lang="en-US" dirty="0" smtClean="0"/>
          </a:p>
          <a:p>
            <a:pPr algn="just">
              <a:buFont typeface="Wingdings" pitchFamily="2" charset="2"/>
              <a:buChar char="q"/>
            </a:pPr>
            <a:r>
              <a:rPr lang="en-US" b="1" dirty="0" smtClean="0">
                <a:solidFill>
                  <a:srgbClr val="FF0000"/>
                </a:solidFill>
              </a:rPr>
              <a:t>Explicit</a:t>
            </a:r>
            <a:r>
              <a:rPr lang="en-US" dirty="0" smtClean="0"/>
              <a:t>: Conversion </a:t>
            </a:r>
            <a:r>
              <a:rPr lang="en-US" dirty="0"/>
              <a:t>is said </a:t>
            </a:r>
            <a:r>
              <a:rPr lang="en-US" dirty="0" smtClean="0"/>
              <a:t>to be </a:t>
            </a:r>
            <a:r>
              <a:rPr lang="en-US" dirty="0"/>
              <a:t>explicit if </a:t>
            </a:r>
            <a:r>
              <a:rPr lang="en-US" i="1" dirty="0">
                <a:solidFill>
                  <a:srgbClr val="0000FF"/>
                </a:solidFill>
              </a:rPr>
              <a:t>the programmer must write something to cause the conversion</a:t>
            </a:r>
            <a:r>
              <a:rPr lang="en-US" dirty="0"/>
              <a:t>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Explicit conversions are also called </a:t>
            </a:r>
            <a:r>
              <a:rPr lang="en-US" b="1" dirty="0">
                <a:solidFill>
                  <a:srgbClr val="0000FF"/>
                </a:solidFill>
              </a:rPr>
              <a:t>casts</a:t>
            </a:r>
            <a:r>
              <a:rPr lang="en-US" dirty="0"/>
              <a:t>.</a:t>
            </a:r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763000" cy="639762"/>
          </a:xfrm>
          <a:ln>
            <a:solidFill>
              <a:srgbClr val="FF0000"/>
            </a:solidFill>
          </a:ln>
        </p:spPr>
        <p:txBody>
          <a:bodyPr>
            <a:noAutofit/>
          </a:bodyPr>
          <a:lstStyle/>
          <a:p>
            <a:r>
              <a:rPr lang="en-US" sz="2400" b="1" dirty="0" smtClean="0"/>
              <a:t>Semantic action for checking </a:t>
            </a:r>
            <a:r>
              <a:rPr lang="en-US" sz="2400" b="1" dirty="0" smtClean="0">
                <a:solidFill>
                  <a:srgbClr val="0000FF"/>
                </a:solidFill>
              </a:rPr>
              <a:t>E</a:t>
            </a:r>
            <a:r>
              <a:rPr lang="en-US" sz="2400" b="1" dirty="0" smtClean="0">
                <a:solidFill>
                  <a:srgbClr val="0000FF"/>
                </a:solidFill>
                <a:sym typeface="Symbol"/>
              </a:rPr>
              <a:t> </a:t>
            </a:r>
            <a:r>
              <a:rPr lang="en-US" sz="2400" b="1" dirty="0" smtClean="0">
                <a:solidFill>
                  <a:srgbClr val="0000FF"/>
                </a:solidFill>
              </a:rPr>
              <a:t>E</a:t>
            </a:r>
            <a:r>
              <a:rPr lang="en-US" sz="2400" b="1" baseline="-25000" dirty="0" smtClean="0">
                <a:solidFill>
                  <a:srgbClr val="0000FF"/>
                </a:solidFill>
              </a:rPr>
              <a:t>1</a:t>
            </a:r>
            <a:r>
              <a:rPr lang="en-US" sz="2400" b="1" dirty="0" smtClean="0">
                <a:solidFill>
                  <a:srgbClr val="0000FF"/>
                </a:solidFill>
              </a:rPr>
              <a:t> + E</a:t>
            </a:r>
            <a:r>
              <a:rPr lang="en-US" sz="2400" b="1" baseline="-25000" dirty="0" smtClean="0">
                <a:solidFill>
                  <a:srgbClr val="0000FF"/>
                </a:solidFill>
              </a:rPr>
              <a:t>2</a:t>
            </a:r>
            <a:r>
              <a:rPr lang="en-US" sz="2400" b="1" dirty="0" smtClean="0"/>
              <a:t> uses two functions:</a:t>
            </a:r>
            <a:endParaRPr lang="en-US" sz="2400" b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019567"/>
            <a:ext cx="7162800" cy="5672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Introducing Type Conversions into Expression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semantic action for </a:t>
            </a:r>
            <a:r>
              <a:rPr lang="en-US" b="1" dirty="0">
                <a:solidFill>
                  <a:srgbClr val="0000FF"/>
                </a:solidFill>
              </a:rPr>
              <a:t>E </a:t>
            </a:r>
            <a:r>
              <a:rPr lang="en-US" b="1" dirty="0" smtClean="0">
                <a:solidFill>
                  <a:srgbClr val="0000FF"/>
                </a:solidFill>
                <a:sym typeface="Symbol"/>
              </a:rPr>
              <a:t> </a:t>
            </a:r>
            <a:r>
              <a:rPr lang="en-US" b="1" dirty="0" smtClean="0">
                <a:solidFill>
                  <a:srgbClr val="0000FF"/>
                </a:solidFill>
              </a:rPr>
              <a:t>E</a:t>
            </a:r>
            <a:r>
              <a:rPr lang="en-US" b="1" baseline="-25000" dirty="0" smtClean="0">
                <a:solidFill>
                  <a:srgbClr val="0000FF"/>
                </a:solidFill>
              </a:rPr>
              <a:t>1</a:t>
            </a:r>
            <a:r>
              <a:rPr lang="en-US" b="1" dirty="0" smtClean="0">
                <a:solidFill>
                  <a:srgbClr val="0000FF"/>
                </a:solidFill>
              </a:rPr>
              <a:t> </a:t>
            </a:r>
            <a:r>
              <a:rPr lang="en-US" b="1" dirty="0">
                <a:solidFill>
                  <a:srgbClr val="0000FF"/>
                </a:solidFill>
              </a:rPr>
              <a:t>+ E</a:t>
            </a:r>
            <a:r>
              <a:rPr lang="en-US" b="1" baseline="-25000" dirty="0">
                <a:solidFill>
                  <a:srgbClr val="0000FF"/>
                </a:solidFill>
              </a:rPr>
              <a:t>2</a:t>
            </a:r>
            <a:r>
              <a:rPr lang="en-US" dirty="0"/>
              <a:t> </a:t>
            </a:r>
            <a:r>
              <a:rPr lang="en-US" dirty="0" smtClean="0"/>
              <a:t>illustrates </a:t>
            </a:r>
            <a:r>
              <a:rPr lang="en-US" dirty="0"/>
              <a:t>how </a:t>
            </a:r>
            <a:r>
              <a:rPr lang="en-US" dirty="0" smtClean="0"/>
              <a:t>type conversions </a:t>
            </a:r>
            <a:r>
              <a:rPr lang="en-US" dirty="0"/>
              <a:t>can be added </a:t>
            </a:r>
            <a:r>
              <a:rPr lang="en-US" dirty="0" smtClean="0"/>
              <a:t>for </a:t>
            </a:r>
            <a:r>
              <a:rPr lang="en-US" dirty="0"/>
              <a:t>translating expressions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886200"/>
            <a:ext cx="7680960" cy="190815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Importance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Type checking has the potential for catching errors in programs.</a:t>
            </a:r>
          </a:p>
          <a:p>
            <a:pPr algn="just"/>
            <a:r>
              <a:rPr lang="en-US" dirty="0" smtClean="0"/>
              <a:t>In principle, any check can be done dynamically, if the target code carries the type of an element along with the value of the element</a:t>
            </a:r>
          </a:p>
          <a:p>
            <a:pPr algn="just"/>
            <a:r>
              <a:rPr lang="en-US" dirty="0" smtClean="0"/>
              <a:t>A </a:t>
            </a:r>
            <a:r>
              <a:rPr lang="en-US" b="1" dirty="0" smtClean="0">
                <a:solidFill>
                  <a:srgbClr val="0000FF"/>
                </a:solidFill>
              </a:rPr>
              <a:t>sound</a:t>
            </a:r>
            <a:r>
              <a:rPr lang="en-US" dirty="0" smtClean="0"/>
              <a:t> type system eliminates the need for dynamic checking for type errors, because it allows us to determine statically that these errors cannot occur when the target program runs. </a:t>
            </a:r>
          </a:p>
          <a:p>
            <a:pPr algn="just"/>
            <a:r>
              <a:rPr lang="en-US" dirty="0" smtClean="0"/>
              <a:t>An implementation of a language is </a:t>
            </a:r>
            <a:r>
              <a:rPr lang="en-US" b="1" dirty="0" smtClean="0">
                <a:solidFill>
                  <a:srgbClr val="0000FF"/>
                </a:solidFill>
              </a:rPr>
              <a:t>strongly typed</a:t>
            </a:r>
            <a:r>
              <a:rPr lang="en-US" dirty="0" smtClean="0"/>
              <a:t> if a compiler guarantees that the programs it accepts will run without type errors.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381000"/>
            <a:ext cx="8534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In the semantic action, </a:t>
            </a:r>
            <a:r>
              <a:rPr lang="en-US" sz="2400" i="1" dirty="0" smtClean="0">
                <a:solidFill>
                  <a:srgbClr val="0000FF"/>
                </a:solidFill>
              </a:rPr>
              <a:t>temporary variable a</a:t>
            </a:r>
            <a:r>
              <a:rPr lang="en-US" sz="2400" i="1" baseline="-25000" dirty="0" smtClean="0">
                <a:solidFill>
                  <a:srgbClr val="0000FF"/>
                </a:solidFill>
              </a:rPr>
              <a:t>1</a:t>
            </a:r>
            <a:r>
              <a:rPr lang="en-US" sz="2400" dirty="0" smtClean="0"/>
              <a:t> is either </a:t>
            </a:r>
            <a:r>
              <a:rPr lang="en-US" sz="2400" b="1" dirty="0" smtClean="0">
                <a:solidFill>
                  <a:srgbClr val="0000FF"/>
                </a:solidFill>
              </a:rPr>
              <a:t>E</a:t>
            </a:r>
            <a:r>
              <a:rPr lang="en-US" sz="2400" b="1" baseline="-25000" dirty="0" smtClean="0">
                <a:solidFill>
                  <a:srgbClr val="0000FF"/>
                </a:solidFill>
              </a:rPr>
              <a:t>1.addr</a:t>
            </a:r>
            <a:r>
              <a:rPr lang="en-US" sz="2400" dirty="0" smtClean="0"/>
              <a:t>, if the type of </a:t>
            </a:r>
            <a:r>
              <a:rPr lang="en-US" sz="2400" b="1" dirty="0" smtClean="0">
                <a:solidFill>
                  <a:srgbClr val="0000FF"/>
                </a:solidFill>
              </a:rPr>
              <a:t>E</a:t>
            </a:r>
            <a:r>
              <a:rPr lang="en-US" sz="2400" b="1" baseline="-25000" dirty="0" smtClean="0">
                <a:solidFill>
                  <a:srgbClr val="0000FF"/>
                </a:solidFill>
              </a:rPr>
              <a:t>1</a:t>
            </a:r>
            <a:r>
              <a:rPr lang="en-US" sz="2400" b="1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/>
              <a:t>does not need to be converted to the type of </a:t>
            </a:r>
            <a:r>
              <a:rPr lang="en-US" sz="2400" b="1" dirty="0" smtClean="0">
                <a:solidFill>
                  <a:srgbClr val="0000FF"/>
                </a:solidFill>
              </a:rPr>
              <a:t>E</a:t>
            </a:r>
            <a:r>
              <a:rPr lang="en-US" sz="2400" dirty="0" smtClean="0"/>
              <a:t> , or a </a:t>
            </a:r>
            <a:r>
              <a:rPr lang="en-US" sz="2400" dirty="0" smtClean="0">
                <a:solidFill>
                  <a:srgbClr val="0000FF"/>
                </a:solidFill>
              </a:rPr>
              <a:t>new temporary variable</a:t>
            </a:r>
            <a:r>
              <a:rPr lang="en-US" sz="2400" dirty="0" smtClean="0"/>
              <a:t> returned by widen if this conversion is necessary. 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Similarly, </a:t>
            </a:r>
            <a:r>
              <a:rPr lang="en-US" sz="2400" b="1" dirty="0" smtClean="0">
                <a:solidFill>
                  <a:srgbClr val="0000FF"/>
                </a:solidFill>
              </a:rPr>
              <a:t>a</a:t>
            </a:r>
            <a:r>
              <a:rPr lang="en-US" sz="2400" b="1" baseline="-25000" dirty="0" smtClean="0">
                <a:solidFill>
                  <a:srgbClr val="0000FF"/>
                </a:solidFill>
              </a:rPr>
              <a:t>2</a:t>
            </a:r>
            <a:r>
              <a:rPr lang="en-US" sz="2400" dirty="0" smtClean="0"/>
              <a:t> is either </a:t>
            </a:r>
            <a:r>
              <a:rPr lang="en-US" sz="2400" b="1" dirty="0" smtClean="0">
                <a:solidFill>
                  <a:srgbClr val="0000FF"/>
                </a:solidFill>
              </a:rPr>
              <a:t>E</a:t>
            </a:r>
            <a:r>
              <a:rPr lang="en-US" sz="2400" b="1" baseline="-25000" dirty="0" smtClean="0">
                <a:solidFill>
                  <a:srgbClr val="0000FF"/>
                </a:solidFill>
              </a:rPr>
              <a:t>2.addr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or a </a:t>
            </a:r>
            <a:r>
              <a:rPr lang="en-US" sz="2400" dirty="0" smtClean="0">
                <a:solidFill>
                  <a:srgbClr val="0000FF"/>
                </a:solidFill>
              </a:rPr>
              <a:t>new temporary</a:t>
            </a:r>
            <a:r>
              <a:rPr lang="en-US" sz="2400" dirty="0" smtClean="0"/>
              <a:t> holding the type-converted value of </a:t>
            </a:r>
            <a:r>
              <a:rPr lang="en-US" sz="2400" b="1" dirty="0" smtClean="0">
                <a:solidFill>
                  <a:srgbClr val="0000FF"/>
                </a:solidFill>
              </a:rPr>
              <a:t>E</a:t>
            </a:r>
            <a:r>
              <a:rPr lang="en-US" sz="2400" b="1" baseline="-25000" dirty="0" smtClean="0">
                <a:solidFill>
                  <a:srgbClr val="0000FF"/>
                </a:solidFill>
              </a:rPr>
              <a:t>2</a:t>
            </a:r>
            <a:r>
              <a:rPr lang="en-US" sz="2400" dirty="0" smtClean="0"/>
              <a:t> 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Neither conversion is needed if both types are integer or both are float. 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In general, however, we could find that the only way to add values of two different types is to convert them both to a third type.</a:t>
            </a:r>
            <a:endParaRPr lang="en-US" sz="24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4495800"/>
            <a:ext cx="7680960" cy="190815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Importance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Besides their use for compiling, ideas from type checking have been used </a:t>
            </a:r>
            <a:r>
              <a:rPr lang="en-US" dirty="0" smtClean="0">
                <a:solidFill>
                  <a:srgbClr val="0000FF"/>
                </a:solidFill>
              </a:rPr>
              <a:t>to improve the security of systems</a:t>
            </a:r>
            <a:r>
              <a:rPr lang="en-US" dirty="0" smtClean="0"/>
              <a:t> that allow software modules to be imported and executed. </a:t>
            </a:r>
          </a:p>
          <a:p>
            <a:pPr algn="just"/>
            <a:r>
              <a:rPr lang="en-US" dirty="0" smtClean="0"/>
              <a:t>Java programs compile into machine-independent </a:t>
            </a:r>
            <a:r>
              <a:rPr lang="en-US" dirty="0" err="1" smtClean="0"/>
              <a:t>bytecodes</a:t>
            </a:r>
            <a:r>
              <a:rPr lang="en-US" dirty="0" smtClean="0"/>
              <a:t> that include detailed type information about the operations in the </a:t>
            </a:r>
            <a:r>
              <a:rPr lang="en-US" dirty="0" err="1" smtClean="0"/>
              <a:t>bytecodes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Imported code is checked before it is allowed to execute, to guard against both inadvertent errors and malicious misbehavior.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b="1" dirty="0" smtClean="0">
                <a:solidFill>
                  <a:srgbClr val="0000FF"/>
                </a:solidFill>
              </a:rPr>
              <a:t>Must check</a:t>
            </a:r>
            <a:r>
              <a:rPr lang="en-US" dirty="0" smtClean="0"/>
              <a:t>: Syntactic and Semantic errors</a:t>
            </a:r>
          </a:p>
          <a:p>
            <a:pPr algn="just"/>
            <a:r>
              <a:rPr lang="en-US" b="1" dirty="0" smtClean="0"/>
              <a:t>Dynamic Checking</a:t>
            </a:r>
            <a:r>
              <a:rPr lang="en-US" dirty="0" smtClean="0"/>
              <a:t>: during execution of target program</a:t>
            </a:r>
          </a:p>
          <a:p>
            <a:pPr algn="just"/>
            <a:endParaRPr lang="en-US" dirty="0" smtClean="0"/>
          </a:p>
          <a:p>
            <a:pPr algn="just"/>
            <a:r>
              <a:rPr lang="en-US" b="1" dirty="0" smtClean="0"/>
              <a:t>Static Checking</a:t>
            </a:r>
            <a:r>
              <a:rPr lang="en-US" dirty="0" smtClean="0"/>
              <a:t>: before execution</a:t>
            </a:r>
          </a:p>
          <a:p>
            <a:pPr algn="just">
              <a:buFont typeface="Wingdings" pitchFamily="2" charset="2"/>
              <a:buChar char="q"/>
            </a:pPr>
            <a:r>
              <a:rPr lang="en-US" b="1" dirty="0" smtClean="0">
                <a:solidFill>
                  <a:srgbClr val="FF0000"/>
                </a:solidFill>
              </a:rPr>
              <a:t>Examples:</a:t>
            </a:r>
          </a:p>
          <a:p>
            <a:pPr marL="514350" indent="-514350" algn="just">
              <a:buAutoNum type="arabicPeriod"/>
            </a:pPr>
            <a:r>
              <a:rPr lang="en-US" b="1" dirty="0" smtClean="0">
                <a:solidFill>
                  <a:srgbClr val="0070C0"/>
                </a:solidFill>
              </a:rPr>
              <a:t>Type checks: </a:t>
            </a:r>
            <a:r>
              <a:rPr lang="en-US" dirty="0" smtClean="0">
                <a:solidFill>
                  <a:srgbClr val="FF0000"/>
                </a:solidFill>
              </a:rPr>
              <a:t>incompatible operand</a:t>
            </a:r>
          </a:p>
          <a:p>
            <a:pPr marL="514350" indent="-514350" algn="just">
              <a:buAutoNum type="arabicPeriod"/>
            </a:pPr>
            <a:r>
              <a:rPr lang="en-US" b="1" dirty="0" smtClean="0">
                <a:solidFill>
                  <a:srgbClr val="0070C0"/>
                </a:solidFill>
              </a:rPr>
              <a:t>Flow-of-control checks: </a:t>
            </a:r>
            <a:r>
              <a:rPr lang="en-US" dirty="0" smtClean="0">
                <a:solidFill>
                  <a:srgbClr val="FF0000"/>
                </a:solidFill>
              </a:rPr>
              <a:t>enclosing braces</a:t>
            </a:r>
            <a:endParaRPr lang="en-US" b="1" dirty="0" smtClean="0">
              <a:solidFill>
                <a:srgbClr val="0070C0"/>
              </a:solidFill>
            </a:endParaRPr>
          </a:p>
          <a:p>
            <a:pPr marL="514350" indent="-514350" algn="just">
              <a:buAutoNum type="arabicPeriod"/>
            </a:pPr>
            <a:r>
              <a:rPr lang="en-US" b="1" dirty="0" smtClean="0">
                <a:solidFill>
                  <a:srgbClr val="0070C0"/>
                </a:solidFill>
              </a:rPr>
              <a:t>Uniqueness checks: </a:t>
            </a:r>
            <a:r>
              <a:rPr lang="en-US" dirty="0" smtClean="0">
                <a:solidFill>
                  <a:srgbClr val="FF0000"/>
                </a:solidFill>
              </a:rPr>
              <a:t>identifier must declared uniquely</a:t>
            </a:r>
          </a:p>
          <a:p>
            <a:pPr marL="514350" indent="-514350" algn="just">
              <a:buAutoNum type="arabicPeriod"/>
            </a:pPr>
            <a:r>
              <a:rPr lang="en-US" b="1" dirty="0" smtClean="0">
                <a:solidFill>
                  <a:srgbClr val="0070C0"/>
                </a:solidFill>
              </a:rPr>
              <a:t>Name-related checks: </a:t>
            </a:r>
            <a:r>
              <a:rPr lang="en-US" dirty="0" smtClean="0">
                <a:solidFill>
                  <a:srgbClr val="FF0000"/>
                </a:solidFill>
              </a:rPr>
              <a:t>same name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beginning &amp; end of a construct</a:t>
            </a:r>
            <a:endParaRPr lang="en-US" b="1" dirty="0" smtClean="0">
              <a:solidFill>
                <a:srgbClr val="0070C0"/>
              </a:solidFill>
            </a:endParaRPr>
          </a:p>
          <a:p>
            <a:pPr algn="just"/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Function of Type Checker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534400" cy="56388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A type checker verifies that </a:t>
            </a:r>
            <a:r>
              <a:rPr lang="en-US" dirty="0" smtClean="0">
                <a:solidFill>
                  <a:srgbClr val="0000FF"/>
                </a:solidFill>
              </a:rPr>
              <a:t>the type of a construct matches that expected by its context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Type </a:t>
            </a:r>
            <a:r>
              <a:rPr lang="en-US" dirty="0"/>
              <a:t>checking uses logical rules to reason about the behavior of a </a:t>
            </a:r>
            <a:r>
              <a:rPr lang="en-US" dirty="0" smtClean="0"/>
              <a:t>program at </a:t>
            </a:r>
            <a:r>
              <a:rPr lang="en-US" dirty="0"/>
              <a:t>run time.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Specifically</a:t>
            </a:r>
            <a:r>
              <a:rPr lang="en-US" dirty="0"/>
              <a:t>, it ensures that the types of the operands </a:t>
            </a:r>
            <a:r>
              <a:rPr lang="en-US" dirty="0" smtClean="0"/>
              <a:t>match the </a:t>
            </a:r>
            <a:r>
              <a:rPr lang="en-US" dirty="0"/>
              <a:t>type expected by an operator. </a:t>
            </a:r>
            <a:endParaRPr lang="en-US" dirty="0" smtClean="0"/>
          </a:p>
          <a:p>
            <a:pPr algn="just"/>
            <a:r>
              <a:rPr lang="en-US" dirty="0" smtClean="0">
                <a:solidFill>
                  <a:srgbClr val="7030A0"/>
                </a:solidFill>
              </a:rPr>
              <a:t>For </a:t>
            </a:r>
            <a:r>
              <a:rPr lang="en-US" dirty="0">
                <a:solidFill>
                  <a:srgbClr val="7030A0"/>
                </a:solidFill>
              </a:rPr>
              <a:t>example, the &amp;&amp; operator in </a:t>
            </a:r>
            <a:r>
              <a:rPr lang="en-US" dirty="0" smtClean="0">
                <a:solidFill>
                  <a:srgbClr val="7030A0"/>
                </a:solidFill>
              </a:rPr>
              <a:t>Java expects </a:t>
            </a:r>
            <a:r>
              <a:rPr lang="en-US" dirty="0">
                <a:solidFill>
                  <a:srgbClr val="7030A0"/>
                </a:solidFill>
              </a:rPr>
              <a:t>its two operands to be </a:t>
            </a:r>
            <a:r>
              <a:rPr lang="en-US" dirty="0" smtClean="0">
                <a:solidFill>
                  <a:srgbClr val="7030A0"/>
                </a:solidFill>
              </a:rPr>
              <a:t>Booleans; </a:t>
            </a:r>
            <a:r>
              <a:rPr lang="en-US" dirty="0">
                <a:solidFill>
                  <a:srgbClr val="7030A0"/>
                </a:solidFill>
              </a:rPr>
              <a:t>the result is also of type </a:t>
            </a:r>
            <a:r>
              <a:rPr lang="en-US" dirty="0" smtClean="0">
                <a:solidFill>
                  <a:srgbClr val="7030A0"/>
                </a:solidFill>
              </a:rPr>
              <a:t>Boolean</a:t>
            </a:r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547255" y="2923320"/>
            <a:ext cx="8345457" cy="1052945"/>
            <a:chOff x="533400" y="2604655"/>
            <a:chExt cx="8345457" cy="1052945"/>
          </a:xfrm>
        </p:grpSpPr>
        <p:sp>
          <p:nvSpPr>
            <p:cNvPr id="4" name="Rectangle 3"/>
            <p:cNvSpPr/>
            <p:nvPr/>
          </p:nvSpPr>
          <p:spPr>
            <a:xfrm>
              <a:off x="1752600" y="2895600"/>
              <a:ext cx="1371600" cy="76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Parser</a:t>
              </a:r>
              <a:endParaRPr lang="en-US" b="1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955465" y="2881745"/>
              <a:ext cx="1371600" cy="76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Type Checker</a:t>
              </a:r>
              <a:endParaRPr lang="en-US" b="1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075195" y="2895600"/>
              <a:ext cx="1371600" cy="76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I code generator</a:t>
              </a:r>
              <a:endParaRPr lang="en-US" b="1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3400" y="3048000"/>
              <a:ext cx="7291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00FF"/>
                  </a:solidFill>
                </a:rPr>
                <a:t>token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034135" y="2660070"/>
              <a:ext cx="8690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00FF"/>
                  </a:solidFill>
                </a:rPr>
                <a:t>Syntax </a:t>
              </a:r>
            </a:p>
            <a:p>
              <a:pPr algn="ctr"/>
              <a:r>
                <a:rPr lang="en-US" b="1" dirty="0" smtClean="0">
                  <a:solidFill>
                    <a:srgbClr val="0000FF"/>
                  </a:solidFill>
                </a:rPr>
                <a:t>tree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786250" y="2895595"/>
              <a:ext cx="109260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00FF"/>
                  </a:solidFill>
                </a:rPr>
                <a:t>3 address</a:t>
              </a:r>
            </a:p>
            <a:p>
              <a:pPr algn="ctr"/>
              <a:r>
                <a:rPr lang="en-US" b="1" dirty="0" smtClean="0">
                  <a:solidFill>
                    <a:srgbClr val="0000FF"/>
                  </a:solidFill>
                </a:rPr>
                <a:t> code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cxnSp>
          <p:nvCxnSpPr>
            <p:cNvPr id="16" name="Straight Arrow Connector 15"/>
            <p:cNvCxnSpPr>
              <a:stCxn id="4" idx="1"/>
            </p:cNvCxnSpPr>
            <p:nvPr/>
          </p:nvCxnSpPr>
          <p:spPr>
            <a:xfrm rot="10800000">
              <a:off x="1295400" y="3276600"/>
              <a:ext cx="457200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10800000">
              <a:off x="3132525" y="3276600"/>
              <a:ext cx="822960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rot="10800000">
              <a:off x="5336780" y="3283525"/>
              <a:ext cx="731520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0800000">
              <a:off x="7460650" y="3304310"/>
              <a:ext cx="457200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5292440" y="2604655"/>
              <a:ext cx="8690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00FF"/>
                  </a:solidFill>
                </a:rPr>
                <a:t>Syntax </a:t>
              </a:r>
            </a:p>
            <a:p>
              <a:pPr algn="ctr"/>
              <a:r>
                <a:rPr lang="en-US" b="1" dirty="0" smtClean="0">
                  <a:solidFill>
                    <a:srgbClr val="0000FF"/>
                  </a:solidFill>
                </a:rPr>
                <a:t>tree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Type Systems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 smtClean="0"/>
              <a:t>The design of a type checker for a language is based on information about the </a:t>
            </a:r>
            <a:r>
              <a:rPr lang="en-US" dirty="0" smtClean="0">
                <a:solidFill>
                  <a:srgbClr val="0070C0"/>
                </a:solidFill>
              </a:rPr>
              <a:t>syntactic constructs in the language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7030A0"/>
                </a:solidFill>
              </a:rPr>
              <a:t>the notion of types</a:t>
            </a:r>
            <a:r>
              <a:rPr lang="en-US" dirty="0" smtClean="0"/>
              <a:t>, &amp; </a:t>
            </a:r>
            <a:r>
              <a:rPr lang="en-US" dirty="0" smtClean="0">
                <a:solidFill>
                  <a:srgbClr val="00B050"/>
                </a:solidFill>
              </a:rPr>
              <a:t>the rules for assigning types</a:t>
            </a:r>
            <a:r>
              <a:rPr lang="en-US" dirty="0" smtClean="0"/>
              <a:t> to language constructs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</a:rPr>
              <a:t>If both operands of arithmetic operators of addition, subtraction, &amp; multiplication are of type integer</a:t>
            </a:r>
            <a:r>
              <a:rPr lang="en-US" dirty="0" smtClean="0">
                <a:solidFill>
                  <a:srgbClr val="002060"/>
                </a:solidFill>
              </a:rPr>
              <a:t>, then </a:t>
            </a:r>
            <a:r>
              <a:rPr lang="en-US" dirty="0" smtClean="0">
                <a:solidFill>
                  <a:srgbClr val="0000FF"/>
                </a:solidFill>
              </a:rPr>
              <a:t>the result is of type integer</a:t>
            </a:r>
            <a:endParaRPr lang="en-US" dirty="0" smtClean="0">
              <a:solidFill>
                <a:srgbClr val="002060"/>
              </a:solidFill>
            </a:endParaRP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</a:rPr>
              <a:t>The result of the unary &amp; operator is a pointer to the object referred to by the operand.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solidFill>
                  <a:srgbClr val="002060"/>
                </a:solidFill>
              </a:rPr>
              <a:t>If the type of the operand is ‘---’, the type of the result is ‘pointer to---’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Type Expressions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Types have structure, which we shall represent using type expressions: a </a:t>
            </a:r>
            <a:r>
              <a:rPr lang="en-US" dirty="0" smtClean="0"/>
              <a:t>type expression </a:t>
            </a:r>
            <a:r>
              <a:rPr lang="en-US" dirty="0"/>
              <a:t>is </a:t>
            </a:r>
            <a:r>
              <a:rPr lang="en-US" b="1" dirty="0"/>
              <a:t>either</a:t>
            </a:r>
            <a:r>
              <a:rPr lang="en-US" dirty="0"/>
              <a:t> a </a:t>
            </a:r>
            <a:r>
              <a:rPr lang="en-US" i="1" dirty="0">
                <a:solidFill>
                  <a:srgbClr val="0000FF"/>
                </a:solidFill>
              </a:rPr>
              <a:t>basic type </a:t>
            </a:r>
            <a:r>
              <a:rPr lang="en-US" dirty="0"/>
              <a:t>or is formed by applying an operator called </a:t>
            </a:r>
            <a:r>
              <a:rPr lang="en-US" dirty="0" smtClean="0"/>
              <a:t>a </a:t>
            </a:r>
            <a:r>
              <a:rPr lang="en-US" i="1" dirty="0" smtClean="0">
                <a:solidFill>
                  <a:srgbClr val="0000FF"/>
                </a:solidFill>
              </a:rPr>
              <a:t>type </a:t>
            </a:r>
            <a:r>
              <a:rPr lang="en-US" i="1" dirty="0">
                <a:solidFill>
                  <a:srgbClr val="0000FF"/>
                </a:solidFill>
              </a:rPr>
              <a:t>constructor</a:t>
            </a:r>
            <a:r>
              <a:rPr lang="en-US" dirty="0"/>
              <a:t> to a type expression.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sets of basic types and </a:t>
            </a:r>
            <a:r>
              <a:rPr lang="en-US" dirty="0" smtClean="0"/>
              <a:t>constructors depend </a:t>
            </a:r>
            <a:r>
              <a:rPr lang="en-US" dirty="0"/>
              <a:t>on the language to be checked.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5105400"/>
            <a:ext cx="3200400" cy="10668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Type </a:t>
            </a:r>
            <a:r>
              <a:rPr lang="en-US" dirty="0"/>
              <a:t>expression for </a:t>
            </a:r>
            <a:r>
              <a:rPr lang="en-US" b="1" i="1" dirty="0" err="1">
                <a:solidFill>
                  <a:srgbClr val="0000FF"/>
                </a:solidFill>
              </a:rPr>
              <a:t>int</a:t>
            </a:r>
            <a:r>
              <a:rPr lang="en-US" b="1" i="1" dirty="0">
                <a:solidFill>
                  <a:srgbClr val="0000FF"/>
                </a:solidFill>
              </a:rPr>
              <a:t> [</a:t>
            </a:r>
            <a:r>
              <a:rPr lang="en-US" b="1" i="1" dirty="0" smtClean="0">
                <a:solidFill>
                  <a:srgbClr val="0000FF"/>
                </a:solidFill>
              </a:rPr>
              <a:t>2] </a:t>
            </a:r>
            <a:r>
              <a:rPr lang="en-US" b="1" i="1" dirty="0">
                <a:solidFill>
                  <a:srgbClr val="0000FF"/>
                </a:solidFill>
              </a:rPr>
              <a:t>[3J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799" y="380974"/>
            <a:ext cx="8686800" cy="130614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2590800"/>
            <a:ext cx="4206240" cy="2196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533400" y="2209800"/>
            <a:ext cx="5534272" cy="461665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type </a:t>
            </a:r>
            <a:r>
              <a:rPr lang="en-US" sz="2400" b="1" dirty="0" smtClean="0">
                <a:solidFill>
                  <a:srgbClr val="FF0000"/>
                </a:solidFill>
              </a:rPr>
              <a:t>expression: </a:t>
            </a:r>
            <a:r>
              <a:rPr lang="en-US" sz="2400" b="1" dirty="0" smtClean="0">
                <a:solidFill>
                  <a:srgbClr val="0000FF"/>
                </a:solidFill>
              </a:rPr>
              <a:t>array</a:t>
            </a:r>
            <a:r>
              <a:rPr lang="en-US" sz="2400" b="1" dirty="0">
                <a:solidFill>
                  <a:srgbClr val="0000FF"/>
                </a:solidFill>
              </a:rPr>
              <a:t>( 2, array(3, integer)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3276600"/>
            <a:ext cx="1447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>
                <a:solidFill>
                  <a:srgbClr val="00B050"/>
                </a:solidFill>
              </a:rPr>
              <a:t>Definition</a:t>
            </a:r>
            <a:endParaRPr lang="en-US" b="1" u="sng" dirty="0">
              <a:solidFill>
                <a:srgbClr val="00B05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" y="3962400"/>
            <a:ext cx="4267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/>
              <a:t>1. A </a:t>
            </a:r>
            <a:r>
              <a:rPr lang="en-US" sz="2400" dirty="0"/>
              <a:t>basic type is a type expression. Typical basic types for a </a:t>
            </a:r>
            <a:r>
              <a:rPr lang="en-US" sz="2400" dirty="0" smtClean="0"/>
              <a:t>language include </a:t>
            </a:r>
            <a:r>
              <a:rPr lang="en-US" sz="2400" i="1" dirty="0" err="1">
                <a:solidFill>
                  <a:srgbClr val="0000FF"/>
                </a:solidFill>
              </a:rPr>
              <a:t>boolean</a:t>
            </a:r>
            <a:r>
              <a:rPr lang="en-US" sz="2400" i="1" dirty="0">
                <a:solidFill>
                  <a:srgbClr val="0000FF"/>
                </a:solidFill>
              </a:rPr>
              <a:t>, char, integer, float</a:t>
            </a:r>
            <a:r>
              <a:rPr lang="en-US" sz="2400" dirty="0"/>
              <a:t>, and </a:t>
            </a:r>
            <a:r>
              <a:rPr lang="en-US" sz="2400" i="1" dirty="0">
                <a:solidFill>
                  <a:srgbClr val="0000FF"/>
                </a:solidFill>
              </a:rPr>
              <a:t>void</a:t>
            </a:r>
            <a:r>
              <a:rPr lang="en-US" sz="2400" dirty="0"/>
              <a:t>; the latter denotes "</a:t>
            </a:r>
            <a:r>
              <a:rPr lang="en-US" sz="2400" dirty="0" smtClean="0"/>
              <a:t>the absence </a:t>
            </a:r>
            <a:r>
              <a:rPr lang="en-US" sz="2400" dirty="0"/>
              <a:t>of a value."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1704</Words>
  <Application>Microsoft Office PowerPoint</Application>
  <PresentationFormat>On-screen Show (4:3)</PresentationFormat>
  <Paragraphs>128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Symbol</vt:lpstr>
      <vt:lpstr>Wingdings</vt:lpstr>
      <vt:lpstr>Office Theme</vt:lpstr>
      <vt:lpstr>Type Checking</vt:lpstr>
      <vt:lpstr>Introduction</vt:lpstr>
      <vt:lpstr>Importance</vt:lpstr>
      <vt:lpstr>Importance</vt:lpstr>
      <vt:lpstr>PowerPoint Presentation</vt:lpstr>
      <vt:lpstr>Function of Type Checker</vt:lpstr>
      <vt:lpstr>Type Systems</vt:lpstr>
      <vt:lpstr>Type Expressions</vt:lpstr>
      <vt:lpstr>PowerPoint Presentation</vt:lpstr>
      <vt:lpstr>PowerPoint Presentation</vt:lpstr>
      <vt:lpstr>PowerPoint Presentation</vt:lpstr>
      <vt:lpstr>Type Equivalence</vt:lpstr>
      <vt:lpstr>PowerPoint Presentation</vt:lpstr>
      <vt:lpstr>Operations Within Expressions</vt:lpstr>
      <vt:lpstr>PowerPoint Presentation</vt:lpstr>
      <vt:lpstr>PowerPoint Presentation</vt:lpstr>
      <vt:lpstr>PowerPoint Presentation</vt:lpstr>
      <vt:lpstr>Rules for Type Checking</vt:lpstr>
      <vt:lpstr>PowerPoint Presentation</vt:lpstr>
      <vt:lpstr>PowerPoint Presentation</vt:lpstr>
      <vt:lpstr>PowerPoint Presentation</vt:lpstr>
      <vt:lpstr>Type Conversions</vt:lpstr>
      <vt:lpstr>PowerPoint Presentation</vt:lpstr>
      <vt:lpstr>Semantic Rules for Conversion</vt:lpstr>
      <vt:lpstr>Type conversion rules vary from language to language</vt:lpstr>
      <vt:lpstr>PowerPoint Presentation</vt:lpstr>
      <vt:lpstr>Implicit &amp; Explicit Conversions</vt:lpstr>
      <vt:lpstr>Semantic action for checking E E1 + E2 uses two functions:</vt:lpstr>
      <vt:lpstr>Introducing Type Conversions into Expression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 Checking</dc:title>
  <dc:creator>user </dc:creator>
  <cp:lastModifiedBy>Rahat -PC</cp:lastModifiedBy>
  <cp:revision>50</cp:revision>
  <dcterms:created xsi:type="dcterms:W3CDTF">2013-12-01T05:59:22Z</dcterms:created>
  <dcterms:modified xsi:type="dcterms:W3CDTF">2019-06-27T04:50:39Z</dcterms:modified>
</cp:coreProperties>
</file>