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77" r:id="rId8"/>
    <p:sldId id="262" r:id="rId9"/>
    <p:sldId id="263" r:id="rId10"/>
    <p:sldId id="286"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 id="276" r:id="rId25"/>
    <p:sldId id="279" r:id="rId26"/>
    <p:sldId id="280" r:id="rId27"/>
    <p:sldId id="281" r:id="rId28"/>
    <p:sldId id="282" r:id="rId29"/>
    <p:sldId id="283" r:id="rId30"/>
    <p:sldId id="284" r:id="rId31"/>
    <p:sldId id="285"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1-17T10:52:37.590"/>
    </inkml:context>
    <inkml:brush xml:id="br0">
      <inkml:brushProperty name="width" value="0.05292" units="cm"/>
      <inkml:brushProperty name="height" value="0.05292" units="cm"/>
      <inkml:brushProperty name="color" value="#548DD4"/>
    </inkml:brush>
  </inkml:definitions>
  <inkml:trace contextRef="#ctx0" brushRef="#br0">2258 5507,'0'0,"0"0,24 0,-24 0,50 0,-25 0,0 0,-1 0,1 24,0-24,-25 0,50 25,-26-25,1 0,-25 0,25 0,0 25,0-25,24 0,-49 25,0-25,25 0,0 0,0 0,-25 0,24 0,1 0,0 25,-25-25,25 0,-25 0,25 0,-25 0,24 0,1 0,-25 0,25 0,-25 0,25 0,0 0,-25 0,25 0,-1 0,1 0,-25 0,25 0,0 0,0 0,-25 0,24 0,-24 0,25 0,-25 0,25 0,0 0,-25 0,25 0,-1 0,1 0,0 0,-25 0,25 0,0 0,-1 0,-24 0,25 0,0 0,-25 0,25 0,0 0,-1 0,1 0,-25 0,25 0,0 0,-25 0,25 0,-25-25,24 25,1 0,-25 0,25 0,0 0,24 0,-24 0,25 0,-25 0,-1 0,1 0,0 0,0 0,0 0,-25 0,25 0,-1 0,1 0,-25 0,50 0,-1 0,-24 0,0 0,-25 0,25 0,-25 0,25 0,-1 0,1 0,-25 0,50 0,-25 0,-25-25,24 25,1 0,25 0,-50 0,25 0,-1 0,51 0,-50-25,24 0,1 25,-1-24,-24 24,25 0,-25 0,-1 0,1-25,0 25,0 0,0 0,0-25,-25 25,24 0,-24 0,25 0,0-25,0 25,-25 0,25 0,-1 0,1 0,-25 0,25 0,0 0,-25 0,25 0,-25 0,24 0,-24 0,50 0,-50 0,50 0,-26 0,1 0,0 0,49 0,-74 0,25 0,0 0,0 0,-25 0,25 0,-25 0,24 0,1 0,0 0,0 0,0 25,-1-25,1 0,25 25,-50-25,25 25,-1-25,-24 0,0 0,25 0,-25 0,25 0,-25 24,25-24,0 0,24 25,1 0,24 0,-24-25,-25 0,0 25,-25-25,24 0,-24 0,25 0,0 24,-25-24,25 0,0 0,-1 0,-24 0,25 0,25 0,-25 0,-1 0,26 0,-50 0,25 0,-25 0,25 0,-1 0,-24 0,25 0,-25 0,25 0,-25-24,25 24,0 0,-1 0,1 0,0 0,-25 0,25-25,0 25,-1 0,1 0,0-25,-25 0,25 25,-25 0,25 0,-1 0,1-25,0 25,0 0,-25 0,25 0,24-24,-49-1,25 25,0 0,-25 0,25 0,0 0,-1-25,-24 25,25 0,0 0,-25-25,25 25,-25-25,25 25,-25 0,49 25,1 25,24-25,75 49,-25-24,25 24,-25-24,-25-26,25 26,-74-25,-25-25,-25 25,24-25,-24 0,25 0,0 0,25 0,-50 0,24 0,1 0,0-25,0 0,0 25,-1-25,1 0,25 25,-50-24,49 24,-49-25,25 0,0 25,0 0,-25 0,49-50,-49 50,25 0,-25-24,0 24,50 0,-50 0,25 0,-25-25,24 0,1 25,-25 0,25 0,0 0,0 0,-1 0,-24 0,25-25,-25 25,25 0,0 0,0 0,0-25,24 25,1-24,-1 24,-24-25,0 25,25-25,-26 25,-24 0,25 0,-25 0,25 0,0 0,-25 0,25 0,-1 0,1 0,25 0,-25 0,-1 0,51 0,-50 0,24 0,-24 25,49-25,-24 0,-25 0,0 0,24 0,-49 0,50 0,-25 0,0 0,24 0,26 0,-51 0,1 0,25 0,-25 0,-1 0,1 0,0 0,0 0,-25 0,25 0,-25 0,24 0,1 0,0 0,0 0,0 0,-1 0,1 0,0 25,-25-25,25 0,0 0,-25 0,24 24,-24-24,75 0,-50 0,24 0,1 25,-25-25,-1 0,1 25,0-25,0 0,0 0,-25 0,0 25,25-25,49 0,-24 25,24-25,0 24,-24-24,0 0,-26 25,1-25,-25 0,25 0,0 0,0 0,24 0,-24 0,0 0,24 0,-24 0,25-25,24 25,25-24,-24-1,-1 0,1 0,-26 25,26-25,-50-24,49 49,-49 0,49 0,-49-25,0 0,0 25,-1 0,1 0,-25 0,25 0,0 0,-25 0,25-25,-25 25,49 0,-24 0,0 0,0 0,-25 0,24 0,1 0,-25 0,25 0,0 0,0 0,24 0,1 0,-25 0,24 0,1 0,24 25,1-25,-26 25,-24 0,50-25,-75 0,24 0,-24 25,25-25,0 0,0 0,24 24,1 1,24-25,-24 25,-25 0,0-25,-1 0,1 0,25 25,-50-25,0 24,49-24,-49 0,50 0,0 0,-26 0,26 0,-25 25,25-25,-1 0,-24 25,49-25,-49 0,0 0,25 0,-50 0,24 0,-24 0,50 0,-50 0,25 0,24 0,-24 0,25 0,-1 0,51 0,-51 0,26 0,-1 0,25 0,-24 0,-1 0,-24-25,-1 25,-24-25,0 25,-25 0,25 0,-25-24,0 24,25 0,-1 0,-24 0,25-25,0 0,25 25,24 0,-74-25,25 25,0 0,-25 0,24-25,1 25,-25 0,25-24,-25 24,25 0,0 0,-25 0,24 0,51-50,-1 25,-24 25,-25 0,-1-25,1 1,25 24,-1 0,-49-25,50 25,-50 0,25 0,-25 0,25-25,0 25,-25 0,24 0,1 0,25 0,-25 0,-1 0,1 0,0 0,-25 25,50 0,-1-25,-24 0,25 24,-1 1,-24-25,49 25,-24 0,0 0,-1-25,-24 0,-25 0,25 24,0-24,-1 0,-24 25,50-25,-25 0,0 0,24 25,-24 0,0-25,-25 0,25 0,-25 0,25 25,-1-25,-24 0,25 0,-25 0,25 0,0 0,0 0,-25 0,24 0,1 0,-25 0,25 0,25 0,-26 0,26 0,0 0,-1 0,1 0,-1 0,1 0,0 0,-26 0,1 0,0 0,-25 0,50 0,-50 0,24 0,-24 0,25 0,0 0,0 0,-25 0,49-25,-49 25,25 0,25-25,-50 25,49 0,-24 0,0 0,0 0,0-25,0 25,-25 0,49 0,-49-25,25 25,0 0,24 0,-24 0,25-24,-1 24,26-25,24 0,-74 25,24 0,1 0,0 0,-26-25,1 25,-25 0,25 0,25 0,-50 0,49-25,-24 25,0 0,0 0,-25 0,24 0,1 0,-25 0,0 0,0 0,25 50,0 0,25-26,-50 51,24-75,1 25,25-1,-50 26,49-50,-24 25,0 0,0-25,0 0,-1 24,1-24,0 25,0-25,0 0,-1 0,1 0,0 25,-25-25,50 0,-50 0,24 0,1 0,0 0,0 0,0 0,-1 0,1 0,25 0,-1 0,1 0,-25 25,24-25,26 0,-1 0,1 0,74 0,24 0,-98 0,-26 0,1 0,24 0,-74 0,25 0,0 0,-25-25,25 25,-25 0,24 0,-24 0,25-25,0 0,25 25,-1-49,-24 49,25-25,-26 25,1-25,0 0,-25 25,50 0,-50-24,25 24,-1 0,-24-25,25 0,0 25,0-25,0 25,-1 0,-24-25,25 25,-25 0,25-24,0 24,-25 0,25 0,-25-25,24 25,-24 0,0-25,25 25,0 0,0 0,-25 0,49 0,-24-25,99 25,-25 0,-24-25,-26 25,51 0,-76 0,1 0,0 0,25 0,-50 0,25 0,-25 0,24 0,-24 0,25 0,0 0,-25 0,25 0,24 0,26 25,-50-25,24 0,-24 0,0 0,0 0,-25 0,24 0,1 0,0 0,-25 25,50-25,-1 0,50 0,-74 0,0 0,0 0,0 0,-1 0,-24 0,25 0,0 0,-25 0,25 0,-25 0,25 0,-25-25,24 25,-24 0,25 0,-25 0,25 0,-25-25,0 25</inkml:trace>
  <inkml:trace contextRef="#ctx0" brushRef="#br0" timeOffset="6360.3638">2481 6623,'0'0,"25"0,24 0,50 0,1 0,48 0,-23 0,48 0,-24 0,-25 0,0 0,-25 0,-24 0,-26-25,1 25,-1 0,26 0,-25-25,-1 0,1 25,-1 0,1-24,0-1,-1 25,-24-25,25 0,-26 25,1 0,25 0,-25-25,-1 25,26 0,-50 0,25 0,-25 0,25 0,-1 0,1 0,0 0,0 0,0 25,-1 0,26 0,-25 0,0-25,24 49,-24-49,-25 0,0 25,25-25,-25 0,25 0,-25 25,0-25,49 0,-24 0,25 25,-1-1,26 1,-26-25,1 0,24 25,-24-25,-25 0,0 0,24 0,-49 0,25 0,25 0,-1 0,-24 0,49-50,-24 26,24 24,-24-25,24 0,1 0,-25 25,-1-49,1 24,-1 25,1 0,0-50,-1 25,1 25,-25-24,-1 24,1 0,0-25,-25 25,25 0,0 0,-1 0,-24 0,50 0,24-25,-24 25,0 0,49 0,-50 0,51 0,-51 0,26 25,-26 0,1-1,0-24,-50 25,24-25,-24 25,25-25,-25 0,25 0,-25 0,0 0,25 0,0 25,-25-25,49 0,-24 25,25-1,-50-24,49 25,-49-25,25 0,-25 25,0-25,25 0,0 0,-25 0,49 25,26-25,-26 25,26-25,-26 0,26 24,-26-24,26 25,-50 0,24-25,1 0,-1 0,-24 0,25 0,-1 0,-24 0,25 0,-25 0,24 0,1 0,-1 0,1 0,-25 0,24-25,1 25,0 0,-26 0,26 0,-25-25,49 1,-49-1,25 25,-1 0,1-25,-25 0,49 25,-49 0,-25-25,50 1,-26 24,26 0,0-25,-26 25,1-25,25 0,-25 25,-1 0,1 0,0 0,0 0,-25 0,25 0,-1 0,1 0,0 0,25 0,24 0,-24 50,-1-25,51-1,-51 26,1-50,-1 25,26 24,-50-49,-1 25,1 0,0-25,-25 0,25 0,0 0,-1 25,26-25,0 25,-1-25,1 0,24 24,-24-24,-1 0,26 25,-50-25,24 0,-24 0,-25 0,50 0,-50 0,49 0,-49 0,25 0,25 0,-50 0,25 0,-1-25,26 25,-25-24,0 24,49 0,-49 0,0-25,24 0,1 25,-25-25,24 25,-24 0,0-25,49 1,-24 24,-1 0,-24-25,50 25,-26-25,1 0,-25 25,-1 0,26-25,0 25,-25 0,24-49,-24 49,25 0,-26 0,26-25,-50 25,25 0,-25 0,25-25,-1 25,1 0,0 0,0 0,0 0,-1 0,1 0,-25 0,25 0,-25 0,0 0,25 0,24 25,26 0,24 49,0-24,25 49,0 0,0 1,0-26,-24 0,-51-24,-24-25,25-25,-50 49,24-49,1 0,-25 0,25 0,0 0,0 0,24 0,-24 0,0 0,0 0,-25 0,49 0,-49 0,25 0,25 0,-26-24,26 24,-25 0,0-25,24 0,-24 25,0-50,49 50,-49-24,25-1,-1 0,-24 25,25-25,-1 0,-24 1,25-1,-25 25,-1-25,26 25,-25-25,24 0,-24 25,0-25,49 1,-24-1,-25 25,24-25,-49 25,25 0,-25-25,50 25,-50 0,25 0,-25-25,0 25,0 0,24 0,1 0,0 0,-25-24,25 24,49-25,1 0,-26 25,51-50,73-24,-123 49,-1 0,-24 25,0 0,-25 0,25 0,-25-24,49 24,1 0,0 0,-26 0,1 0,25 0,-1-25,-24 25,25 0,0 0,24 0,-24 0,-1 0,1 0,-25 0,-1 0,1 0,25 0,-1 0,1 0,0 0,-1 0,1 25,-25-25,49 24,-24 1,-1 0,-24-25,0 25,0 0,24-1,-24-24,25 25,-50 0,25-25,-25 0,24 0,-24 25,25-25,0 0,25 0,49 0,0 0,25 0,-50 0,1 0,-26 0,26 0,-26 0,1 0,24 0,-24-25,24 25,-24 0,0-25,-1 25,-24-25,0 25,25-24,-1-1,-24 25,49-25,1-25,49 26,-50-26,1 25,49-24,-50 49,25-50,1 50,-26-25,-24 0,49-24,-25 49,1 0,-75 0</inkml:trace>
  <inkml:trace contextRef="#ctx0" brushRef="#br0" timeOffset="11367.6502">2630 7888,'74'0,"-49"0,24 0,-24 0,50 0,-51 0,1 0,25 0,-25 0,24 0,-24 0,25 0,-50 0,25 0,-25 0,24 0,1 0,0 0,25 0,-1-25,1 25,-1 0,-24 0,0 0,25 0,-26-25,1 25,25 0,-25 0,-25 0,49 0,-24-25,25 25,24 0,-24-24,-1 24,1 0,-25 0,24 0,-24 0,25 0,-25-25,24 25,1 0,24 0,-24-25,24 25,-24 0,-1 0,1 0,-25 0,0 0,-25 0,24 0,-24 0,25 0,0 0,0 0,-25 0,49 0,-24 0,25 0,-25 0,24 0,1 0,-25 0,24 0,-24 0,0 0,0 0,49 0,-49 0,0 0,24 0,-24-25,25 25,-25 0,24 0,-24 0,25 0,24 0,0 0,26 0,-26 0,25 0,-24 0,-26 0,26 0,-1 25,1-25,-1 0,-24 0,-1 0,26 0,-51 0,51 0,-50 0,24 0,-24 0,49 0,-49 0,0 0,25 0,-1 0,26 0,-26 0,1 0,0 0,-1 0,26 0,-51 0,1 0,25 0,-25 0,-25 0,49 0,-24 0,0 0,-25 0,25 0,49 0,-24 0,24 0,-24 0,24 0,0 0,1 0,-1 0,-24 25,-25-25,0 0,24 0,-24 0,0 0,24 0,1 0,-25 0,24 25,26-25,-26 0,1 0,0 0,-26 0,51 0,-50 0,-1 0,26 0,-50 0,50 0,-26 0,1 0,0 0,0 0,24 0,-24 0,0 0,25 0,-26 0,1 0,25 0,-25 0,0 0,-25 0,24 0,26 0,-25 0,0 0,-1 0,26 0,-25 0,-25 0,25 0,-25 0,24 0,1 0,-25 0,25 0,-25 0,50 0,-50 0,24 0,1 0,0 0,0 0,0 0,-1-25,26 25,-50 0,50 0,-1 0,-24 0,0 0,0 0,-1 0,1 0,-25 0,25 0,-25 0,25 0,0 0,-25-25,24 25,-24 0,25 0,0 0,-25 0,25 0,0 0,0 0,-1 0,-24 0,50 0,-50 0,25 0,0 0,-1 0,1 0,-25 0,50 0,-25 0,-1 0,-24 0,25 0,-25 0,0 0,25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408A2E-616D-4E78-998B-0C2B6A23DED8}" type="datetimeFigureOut">
              <a:rPr lang="en-US" smtClean="0"/>
              <a:pPr/>
              <a:t>27-Jun-19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08D513-5217-4C63-A8EA-19E96B782488}" type="slidenum">
              <a:rPr lang="en-US" smtClean="0"/>
              <a:pPr/>
              <a:t>‹#›</a:t>
            </a:fld>
            <a:endParaRPr lang="en-US"/>
          </a:p>
        </p:txBody>
      </p:sp>
    </p:spTree>
    <p:extLst>
      <p:ext uri="{BB962C8B-B14F-4D97-AF65-F5344CB8AC3E}">
        <p14:creationId xmlns:p14="http://schemas.microsoft.com/office/powerpoint/2010/main" val="37429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08D513-5217-4C63-A8EA-19E96B782488}" type="slidenum">
              <a:rPr lang="en-US" smtClean="0"/>
              <a:pPr/>
              <a:t>5</a:t>
            </a:fld>
            <a:endParaRPr lang="en-US"/>
          </a:p>
        </p:txBody>
      </p:sp>
    </p:spTree>
    <p:extLst>
      <p:ext uri="{BB962C8B-B14F-4D97-AF65-F5344CB8AC3E}">
        <p14:creationId xmlns:p14="http://schemas.microsoft.com/office/powerpoint/2010/main" val="2505959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AE5D06-658F-45F6-A7CA-190204712A98}"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6CD5F-EAF7-4782-B3E0-D14AB4E823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AE5D06-658F-45F6-A7CA-190204712A98}"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6CD5F-EAF7-4782-B3E0-D14AB4E823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AE5D06-658F-45F6-A7CA-190204712A98}"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6CD5F-EAF7-4782-B3E0-D14AB4E823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AE5D06-658F-45F6-A7CA-190204712A98}"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6CD5F-EAF7-4782-B3E0-D14AB4E823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AE5D06-658F-45F6-A7CA-190204712A98}"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6CD5F-EAF7-4782-B3E0-D14AB4E823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AE5D06-658F-45F6-A7CA-190204712A98}" type="datetimeFigureOut">
              <a:rPr lang="en-US" smtClean="0"/>
              <a:pPr/>
              <a:t>27-Jun-19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6CD5F-EAF7-4782-B3E0-D14AB4E823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AE5D06-658F-45F6-A7CA-190204712A98}" type="datetimeFigureOut">
              <a:rPr lang="en-US" smtClean="0"/>
              <a:pPr/>
              <a:t>27-Jun-19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86CD5F-EAF7-4782-B3E0-D14AB4E823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AE5D06-658F-45F6-A7CA-190204712A98}" type="datetimeFigureOut">
              <a:rPr lang="en-US" smtClean="0"/>
              <a:pPr/>
              <a:t>27-Jun-19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86CD5F-EAF7-4782-B3E0-D14AB4E823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E5D06-658F-45F6-A7CA-190204712A98}" type="datetimeFigureOut">
              <a:rPr lang="en-US" smtClean="0"/>
              <a:pPr/>
              <a:t>27-Jun-19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86CD5F-EAF7-4782-B3E0-D14AB4E823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AE5D06-658F-45F6-A7CA-190204712A98}" type="datetimeFigureOut">
              <a:rPr lang="en-US" smtClean="0"/>
              <a:pPr/>
              <a:t>27-Jun-19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6CD5F-EAF7-4782-B3E0-D14AB4E823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AE5D06-658F-45F6-A7CA-190204712A98}" type="datetimeFigureOut">
              <a:rPr lang="en-US" smtClean="0"/>
              <a:pPr/>
              <a:t>27-Jun-19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6CD5F-EAF7-4782-B3E0-D14AB4E823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E5D06-658F-45F6-A7CA-190204712A98}" type="datetimeFigureOut">
              <a:rPr lang="en-US" smtClean="0"/>
              <a:pPr/>
              <a:t>27-Jun-19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6CD5F-EAF7-4782-B3E0-D14AB4E823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1470025"/>
          </a:xfrm>
        </p:spPr>
        <p:txBody>
          <a:bodyPr/>
          <a:lstStyle/>
          <a:p>
            <a:r>
              <a:rPr lang="en-US" b="1" dirty="0">
                <a:solidFill>
                  <a:srgbClr val="002060"/>
                </a:solidFill>
              </a:rPr>
              <a:t>Run-Time Environments</a:t>
            </a:r>
          </a:p>
        </p:txBody>
      </p:sp>
      <p:sp>
        <p:nvSpPr>
          <p:cNvPr id="3" name="Subtitle 2"/>
          <p:cNvSpPr>
            <a:spLocks noGrp="1"/>
          </p:cNvSpPr>
          <p:nvPr>
            <p:ph type="subTitle" idx="1"/>
          </p:nvPr>
        </p:nvSpPr>
        <p:spPr/>
        <p:txBody>
          <a:bodyPr/>
          <a:lstStyle/>
          <a:p>
            <a:r>
              <a:rPr lang="en-US" b="1" dirty="0" err="1" smtClean="0">
                <a:solidFill>
                  <a:srgbClr val="00B050"/>
                </a:solidFill>
              </a:rPr>
              <a:t>F.M.Rahat</a:t>
            </a:r>
            <a:r>
              <a:rPr lang="en-US" b="1" dirty="0" smtClean="0">
                <a:solidFill>
                  <a:srgbClr val="00B050"/>
                </a:solidFill>
              </a:rPr>
              <a:t> </a:t>
            </a:r>
            <a:r>
              <a:rPr lang="en-US" b="1" dirty="0" err="1" smtClean="0">
                <a:solidFill>
                  <a:srgbClr val="00B050"/>
                </a:solidFill>
              </a:rPr>
              <a:t>Hasan</a:t>
            </a:r>
            <a:endParaRPr lang="en-US" b="1" dirty="0" smtClean="0">
              <a:solidFill>
                <a:srgbClr val="00B050"/>
              </a:solidFill>
            </a:endParaRPr>
          </a:p>
          <a:p>
            <a:r>
              <a:rPr lang="en-US" b="1" dirty="0" smtClean="0">
                <a:solidFill>
                  <a:srgbClr val="00B050"/>
                </a:solidFill>
              </a:rPr>
              <a:t>CSE</a:t>
            </a:r>
            <a:r>
              <a:rPr lang="en-US" b="1" smtClean="0">
                <a:solidFill>
                  <a:srgbClr val="00B050"/>
                </a:solidFill>
              </a:rPr>
              <a:t>, </a:t>
            </a:r>
            <a:r>
              <a:rPr lang="en-US" b="1" smtClean="0">
                <a:solidFill>
                  <a:srgbClr val="00B050"/>
                </a:solidFill>
              </a:rPr>
              <a:t>BSMRSTU</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10000"/>
          </a:bodyPr>
          <a:lstStyle/>
          <a:p>
            <a:pPr algn="just">
              <a:buFont typeface="Wingdings" pitchFamily="2" charset="2"/>
              <a:buChar char="q"/>
            </a:pPr>
            <a:r>
              <a:rPr lang="en-US" dirty="0" smtClean="0"/>
              <a:t>In practice, the </a:t>
            </a:r>
            <a:r>
              <a:rPr lang="en-US" dirty="0" smtClean="0">
                <a:solidFill>
                  <a:srgbClr val="FF0000"/>
                </a:solidFill>
              </a:rPr>
              <a:t>stack grows towards lower addresses</a:t>
            </a:r>
            <a:r>
              <a:rPr lang="en-US" dirty="0" smtClean="0"/>
              <a:t>, </a:t>
            </a:r>
            <a:r>
              <a:rPr lang="en-US" dirty="0" smtClean="0">
                <a:solidFill>
                  <a:srgbClr val="0000FF"/>
                </a:solidFill>
              </a:rPr>
              <a:t>the heap towards higher</a:t>
            </a:r>
            <a:r>
              <a:rPr lang="en-US" dirty="0" smtClean="0"/>
              <a:t>. </a:t>
            </a:r>
          </a:p>
          <a:p>
            <a:pPr algn="just"/>
            <a:r>
              <a:rPr lang="en-US" dirty="0" smtClean="0">
                <a:solidFill>
                  <a:srgbClr val="0000FF"/>
                </a:solidFill>
              </a:rPr>
              <a:t>an </a:t>
            </a:r>
            <a:r>
              <a:rPr lang="en-US" dirty="0" smtClean="0">
                <a:solidFill>
                  <a:srgbClr val="FF0000"/>
                </a:solidFill>
              </a:rPr>
              <a:t>activation record is used to store information about the status of the machine</a:t>
            </a:r>
            <a:r>
              <a:rPr lang="en-US" dirty="0" smtClean="0">
                <a:solidFill>
                  <a:srgbClr val="0000FF"/>
                </a:solidFill>
              </a:rPr>
              <a:t>, such as the value of the program counter and machine registers, when a procedure call occurs . </a:t>
            </a:r>
          </a:p>
          <a:p>
            <a:pPr algn="just"/>
            <a:r>
              <a:rPr lang="en-US" dirty="0" smtClean="0">
                <a:solidFill>
                  <a:srgbClr val="0000FF"/>
                </a:solidFill>
              </a:rPr>
              <a:t>When control returns from the call, the activation of the calling procedure can be restarted after restoring the values of relevant registers and setting the program counter to the point immediately after the call. </a:t>
            </a:r>
          </a:p>
          <a:p>
            <a:pPr algn="just"/>
            <a:r>
              <a:rPr lang="en-US" dirty="0" smtClean="0">
                <a:solidFill>
                  <a:schemeClr val="accent6">
                    <a:lumMod val="75000"/>
                  </a:schemeClr>
                </a:solidFill>
              </a:rPr>
              <a:t>Data objects whose lifetimes are contained in that of an activation can be allocated on the stack along with other information associated with the activation </a:t>
            </a:r>
            <a:r>
              <a:rPr lang="en-US" dirty="0" smtClean="0">
                <a:solidFill>
                  <a:srgbClr val="0000FF"/>
                </a:solidFill>
              </a:rPr>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0070C0"/>
                </a:solidFill>
              </a:rPr>
              <a:t>Static Versus Dynamic Storage Allocation</a:t>
            </a:r>
            <a:endParaRPr lang="en-US" b="1" dirty="0">
              <a:solidFill>
                <a:srgbClr val="0070C0"/>
              </a:solidFill>
            </a:endParaRPr>
          </a:p>
        </p:txBody>
      </p:sp>
      <p:sp>
        <p:nvSpPr>
          <p:cNvPr id="3" name="Content Placeholder 2"/>
          <p:cNvSpPr>
            <a:spLocks noGrp="1"/>
          </p:cNvSpPr>
          <p:nvPr>
            <p:ph idx="1"/>
          </p:nvPr>
        </p:nvSpPr>
        <p:spPr/>
        <p:txBody>
          <a:bodyPr>
            <a:normAutofit/>
          </a:bodyPr>
          <a:lstStyle/>
          <a:p>
            <a:pPr algn="just"/>
            <a:r>
              <a:rPr lang="en-US" dirty="0" smtClean="0"/>
              <a:t>A storage-allocation decision is </a:t>
            </a:r>
            <a:r>
              <a:rPr lang="en-US" b="1" dirty="0" smtClean="0">
                <a:solidFill>
                  <a:srgbClr val="FF0000"/>
                </a:solidFill>
              </a:rPr>
              <a:t>static</a:t>
            </a:r>
            <a:r>
              <a:rPr lang="en-US" dirty="0" smtClean="0"/>
              <a:t>, if it can be made by the compiler </a:t>
            </a:r>
            <a:r>
              <a:rPr lang="en-US" i="1" dirty="0" smtClean="0">
                <a:solidFill>
                  <a:srgbClr val="0000FF"/>
                </a:solidFill>
              </a:rPr>
              <a:t>looking only at the text of the program</a:t>
            </a:r>
            <a:r>
              <a:rPr lang="en-US" dirty="0" smtClean="0"/>
              <a:t>, not at what the program does when it executes. </a:t>
            </a:r>
          </a:p>
          <a:p>
            <a:pPr algn="just"/>
            <a:endParaRPr lang="en-US" dirty="0" smtClean="0"/>
          </a:p>
          <a:p>
            <a:pPr algn="just"/>
            <a:r>
              <a:rPr lang="en-US" dirty="0" smtClean="0"/>
              <a:t>A decision is dynamic if it can be decided only </a:t>
            </a:r>
            <a:r>
              <a:rPr lang="en-US" i="1" dirty="0" smtClean="0">
                <a:solidFill>
                  <a:srgbClr val="0000FF"/>
                </a:solidFill>
              </a:rPr>
              <a:t>while the program is running</a:t>
            </a:r>
            <a:r>
              <a:rPr lang="en-US"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b="1" dirty="0" smtClean="0"/>
              <a:t>Strategies for dynamic storage allocation</a:t>
            </a:r>
            <a:endParaRPr lang="en-US" b="1"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q"/>
            </a:pPr>
            <a:r>
              <a:rPr lang="en-US" dirty="0" smtClean="0"/>
              <a:t>1. </a:t>
            </a:r>
            <a:r>
              <a:rPr lang="en-US" b="1" dirty="0" smtClean="0">
                <a:solidFill>
                  <a:srgbClr val="0000FF"/>
                </a:solidFill>
              </a:rPr>
              <a:t>Stack storage</a:t>
            </a:r>
            <a:r>
              <a:rPr lang="en-US" dirty="0" smtClean="0"/>
              <a:t>. Names local to a procedure are allocated space on a stack. The stack supports the normal call/return policy for procedures.</a:t>
            </a:r>
          </a:p>
          <a:p>
            <a:pPr algn="just">
              <a:buFont typeface="Wingdings" pitchFamily="2" charset="2"/>
              <a:buChar char="q"/>
            </a:pPr>
            <a:r>
              <a:rPr lang="en-US" dirty="0" smtClean="0"/>
              <a:t>2. </a:t>
            </a:r>
            <a:r>
              <a:rPr lang="en-US" b="1" dirty="0" smtClean="0">
                <a:solidFill>
                  <a:srgbClr val="0000FF"/>
                </a:solidFill>
              </a:rPr>
              <a:t>Heap storage</a:t>
            </a:r>
            <a:r>
              <a:rPr lang="en-US" dirty="0" smtClean="0"/>
              <a:t>. Data that may outlive the call to the procedure that created it is usually allocated on a "heap" of reusable storage. </a:t>
            </a:r>
          </a:p>
          <a:p>
            <a:pPr algn="just"/>
            <a:r>
              <a:rPr lang="en-US" dirty="0" smtClean="0">
                <a:solidFill>
                  <a:srgbClr val="0000FF"/>
                </a:solidFill>
              </a:rPr>
              <a:t>The heap is an area of virtual memory that allows objects or other data elements to obtain storage when they are created &amp; to return that storage when they are invalidated.</a:t>
            </a:r>
            <a:endParaRPr lang="en-US" dirty="0">
              <a:solidFill>
                <a:srgbClr val="0000FF"/>
              </a:solidFill>
            </a:endParaRPr>
          </a:p>
        </p:txBody>
      </p:sp>
      <p:sp>
        <p:nvSpPr>
          <p:cNvPr id="4" name="Right Arrow 3"/>
          <p:cNvSpPr/>
          <p:nvPr/>
        </p:nvSpPr>
        <p:spPr>
          <a:xfrm>
            <a:off x="685800" y="914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Stack Allocation of Space</a:t>
            </a:r>
            <a:endParaRPr lang="en-US" b="1" dirty="0"/>
          </a:p>
        </p:txBody>
      </p:sp>
      <p:sp>
        <p:nvSpPr>
          <p:cNvPr id="3" name="Content Placeholder 2"/>
          <p:cNvSpPr>
            <a:spLocks noGrp="1"/>
          </p:cNvSpPr>
          <p:nvPr>
            <p:ph idx="1"/>
          </p:nvPr>
        </p:nvSpPr>
        <p:spPr/>
        <p:txBody>
          <a:bodyPr>
            <a:normAutofit/>
          </a:bodyPr>
          <a:lstStyle/>
          <a:p>
            <a:pPr algn="just"/>
            <a:r>
              <a:rPr lang="en-US" dirty="0" smtClean="0"/>
              <a:t>Almost all compilers for languages that use procedures, functions, or methods as units of user-defined actions </a:t>
            </a:r>
            <a:r>
              <a:rPr lang="en-US" i="1" dirty="0" smtClean="0">
                <a:solidFill>
                  <a:srgbClr val="0000FF"/>
                </a:solidFill>
              </a:rPr>
              <a:t>manage at least part of their run-time memory as a stack</a:t>
            </a:r>
            <a:r>
              <a:rPr lang="en-US" dirty="0" smtClean="0"/>
              <a:t>. </a:t>
            </a:r>
          </a:p>
          <a:p>
            <a:pPr algn="just"/>
            <a:r>
              <a:rPr lang="en-US" dirty="0" smtClean="0"/>
              <a:t>Each time a procedure is called, space for its local variables is </a:t>
            </a:r>
            <a:r>
              <a:rPr lang="en-US" b="1" dirty="0" smtClean="0">
                <a:solidFill>
                  <a:srgbClr val="FF0000"/>
                </a:solidFill>
              </a:rPr>
              <a:t>pushed</a:t>
            </a:r>
            <a:r>
              <a:rPr lang="en-US" dirty="0" smtClean="0"/>
              <a:t> onto a stack, and when the procedure terminates, that space is </a:t>
            </a:r>
            <a:r>
              <a:rPr lang="en-US" b="1" dirty="0" smtClean="0">
                <a:solidFill>
                  <a:srgbClr val="FF0000"/>
                </a:solidFill>
              </a:rPr>
              <a:t>popped off</a:t>
            </a:r>
            <a:r>
              <a:rPr lang="en-US" dirty="0" smtClean="0"/>
              <a:t> the stack.</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Activation Trees</a:t>
            </a:r>
            <a:endParaRPr lang="en-US" b="1" dirty="0">
              <a:solidFill>
                <a:srgbClr val="002060"/>
              </a:solidFill>
            </a:endParaRPr>
          </a:p>
        </p:txBody>
      </p:sp>
      <p:sp>
        <p:nvSpPr>
          <p:cNvPr id="3" name="Content Placeholder 2"/>
          <p:cNvSpPr>
            <a:spLocks noGrp="1"/>
          </p:cNvSpPr>
          <p:nvPr>
            <p:ph idx="1"/>
          </p:nvPr>
        </p:nvSpPr>
        <p:spPr>
          <a:xfrm>
            <a:off x="457200" y="2286000"/>
            <a:ext cx="8229600" cy="1905000"/>
          </a:xfrm>
        </p:spPr>
        <p:txBody>
          <a:bodyPr/>
          <a:lstStyle/>
          <a:p>
            <a:pPr algn="just"/>
            <a:r>
              <a:rPr lang="en-US" dirty="0" smtClean="0"/>
              <a:t>Stack allocation would not be feasible if procedure calls, or activations of procedures, did not nest in time.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46" y="236001"/>
            <a:ext cx="3429000" cy="1143000"/>
          </a:xfrm>
        </p:spPr>
        <p:txBody>
          <a:bodyPr>
            <a:normAutofit fontScale="90000"/>
          </a:bodyPr>
          <a:lstStyle/>
          <a:p>
            <a:r>
              <a:rPr lang="en-US" b="1" dirty="0" smtClean="0"/>
              <a:t>Nesting of procedure calls</a:t>
            </a:r>
            <a:endParaRPr lang="en-US" b="1" dirty="0"/>
          </a:p>
        </p:txBody>
      </p:sp>
      <p:sp>
        <p:nvSpPr>
          <p:cNvPr id="3" name="Content Placeholder 2"/>
          <p:cNvSpPr>
            <a:spLocks noGrp="1"/>
          </p:cNvSpPr>
          <p:nvPr>
            <p:ph idx="1"/>
          </p:nvPr>
        </p:nvSpPr>
        <p:spPr>
          <a:xfrm>
            <a:off x="228600" y="1981200"/>
            <a:ext cx="3505200" cy="3581400"/>
          </a:xfrm>
        </p:spPr>
        <p:txBody>
          <a:bodyPr>
            <a:normAutofit/>
          </a:bodyPr>
          <a:lstStyle/>
          <a:p>
            <a:pPr>
              <a:buNone/>
            </a:pPr>
            <a:r>
              <a:rPr lang="en-US" sz="2400" b="1" dirty="0" smtClean="0">
                <a:solidFill>
                  <a:srgbClr val="00B0F0"/>
                </a:solidFill>
              </a:rPr>
              <a:t>Example7.1: Figure 7.2 contains a sketch of a program that reads </a:t>
            </a:r>
            <a:r>
              <a:rPr lang="en-US" sz="2400" b="1" dirty="0" smtClean="0">
                <a:solidFill>
                  <a:srgbClr val="C00000"/>
                </a:solidFill>
              </a:rPr>
              <a:t>nine integers</a:t>
            </a:r>
            <a:r>
              <a:rPr lang="en-US" sz="2400" b="1" dirty="0" smtClean="0">
                <a:solidFill>
                  <a:srgbClr val="00B0F0"/>
                </a:solidFill>
              </a:rPr>
              <a:t> into an </a:t>
            </a:r>
            <a:r>
              <a:rPr lang="en-US" sz="2400" b="1" dirty="0" smtClean="0">
                <a:solidFill>
                  <a:srgbClr val="C00000"/>
                </a:solidFill>
              </a:rPr>
              <a:t>array a</a:t>
            </a:r>
            <a:r>
              <a:rPr lang="en-US" sz="2400" b="1" dirty="0" smtClean="0">
                <a:solidFill>
                  <a:srgbClr val="00B0F0"/>
                </a:solidFill>
              </a:rPr>
              <a:t> &amp; sorts them using the recursive </a:t>
            </a:r>
            <a:r>
              <a:rPr lang="en-US" sz="2400" b="1" dirty="0" err="1" smtClean="0">
                <a:solidFill>
                  <a:srgbClr val="C00000"/>
                </a:solidFill>
              </a:rPr>
              <a:t>quicksort</a:t>
            </a:r>
            <a:r>
              <a:rPr lang="en-US" sz="2400" b="1" dirty="0" smtClean="0">
                <a:solidFill>
                  <a:srgbClr val="C00000"/>
                </a:solidFill>
              </a:rPr>
              <a:t> </a:t>
            </a:r>
            <a:r>
              <a:rPr lang="en-US" sz="2400" b="1" dirty="0" err="1" smtClean="0">
                <a:solidFill>
                  <a:srgbClr val="C00000"/>
                </a:solidFill>
              </a:rPr>
              <a:t>algo</a:t>
            </a:r>
            <a:r>
              <a:rPr lang="en-US" sz="2400" b="1" dirty="0" smtClean="0">
                <a:solidFill>
                  <a:srgbClr val="C00000"/>
                </a:solidFill>
              </a:rPr>
              <a:t>.</a:t>
            </a:r>
            <a:r>
              <a:rPr lang="en-US" sz="2400" b="1" dirty="0" smtClean="0">
                <a:solidFill>
                  <a:srgbClr val="00B0F0"/>
                </a:solidFill>
              </a:rPr>
              <a:t> </a:t>
            </a:r>
            <a:endParaRPr lang="en-US" sz="2400" b="1" dirty="0">
              <a:solidFill>
                <a:srgbClr val="00B0F0"/>
              </a:solidFill>
            </a:endParaRPr>
          </a:p>
        </p:txBody>
      </p:sp>
      <p:pic>
        <p:nvPicPr>
          <p:cNvPr id="1026" name="Picture 2"/>
          <p:cNvPicPr>
            <a:picLocks noChangeAspect="1" noChangeArrowheads="1"/>
          </p:cNvPicPr>
          <p:nvPr/>
        </p:nvPicPr>
        <p:blipFill>
          <a:blip r:embed="rId2" cstate="print"/>
          <a:srcRect/>
          <a:stretch>
            <a:fillRect/>
          </a:stretch>
        </p:blipFill>
        <p:spPr bwMode="auto">
          <a:xfrm>
            <a:off x="3352800" y="619124"/>
            <a:ext cx="5701602" cy="593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1600200"/>
          </a:xfrm>
        </p:spPr>
        <p:txBody>
          <a:bodyPr>
            <a:normAutofit lnSpcReduction="10000"/>
          </a:bodyPr>
          <a:lstStyle/>
          <a:p>
            <a:pPr algn="just"/>
            <a:r>
              <a:rPr lang="en-US" dirty="0" smtClean="0"/>
              <a:t>The main function has three tasks:</a:t>
            </a:r>
          </a:p>
          <a:p>
            <a:pPr algn="just"/>
            <a:r>
              <a:rPr lang="en-US" dirty="0" smtClean="0"/>
              <a:t>It calls </a:t>
            </a:r>
            <a:r>
              <a:rPr lang="en-US" i="1" dirty="0" err="1" smtClean="0">
                <a:solidFill>
                  <a:srgbClr val="C00000"/>
                </a:solidFill>
              </a:rPr>
              <a:t>readArray</a:t>
            </a:r>
            <a:r>
              <a:rPr lang="en-US" dirty="0" smtClean="0"/>
              <a:t>, </a:t>
            </a:r>
            <a:r>
              <a:rPr lang="en-US" i="1" dirty="0" smtClean="0">
                <a:solidFill>
                  <a:srgbClr val="0000FF"/>
                </a:solidFill>
              </a:rPr>
              <a:t>sets the sentinels</a:t>
            </a:r>
            <a:r>
              <a:rPr lang="en-US" dirty="0" smtClean="0"/>
              <a:t>, &amp; then calls </a:t>
            </a:r>
            <a:r>
              <a:rPr lang="en-US" i="1" dirty="0" err="1" smtClean="0">
                <a:solidFill>
                  <a:srgbClr val="C00000"/>
                </a:solidFill>
              </a:rPr>
              <a:t>quicksort</a:t>
            </a:r>
            <a:r>
              <a:rPr lang="en-US" dirty="0" smtClean="0"/>
              <a:t> on the entire data array. </a:t>
            </a:r>
          </a:p>
        </p:txBody>
      </p:sp>
      <p:pic>
        <p:nvPicPr>
          <p:cNvPr id="2050" name="Picture 2"/>
          <p:cNvPicPr>
            <a:picLocks noChangeAspect="1" noChangeArrowheads="1"/>
          </p:cNvPicPr>
          <p:nvPr/>
        </p:nvPicPr>
        <p:blipFill>
          <a:blip r:embed="rId2" cstate="print"/>
          <a:srcRect/>
          <a:stretch>
            <a:fillRect/>
          </a:stretch>
        </p:blipFill>
        <p:spPr bwMode="auto">
          <a:xfrm>
            <a:off x="4572000" y="2234443"/>
            <a:ext cx="4389120" cy="4471157"/>
          </a:xfrm>
          <a:prstGeom prst="rect">
            <a:avLst/>
          </a:prstGeom>
          <a:noFill/>
          <a:ln w="9525">
            <a:solidFill>
              <a:srgbClr val="FF0000"/>
            </a:solidFill>
            <a:miter lim="800000"/>
            <a:headEnd/>
            <a:tailEnd/>
          </a:ln>
        </p:spPr>
      </p:pic>
      <p:sp>
        <p:nvSpPr>
          <p:cNvPr id="5" name="Rectangle 4"/>
          <p:cNvSpPr/>
          <p:nvPr/>
        </p:nvSpPr>
        <p:spPr>
          <a:xfrm>
            <a:off x="304800" y="3124200"/>
            <a:ext cx="3886200" cy="1200329"/>
          </a:xfrm>
          <a:prstGeom prst="rect">
            <a:avLst/>
          </a:prstGeom>
          <a:ln>
            <a:solidFill>
              <a:srgbClr val="00B050"/>
            </a:solidFill>
          </a:ln>
        </p:spPr>
        <p:txBody>
          <a:bodyPr wrap="square">
            <a:spAutoFit/>
          </a:bodyPr>
          <a:lstStyle/>
          <a:p>
            <a:pPr algn="just"/>
            <a:r>
              <a:rPr lang="en-US" sz="2400" dirty="0" smtClean="0"/>
              <a:t>Fig. suggests a sequence of calls that might result from an execution of the program.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3032" y="149178"/>
            <a:ext cx="5230968" cy="6175422"/>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340178" y="2260240"/>
            <a:ext cx="4389120" cy="4471157"/>
          </a:xfrm>
          <a:prstGeom prst="rect">
            <a:avLst/>
          </a:prstGeom>
          <a:noFill/>
          <a:ln w="9525">
            <a:solidFill>
              <a:srgbClr val="7030A0"/>
            </a:solidFill>
            <a:miter lim="800000"/>
            <a:headEnd/>
            <a:tailEnd/>
          </a:ln>
        </p:spPr>
      </p:pic>
      <p:sp>
        <p:nvSpPr>
          <p:cNvPr id="6" name="Rectangle 5"/>
          <p:cNvSpPr/>
          <p:nvPr/>
        </p:nvSpPr>
        <p:spPr>
          <a:xfrm>
            <a:off x="152400" y="355242"/>
            <a:ext cx="50292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4647" y="2793642"/>
            <a:ext cx="2985753" cy="19050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3276600"/>
            <a:ext cx="3200400" cy="11430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54768" y="2641242"/>
            <a:ext cx="26670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43847" y="3243350"/>
            <a:ext cx="3442953" cy="308124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715000" y="3581400"/>
            <a:ext cx="3200400" cy="24330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8600" y="4749084"/>
            <a:ext cx="2133600" cy="1447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In this execution, the call to </a:t>
            </a:r>
            <a:r>
              <a:rPr lang="en-US" b="1" i="1" dirty="0" smtClean="0">
                <a:solidFill>
                  <a:srgbClr val="0000FF"/>
                </a:solidFill>
              </a:rPr>
              <a:t>partition(1, 9)</a:t>
            </a:r>
            <a:r>
              <a:rPr lang="en-US" dirty="0" smtClean="0"/>
              <a:t> returns </a:t>
            </a:r>
            <a:r>
              <a:rPr lang="en-US" b="1" dirty="0" smtClean="0">
                <a:solidFill>
                  <a:srgbClr val="FF0000"/>
                </a:solidFill>
              </a:rPr>
              <a:t>v=</a:t>
            </a:r>
            <a:r>
              <a:rPr lang="en-US" dirty="0" smtClean="0"/>
              <a:t> </a:t>
            </a:r>
            <a:r>
              <a:rPr lang="en-US" b="1" dirty="0" smtClean="0">
                <a:solidFill>
                  <a:srgbClr val="FF0000"/>
                </a:solidFill>
              </a:rPr>
              <a:t>4</a:t>
            </a:r>
            <a:r>
              <a:rPr lang="en-US" dirty="0" smtClean="0"/>
              <a:t>, so </a:t>
            </a:r>
            <a:r>
              <a:rPr lang="en-US" b="1" dirty="0" smtClean="0"/>
              <a:t>a[1]</a:t>
            </a:r>
            <a:r>
              <a:rPr lang="en-US" dirty="0" smtClean="0"/>
              <a:t> through </a:t>
            </a:r>
            <a:r>
              <a:rPr lang="en-US" b="1" dirty="0" smtClean="0"/>
              <a:t>a[3]</a:t>
            </a:r>
            <a:r>
              <a:rPr lang="en-US" dirty="0" smtClean="0"/>
              <a:t> hold elements less than its chosen separator value </a:t>
            </a:r>
            <a:r>
              <a:rPr lang="en-US" b="1" dirty="0" smtClean="0"/>
              <a:t>v</a:t>
            </a:r>
            <a:r>
              <a:rPr lang="en-US" dirty="0" smtClean="0"/>
              <a:t>, while the larger elements are in </a:t>
            </a:r>
            <a:r>
              <a:rPr lang="en-US" b="1" dirty="0" smtClean="0"/>
              <a:t>a[5]</a:t>
            </a:r>
            <a:r>
              <a:rPr lang="en-US" dirty="0" smtClean="0"/>
              <a:t> through </a:t>
            </a:r>
            <a:r>
              <a:rPr lang="en-US" b="1" dirty="0" smtClean="0"/>
              <a:t>a[9]</a:t>
            </a:r>
            <a:r>
              <a:rPr lang="en-US" dirty="0" smtClean="0"/>
              <a:t> .</a:t>
            </a:r>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of Procedures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Procedure activations are nested in time. </a:t>
            </a:r>
          </a:p>
          <a:p>
            <a:pPr algn="just"/>
            <a:r>
              <a:rPr lang="en-US" dirty="0" smtClean="0"/>
              <a:t>If an activation of procedure </a:t>
            </a:r>
            <a:r>
              <a:rPr lang="en-US" b="1" dirty="0" smtClean="0">
                <a:solidFill>
                  <a:srgbClr val="FF0000"/>
                </a:solidFill>
              </a:rPr>
              <a:t>p</a:t>
            </a:r>
            <a:r>
              <a:rPr lang="en-US" dirty="0" smtClean="0"/>
              <a:t> calls procedure </a:t>
            </a:r>
            <a:r>
              <a:rPr lang="en-US" b="1" dirty="0" smtClean="0">
                <a:solidFill>
                  <a:srgbClr val="FF0000"/>
                </a:solidFill>
              </a:rPr>
              <a:t>q</a:t>
            </a:r>
            <a:r>
              <a:rPr lang="en-US" dirty="0" smtClean="0"/>
              <a:t>, then that activation of </a:t>
            </a:r>
            <a:r>
              <a:rPr lang="en-US" b="1" dirty="0" smtClean="0">
                <a:solidFill>
                  <a:srgbClr val="FF0000"/>
                </a:solidFill>
              </a:rPr>
              <a:t>q</a:t>
            </a:r>
            <a:r>
              <a:rPr lang="en-US" dirty="0" smtClean="0"/>
              <a:t> must </a:t>
            </a:r>
            <a:r>
              <a:rPr lang="en-US" b="1" dirty="0" smtClean="0"/>
              <a:t>end</a:t>
            </a:r>
            <a:r>
              <a:rPr lang="en-US" dirty="0" smtClean="0"/>
              <a:t> before the activation of </a:t>
            </a:r>
            <a:r>
              <a:rPr lang="en-US" b="1" dirty="0" smtClean="0">
                <a:solidFill>
                  <a:srgbClr val="FF0000"/>
                </a:solidFill>
              </a:rPr>
              <a:t>p</a:t>
            </a:r>
            <a:r>
              <a:rPr lang="en-US" dirty="0" smtClean="0"/>
              <a:t> can end. </a:t>
            </a:r>
            <a:r>
              <a:rPr lang="en-US" b="1" dirty="0" smtClean="0">
                <a:solidFill>
                  <a:srgbClr val="0000FF"/>
                </a:solidFill>
              </a:rPr>
              <a:t>There are three common cases:</a:t>
            </a:r>
          </a:p>
          <a:p>
            <a:pPr algn="just">
              <a:buNone/>
            </a:pPr>
            <a:r>
              <a:rPr lang="en-US" dirty="0" smtClean="0"/>
              <a:t>1. The activation of </a:t>
            </a:r>
            <a:r>
              <a:rPr lang="en-US" b="1" dirty="0" smtClean="0"/>
              <a:t>q</a:t>
            </a:r>
            <a:r>
              <a:rPr lang="en-US" dirty="0" smtClean="0"/>
              <a:t> terminates normally. Then in essentially any language, control resumes just after the point of </a:t>
            </a:r>
            <a:r>
              <a:rPr lang="en-US" b="1" dirty="0" smtClean="0"/>
              <a:t>p</a:t>
            </a:r>
            <a:r>
              <a:rPr lang="en-US" dirty="0" smtClean="0"/>
              <a:t> at which the call to </a:t>
            </a:r>
            <a:r>
              <a:rPr lang="en-US" b="1" dirty="0" smtClean="0"/>
              <a:t>q</a:t>
            </a:r>
            <a:r>
              <a:rPr lang="en-US" dirty="0" smtClean="0"/>
              <a:t> was made.</a:t>
            </a:r>
          </a:p>
          <a:p>
            <a:pPr algn="just">
              <a:buNone/>
            </a:pPr>
            <a:r>
              <a:rPr lang="en-US" dirty="0" smtClean="0"/>
              <a:t>2. The activation of </a:t>
            </a:r>
            <a:r>
              <a:rPr lang="en-US" b="1" dirty="0" smtClean="0"/>
              <a:t>q</a:t>
            </a:r>
            <a:r>
              <a:rPr lang="en-US" dirty="0" smtClean="0"/>
              <a:t>, or some procedure </a:t>
            </a:r>
            <a:r>
              <a:rPr lang="en-US" b="1" dirty="0" smtClean="0"/>
              <a:t>q</a:t>
            </a:r>
            <a:r>
              <a:rPr lang="en-US" dirty="0" smtClean="0"/>
              <a:t> called, either directly or indirectly, aborts; i.e., it becomes impossible for execution to continue. In that case, </a:t>
            </a:r>
            <a:r>
              <a:rPr lang="en-US" i="1" dirty="0" smtClean="0">
                <a:solidFill>
                  <a:srgbClr val="0000FF"/>
                </a:solidFill>
              </a:rPr>
              <a:t>p ends simultaneously with q</a:t>
            </a: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A compiler must accurately implement the </a:t>
            </a:r>
            <a:r>
              <a:rPr lang="en-US" i="1" dirty="0">
                <a:solidFill>
                  <a:srgbClr val="FF0000"/>
                </a:solidFill>
              </a:rPr>
              <a:t>abstractions</a:t>
            </a:r>
            <a:r>
              <a:rPr lang="en-US" dirty="0"/>
              <a:t> embodied in the </a:t>
            </a:r>
            <a:r>
              <a:rPr lang="en-US" dirty="0" smtClean="0"/>
              <a:t>source language definition</a:t>
            </a:r>
            <a:r>
              <a:rPr lang="en-US" dirty="0"/>
              <a:t>. </a:t>
            </a:r>
            <a:endParaRPr lang="en-US" dirty="0" smtClean="0"/>
          </a:p>
          <a:p>
            <a:pPr algn="just"/>
            <a:r>
              <a:rPr lang="en-US" dirty="0" smtClean="0">
                <a:solidFill>
                  <a:srgbClr val="FF0000"/>
                </a:solidFill>
              </a:rPr>
              <a:t>Abstractions include:</a:t>
            </a:r>
            <a:r>
              <a:rPr lang="en-US" dirty="0" smtClean="0"/>
              <a:t> </a:t>
            </a:r>
            <a:r>
              <a:rPr lang="en-US" dirty="0">
                <a:solidFill>
                  <a:srgbClr val="0000FF"/>
                </a:solidFill>
              </a:rPr>
              <a:t>the concepts </a:t>
            </a:r>
            <a:r>
              <a:rPr lang="en-US" dirty="0" smtClean="0">
                <a:solidFill>
                  <a:srgbClr val="0000FF"/>
                </a:solidFill>
              </a:rPr>
              <a:t>such </a:t>
            </a:r>
            <a:r>
              <a:rPr lang="en-US" dirty="0">
                <a:solidFill>
                  <a:srgbClr val="0000FF"/>
                </a:solidFill>
              </a:rPr>
              <a:t>as names, scopes, bindings, data types, operators</a:t>
            </a:r>
            <a:r>
              <a:rPr lang="en-US" dirty="0" smtClean="0">
                <a:solidFill>
                  <a:srgbClr val="0000FF"/>
                </a:solidFill>
              </a:rPr>
              <a:t>, procedures</a:t>
            </a:r>
            <a:r>
              <a:rPr lang="en-US" dirty="0">
                <a:solidFill>
                  <a:srgbClr val="0000FF"/>
                </a:solidFill>
              </a:rPr>
              <a:t>, parameters, and flow-of-control constructs.</a:t>
            </a:r>
            <a:r>
              <a:rPr lang="en-US" dirty="0"/>
              <a:t> </a:t>
            </a:r>
            <a:endParaRPr lang="en-US" dirty="0" smtClean="0"/>
          </a:p>
          <a:p>
            <a:pPr algn="just"/>
            <a:r>
              <a:rPr lang="en-US" dirty="0" smtClean="0"/>
              <a:t>The </a:t>
            </a:r>
            <a:r>
              <a:rPr lang="en-US" dirty="0"/>
              <a:t>compiler must </a:t>
            </a:r>
            <a:r>
              <a:rPr lang="en-US" dirty="0" smtClean="0"/>
              <a:t>cooperate with </a:t>
            </a:r>
            <a:r>
              <a:rPr lang="en-US" dirty="0"/>
              <a:t>the operating system and other systems software to support </a:t>
            </a:r>
            <a:r>
              <a:rPr lang="en-US" dirty="0" smtClean="0"/>
              <a:t>these abstractions </a:t>
            </a:r>
            <a:r>
              <a:rPr lang="en-US" dirty="0"/>
              <a:t>on the target machine.</a:t>
            </a:r>
          </a:p>
          <a:p>
            <a:pPr algn="just"/>
            <a:r>
              <a:rPr lang="en-US" dirty="0"/>
              <a:t>To do so, the compiler creates and manages a </a:t>
            </a:r>
            <a:r>
              <a:rPr lang="en-US" dirty="0" smtClean="0"/>
              <a:t>‘</a:t>
            </a:r>
            <a:r>
              <a:rPr lang="en-US" b="1" i="1" dirty="0" smtClean="0">
                <a:solidFill>
                  <a:srgbClr val="FF0000"/>
                </a:solidFill>
              </a:rPr>
              <a:t>run-time environment’</a:t>
            </a:r>
            <a:r>
              <a:rPr lang="en-US" dirty="0" smtClean="0"/>
              <a:t> </a:t>
            </a:r>
            <a:r>
              <a:rPr lang="en-US" dirty="0"/>
              <a:t>in </a:t>
            </a:r>
            <a:r>
              <a:rPr lang="en-US" dirty="0" smtClean="0"/>
              <a:t>which it </a:t>
            </a:r>
            <a:r>
              <a:rPr lang="en-US" dirty="0"/>
              <a:t>assumes its target programs are being executed. </a:t>
            </a:r>
            <a:endParaRPr lang="en-US" dirty="0" smtClean="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12880" y="1919880"/>
              <a:ext cx="7840440" cy="920160"/>
            </p14:xfrm>
          </p:contentPart>
        </mc:Choice>
        <mc:Fallback xmlns="">
          <p:pic>
            <p:nvPicPr>
              <p:cNvPr id="4" name="Ink 3"/>
              <p:cNvPicPr/>
              <p:nvPr/>
            </p:nvPicPr>
            <p:blipFill>
              <a:blip r:embed="rId3"/>
              <a:stretch>
                <a:fillRect/>
              </a:stretch>
            </p:blipFill>
            <p:spPr>
              <a:xfrm>
                <a:off x="803520" y="1910520"/>
                <a:ext cx="7859160" cy="938880"/>
              </a:xfrm>
              <a:prstGeom prst="rect">
                <a:avLst/>
              </a:prstGeom>
            </p:spPr>
          </p:pic>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buNone/>
            </a:pPr>
            <a:r>
              <a:rPr lang="en-US" dirty="0" smtClean="0"/>
              <a:t>3. The activation of </a:t>
            </a:r>
            <a:r>
              <a:rPr lang="en-US" b="1" dirty="0" smtClean="0">
                <a:solidFill>
                  <a:srgbClr val="0000FF"/>
                </a:solidFill>
              </a:rPr>
              <a:t>q</a:t>
            </a:r>
            <a:r>
              <a:rPr lang="en-US" dirty="0" smtClean="0"/>
              <a:t> terminates because of an </a:t>
            </a:r>
            <a:r>
              <a:rPr lang="en-US" i="1" dirty="0" smtClean="0">
                <a:solidFill>
                  <a:srgbClr val="0000FF"/>
                </a:solidFill>
              </a:rPr>
              <a:t>exception</a:t>
            </a:r>
            <a:r>
              <a:rPr lang="en-US" dirty="0" smtClean="0"/>
              <a:t> that </a:t>
            </a:r>
            <a:r>
              <a:rPr lang="en-US" b="1" dirty="0" smtClean="0"/>
              <a:t>q</a:t>
            </a:r>
            <a:r>
              <a:rPr lang="en-US" dirty="0" smtClean="0"/>
              <a:t> </a:t>
            </a:r>
            <a:r>
              <a:rPr lang="en-US" i="1" dirty="0" smtClean="0">
                <a:solidFill>
                  <a:srgbClr val="0000FF"/>
                </a:solidFill>
              </a:rPr>
              <a:t>cannot handle</a:t>
            </a:r>
            <a:r>
              <a:rPr lang="en-US" dirty="0" smtClean="0"/>
              <a:t>. </a:t>
            </a:r>
          </a:p>
          <a:p>
            <a:pPr algn="just">
              <a:buFont typeface="Wingdings" pitchFamily="2" charset="2"/>
              <a:buChar char="Ø"/>
            </a:pPr>
            <a:r>
              <a:rPr lang="en-US" dirty="0" smtClean="0"/>
              <a:t>Procedure </a:t>
            </a:r>
            <a:r>
              <a:rPr lang="en-US" b="1" dirty="0" smtClean="0"/>
              <a:t>p</a:t>
            </a:r>
            <a:r>
              <a:rPr lang="en-US" dirty="0" smtClean="0"/>
              <a:t> may handle the exception, in which case the activation of </a:t>
            </a:r>
            <a:r>
              <a:rPr lang="en-US" b="1" dirty="0" smtClean="0"/>
              <a:t>q</a:t>
            </a:r>
            <a:r>
              <a:rPr lang="en-US" dirty="0" smtClean="0"/>
              <a:t> has </a:t>
            </a:r>
            <a:r>
              <a:rPr lang="en-US" i="1" dirty="0" smtClean="0">
                <a:solidFill>
                  <a:srgbClr val="0000FF"/>
                </a:solidFill>
              </a:rPr>
              <a:t>terminated</a:t>
            </a:r>
            <a:r>
              <a:rPr lang="en-US" dirty="0" smtClean="0"/>
              <a:t> while the activation of </a:t>
            </a:r>
            <a:r>
              <a:rPr lang="en-US" b="1" dirty="0" smtClean="0"/>
              <a:t>p</a:t>
            </a:r>
            <a:r>
              <a:rPr lang="en-US" dirty="0" smtClean="0"/>
              <a:t> </a:t>
            </a:r>
            <a:r>
              <a:rPr lang="en-US" i="1" dirty="0" smtClean="0">
                <a:solidFill>
                  <a:srgbClr val="0000FF"/>
                </a:solidFill>
              </a:rPr>
              <a:t>continues</a:t>
            </a:r>
            <a:r>
              <a:rPr lang="en-US" dirty="0" smtClean="0"/>
              <a:t>, although not necessarily from the point at which the call to q was made. </a:t>
            </a:r>
          </a:p>
          <a:p>
            <a:pPr algn="just">
              <a:buFont typeface="Wingdings" pitchFamily="2" charset="2"/>
              <a:buChar char="Ø"/>
            </a:pPr>
            <a:r>
              <a:rPr lang="en-US" dirty="0" smtClean="0"/>
              <a:t>If </a:t>
            </a:r>
            <a:r>
              <a:rPr lang="en-US" i="1" dirty="0" smtClean="0">
                <a:solidFill>
                  <a:srgbClr val="0000FF"/>
                </a:solidFill>
              </a:rPr>
              <a:t>p cannot handle the exception</a:t>
            </a:r>
            <a:r>
              <a:rPr lang="en-US" dirty="0" smtClean="0"/>
              <a:t>, then this activation of </a:t>
            </a:r>
            <a:r>
              <a:rPr lang="en-US" b="1" dirty="0" smtClean="0"/>
              <a:t>p</a:t>
            </a:r>
            <a:r>
              <a:rPr lang="en-US" dirty="0" smtClean="0"/>
              <a:t> terminates at the </a:t>
            </a:r>
            <a:r>
              <a:rPr lang="en-US" b="1" dirty="0" smtClean="0"/>
              <a:t>same time</a:t>
            </a:r>
            <a:r>
              <a:rPr lang="en-US" dirty="0" smtClean="0"/>
              <a:t> as the activation of </a:t>
            </a:r>
            <a:r>
              <a:rPr lang="en-US" b="1" dirty="0" smtClean="0"/>
              <a:t>q</a:t>
            </a:r>
            <a:r>
              <a:rPr lang="en-US" dirty="0" smtClean="0"/>
              <a:t>, and presumably the exception will be handled by some other open activation of a procedure.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Activation Trees</a:t>
            </a:r>
            <a:endParaRPr lang="en-US" b="1"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algn="just"/>
            <a:r>
              <a:rPr lang="en-US" dirty="0" smtClean="0"/>
              <a:t>We therefore can represent the activations of procedures during the running of an entire program by a tree, called an </a:t>
            </a:r>
            <a:r>
              <a:rPr lang="en-US" b="1" dirty="0" smtClean="0">
                <a:solidFill>
                  <a:srgbClr val="FF0000"/>
                </a:solidFill>
              </a:rPr>
              <a:t>activation tree</a:t>
            </a:r>
            <a:r>
              <a:rPr lang="en-US" dirty="0" smtClean="0"/>
              <a:t>. </a:t>
            </a:r>
          </a:p>
          <a:p>
            <a:pPr algn="just">
              <a:buFont typeface="Wingdings" pitchFamily="2" charset="2"/>
              <a:buChar char="q"/>
            </a:pPr>
            <a:r>
              <a:rPr lang="en-US" b="1" u="sng" dirty="0" smtClean="0">
                <a:solidFill>
                  <a:srgbClr val="0000FF"/>
                </a:solidFill>
              </a:rPr>
              <a:t>Properties</a:t>
            </a:r>
          </a:p>
          <a:p>
            <a:pPr algn="just"/>
            <a:r>
              <a:rPr lang="en-US" b="1" dirty="0" smtClean="0"/>
              <a:t>Each node</a:t>
            </a:r>
            <a:r>
              <a:rPr lang="en-US" dirty="0" smtClean="0"/>
              <a:t> corresponds to </a:t>
            </a:r>
            <a:r>
              <a:rPr lang="en-US" b="1" dirty="0" smtClean="0"/>
              <a:t>one activation</a:t>
            </a:r>
            <a:r>
              <a:rPr lang="en-US" dirty="0" smtClean="0"/>
              <a:t>,</a:t>
            </a:r>
          </a:p>
          <a:p>
            <a:pPr algn="just"/>
            <a:r>
              <a:rPr lang="en-US" b="1" dirty="0" smtClean="0"/>
              <a:t>root</a:t>
            </a:r>
            <a:r>
              <a:rPr lang="en-US" dirty="0" smtClean="0"/>
              <a:t> is the activation of the "</a:t>
            </a:r>
            <a:r>
              <a:rPr lang="en-US" b="1" dirty="0" smtClean="0"/>
              <a:t>main</a:t>
            </a:r>
            <a:r>
              <a:rPr lang="en-US" dirty="0" smtClean="0"/>
              <a:t>" procedure that initiates execution of the program. </a:t>
            </a:r>
          </a:p>
          <a:p>
            <a:pPr algn="just"/>
            <a:r>
              <a:rPr lang="en-US" dirty="0" smtClean="0"/>
              <a:t>At a node for an activation of procedure p, </a:t>
            </a:r>
            <a:r>
              <a:rPr lang="en-US" i="1" dirty="0" smtClean="0">
                <a:solidFill>
                  <a:srgbClr val="0000FF"/>
                </a:solidFill>
              </a:rPr>
              <a:t>the children correspond to activations of the procedures called by this activation of p</a:t>
            </a:r>
            <a:r>
              <a:rPr lang="en-US" dirty="0" smtClean="0"/>
              <a:t>. </a:t>
            </a:r>
          </a:p>
          <a:p>
            <a:pPr algn="just"/>
            <a:r>
              <a:rPr lang="en-US" dirty="0" smtClean="0"/>
              <a:t>Show these activations in the order that they are called, from left to right </a:t>
            </a:r>
          </a:p>
          <a:p>
            <a:pPr algn="just"/>
            <a:r>
              <a:rPr lang="en-US" dirty="0" smtClean="0"/>
              <a:t>Notice that </a:t>
            </a:r>
            <a:r>
              <a:rPr lang="en-US" i="1" dirty="0" smtClean="0">
                <a:solidFill>
                  <a:srgbClr val="0000FF"/>
                </a:solidFill>
              </a:rPr>
              <a:t>one child must finish before the activation to its right can begin</a:t>
            </a:r>
            <a:r>
              <a:rPr lang="en-US" dirty="0" smtClean="0"/>
              <a:t>.</a:t>
            </a:r>
            <a:endParaRPr lang="en-US" dirty="0"/>
          </a:p>
        </p:txBody>
      </p:sp>
      <p:sp>
        <p:nvSpPr>
          <p:cNvPr id="4" name="Down Arrow 3"/>
          <p:cNvSpPr/>
          <p:nvPr/>
        </p:nvSpPr>
        <p:spPr>
          <a:xfrm>
            <a:off x="1447800" y="609600"/>
            <a:ext cx="777592" cy="629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152400"/>
            <a:ext cx="8778240" cy="1637739"/>
          </a:xfrm>
          <a:prstGeom prst="rect">
            <a:avLst/>
          </a:prstGeom>
          <a:noFill/>
          <a:ln w="9525">
            <a:solidFill>
              <a:schemeClr val="accent3">
                <a:lumMod val="75000"/>
              </a:schemeClr>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81000" y="2438400"/>
            <a:ext cx="8503920" cy="33843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76400" y="237183"/>
            <a:ext cx="3657600" cy="1716069"/>
          </a:xfrm>
          <a:prstGeom prst="rect">
            <a:avLst/>
          </a:prstGeom>
          <a:noFill/>
          <a:ln w="9525">
            <a:solidFill>
              <a:schemeClr val="accent3">
                <a:lumMod val="75000"/>
              </a:schemeClr>
            </a:solidFill>
            <a:miter lim="800000"/>
            <a:headEnd/>
            <a:tailEnd/>
          </a:ln>
        </p:spPr>
      </p:pic>
      <p:grpSp>
        <p:nvGrpSpPr>
          <p:cNvPr id="17" name="Group 16"/>
          <p:cNvGrpSpPr/>
          <p:nvPr/>
        </p:nvGrpSpPr>
        <p:grpSpPr>
          <a:xfrm>
            <a:off x="0" y="1981200"/>
            <a:ext cx="7741920" cy="4464087"/>
            <a:chOff x="0" y="1981200"/>
            <a:chExt cx="7741920" cy="4464087"/>
          </a:xfrm>
        </p:grpSpPr>
        <p:pic>
          <p:nvPicPr>
            <p:cNvPr id="5" name="Picture 3"/>
            <p:cNvPicPr>
              <a:picLocks noChangeAspect="1" noChangeArrowheads="1"/>
            </p:cNvPicPr>
            <p:nvPr/>
          </p:nvPicPr>
          <p:blipFill>
            <a:blip r:embed="rId3" cstate="print"/>
            <a:srcRect/>
            <a:stretch>
              <a:fillRect/>
            </a:stretch>
          </p:blipFill>
          <p:spPr bwMode="auto">
            <a:xfrm>
              <a:off x="0" y="1981200"/>
              <a:ext cx="6141081" cy="4451161"/>
            </a:xfrm>
            <a:prstGeom prst="rect">
              <a:avLst/>
            </a:prstGeom>
            <a:noFill/>
            <a:ln w="9525">
              <a:noFill/>
              <a:miter lim="800000"/>
              <a:headEnd/>
              <a:tailEnd/>
            </a:ln>
          </p:spPr>
        </p:pic>
        <p:sp>
          <p:nvSpPr>
            <p:cNvPr id="7" name="TextBox 6"/>
            <p:cNvSpPr txBox="1"/>
            <p:nvPr/>
          </p:nvSpPr>
          <p:spPr>
            <a:xfrm>
              <a:off x="76200" y="3124200"/>
              <a:ext cx="1828800" cy="646331"/>
            </a:xfrm>
            <a:prstGeom prst="rect">
              <a:avLst/>
            </a:prstGeom>
            <a:noFill/>
          </p:spPr>
          <p:txBody>
            <a:bodyPr wrap="square" rtlCol="0">
              <a:spAutoFit/>
            </a:bodyPr>
            <a:lstStyle/>
            <a:p>
              <a:r>
                <a:rPr lang="en-US" b="1" dirty="0" smtClean="0">
                  <a:solidFill>
                    <a:srgbClr val="0000FF"/>
                  </a:solidFill>
                </a:rPr>
                <a:t>m= 1, n=9, n &gt; m, </a:t>
              </a:r>
              <a:r>
                <a:rPr lang="en-US" b="1" dirty="0" err="1" smtClean="0">
                  <a:solidFill>
                    <a:srgbClr val="0000FF"/>
                  </a:solidFill>
                </a:rPr>
                <a:t>i</a:t>
              </a:r>
              <a:r>
                <a:rPr lang="en-US" b="1" dirty="0" smtClean="0">
                  <a:solidFill>
                    <a:srgbClr val="0000FF"/>
                  </a:solidFill>
                </a:rPr>
                <a:t> =5-1=4</a:t>
              </a:r>
              <a:endParaRPr lang="en-US" b="1" dirty="0">
                <a:solidFill>
                  <a:srgbClr val="0000FF"/>
                </a:solidFill>
              </a:endParaRPr>
            </a:p>
          </p:txBody>
        </p:sp>
        <p:sp>
          <p:nvSpPr>
            <p:cNvPr id="9" name="TextBox 8"/>
            <p:cNvSpPr txBox="1"/>
            <p:nvPr/>
          </p:nvSpPr>
          <p:spPr>
            <a:xfrm>
              <a:off x="152400" y="4267200"/>
              <a:ext cx="1676400" cy="584775"/>
            </a:xfrm>
            <a:prstGeom prst="rect">
              <a:avLst/>
            </a:prstGeom>
            <a:noFill/>
          </p:spPr>
          <p:txBody>
            <a:bodyPr wrap="square" rtlCol="0">
              <a:spAutoFit/>
            </a:bodyPr>
            <a:lstStyle/>
            <a:p>
              <a:r>
                <a:rPr lang="en-US" sz="1600" b="1" dirty="0" smtClean="0">
                  <a:solidFill>
                    <a:srgbClr val="0000FF"/>
                  </a:solidFill>
                </a:rPr>
                <a:t>m= 1, n=3, n &gt; m, </a:t>
              </a:r>
              <a:r>
                <a:rPr lang="en-US" sz="1600" b="1" dirty="0" err="1" smtClean="0">
                  <a:solidFill>
                    <a:srgbClr val="0000FF"/>
                  </a:solidFill>
                </a:rPr>
                <a:t>i</a:t>
              </a:r>
              <a:r>
                <a:rPr lang="en-US" sz="1600" b="1" dirty="0" smtClean="0">
                  <a:solidFill>
                    <a:srgbClr val="0000FF"/>
                  </a:solidFill>
                </a:rPr>
                <a:t> =2-1=1</a:t>
              </a:r>
              <a:endParaRPr lang="en-US" sz="1600" b="1" dirty="0">
                <a:solidFill>
                  <a:srgbClr val="0000FF"/>
                </a:solidFill>
              </a:endParaRPr>
            </a:p>
          </p:txBody>
        </p:sp>
        <p:sp>
          <p:nvSpPr>
            <p:cNvPr id="10" name="TextBox 9"/>
            <p:cNvSpPr txBox="1"/>
            <p:nvPr/>
          </p:nvSpPr>
          <p:spPr>
            <a:xfrm>
              <a:off x="304800" y="5486400"/>
              <a:ext cx="1219200" cy="646331"/>
            </a:xfrm>
            <a:prstGeom prst="rect">
              <a:avLst/>
            </a:prstGeom>
            <a:noFill/>
          </p:spPr>
          <p:txBody>
            <a:bodyPr wrap="square" rtlCol="0">
              <a:spAutoFit/>
            </a:bodyPr>
            <a:lstStyle/>
            <a:p>
              <a:r>
                <a:rPr lang="en-US" b="1" dirty="0" smtClean="0">
                  <a:solidFill>
                    <a:srgbClr val="0000FF"/>
                  </a:solidFill>
                </a:rPr>
                <a:t>m= 2, n=3, n &gt; m, </a:t>
              </a:r>
              <a:r>
                <a:rPr lang="en-US" b="1" dirty="0" err="1" smtClean="0">
                  <a:solidFill>
                    <a:srgbClr val="0000FF"/>
                  </a:solidFill>
                </a:rPr>
                <a:t>i</a:t>
              </a:r>
              <a:r>
                <a:rPr lang="en-US" b="1" dirty="0" smtClean="0">
                  <a:solidFill>
                    <a:srgbClr val="0000FF"/>
                  </a:solidFill>
                </a:rPr>
                <a:t> =2</a:t>
              </a:r>
              <a:endParaRPr lang="en-US" b="1" dirty="0">
                <a:solidFill>
                  <a:srgbClr val="0000FF"/>
                </a:solidFill>
              </a:endParaRPr>
            </a:p>
          </p:txBody>
        </p:sp>
        <p:sp>
          <p:nvSpPr>
            <p:cNvPr id="11" name="TextBox 10"/>
            <p:cNvSpPr txBox="1"/>
            <p:nvPr/>
          </p:nvSpPr>
          <p:spPr>
            <a:xfrm>
              <a:off x="3322320" y="3017520"/>
              <a:ext cx="1859280" cy="646331"/>
            </a:xfrm>
            <a:prstGeom prst="rect">
              <a:avLst/>
            </a:prstGeom>
            <a:noFill/>
          </p:spPr>
          <p:txBody>
            <a:bodyPr wrap="square" rtlCol="0">
              <a:spAutoFit/>
            </a:bodyPr>
            <a:lstStyle/>
            <a:p>
              <a:r>
                <a:rPr lang="en-US" b="1" dirty="0" smtClean="0">
                  <a:solidFill>
                    <a:srgbClr val="0000FF"/>
                  </a:solidFill>
                </a:rPr>
                <a:t>m= 5, n=9, n &gt; m, </a:t>
              </a:r>
              <a:r>
                <a:rPr lang="en-US" b="1" dirty="0" err="1" smtClean="0">
                  <a:solidFill>
                    <a:srgbClr val="0000FF"/>
                  </a:solidFill>
                </a:rPr>
                <a:t>i</a:t>
              </a:r>
              <a:r>
                <a:rPr lang="en-US" b="1" dirty="0" smtClean="0">
                  <a:solidFill>
                    <a:srgbClr val="0000FF"/>
                  </a:solidFill>
                </a:rPr>
                <a:t> =7-1= 6</a:t>
              </a:r>
              <a:endParaRPr lang="en-US" b="1" dirty="0">
                <a:solidFill>
                  <a:srgbClr val="0000FF"/>
                </a:solidFill>
              </a:endParaRPr>
            </a:p>
          </p:txBody>
        </p:sp>
        <p:sp>
          <p:nvSpPr>
            <p:cNvPr id="12" name="TextBox 11"/>
            <p:cNvSpPr txBox="1"/>
            <p:nvPr/>
          </p:nvSpPr>
          <p:spPr>
            <a:xfrm>
              <a:off x="6065520" y="5181600"/>
              <a:ext cx="1676400" cy="646331"/>
            </a:xfrm>
            <a:prstGeom prst="rect">
              <a:avLst/>
            </a:prstGeom>
            <a:noFill/>
          </p:spPr>
          <p:txBody>
            <a:bodyPr wrap="square" rtlCol="0">
              <a:spAutoFit/>
            </a:bodyPr>
            <a:lstStyle/>
            <a:p>
              <a:r>
                <a:rPr lang="en-US" b="1" dirty="0" smtClean="0">
                  <a:solidFill>
                    <a:srgbClr val="0000FF"/>
                  </a:solidFill>
                </a:rPr>
                <a:t>m= 7, n=9, </a:t>
              </a:r>
            </a:p>
            <a:p>
              <a:r>
                <a:rPr lang="en-US" b="1" dirty="0" smtClean="0">
                  <a:solidFill>
                    <a:srgbClr val="0000FF"/>
                  </a:solidFill>
                </a:rPr>
                <a:t>n &gt; m, </a:t>
              </a:r>
              <a:r>
                <a:rPr lang="en-US" b="1" dirty="0" err="1" smtClean="0">
                  <a:solidFill>
                    <a:srgbClr val="0000FF"/>
                  </a:solidFill>
                </a:rPr>
                <a:t>i</a:t>
              </a:r>
              <a:r>
                <a:rPr lang="en-US" b="1" dirty="0" smtClean="0">
                  <a:solidFill>
                    <a:srgbClr val="0000FF"/>
                  </a:solidFill>
                </a:rPr>
                <a:t> =8</a:t>
              </a:r>
              <a:endParaRPr lang="en-US" b="1" dirty="0">
                <a:solidFill>
                  <a:srgbClr val="0000FF"/>
                </a:solidFill>
              </a:endParaRPr>
            </a:p>
          </p:txBody>
        </p:sp>
        <p:sp>
          <p:nvSpPr>
            <p:cNvPr id="13" name="Arc 12"/>
            <p:cNvSpPr/>
            <p:nvPr/>
          </p:nvSpPr>
          <p:spPr>
            <a:xfrm rot="18180280">
              <a:off x="1179323" y="5340462"/>
              <a:ext cx="1373616" cy="836034"/>
            </a:xfrm>
            <a:prstGeom prst="arc">
              <a:avLst>
                <a:gd name="adj1" fmla="val 14094220"/>
                <a:gd name="adj2" fmla="val 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rot="19089419">
              <a:off x="1031689" y="2872349"/>
              <a:ext cx="580160" cy="836034"/>
            </a:xfrm>
            <a:prstGeom prst="arc">
              <a:avLst>
                <a:gd name="adj1" fmla="val 14094220"/>
                <a:gd name="adj2" fmla="val 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rot="12780280">
              <a:off x="4195556" y="3546075"/>
              <a:ext cx="292885" cy="393572"/>
            </a:xfrm>
            <a:prstGeom prst="arc">
              <a:avLst>
                <a:gd name="adj1" fmla="val 14094220"/>
                <a:gd name="adj2" fmla="val 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18180280">
              <a:off x="5429979" y="4900258"/>
              <a:ext cx="783596" cy="836034"/>
            </a:xfrm>
            <a:prstGeom prst="arc">
              <a:avLst>
                <a:gd name="adj1" fmla="val 16218971"/>
                <a:gd name="adj2" fmla="val 344980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8" name="Picture 2"/>
          <p:cNvPicPr>
            <a:picLocks noChangeAspect="1" noChangeArrowheads="1"/>
          </p:cNvPicPr>
          <p:nvPr/>
        </p:nvPicPr>
        <p:blipFill>
          <a:blip r:embed="rId4" cstate="print"/>
          <a:srcRect l="8163" r="2041"/>
          <a:stretch>
            <a:fillRect/>
          </a:stretch>
        </p:blipFill>
        <p:spPr bwMode="auto">
          <a:xfrm>
            <a:off x="5486400" y="228600"/>
            <a:ext cx="3352800" cy="4471157"/>
          </a:xfrm>
          <a:prstGeom prst="rect">
            <a:avLst/>
          </a:prstGeom>
          <a:noFill/>
          <a:ln w="9525">
            <a:solidFill>
              <a:srgbClr val="7030A0"/>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371600"/>
          </a:xfrm>
        </p:spPr>
        <p:txBody>
          <a:bodyPr>
            <a:noAutofit/>
          </a:bodyPr>
          <a:lstStyle/>
          <a:p>
            <a:r>
              <a:rPr lang="en-US" sz="2800" b="1" dirty="0" smtClean="0">
                <a:solidFill>
                  <a:srgbClr val="0000FF"/>
                </a:solidFill>
              </a:rPr>
              <a:t>The use of a run-time stack is enabled by several useful relationships between the activation tree &amp; the behavior of the program:</a:t>
            </a:r>
            <a:endParaRPr lang="en-US" sz="2800" b="1" dirty="0">
              <a:solidFill>
                <a:srgbClr val="0000FF"/>
              </a:solidFill>
            </a:endParaRPr>
          </a:p>
        </p:txBody>
      </p:sp>
      <p:sp>
        <p:nvSpPr>
          <p:cNvPr id="3" name="Content Placeholder 2"/>
          <p:cNvSpPr>
            <a:spLocks noGrp="1"/>
          </p:cNvSpPr>
          <p:nvPr>
            <p:ph idx="1"/>
          </p:nvPr>
        </p:nvSpPr>
        <p:spPr>
          <a:xfrm>
            <a:off x="457200" y="1870659"/>
            <a:ext cx="8229600" cy="4525963"/>
          </a:xfrm>
        </p:spPr>
        <p:txBody>
          <a:bodyPr>
            <a:normAutofit fontScale="77500" lnSpcReduction="20000"/>
          </a:bodyPr>
          <a:lstStyle/>
          <a:p>
            <a:pPr algn="just">
              <a:buNone/>
            </a:pPr>
            <a:r>
              <a:rPr lang="en-US" dirty="0" smtClean="0"/>
              <a:t>1. The sequence of </a:t>
            </a:r>
            <a:r>
              <a:rPr lang="en-US" i="1" dirty="0" smtClean="0">
                <a:solidFill>
                  <a:srgbClr val="0000FF"/>
                </a:solidFill>
              </a:rPr>
              <a:t>procedure calls corresponds to a preorder traversal</a:t>
            </a:r>
            <a:r>
              <a:rPr lang="en-US" dirty="0" smtClean="0"/>
              <a:t> of the activation tree.</a:t>
            </a:r>
          </a:p>
          <a:p>
            <a:pPr algn="just">
              <a:buNone/>
            </a:pPr>
            <a:r>
              <a:rPr lang="en-US" dirty="0" smtClean="0"/>
              <a:t>2. The sequence of </a:t>
            </a:r>
            <a:r>
              <a:rPr lang="en-US" i="1" dirty="0" smtClean="0">
                <a:solidFill>
                  <a:srgbClr val="0000FF"/>
                </a:solidFill>
              </a:rPr>
              <a:t>returns corresponds to a </a:t>
            </a:r>
            <a:r>
              <a:rPr lang="en-US" i="1" dirty="0" err="1" smtClean="0">
                <a:solidFill>
                  <a:srgbClr val="0000FF"/>
                </a:solidFill>
              </a:rPr>
              <a:t>postorder</a:t>
            </a:r>
            <a:r>
              <a:rPr lang="en-US" i="1" dirty="0" smtClean="0">
                <a:solidFill>
                  <a:srgbClr val="0000FF"/>
                </a:solidFill>
              </a:rPr>
              <a:t> traversal</a:t>
            </a:r>
            <a:r>
              <a:rPr lang="en-US" dirty="0" smtClean="0"/>
              <a:t> of the activation tree .</a:t>
            </a:r>
          </a:p>
          <a:p>
            <a:pPr algn="just">
              <a:buNone/>
            </a:pPr>
            <a:r>
              <a:rPr lang="en-US" dirty="0" smtClean="0"/>
              <a:t>3. Suppose that control lies within a particular activation of some procedure, corresponding to a node N of the activation tree. </a:t>
            </a:r>
          </a:p>
          <a:p>
            <a:pPr algn="just">
              <a:buFont typeface="Wingdings" pitchFamily="2" charset="2"/>
              <a:buChar char="§"/>
            </a:pPr>
            <a:r>
              <a:rPr lang="en-US" dirty="0" smtClean="0"/>
              <a:t>Then the activations that are currently open (</a:t>
            </a:r>
            <a:r>
              <a:rPr lang="en-US" b="1" dirty="0" smtClean="0"/>
              <a:t>live</a:t>
            </a:r>
            <a:r>
              <a:rPr lang="en-US" dirty="0" smtClean="0"/>
              <a:t>) are those that correspond to node N &amp; its ancestors. </a:t>
            </a:r>
          </a:p>
          <a:p>
            <a:pPr algn="just">
              <a:buFont typeface="Wingdings" pitchFamily="2" charset="2"/>
              <a:buChar char="§"/>
            </a:pPr>
            <a:r>
              <a:rPr lang="en-US" dirty="0" smtClean="0">
                <a:solidFill>
                  <a:srgbClr val="002060"/>
                </a:solidFill>
              </a:rPr>
              <a:t>The order in which these activations were called is the order in which they appear along the path to N, starting at the root , and they will return in the reverse of that order.</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Records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Procedure </a:t>
            </a:r>
            <a:r>
              <a:rPr lang="en-US" i="1" dirty="0" smtClean="0">
                <a:solidFill>
                  <a:srgbClr val="0000FF"/>
                </a:solidFill>
              </a:rPr>
              <a:t>calls &amp; returns</a:t>
            </a:r>
            <a:r>
              <a:rPr lang="en-US" dirty="0" smtClean="0"/>
              <a:t> are usually managed by a run-time stack called the </a:t>
            </a:r>
            <a:r>
              <a:rPr lang="en-US" b="1" dirty="0" smtClean="0">
                <a:solidFill>
                  <a:srgbClr val="FF0000"/>
                </a:solidFill>
              </a:rPr>
              <a:t>control stack</a:t>
            </a:r>
            <a:r>
              <a:rPr lang="en-US" dirty="0" smtClean="0"/>
              <a:t>. </a:t>
            </a:r>
          </a:p>
          <a:p>
            <a:pPr algn="just"/>
            <a:r>
              <a:rPr lang="en-US" dirty="0" smtClean="0">
                <a:solidFill>
                  <a:srgbClr val="0000FF"/>
                </a:solidFill>
              </a:rPr>
              <a:t>Each live activation has an activation record (</a:t>
            </a:r>
            <a:r>
              <a:rPr lang="en-US" dirty="0" smtClean="0">
                <a:solidFill>
                  <a:srgbClr val="FF0000"/>
                </a:solidFill>
              </a:rPr>
              <a:t>frame</a:t>
            </a:r>
            <a:r>
              <a:rPr lang="en-US" dirty="0" smtClean="0">
                <a:solidFill>
                  <a:srgbClr val="0000FF"/>
                </a:solidFill>
              </a:rPr>
              <a:t>) on the control stack, </a:t>
            </a:r>
            <a:r>
              <a:rPr lang="en-US" dirty="0" smtClean="0">
                <a:solidFill>
                  <a:srgbClr val="7030A0"/>
                </a:solidFill>
              </a:rPr>
              <a:t>with the root of the activation tree at the bottom</a:t>
            </a:r>
            <a:r>
              <a:rPr lang="en-US" dirty="0" smtClean="0">
                <a:solidFill>
                  <a:srgbClr val="0000FF"/>
                </a:solidFill>
              </a:rPr>
              <a:t>, &amp; </a:t>
            </a:r>
            <a:r>
              <a:rPr lang="en-US" dirty="0" smtClean="0">
                <a:solidFill>
                  <a:schemeClr val="accent6">
                    <a:lumMod val="75000"/>
                  </a:schemeClr>
                </a:solidFill>
              </a:rPr>
              <a:t>the entire sequence of activation records on the stack corresponding to the path in the activation tree </a:t>
            </a:r>
            <a:r>
              <a:rPr lang="en-US" dirty="0" smtClean="0">
                <a:solidFill>
                  <a:srgbClr val="0000FF"/>
                </a:solidFill>
              </a:rPr>
              <a:t>to the activation where control currently resides.</a:t>
            </a:r>
          </a:p>
          <a:p>
            <a:pPr algn="just"/>
            <a:r>
              <a:rPr lang="en-US" dirty="0" smtClean="0"/>
              <a:t>The latter activation has its record at the top of the stack.</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57200" y="381000"/>
            <a:ext cx="7955280" cy="1538581"/>
          </a:xfrm>
          <a:prstGeom prst="rect">
            <a:avLst/>
          </a:prstGeom>
          <a:noFill/>
          <a:ln w="9525">
            <a:solidFill>
              <a:schemeClr val="accent3">
                <a:lumMod val="75000"/>
              </a:schemeClr>
            </a:solid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1371600" y="2057400"/>
            <a:ext cx="6141081" cy="4451161"/>
          </a:xfrm>
          <a:prstGeom prst="rect">
            <a:avLst/>
          </a:prstGeom>
          <a:noFill/>
          <a:ln w="9525">
            <a:noFill/>
            <a:miter lim="800000"/>
            <a:headEnd/>
            <a:tailEnd/>
          </a:ln>
        </p:spPr>
      </p:pic>
      <p:cxnSp>
        <p:nvCxnSpPr>
          <p:cNvPr id="7" name="Straight Connector 6"/>
          <p:cNvCxnSpPr/>
          <p:nvPr/>
        </p:nvCxnSpPr>
        <p:spPr>
          <a:xfrm>
            <a:off x="2971800" y="2362200"/>
            <a:ext cx="228600" cy="609600"/>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200400" y="2971800"/>
            <a:ext cx="76200" cy="838200"/>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76600" y="3810000"/>
            <a:ext cx="914400" cy="1219200"/>
          </a:xfrm>
          <a:prstGeom prst="line">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200" b="1" dirty="0" smtClean="0"/>
              <a:t>General Activation Record</a:t>
            </a:r>
            <a:endParaRPr lang="en-US" sz="3200" b="1" dirty="0"/>
          </a:p>
        </p:txBody>
      </p:sp>
      <p:pic>
        <p:nvPicPr>
          <p:cNvPr id="6146" name="Picture 2"/>
          <p:cNvPicPr>
            <a:picLocks noChangeAspect="1" noChangeArrowheads="1"/>
          </p:cNvPicPr>
          <p:nvPr/>
        </p:nvPicPr>
        <p:blipFill>
          <a:blip r:embed="rId2" cstate="print"/>
          <a:srcRect/>
          <a:stretch>
            <a:fillRect/>
          </a:stretch>
        </p:blipFill>
        <p:spPr bwMode="auto">
          <a:xfrm>
            <a:off x="5334000" y="1219200"/>
            <a:ext cx="3657600" cy="4816925"/>
          </a:xfrm>
          <a:prstGeom prst="rect">
            <a:avLst/>
          </a:prstGeom>
          <a:noFill/>
          <a:ln w="9525">
            <a:noFill/>
            <a:miter lim="800000"/>
            <a:headEnd/>
            <a:tailEnd/>
          </a:ln>
        </p:spPr>
      </p:pic>
      <p:sp>
        <p:nvSpPr>
          <p:cNvPr id="5" name="Rectangle 4"/>
          <p:cNvSpPr/>
          <p:nvPr/>
        </p:nvSpPr>
        <p:spPr>
          <a:xfrm>
            <a:off x="533400" y="1600200"/>
            <a:ext cx="4572000" cy="1754326"/>
          </a:xfrm>
          <a:prstGeom prst="rect">
            <a:avLst/>
          </a:prstGeom>
        </p:spPr>
        <p:txBody>
          <a:bodyPr>
            <a:spAutoFit/>
          </a:bodyPr>
          <a:lstStyle/>
          <a:p>
            <a:pPr algn="just"/>
            <a:r>
              <a:rPr lang="en-US" dirty="0" smtClean="0"/>
              <a:t>1 . </a:t>
            </a:r>
            <a:r>
              <a:rPr lang="en-US" b="1" dirty="0" smtClean="0"/>
              <a:t>Temporary values</a:t>
            </a:r>
            <a:r>
              <a:rPr lang="en-US" dirty="0" smtClean="0"/>
              <a:t>, such as those arising from the evaluation of expressions, in cases where those temporaries cannot be held in registers.</a:t>
            </a:r>
          </a:p>
          <a:p>
            <a:pPr algn="just"/>
            <a:r>
              <a:rPr lang="en-US" dirty="0" smtClean="0"/>
              <a:t>2. </a:t>
            </a:r>
            <a:r>
              <a:rPr lang="en-US" b="1" dirty="0" smtClean="0"/>
              <a:t>Local data</a:t>
            </a:r>
            <a:r>
              <a:rPr lang="en-US" dirty="0" smtClean="0"/>
              <a:t> belonging to the procedure whose activation record this is.</a:t>
            </a:r>
            <a:endParaRPr lang="en-US" dirty="0"/>
          </a:p>
        </p:txBody>
      </p:sp>
      <p:sp>
        <p:nvSpPr>
          <p:cNvPr id="6" name="Rectangle 5"/>
          <p:cNvSpPr/>
          <p:nvPr/>
        </p:nvSpPr>
        <p:spPr>
          <a:xfrm>
            <a:off x="381000" y="3352800"/>
            <a:ext cx="5105400" cy="2308324"/>
          </a:xfrm>
          <a:prstGeom prst="rect">
            <a:avLst/>
          </a:prstGeom>
        </p:spPr>
        <p:txBody>
          <a:bodyPr wrap="square">
            <a:spAutoFit/>
          </a:bodyPr>
          <a:lstStyle/>
          <a:p>
            <a:pPr algn="just"/>
            <a:r>
              <a:rPr lang="en-US" dirty="0" smtClean="0"/>
              <a:t>3. A </a:t>
            </a:r>
            <a:r>
              <a:rPr lang="en-US" b="1" dirty="0" smtClean="0"/>
              <a:t>saved machine status</a:t>
            </a:r>
            <a:r>
              <a:rPr lang="en-US" dirty="0" smtClean="0"/>
              <a:t>, with information about the state of the machine just before the call to the procedure. This information typically includes the return address (value of the program counter, to which the called procedure must return) and the contents of registers that were used by the calling procedure and that must be restored when the return occurs.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219200"/>
            <a:ext cx="8001000" cy="4154984"/>
          </a:xfrm>
          <a:prstGeom prst="rect">
            <a:avLst/>
          </a:prstGeom>
        </p:spPr>
        <p:txBody>
          <a:bodyPr wrap="square">
            <a:spAutoFit/>
          </a:bodyPr>
          <a:lstStyle/>
          <a:p>
            <a:pPr algn="just"/>
            <a:r>
              <a:rPr lang="en-US" sz="2400" dirty="0" smtClean="0"/>
              <a:t>4. An "</a:t>
            </a:r>
            <a:r>
              <a:rPr lang="en-US" sz="2400" b="1" dirty="0" smtClean="0"/>
              <a:t>access link</a:t>
            </a:r>
            <a:r>
              <a:rPr lang="en-US" sz="2400" dirty="0" smtClean="0"/>
              <a:t>" may be needed to locate data needed by the called procedure but found elsewhere, e.g., in another activation record. </a:t>
            </a:r>
          </a:p>
          <a:p>
            <a:pPr algn="just"/>
            <a:r>
              <a:rPr lang="en-US" sz="2400" dirty="0" smtClean="0"/>
              <a:t>5. A </a:t>
            </a:r>
            <a:r>
              <a:rPr lang="en-US" sz="2400" b="1" dirty="0" smtClean="0"/>
              <a:t>control link</a:t>
            </a:r>
            <a:r>
              <a:rPr lang="en-US" sz="2400" dirty="0" smtClean="0"/>
              <a:t>, pointing to the activation record of the caller.</a:t>
            </a:r>
          </a:p>
          <a:p>
            <a:pPr algn="just"/>
            <a:r>
              <a:rPr lang="en-US" sz="2400" dirty="0" smtClean="0"/>
              <a:t>6. Space for the </a:t>
            </a:r>
            <a:r>
              <a:rPr lang="en-US" sz="2400" b="1" dirty="0" smtClean="0"/>
              <a:t>return value</a:t>
            </a:r>
            <a:r>
              <a:rPr lang="en-US" sz="2400" dirty="0" smtClean="0"/>
              <a:t> of the called function, if any. Again, not all called procedures return a value, and if one does, we may prefer to place that value in a register for efficiency.</a:t>
            </a:r>
          </a:p>
          <a:p>
            <a:pPr algn="just"/>
            <a:r>
              <a:rPr lang="en-US" sz="2400" dirty="0" smtClean="0"/>
              <a:t>7. The </a:t>
            </a:r>
            <a:r>
              <a:rPr lang="en-US" sz="2400" b="1" dirty="0" smtClean="0"/>
              <a:t>actual parameters</a:t>
            </a:r>
            <a:r>
              <a:rPr lang="en-US" sz="2400" dirty="0" smtClean="0"/>
              <a:t> used by the calling procedure. Commonly, these values are not placed in the activation record but rather in registers, when possible, for greater efficiency. However, we show a space for them to be completely general.</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52399" y="380986"/>
            <a:ext cx="8686800" cy="1616446"/>
          </a:xfrm>
          <a:prstGeom prst="rect">
            <a:avLst/>
          </a:prstGeom>
          <a:noFill/>
          <a:ln w="9525">
            <a:solidFill>
              <a:srgbClr val="0000FF"/>
            </a:solid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5181600" y="2057400"/>
            <a:ext cx="3017520" cy="1771477"/>
          </a:xfrm>
          <a:prstGeom prst="rect">
            <a:avLst/>
          </a:prstGeom>
          <a:noFill/>
          <a:ln w="9525">
            <a:noFill/>
            <a:miter lim="800000"/>
            <a:headEnd/>
            <a:tailEnd/>
          </a:ln>
        </p:spPr>
      </p:pic>
      <p:sp>
        <p:nvSpPr>
          <p:cNvPr id="6" name="Rectangle 5"/>
          <p:cNvSpPr/>
          <p:nvPr/>
        </p:nvSpPr>
        <p:spPr>
          <a:xfrm>
            <a:off x="762000" y="2438400"/>
            <a:ext cx="4572000" cy="1015663"/>
          </a:xfrm>
          <a:prstGeom prst="rect">
            <a:avLst/>
          </a:prstGeom>
        </p:spPr>
        <p:txBody>
          <a:bodyPr>
            <a:spAutoFit/>
          </a:bodyPr>
          <a:lstStyle/>
          <a:p>
            <a:r>
              <a:rPr lang="en-US" sz="2000" dirty="0" smtClean="0">
                <a:solidFill>
                  <a:srgbClr val="0000FF"/>
                </a:solidFill>
              </a:rPr>
              <a:t>Since array a is global, space is allocated for it before execution begins with an activation of procedure </a:t>
            </a:r>
            <a:r>
              <a:rPr lang="en-US" sz="2000" i="1" dirty="0" smtClean="0">
                <a:solidFill>
                  <a:srgbClr val="FF0000"/>
                </a:solidFill>
              </a:rPr>
              <a:t>main</a:t>
            </a:r>
            <a:endParaRPr lang="en-US" sz="2000" i="1" dirty="0">
              <a:solidFill>
                <a:srgbClr val="FF0000"/>
              </a:solidFill>
            </a:endParaRPr>
          </a:p>
        </p:txBody>
      </p:sp>
      <p:sp>
        <p:nvSpPr>
          <p:cNvPr id="8" name="Rectangle 7"/>
          <p:cNvSpPr/>
          <p:nvPr/>
        </p:nvSpPr>
        <p:spPr>
          <a:xfrm>
            <a:off x="6096000" y="3505200"/>
            <a:ext cx="1976823" cy="369332"/>
          </a:xfrm>
          <a:prstGeom prst="rect">
            <a:avLst/>
          </a:prstGeom>
        </p:spPr>
        <p:txBody>
          <a:bodyPr wrap="none">
            <a:spAutoFit/>
          </a:bodyPr>
          <a:lstStyle/>
          <a:p>
            <a:r>
              <a:rPr lang="en-US" dirty="0" smtClean="0"/>
              <a:t>( a) Frame for main</a:t>
            </a:r>
            <a:endParaRPr lang="en-US" dirty="0"/>
          </a:p>
        </p:txBody>
      </p:sp>
      <p:sp>
        <p:nvSpPr>
          <p:cNvPr id="9" name="Rectangle 8"/>
          <p:cNvSpPr/>
          <p:nvPr/>
        </p:nvSpPr>
        <p:spPr>
          <a:xfrm>
            <a:off x="64395" y="4508688"/>
            <a:ext cx="5943600" cy="2031325"/>
          </a:xfrm>
          <a:prstGeom prst="rect">
            <a:avLst/>
          </a:prstGeom>
        </p:spPr>
        <p:txBody>
          <a:bodyPr wrap="square">
            <a:spAutoFit/>
          </a:bodyPr>
          <a:lstStyle/>
          <a:p>
            <a:pPr algn="just">
              <a:buFont typeface="Wingdings" pitchFamily="2" charset="2"/>
              <a:buChar char="§"/>
            </a:pPr>
            <a:r>
              <a:rPr lang="en-US" dirty="0" smtClean="0"/>
              <a:t>When control reaches the first call in the body of </a:t>
            </a:r>
            <a:r>
              <a:rPr lang="en-US" i="1" dirty="0" smtClean="0">
                <a:solidFill>
                  <a:srgbClr val="FF0000"/>
                </a:solidFill>
              </a:rPr>
              <a:t>main</a:t>
            </a:r>
            <a:r>
              <a:rPr lang="en-US" dirty="0" smtClean="0"/>
              <a:t>, procedure </a:t>
            </a:r>
            <a:r>
              <a:rPr lang="en-US" b="1" dirty="0" smtClean="0">
                <a:solidFill>
                  <a:srgbClr val="FF0000"/>
                </a:solidFill>
              </a:rPr>
              <a:t>r</a:t>
            </a:r>
            <a:r>
              <a:rPr lang="en-US" dirty="0" smtClean="0"/>
              <a:t> is activated, and its activation record is </a:t>
            </a:r>
            <a:r>
              <a:rPr lang="en-US" b="1" dirty="0" smtClean="0"/>
              <a:t>pushed</a:t>
            </a:r>
            <a:r>
              <a:rPr lang="en-US" dirty="0" smtClean="0"/>
              <a:t> onto the stack . </a:t>
            </a:r>
          </a:p>
          <a:p>
            <a:pPr algn="just">
              <a:buFont typeface="Wingdings" pitchFamily="2" charset="2"/>
              <a:buChar char="§"/>
            </a:pPr>
            <a:r>
              <a:rPr lang="en-US" dirty="0" smtClean="0"/>
              <a:t>The activation record for </a:t>
            </a:r>
            <a:r>
              <a:rPr lang="en-US" b="1" dirty="0" smtClean="0"/>
              <a:t>r</a:t>
            </a:r>
            <a:r>
              <a:rPr lang="en-US" dirty="0" smtClean="0"/>
              <a:t> contains space for local variable </a:t>
            </a:r>
            <a:r>
              <a:rPr lang="en-US" b="1" dirty="0" err="1" smtClean="0">
                <a:solidFill>
                  <a:srgbClr val="FF0000"/>
                </a:solidFill>
              </a:rPr>
              <a:t>i</a:t>
            </a:r>
            <a:r>
              <a:rPr lang="en-US" dirty="0" smtClean="0"/>
              <a:t> </a:t>
            </a:r>
          </a:p>
          <a:p>
            <a:pPr algn="just">
              <a:buFont typeface="Wingdings" pitchFamily="2" charset="2"/>
              <a:buChar char="§"/>
            </a:pPr>
            <a:r>
              <a:rPr lang="en-US" dirty="0" smtClean="0"/>
              <a:t>Recall that the top of stack is at the bottom of diagrams. When control returns from this activation, its record is </a:t>
            </a:r>
            <a:r>
              <a:rPr lang="en-US" b="1" dirty="0" smtClean="0"/>
              <a:t>popped</a:t>
            </a:r>
            <a:r>
              <a:rPr lang="en-US" dirty="0" smtClean="0"/>
              <a:t>, leaving just the record for main on the stack.</a:t>
            </a:r>
            <a:endParaRPr lang="en-US" dirty="0"/>
          </a:p>
        </p:txBody>
      </p:sp>
      <p:pic>
        <p:nvPicPr>
          <p:cNvPr id="7172" name="Picture 4"/>
          <p:cNvPicPr>
            <a:picLocks noChangeAspect="1" noChangeArrowheads="1"/>
          </p:cNvPicPr>
          <p:nvPr/>
        </p:nvPicPr>
        <p:blipFill>
          <a:blip r:embed="rId4" cstate="print"/>
          <a:srcRect/>
          <a:stretch>
            <a:fillRect/>
          </a:stretch>
        </p:blipFill>
        <p:spPr bwMode="auto">
          <a:xfrm>
            <a:off x="5963988" y="4190996"/>
            <a:ext cx="3017520" cy="2101945"/>
          </a:xfrm>
          <a:prstGeom prst="rect">
            <a:avLst/>
          </a:prstGeom>
          <a:noFill/>
          <a:ln w="9525">
            <a:noFill/>
            <a:miter lim="800000"/>
            <a:headEnd/>
            <a:tailEnd/>
          </a:ln>
        </p:spPr>
      </p:pic>
      <p:sp>
        <p:nvSpPr>
          <p:cNvPr id="11" name="Rectangle 10"/>
          <p:cNvSpPr/>
          <p:nvPr/>
        </p:nvSpPr>
        <p:spPr>
          <a:xfrm>
            <a:off x="7010400" y="6324600"/>
            <a:ext cx="1688283" cy="369332"/>
          </a:xfrm>
          <a:prstGeom prst="rect">
            <a:avLst/>
          </a:prstGeom>
        </p:spPr>
        <p:txBody>
          <a:bodyPr wrap="none">
            <a:spAutoFit/>
          </a:bodyPr>
          <a:lstStyle/>
          <a:p>
            <a:r>
              <a:rPr lang="en-US" dirty="0" smtClean="0"/>
              <a:t>(b) r is activated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Run-time Environment Issues</a:t>
            </a:r>
            <a:endParaRPr lang="en-US" b="1"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Ø"/>
            </a:pPr>
            <a:r>
              <a:rPr lang="en-US" dirty="0" smtClean="0"/>
              <a:t>the </a:t>
            </a:r>
            <a:r>
              <a:rPr lang="en-US" i="1" dirty="0" smtClean="0">
                <a:solidFill>
                  <a:srgbClr val="FF0000"/>
                </a:solidFill>
              </a:rPr>
              <a:t>layout &amp; allocation</a:t>
            </a:r>
            <a:r>
              <a:rPr lang="en-US" dirty="0" smtClean="0"/>
              <a:t> of storage locations for the objects named in the source program </a:t>
            </a:r>
          </a:p>
          <a:p>
            <a:pPr algn="just">
              <a:buFont typeface="Wingdings" pitchFamily="2" charset="2"/>
              <a:buChar char="Ø"/>
            </a:pPr>
            <a:r>
              <a:rPr lang="en-US" dirty="0" smtClean="0"/>
              <a:t>the mechanisms used by the target program to access variables </a:t>
            </a:r>
          </a:p>
          <a:p>
            <a:pPr algn="just">
              <a:buFont typeface="Wingdings" pitchFamily="2" charset="2"/>
              <a:buChar char="Ø"/>
            </a:pPr>
            <a:r>
              <a:rPr lang="en-US" dirty="0" smtClean="0"/>
              <a:t>the linkages between procedures</a:t>
            </a:r>
          </a:p>
          <a:p>
            <a:pPr algn="just">
              <a:buFont typeface="Wingdings" pitchFamily="2" charset="2"/>
              <a:buChar char="Ø"/>
            </a:pPr>
            <a:r>
              <a:rPr lang="en-US" dirty="0" smtClean="0"/>
              <a:t>the mechanisms for passing parameters</a:t>
            </a:r>
          </a:p>
          <a:p>
            <a:pPr algn="just">
              <a:buFont typeface="Wingdings" pitchFamily="2" charset="2"/>
              <a:buChar char="Ø"/>
            </a:pPr>
            <a:r>
              <a:rPr lang="en-US" dirty="0" smtClean="0"/>
              <a:t>the interfaces to the operating system</a:t>
            </a:r>
          </a:p>
          <a:p>
            <a:pPr algn="just">
              <a:buFont typeface="Wingdings" pitchFamily="2" charset="2"/>
              <a:buChar char="Ø"/>
            </a:pPr>
            <a:r>
              <a:rPr lang="en-US" dirty="0" smtClean="0"/>
              <a:t>the interfaces to the input/output devices</a:t>
            </a:r>
          </a:p>
          <a:p>
            <a:pPr algn="just">
              <a:buFont typeface="Wingdings" pitchFamily="2" charset="2"/>
              <a:buChar char="Ø"/>
            </a:pPr>
            <a:r>
              <a:rPr lang="en-US" dirty="0" smtClean="0"/>
              <a:t>the interfaces to the other programs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5562600" y="1219200"/>
            <a:ext cx="3383280" cy="2760047"/>
          </a:xfrm>
          <a:prstGeom prst="rect">
            <a:avLst/>
          </a:prstGeom>
          <a:noFill/>
          <a:ln w="9525">
            <a:noFill/>
            <a:miter lim="800000"/>
            <a:headEnd/>
            <a:tailEnd/>
          </a:ln>
        </p:spPr>
      </p:pic>
      <p:sp>
        <p:nvSpPr>
          <p:cNvPr id="5" name="Rectangle 4"/>
          <p:cNvSpPr/>
          <p:nvPr/>
        </p:nvSpPr>
        <p:spPr>
          <a:xfrm>
            <a:off x="381000" y="533400"/>
            <a:ext cx="5181600" cy="4893647"/>
          </a:xfrm>
          <a:prstGeom prst="rect">
            <a:avLst/>
          </a:prstGeom>
        </p:spPr>
        <p:txBody>
          <a:bodyPr wrap="square">
            <a:spAutoFit/>
          </a:bodyPr>
          <a:lstStyle/>
          <a:p>
            <a:pPr algn="just">
              <a:buFont typeface="Wingdings" pitchFamily="2" charset="2"/>
              <a:buChar char="§"/>
            </a:pPr>
            <a:r>
              <a:rPr lang="en-US" sz="2400" dirty="0" smtClean="0"/>
              <a:t>Control then reaches the call to </a:t>
            </a:r>
            <a:r>
              <a:rPr lang="en-US" sz="2400" b="1" dirty="0" smtClean="0"/>
              <a:t>q</a:t>
            </a:r>
            <a:r>
              <a:rPr lang="en-US" sz="2400" dirty="0" smtClean="0"/>
              <a:t> (</a:t>
            </a:r>
            <a:r>
              <a:rPr lang="en-US" sz="2400" dirty="0" err="1" smtClean="0"/>
              <a:t>quicksort</a:t>
            </a:r>
            <a:r>
              <a:rPr lang="en-US" sz="2400" dirty="0" smtClean="0"/>
              <a:t>) with actual parameters 1 &amp; 9, and an activation record for this call is placed on the top of the stack.</a:t>
            </a:r>
          </a:p>
          <a:p>
            <a:pPr algn="just">
              <a:buFont typeface="Wingdings" pitchFamily="2" charset="2"/>
              <a:buChar char="§"/>
            </a:pPr>
            <a:r>
              <a:rPr lang="en-US" sz="2400" dirty="0" smtClean="0"/>
              <a:t>The activation record for </a:t>
            </a:r>
            <a:r>
              <a:rPr lang="en-US" sz="2400" b="1" dirty="0" smtClean="0"/>
              <a:t>q</a:t>
            </a:r>
            <a:r>
              <a:rPr lang="en-US" sz="2400" dirty="0" smtClean="0"/>
              <a:t> contains space for the parameters </a:t>
            </a:r>
            <a:r>
              <a:rPr lang="en-US" sz="2400" b="1" dirty="0" smtClean="0"/>
              <a:t>m</a:t>
            </a:r>
            <a:r>
              <a:rPr lang="en-US" sz="2400" dirty="0" smtClean="0"/>
              <a:t> &amp; </a:t>
            </a:r>
            <a:r>
              <a:rPr lang="en-US" sz="2400" b="1" dirty="0" smtClean="0"/>
              <a:t>n</a:t>
            </a:r>
            <a:r>
              <a:rPr lang="en-US" sz="2400" dirty="0" smtClean="0"/>
              <a:t> and the local variable </a:t>
            </a:r>
            <a:r>
              <a:rPr lang="en-US" sz="2400" b="1" dirty="0" err="1" smtClean="0"/>
              <a:t>i</a:t>
            </a:r>
            <a:endParaRPr lang="en-US" sz="2400" b="1" dirty="0" smtClean="0"/>
          </a:p>
          <a:p>
            <a:pPr algn="just">
              <a:buFont typeface="Wingdings" pitchFamily="2" charset="2"/>
              <a:buChar char="§"/>
            </a:pPr>
            <a:r>
              <a:rPr lang="en-US" sz="2400" dirty="0" smtClean="0"/>
              <a:t>Notice that space once used by the call of </a:t>
            </a:r>
            <a:r>
              <a:rPr lang="en-US" sz="2400" b="1" dirty="0" smtClean="0"/>
              <a:t>r</a:t>
            </a:r>
            <a:r>
              <a:rPr lang="en-US" sz="2400" dirty="0" smtClean="0"/>
              <a:t> is reused on the stack. </a:t>
            </a:r>
          </a:p>
          <a:p>
            <a:pPr algn="just">
              <a:buFont typeface="Wingdings" pitchFamily="2" charset="2"/>
              <a:buChar char="§"/>
            </a:pPr>
            <a:r>
              <a:rPr lang="en-US" sz="2400" dirty="0" smtClean="0"/>
              <a:t>No trace of data local to </a:t>
            </a:r>
            <a:r>
              <a:rPr lang="en-US" sz="2400" b="1" dirty="0" smtClean="0"/>
              <a:t>r</a:t>
            </a:r>
            <a:r>
              <a:rPr lang="en-US" sz="2400" dirty="0" smtClean="0"/>
              <a:t> will be available to </a:t>
            </a:r>
            <a:r>
              <a:rPr lang="en-US" sz="2400" b="1" dirty="0" smtClean="0">
                <a:solidFill>
                  <a:srgbClr val="FF0000"/>
                </a:solidFill>
              </a:rPr>
              <a:t>q(1, 9)</a:t>
            </a:r>
            <a:r>
              <a:rPr lang="en-US" sz="2400" dirty="0" smtClean="0"/>
              <a:t>. </a:t>
            </a:r>
          </a:p>
          <a:p>
            <a:pPr algn="just">
              <a:buFont typeface="Wingdings" pitchFamily="2" charset="2"/>
              <a:buChar char="§"/>
            </a:pPr>
            <a:r>
              <a:rPr lang="en-US" sz="2400" dirty="0" smtClean="0"/>
              <a:t>When </a:t>
            </a:r>
            <a:r>
              <a:rPr lang="en-US" sz="2400" b="1" dirty="0" smtClean="0"/>
              <a:t>q (1, 9)</a:t>
            </a:r>
            <a:r>
              <a:rPr lang="en-US" sz="2400" dirty="0" smtClean="0"/>
              <a:t> returns, the stack again has only the activation record for main.</a:t>
            </a:r>
            <a:endParaRPr lang="en-US" sz="2400" dirty="0"/>
          </a:p>
        </p:txBody>
      </p:sp>
      <p:sp>
        <p:nvSpPr>
          <p:cNvPr id="6" name="Rectangle 5"/>
          <p:cNvSpPr/>
          <p:nvPr/>
        </p:nvSpPr>
        <p:spPr>
          <a:xfrm>
            <a:off x="6324600" y="4038600"/>
            <a:ext cx="2455504" cy="646331"/>
          </a:xfrm>
          <a:prstGeom prst="rect">
            <a:avLst/>
          </a:prstGeom>
          <a:ln>
            <a:solidFill>
              <a:srgbClr val="0000FF"/>
            </a:solidFill>
          </a:ln>
        </p:spPr>
        <p:txBody>
          <a:bodyPr wrap="square">
            <a:spAutoFit/>
          </a:bodyPr>
          <a:lstStyle/>
          <a:p>
            <a:r>
              <a:rPr lang="en-US" dirty="0" smtClean="0"/>
              <a:t>(c) r has been popped &amp; q(1,9) pushed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1200" y="4343400"/>
            <a:ext cx="2930482" cy="369332"/>
          </a:xfrm>
          <a:prstGeom prst="rect">
            <a:avLst/>
          </a:prstGeom>
          <a:ln>
            <a:solidFill>
              <a:srgbClr val="0000FF"/>
            </a:solidFill>
          </a:ln>
        </p:spPr>
        <p:txBody>
          <a:bodyPr wrap="none">
            <a:spAutoFit/>
          </a:bodyPr>
          <a:lstStyle/>
          <a:p>
            <a:r>
              <a:rPr lang="en-US" b="1" dirty="0" smtClean="0"/>
              <a:t>(d) Control returns to q (1, 3)</a:t>
            </a:r>
            <a:endParaRPr lang="en-US" b="1" dirty="0"/>
          </a:p>
        </p:txBody>
      </p:sp>
      <p:sp>
        <p:nvSpPr>
          <p:cNvPr id="5" name="Rectangle 4"/>
          <p:cNvSpPr/>
          <p:nvPr/>
        </p:nvSpPr>
        <p:spPr>
          <a:xfrm>
            <a:off x="381000" y="685800"/>
            <a:ext cx="4572000" cy="4524315"/>
          </a:xfrm>
          <a:prstGeom prst="rect">
            <a:avLst/>
          </a:prstGeom>
        </p:spPr>
        <p:txBody>
          <a:bodyPr>
            <a:spAutoFit/>
          </a:bodyPr>
          <a:lstStyle/>
          <a:p>
            <a:pPr algn="just">
              <a:buFont typeface="Wingdings" pitchFamily="2" charset="2"/>
              <a:buChar char="§"/>
            </a:pPr>
            <a:r>
              <a:rPr lang="en-US" sz="2400" dirty="0" smtClean="0"/>
              <a:t>Several activations occur between the last two snapshots.</a:t>
            </a:r>
          </a:p>
          <a:p>
            <a:pPr algn="just">
              <a:buFont typeface="Wingdings" pitchFamily="2" charset="2"/>
              <a:buChar char="§"/>
            </a:pPr>
            <a:r>
              <a:rPr lang="en-US" sz="2400" dirty="0" smtClean="0"/>
              <a:t> </a:t>
            </a:r>
            <a:r>
              <a:rPr lang="en-US" sz="2400" dirty="0" smtClean="0">
                <a:solidFill>
                  <a:srgbClr val="FF0000"/>
                </a:solidFill>
              </a:rPr>
              <a:t>A recursive call to </a:t>
            </a:r>
            <a:r>
              <a:rPr lang="en-US" sz="2400" b="1" dirty="0" smtClean="0">
                <a:solidFill>
                  <a:srgbClr val="FF0000"/>
                </a:solidFill>
              </a:rPr>
              <a:t>q (1,3)</a:t>
            </a:r>
            <a:r>
              <a:rPr lang="en-US" sz="2400" dirty="0" smtClean="0">
                <a:solidFill>
                  <a:srgbClr val="FF0000"/>
                </a:solidFill>
              </a:rPr>
              <a:t> was made. </a:t>
            </a:r>
          </a:p>
          <a:p>
            <a:pPr algn="just">
              <a:buFont typeface="Wingdings" pitchFamily="2" charset="2"/>
              <a:buChar char="§"/>
            </a:pPr>
            <a:r>
              <a:rPr lang="en-US" sz="2400" dirty="0" smtClean="0"/>
              <a:t>Activations </a:t>
            </a:r>
            <a:r>
              <a:rPr lang="en-US" sz="2400" b="1" dirty="0" smtClean="0"/>
              <a:t>p(1,3)</a:t>
            </a:r>
            <a:r>
              <a:rPr lang="en-US" sz="2400" dirty="0" smtClean="0"/>
              <a:t> and </a:t>
            </a:r>
            <a:r>
              <a:rPr lang="en-US" sz="2400" b="1" dirty="0" smtClean="0"/>
              <a:t>q (1, 0)</a:t>
            </a:r>
            <a:r>
              <a:rPr lang="en-US" sz="2400" dirty="0" smtClean="0"/>
              <a:t> have begun &amp; ended during the lifetime of </a:t>
            </a:r>
            <a:r>
              <a:rPr lang="en-US" sz="2400" b="1" dirty="0" smtClean="0"/>
              <a:t>q (1, 3),</a:t>
            </a:r>
            <a:r>
              <a:rPr lang="en-US" sz="2400" dirty="0" smtClean="0"/>
              <a:t> leaving the activation record for </a:t>
            </a:r>
            <a:r>
              <a:rPr lang="en-US" sz="2400" b="1" dirty="0" smtClean="0"/>
              <a:t>q(1, 3)</a:t>
            </a:r>
            <a:r>
              <a:rPr lang="en-US" sz="2400" dirty="0" smtClean="0"/>
              <a:t> on top</a:t>
            </a:r>
          </a:p>
          <a:p>
            <a:pPr algn="just">
              <a:buFont typeface="Wingdings" pitchFamily="2" charset="2"/>
              <a:buChar char="§"/>
            </a:pPr>
            <a:r>
              <a:rPr lang="en-US" sz="2400" dirty="0" smtClean="0"/>
              <a:t> </a:t>
            </a:r>
            <a:r>
              <a:rPr lang="en-US" sz="2400" dirty="0" smtClean="0">
                <a:solidFill>
                  <a:srgbClr val="0000FF"/>
                </a:solidFill>
              </a:rPr>
              <a:t>Notice that when a procedure is recursive, it is normal to have several of its activation records on the stack at the same time.</a:t>
            </a:r>
            <a:endParaRPr lang="en-US" sz="2400" dirty="0">
              <a:solidFill>
                <a:srgbClr val="0000FF"/>
              </a:solidFill>
            </a:endParaRPr>
          </a:p>
        </p:txBody>
      </p:sp>
      <p:pic>
        <p:nvPicPr>
          <p:cNvPr id="9218" name="Picture 2"/>
          <p:cNvPicPr>
            <a:picLocks noChangeAspect="1" noChangeArrowheads="1"/>
          </p:cNvPicPr>
          <p:nvPr/>
        </p:nvPicPr>
        <p:blipFill>
          <a:blip r:embed="rId2" cstate="print"/>
          <a:srcRect/>
          <a:stretch>
            <a:fillRect/>
          </a:stretch>
        </p:blipFill>
        <p:spPr bwMode="auto">
          <a:xfrm>
            <a:off x="5166360" y="457200"/>
            <a:ext cx="3749040" cy="3691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Heap Management</a:t>
            </a:r>
            <a:endParaRPr lang="en-US" b="1" dirty="0"/>
          </a:p>
        </p:txBody>
      </p:sp>
      <p:sp>
        <p:nvSpPr>
          <p:cNvPr id="3" name="Content Placeholder 2"/>
          <p:cNvSpPr>
            <a:spLocks noGrp="1"/>
          </p:cNvSpPr>
          <p:nvPr>
            <p:ph idx="1"/>
          </p:nvPr>
        </p:nvSpPr>
        <p:spPr/>
        <p:txBody>
          <a:bodyPr/>
          <a:lstStyle/>
          <a:p>
            <a:r>
              <a:rPr lang="en-US" b="1" dirty="0" smtClean="0">
                <a:solidFill>
                  <a:schemeClr val="accent6">
                    <a:lumMod val="75000"/>
                  </a:schemeClr>
                </a:solidFill>
              </a:rPr>
              <a:t>Page 452-454: Read Yourself</a:t>
            </a:r>
            <a:endParaRPr lang="en-US" b="1"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Storage Organization</a:t>
            </a:r>
          </a:p>
        </p:txBody>
      </p:sp>
      <p:sp>
        <p:nvSpPr>
          <p:cNvPr id="3" name="Content Placeholder 2"/>
          <p:cNvSpPr>
            <a:spLocks noGrp="1"/>
          </p:cNvSpPr>
          <p:nvPr>
            <p:ph idx="1"/>
          </p:nvPr>
        </p:nvSpPr>
        <p:spPr/>
        <p:txBody>
          <a:bodyPr>
            <a:normAutofit fontScale="92500" lnSpcReduction="10000"/>
          </a:bodyPr>
          <a:lstStyle/>
          <a:p>
            <a:pPr algn="just"/>
            <a:r>
              <a:rPr lang="en-US" dirty="0"/>
              <a:t>From the perspective of the compiler writer, the executing target program </a:t>
            </a:r>
            <a:r>
              <a:rPr lang="en-US" dirty="0" smtClean="0"/>
              <a:t>runs in </a:t>
            </a:r>
            <a:r>
              <a:rPr lang="en-US" dirty="0"/>
              <a:t>its own logical address space in which each program value has a location. </a:t>
            </a:r>
            <a:endParaRPr lang="en-US" dirty="0" smtClean="0"/>
          </a:p>
          <a:p>
            <a:pPr algn="just"/>
            <a:r>
              <a:rPr lang="en-US" dirty="0" smtClean="0"/>
              <a:t>The management &amp; organization </a:t>
            </a:r>
            <a:r>
              <a:rPr lang="en-US" dirty="0"/>
              <a:t>of this logical address space is shared </a:t>
            </a:r>
            <a:r>
              <a:rPr lang="en-US" dirty="0" smtClean="0"/>
              <a:t>between the </a:t>
            </a:r>
            <a:r>
              <a:rPr lang="en-US" dirty="0"/>
              <a:t>compiler, operating system, and target machine</a:t>
            </a:r>
            <a:r>
              <a:rPr lang="en-US" dirty="0" smtClean="0"/>
              <a:t>.</a:t>
            </a:r>
          </a:p>
          <a:p>
            <a:pPr algn="just"/>
            <a:r>
              <a:rPr lang="en-US" dirty="0" smtClean="0">
                <a:solidFill>
                  <a:srgbClr val="FF0000"/>
                </a:solidFill>
              </a:rPr>
              <a:t>The </a:t>
            </a:r>
            <a:r>
              <a:rPr lang="en-US" dirty="0">
                <a:solidFill>
                  <a:srgbClr val="FF0000"/>
                </a:solidFill>
              </a:rPr>
              <a:t>operating </a:t>
            </a:r>
            <a:r>
              <a:rPr lang="en-US" dirty="0" smtClean="0">
                <a:solidFill>
                  <a:srgbClr val="FF0000"/>
                </a:solidFill>
              </a:rPr>
              <a:t>system maps </a:t>
            </a:r>
            <a:r>
              <a:rPr lang="en-US" dirty="0">
                <a:solidFill>
                  <a:srgbClr val="FF0000"/>
                </a:solidFill>
              </a:rPr>
              <a:t>the logical addresses into physical addresses, which are usually </a:t>
            </a:r>
            <a:r>
              <a:rPr lang="en-US" dirty="0" smtClean="0">
                <a:solidFill>
                  <a:srgbClr val="FF0000"/>
                </a:solidFill>
              </a:rPr>
              <a:t>spread throughout </a:t>
            </a:r>
            <a:r>
              <a:rPr lang="en-US" dirty="0">
                <a:solidFill>
                  <a:srgbClr val="FF0000"/>
                </a:solidFill>
              </a:rPr>
              <a:t>memory.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Typical subdivision of run-time memory into code and data areas</a:t>
            </a:r>
          </a:p>
        </p:txBody>
      </p:sp>
      <p:sp>
        <p:nvSpPr>
          <p:cNvPr id="3" name="Content Placeholder 2"/>
          <p:cNvSpPr>
            <a:spLocks noGrp="1"/>
          </p:cNvSpPr>
          <p:nvPr>
            <p:ph idx="1"/>
          </p:nvPr>
        </p:nvSpPr>
        <p:spPr>
          <a:xfrm>
            <a:off x="457200" y="1600200"/>
            <a:ext cx="5029200" cy="4525963"/>
          </a:xfrm>
        </p:spPr>
        <p:txBody>
          <a:bodyPr>
            <a:normAutofit fontScale="92500" lnSpcReduction="10000"/>
          </a:bodyPr>
          <a:lstStyle/>
          <a:p>
            <a:pPr algn="just"/>
            <a:r>
              <a:rPr lang="en-US" dirty="0"/>
              <a:t>The run-time representation of an object program in the logical </a:t>
            </a:r>
            <a:r>
              <a:rPr lang="en-US" dirty="0" smtClean="0"/>
              <a:t>address space </a:t>
            </a:r>
            <a:r>
              <a:rPr lang="en-US" dirty="0"/>
              <a:t>consists of </a:t>
            </a:r>
            <a:r>
              <a:rPr lang="en-US" i="1" dirty="0">
                <a:solidFill>
                  <a:srgbClr val="FF0000"/>
                </a:solidFill>
              </a:rPr>
              <a:t>data and program </a:t>
            </a:r>
            <a:r>
              <a:rPr lang="en-US" i="1" dirty="0" smtClean="0">
                <a:solidFill>
                  <a:srgbClr val="FF0000"/>
                </a:solidFill>
              </a:rPr>
              <a:t>areas</a:t>
            </a:r>
          </a:p>
          <a:p>
            <a:pPr algn="just"/>
            <a:r>
              <a:rPr lang="en-US" dirty="0" smtClean="0"/>
              <a:t>A </a:t>
            </a:r>
            <a:r>
              <a:rPr lang="en-US" dirty="0"/>
              <a:t>compiler for </a:t>
            </a:r>
            <a:r>
              <a:rPr lang="en-US" dirty="0" smtClean="0"/>
              <a:t>a </a:t>
            </a:r>
            <a:r>
              <a:rPr lang="en-US" dirty="0"/>
              <a:t>language like C + + on an operating system like Linux might subdivide </a:t>
            </a:r>
            <a:r>
              <a:rPr lang="en-US" dirty="0" smtClean="0"/>
              <a:t>memory in </a:t>
            </a:r>
            <a:r>
              <a:rPr lang="en-US" dirty="0"/>
              <a:t>this way.</a:t>
            </a:r>
          </a:p>
        </p:txBody>
      </p:sp>
      <p:pic>
        <p:nvPicPr>
          <p:cNvPr id="1026" name="Picture 2"/>
          <p:cNvPicPr>
            <a:picLocks noChangeAspect="1" noChangeArrowheads="1"/>
          </p:cNvPicPr>
          <p:nvPr/>
        </p:nvPicPr>
        <p:blipFill>
          <a:blip r:embed="rId3" cstate="print"/>
          <a:srcRect/>
          <a:stretch>
            <a:fillRect/>
          </a:stretch>
        </p:blipFill>
        <p:spPr bwMode="auto">
          <a:xfrm>
            <a:off x="5791200" y="1600200"/>
            <a:ext cx="2834640" cy="4992544"/>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pPr algn="just"/>
            <a:r>
              <a:rPr lang="en-US" dirty="0" smtClean="0">
                <a:solidFill>
                  <a:srgbClr val="0000FF"/>
                </a:solidFill>
              </a:rPr>
              <a:t>run-time </a:t>
            </a:r>
            <a:r>
              <a:rPr lang="en-US" dirty="0">
                <a:solidFill>
                  <a:srgbClr val="0000FF"/>
                </a:solidFill>
              </a:rPr>
              <a:t>storage comes in blocks </a:t>
            </a:r>
            <a:r>
              <a:rPr lang="en-US" dirty="0" smtClean="0">
                <a:solidFill>
                  <a:srgbClr val="0000FF"/>
                </a:solidFill>
              </a:rPr>
              <a:t>of contiguous </a:t>
            </a:r>
            <a:r>
              <a:rPr lang="en-US" dirty="0">
                <a:solidFill>
                  <a:srgbClr val="0000FF"/>
                </a:solidFill>
              </a:rPr>
              <a:t>bytes, where a byte is the smallest unit of addressable memory</a:t>
            </a:r>
            <a:r>
              <a:rPr lang="en-US" dirty="0"/>
              <a:t>. </a:t>
            </a:r>
            <a:endParaRPr lang="en-US" dirty="0" smtClean="0"/>
          </a:p>
          <a:p>
            <a:pPr algn="just"/>
            <a:r>
              <a:rPr lang="en-US" dirty="0" smtClean="0"/>
              <a:t>A byte </a:t>
            </a:r>
            <a:r>
              <a:rPr lang="en-US" dirty="0"/>
              <a:t>is eight bits and four bytes form a machine word. </a:t>
            </a:r>
            <a:endParaRPr lang="en-US" dirty="0" smtClean="0"/>
          </a:p>
          <a:p>
            <a:pPr algn="just"/>
            <a:r>
              <a:rPr lang="en-US" dirty="0" err="1" smtClean="0"/>
              <a:t>Multibyte</a:t>
            </a:r>
            <a:r>
              <a:rPr lang="en-US" dirty="0" smtClean="0"/>
              <a:t> </a:t>
            </a:r>
            <a:r>
              <a:rPr lang="en-US" dirty="0"/>
              <a:t>objects </a:t>
            </a:r>
            <a:r>
              <a:rPr lang="en-US" dirty="0" smtClean="0"/>
              <a:t>are stored </a:t>
            </a:r>
            <a:r>
              <a:rPr lang="en-US" dirty="0"/>
              <a:t>in consecutive bytes and given the address of the first byte.</a:t>
            </a:r>
          </a:p>
          <a:p>
            <a:pPr algn="just">
              <a:buFont typeface="Wingdings" pitchFamily="2" charset="2"/>
              <a:buChar char="q"/>
            </a:pPr>
            <a:r>
              <a:rPr lang="en-US" dirty="0" smtClean="0"/>
              <a:t>The </a:t>
            </a:r>
            <a:r>
              <a:rPr lang="en-US" dirty="0"/>
              <a:t>amount of storage needed for a name is </a:t>
            </a:r>
            <a:r>
              <a:rPr lang="en-US" dirty="0" smtClean="0"/>
              <a:t>determined from </a:t>
            </a:r>
            <a:r>
              <a:rPr lang="en-US" dirty="0"/>
              <a:t>its type. </a:t>
            </a:r>
            <a:endParaRPr lang="en-US" dirty="0" smtClean="0"/>
          </a:p>
          <a:p>
            <a:pPr algn="just">
              <a:buFont typeface="Wingdings" pitchFamily="2" charset="2"/>
              <a:buChar char="q"/>
            </a:pPr>
            <a:r>
              <a:rPr lang="en-US" dirty="0" smtClean="0"/>
              <a:t>An </a:t>
            </a:r>
            <a:r>
              <a:rPr lang="en-US" dirty="0"/>
              <a:t>elementary data type, such as a character, integer</a:t>
            </a:r>
            <a:r>
              <a:rPr lang="en-US" dirty="0" smtClean="0"/>
              <a:t>, or </a:t>
            </a:r>
            <a:r>
              <a:rPr lang="en-US" dirty="0"/>
              <a:t>float, can be stored in an </a:t>
            </a:r>
            <a:r>
              <a:rPr lang="en-US" dirty="0">
                <a:solidFill>
                  <a:srgbClr val="0000FF"/>
                </a:solidFill>
              </a:rPr>
              <a:t>integral number of bytes</a:t>
            </a:r>
            <a:r>
              <a:rPr lang="en-US" dirty="0"/>
              <a:t>. </a:t>
            </a:r>
            <a:endParaRPr lang="en-US" dirty="0" smtClean="0"/>
          </a:p>
          <a:p>
            <a:pPr algn="just">
              <a:buFont typeface="Wingdings" pitchFamily="2" charset="2"/>
              <a:buChar char="q"/>
            </a:pPr>
            <a:r>
              <a:rPr lang="en-US" dirty="0" smtClean="0"/>
              <a:t>Storage </a:t>
            </a:r>
            <a:r>
              <a:rPr lang="en-US" dirty="0"/>
              <a:t>for an </a:t>
            </a:r>
            <a:r>
              <a:rPr lang="en-US" dirty="0" smtClean="0"/>
              <a:t>aggregate type</a:t>
            </a:r>
            <a:r>
              <a:rPr lang="en-US" dirty="0"/>
              <a:t>, such as an array or structure, </a:t>
            </a:r>
            <a:r>
              <a:rPr lang="en-US" dirty="0" smtClean="0"/>
              <a:t> must </a:t>
            </a:r>
            <a:r>
              <a:rPr lang="en-US" dirty="0"/>
              <a:t>be large enough to hold all </a:t>
            </a:r>
            <a:r>
              <a:rPr lang="en-US" dirty="0" smtClean="0"/>
              <a:t>its components.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pPr algn="just"/>
            <a:r>
              <a:rPr lang="en-US" dirty="0" smtClean="0"/>
              <a:t>The storage layout for data objects is </a:t>
            </a:r>
            <a:r>
              <a:rPr lang="en-US" dirty="0" smtClean="0">
                <a:solidFill>
                  <a:srgbClr val="0000FF"/>
                </a:solidFill>
              </a:rPr>
              <a:t>strongly influenced by the addressing constraints of the target machine</a:t>
            </a:r>
            <a:r>
              <a:rPr lang="en-US" dirty="0" smtClean="0"/>
              <a:t>. </a:t>
            </a:r>
          </a:p>
          <a:p>
            <a:pPr algn="just"/>
            <a:r>
              <a:rPr lang="en-US" dirty="0" smtClean="0"/>
              <a:t>On many machines, instructions to add integers may expect integers to be </a:t>
            </a:r>
            <a:r>
              <a:rPr lang="en-US" b="1" i="1" dirty="0" smtClean="0">
                <a:solidFill>
                  <a:srgbClr val="FF0000"/>
                </a:solidFill>
              </a:rPr>
              <a:t>aligned</a:t>
            </a:r>
            <a:r>
              <a:rPr lang="en-US" dirty="0" smtClean="0"/>
              <a:t>, that is, placed at an address </a:t>
            </a:r>
            <a:r>
              <a:rPr lang="en-US" b="1" i="1" dirty="0" smtClean="0">
                <a:solidFill>
                  <a:srgbClr val="0000FF"/>
                </a:solidFill>
              </a:rPr>
              <a:t>divisible by 4</a:t>
            </a:r>
            <a:r>
              <a:rPr lang="en-US" dirty="0" smtClean="0"/>
              <a:t>. </a:t>
            </a:r>
          </a:p>
          <a:p>
            <a:pPr algn="just"/>
            <a:r>
              <a:rPr lang="en-US" dirty="0" smtClean="0"/>
              <a:t>Although an array of ten characters needs only enough bytes to hold ten characters, </a:t>
            </a:r>
            <a:r>
              <a:rPr lang="en-US" dirty="0" smtClean="0">
                <a:solidFill>
                  <a:srgbClr val="0000FF"/>
                </a:solidFill>
              </a:rPr>
              <a:t>a compiler may allocate 12 bytes to get the proper alignment , leaving 2 bytes unused</a:t>
            </a:r>
            <a:r>
              <a:rPr lang="en-US" dirty="0" smtClean="0"/>
              <a:t>. </a:t>
            </a:r>
          </a:p>
          <a:p>
            <a:pPr algn="just"/>
            <a:r>
              <a:rPr lang="en-US" dirty="0" smtClean="0"/>
              <a:t>Space left unused due to alignment considerations is referred to as </a:t>
            </a:r>
            <a:r>
              <a:rPr lang="en-US" b="1" dirty="0" smtClean="0">
                <a:solidFill>
                  <a:srgbClr val="FF0000"/>
                </a:solidFill>
              </a:rPr>
              <a:t>padding</a:t>
            </a:r>
            <a:r>
              <a:rPr lang="en-US" dirty="0" smtClean="0"/>
              <a:t>. </a:t>
            </a:r>
          </a:p>
          <a:p>
            <a:pPr algn="just"/>
            <a:r>
              <a:rPr lang="en-US" dirty="0" smtClean="0"/>
              <a:t>When space is at a premium, a compiler may pack data so that no padding is left; additional instructions may then need to be executed at run time to position packed data so that it can be operated on as if it were properly aligned.</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a:bodyPr>
          <a:lstStyle/>
          <a:p>
            <a:pPr algn="just"/>
            <a:r>
              <a:rPr lang="en-US" dirty="0"/>
              <a:t>The size of the generated code is fixed at compile time, so the </a:t>
            </a:r>
            <a:r>
              <a:rPr lang="en-US" dirty="0" smtClean="0"/>
              <a:t>compiler can </a:t>
            </a:r>
            <a:r>
              <a:rPr lang="en-US" dirty="0"/>
              <a:t>place the executable target code in a statically determined area </a:t>
            </a:r>
            <a:r>
              <a:rPr lang="en-US" b="1" dirty="0">
                <a:solidFill>
                  <a:srgbClr val="FF0000"/>
                </a:solidFill>
              </a:rPr>
              <a:t>Code</a:t>
            </a:r>
            <a:r>
              <a:rPr lang="en-US" dirty="0" smtClean="0"/>
              <a:t>, usually </a:t>
            </a:r>
            <a:r>
              <a:rPr lang="en-US" dirty="0"/>
              <a:t>in the low end of memory. </a:t>
            </a:r>
            <a:endParaRPr lang="en-US" dirty="0" smtClean="0"/>
          </a:p>
          <a:p>
            <a:pPr algn="just"/>
            <a:r>
              <a:rPr lang="en-US" dirty="0" smtClean="0"/>
              <a:t>Similarly</a:t>
            </a:r>
            <a:r>
              <a:rPr lang="en-US" dirty="0"/>
              <a:t>, the size of some program </a:t>
            </a:r>
            <a:r>
              <a:rPr lang="en-US" dirty="0" smtClean="0"/>
              <a:t>data objects</a:t>
            </a:r>
            <a:r>
              <a:rPr lang="en-US" dirty="0"/>
              <a:t>, such as global constants, and data generated by the compiler, such </a:t>
            </a:r>
            <a:r>
              <a:rPr lang="en-US" dirty="0" smtClean="0"/>
              <a:t>as information </a:t>
            </a:r>
            <a:r>
              <a:rPr lang="en-US" dirty="0"/>
              <a:t>to support garbage collection, may be known at compile time, </a:t>
            </a:r>
            <a:r>
              <a:rPr lang="en-US" dirty="0" smtClean="0"/>
              <a:t>and these </a:t>
            </a:r>
            <a:r>
              <a:rPr lang="en-US" dirty="0"/>
              <a:t>data objects can be placed in another statically determined area </a:t>
            </a:r>
            <a:r>
              <a:rPr lang="en-US" dirty="0" smtClean="0"/>
              <a:t>called </a:t>
            </a:r>
            <a:r>
              <a:rPr lang="en-US" b="1" dirty="0" smtClean="0">
                <a:solidFill>
                  <a:srgbClr val="FF0000"/>
                </a:solidFill>
              </a:rPr>
              <a:t>Static</a:t>
            </a:r>
            <a:r>
              <a:rPr lang="en-US" dirty="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85000" lnSpcReduction="10000"/>
          </a:bodyPr>
          <a:lstStyle/>
          <a:p>
            <a:pPr algn="just"/>
            <a:r>
              <a:rPr lang="en-US" dirty="0" smtClean="0"/>
              <a:t>One reason for statically allocating as many data objects as possible is  that </a:t>
            </a:r>
            <a:r>
              <a:rPr lang="en-US" dirty="0"/>
              <a:t>the addresses of these </a:t>
            </a:r>
            <a:r>
              <a:rPr lang="en-US" dirty="0" smtClean="0"/>
              <a:t>objects </a:t>
            </a:r>
            <a:r>
              <a:rPr lang="en-US" dirty="0"/>
              <a:t>can be compiled into the target code. </a:t>
            </a:r>
            <a:endParaRPr lang="en-US" dirty="0" smtClean="0"/>
          </a:p>
          <a:p>
            <a:pPr algn="just"/>
            <a:r>
              <a:rPr lang="en-US" dirty="0" smtClean="0"/>
              <a:t>In early </a:t>
            </a:r>
            <a:r>
              <a:rPr lang="en-US" dirty="0"/>
              <a:t>versions of </a:t>
            </a:r>
            <a:r>
              <a:rPr lang="en-US" dirty="0" smtClean="0"/>
              <a:t>Fortran</a:t>
            </a:r>
            <a:r>
              <a:rPr lang="en-US" dirty="0"/>
              <a:t>, all data objects could be allocated statically.</a:t>
            </a:r>
          </a:p>
          <a:p>
            <a:pPr algn="just">
              <a:buFont typeface="Wingdings" pitchFamily="2" charset="2"/>
              <a:buChar char="q"/>
            </a:pPr>
            <a:r>
              <a:rPr lang="en-US" dirty="0"/>
              <a:t>To maximize the utilization of space at run time, the other two areas, </a:t>
            </a:r>
            <a:r>
              <a:rPr lang="en-US" b="1" dirty="0" smtClean="0">
                <a:solidFill>
                  <a:srgbClr val="FF0000"/>
                </a:solidFill>
              </a:rPr>
              <a:t>Stack</a:t>
            </a:r>
            <a:r>
              <a:rPr lang="en-US" b="1" dirty="0" smtClean="0"/>
              <a:t> </a:t>
            </a:r>
            <a:r>
              <a:rPr lang="en-US" dirty="0" smtClean="0"/>
              <a:t>and </a:t>
            </a:r>
            <a:r>
              <a:rPr lang="en-US" b="1" dirty="0">
                <a:solidFill>
                  <a:srgbClr val="FF0000"/>
                </a:solidFill>
              </a:rPr>
              <a:t>Heap</a:t>
            </a:r>
            <a:r>
              <a:rPr lang="en-US" dirty="0"/>
              <a:t>, are at the opposite ends of the remainder of the address space. </a:t>
            </a:r>
            <a:endParaRPr lang="en-US" dirty="0" smtClean="0"/>
          </a:p>
          <a:p>
            <a:pPr algn="just">
              <a:buFont typeface="Wingdings" pitchFamily="2" charset="2"/>
              <a:buChar char="q"/>
            </a:pPr>
            <a:r>
              <a:rPr lang="en-US" dirty="0" smtClean="0"/>
              <a:t>These areas </a:t>
            </a:r>
            <a:r>
              <a:rPr lang="en-US" dirty="0"/>
              <a:t>are dynamic; their size can change as the program executes. </a:t>
            </a:r>
            <a:endParaRPr lang="en-US" dirty="0" smtClean="0"/>
          </a:p>
          <a:p>
            <a:pPr algn="just">
              <a:buFont typeface="Wingdings" pitchFamily="2" charset="2"/>
              <a:buChar char="q"/>
            </a:pPr>
            <a:r>
              <a:rPr lang="en-US" dirty="0" smtClean="0"/>
              <a:t>These areas grow </a:t>
            </a:r>
            <a:r>
              <a:rPr lang="en-US" dirty="0"/>
              <a:t>towards each other as needed. </a:t>
            </a:r>
            <a:endParaRPr lang="en-US" dirty="0" smtClean="0"/>
          </a:p>
          <a:p>
            <a:pPr algn="just">
              <a:buFont typeface="Wingdings" pitchFamily="2" charset="2"/>
              <a:buChar char="q"/>
            </a:pPr>
            <a:r>
              <a:rPr lang="en-US" dirty="0" smtClean="0"/>
              <a:t>The </a:t>
            </a:r>
            <a:r>
              <a:rPr lang="en-US" dirty="0"/>
              <a:t>stack is used to store data </a:t>
            </a:r>
            <a:r>
              <a:rPr lang="en-US" dirty="0" smtClean="0"/>
              <a:t>structures called </a:t>
            </a:r>
            <a:r>
              <a:rPr lang="en-US" b="1" dirty="0">
                <a:solidFill>
                  <a:srgbClr val="FF0000"/>
                </a:solidFill>
              </a:rPr>
              <a:t>activation</a:t>
            </a:r>
            <a:r>
              <a:rPr lang="en-US" dirty="0"/>
              <a:t> </a:t>
            </a:r>
            <a:r>
              <a:rPr lang="en-US" b="1" dirty="0">
                <a:solidFill>
                  <a:srgbClr val="FF0000"/>
                </a:solidFill>
              </a:rPr>
              <a:t>records</a:t>
            </a:r>
            <a:r>
              <a:rPr lang="en-US" dirty="0"/>
              <a:t> that get generated during procedure </a:t>
            </a:r>
            <a:r>
              <a:rPr lang="en-US" dirty="0" smtClean="0"/>
              <a:t>calls.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2346</Words>
  <Application>Microsoft Office PowerPoint</Application>
  <PresentationFormat>On-screen Show (4:3)</PresentationFormat>
  <Paragraphs>125</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Theme</vt:lpstr>
      <vt:lpstr>Run-Time Environments</vt:lpstr>
      <vt:lpstr>Introduction</vt:lpstr>
      <vt:lpstr>Run-time Environment Issues</vt:lpstr>
      <vt:lpstr>Storage Organization</vt:lpstr>
      <vt:lpstr>Typical subdivision of run-time memory into code and data areas</vt:lpstr>
      <vt:lpstr>PowerPoint Presentation</vt:lpstr>
      <vt:lpstr>PowerPoint Presentation</vt:lpstr>
      <vt:lpstr>PowerPoint Presentation</vt:lpstr>
      <vt:lpstr>PowerPoint Presentation</vt:lpstr>
      <vt:lpstr>PowerPoint Presentation</vt:lpstr>
      <vt:lpstr>Static Versus Dynamic Storage Allocation</vt:lpstr>
      <vt:lpstr>Strategies for dynamic storage allocation</vt:lpstr>
      <vt:lpstr>Stack Allocation of Space</vt:lpstr>
      <vt:lpstr>Activation Trees</vt:lpstr>
      <vt:lpstr>Nesting of procedure calls</vt:lpstr>
      <vt:lpstr>PowerPoint Presentation</vt:lpstr>
      <vt:lpstr>PowerPoint Presentation</vt:lpstr>
      <vt:lpstr>PowerPoint Presentation</vt:lpstr>
      <vt:lpstr>Activation of Procedures</vt:lpstr>
      <vt:lpstr>PowerPoint Presentation</vt:lpstr>
      <vt:lpstr>Activation Trees</vt:lpstr>
      <vt:lpstr>PowerPoint Presentation</vt:lpstr>
      <vt:lpstr>PowerPoint Presentation</vt:lpstr>
      <vt:lpstr>The use of a run-time stack is enabled by several useful relationships between the activation tree &amp; the behavior of the program:</vt:lpstr>
      <vt:lpstr>Activation Records</vt:lpstr>
      <vt:lpstr>PowerPoint Presentation</vt:lpstr>
      <vt:lpstr>General Activation Record</vt:lpstr>
      <vt:lpstr>PowerPoint Presentation</vt:lpstr>
      <vt:lpstr>PowerPoint Presentation</vt:lpstr>
      <vt:lpstr>PowerPoint Presentation</vt:lpstr>
      <vt:lpstr>PowerPoint Presentation</vt:lpstr>
      <vt:lpstr>Heap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Run-Time Environments</dc:title>
  <dc:creator>Moshiul</dc:creator>
  <cp:lastModifiedBy>Rahat -PC</cp:lastModifiedBy>
  <cp:revision>45</cp:revision>
  <dcterms:created xsi:type="dcterms:W3CDTF">2013-12-03T02:07:19Z</dcterms:created>
  <dcterms:modified xsi:type="dcterms:W3CDTF">2019-06-27T04:51:36Z</dcterms:modified>
</cp:coreProperties>
</file>