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6"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85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13-May-14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13-May-14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13-May-14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13-May-14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13-May-14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13-May-14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13-May-14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24"/>
          <p:cNvGraphicFramePr>
            <a:graphicFrameLocks noGrp="1"/>
          </p:cNvGraphicFramePr>
          <p:nvPr/>
        </p:nvGraphicFramePr>
        <p:xfrm>
          <a:off x="5715000" y="11430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5" name="Content Placeholder 5"/>
          <p:cNvGraphicFramePr>
            <a:graphicFrameLocks noGrp="1"/>
          </p:cNvGraphicFramePr>
          <p:nvPr>
            <p:ph idx="1"/>
          </p:nvPr>
        </p:nvGraphicFramePr>
        <p:xfrm>
          <a:off x="457200" y="1524000"/>
          <a:ext cx="2209800" cy="4428480"/>
        </p:xfrm>
        <a:graphic>
          <a:graphicData uri="http://schemas.openxmlformats.org/drawingml/2006/table">
            <a:tbl>
              <a:tblPr firstRow="1" bandRow="1">
                <a:tableStyleId>{8799B23B-EC83-4686-B30A-512413B5E67A}</a:tableStyleId>
              </a:tblPr>
              <a:tblGrid>
                <a:gridCol w="714936"/>
                <a:gridCol w="617444"/>
                <a:gridCol w="877420"/>
              </a:tblGrid>
              <a:tr h="344160">
                <a:tc>
                  <a:txBody>
                    <a:bodyPr/>
                    <a:lstStyle/>
                    <a:p>
                      <a:pPr algn="ctr"/>
                      <a:r>
                        <a:rPr lang="en-US" sz="1100" dirty="0" smtClean="0"/>
                        <a:t>Task </a:t>
                      </a:r>
                      <a:endParaRPr lang="en-US" sz="1100" dirty="0"/>
                    </a:p>
                  </a:txBody>
                  <a:tcPr/>
                </a:tc>
                <a:tc>
                  <a:txBody>
                    <a:bodyPr/>
                    <a:lstStyle/>
                    <a:p>
                      <a:pPr algn="ctr"/>
                      <a:r>
                        <a:rPr lang="en-US" sz="1100" dirty="0" err="1" smtClean="0"/>
                        <a:t>Pred</a:t>
                      </a:r>
                      <a:endParaRPr lang="en-US" sz="1100" dirty="0"/>
                    </a:p>
                  </a:txBody>
                  <a:tcPr/>
                </a:tc>
                <a:tc>
                  <a:txBody>
                    <a:bodyPr/>
                    <a:lstStyle/>
                    <a:p>
                      <a:pPr algn="ctr"/>
                      <a:r>
                        <a:rPr lang="en-US" sz="1050" dirty="0" err="1" smtClean="0"/>
                        <a:t>Dur</a:t>
                      </a:r>
                      <a:endParaRPr lang="en-US" sz="1000" dirty="0"/>
                    </a:p>
                  </a:txBody>
                  <a:tcPr/>
                </a:tc>
              </a:tr>
              <a:tr h="270018">
                <a:tc>
                  <a:txBody>
                    <a:bodyPr/>
                    <a:lstStyle/>
                    <a:p>
                      <a:pPr algn="ctr"/>
                      <a:r>
                        <a:rPr lang="en-US" sz="1400" dirty="0" smtClean="0"/>
                        <a:t>T1</a:t>
                      </a:r>
                      <a:endParaRPr lang="en-US" sz="1400" dirty="0"/>
                    </a:p>
                  </a:txBody>
                  <a:tcPr/>
                </a:tc>
                <a:tc>
                  <a:txBody>
                    <a:bodyPr/>
                    <a:lstStyle/>
                    <a:p>
                      <a:pPr algn="ctr"/>
                      <a:endParaRPr lang="en-US" sz="1400" dirty="0"/>
                    </a:p>
                  </a:txBody>
                  <a:tcPr/>
                </a:tc>
                <a:tc>
                  <a:txBody>
                    <a:bodyPr/>
                    <a:lstStyle/>
                    <a:p>
                      <a:pPr algn="ctr"/>
                      <a:r>
                        <a:rPr lang="en-US" sz="1400" dirty="0" smtClean="0"/>
                        <a:t>7</a:t>
                      </a:r>
                      <a:endParaRPr lang="en-US" sz="1400" dirty="0"/>
                    </a:p>
                  </a:txBody>
                  <a:tcPr/>
                </a:tc>
              </a:tr>
              <a:tr h="270018">
                <a:tc>
                  <a:txBody>
                    <a:bodyPr/>
                    <a:lstStyle/>
                    <a:p>
                      <a:pPr algn="ctr"/>
                      <a:r>
                        <a:rPr lang="en-US" sz="1400" dirty="0" smtClean="0"/>
                        <a:t>T2</a:t>
                      </a:r>
                      <a:endParaRPr lang="en-US" sz="1400" dirty="0"/>
                    </a:p>
                  </a:txBody>
                  <a:tcPr/>
                </a:tc>
                <a:tc>
                  <a:txBody>
                    <a:bodyPr/>
                    <a:lstStyle/>
                    <a:p>
                      <a:pPr algn="ctr"/>
                      <a:r>
                        <a:rPr lang="en-US" sz="1400" dirty="0" smtClean="0"/>
                        <a:t>T1</a:t>
                      </a:r>
                      <a:endParaRPr lang="en-US" sz="1400" dirty="0"/>
                    </a:p>
                  </a:txBody>
                  <a:tcPr/>
                </a:tc>
                <a:tc>
                  <a:txBody>
                    <a:bodyPr/>
                    <a:lstStyle/>
                    <a:p>
                      <a:pPr algn="ctr"/>
                      <a:r>
                        <a:rPr lang="en-US" sz="1400" dirty="0" smtClean="0"/>
                        <a:t>12</a:t>
                      </a:r>
                      <a:endParaRPr lang="en-US" sz="1400" dirty="0"/>
                    </a:p>
                  </a:txBody>
                  <a:tcPr/>
                </a:tc>
              </a:tr>
              <a:tr h="270018">
                <a:tc>
                  <a:txBody>
                    <a:bodyPr/>
                    <a:lstStyle/>
                    <a:p>
                      <a:pPr algn="ctr"/>
                      <a:r>
                        <a:rPr lang="en-US" sz="1400" dirty="0" smtClean="0"/>
                        <a:t>T3</a:t>
                      </a:r>
                      <a:endParaRPr lang="en-US" sz="1400" dirty="0"/>
                    </a:p>
                  </a:txBody>
                  <a:tcPr/>
                </a:tc>
                <a:tc>
                  <a:txBody>
                    <a:bodyPr/>
                    <a:lstStyle/>
                    <a:p>
                      <a:pPr algn="ctr"/>
                      <a:r>
                        <a:rPr lang="en-US" sz="1400" dirty="0" smtClean="0"/>
                        <a:t>T2</a:t>
                      </a:r>
                      <a:endParaRPr lang="en-US" sz="1400" dirty="0"/>
                    </a:p>
                  </a:txBody>
                  <a:tcPr/>
                </a:tc>
                <a:tc>
                  <a:txBody>
                    <a:bodyPr/>
                    <a:lstStyle/>
                    <a:p>
                      <a:pPr algn="ctr"/>
                      <a:r>
                        <a:rPr lang="en-US" sz="1400" dirty="0" smtClean="0"/>
                        <a:t>5</a:t>
                      </a:r>
                      <a:endParaRPr lang="en-US" sz="1400" dirty="0"/>
                    </a:p>
                  </a:txBody>
                  <a:tcPr/>
                </a:tc>
              </a:tr>
              <a:tr h="270018">
                <a:tc>
                  <a:txBody>
                    <a:bodyPr/>
                    <a:lstStyle/>
                    <a:p>
                      <a:pPr algn="ctr"/>
                      <a:r>
                        <a:rPr lang="en-US" sz="1400" dirty="0" smtClean="0"/>
                        <a:t>T4</a:t>
                      </a:r>
                      <a:endParaRPr lang="en-US" sz="1400" dirty="0"/>
                    </a:p>
                  </a:txBody>
                  <a:tcPr/>
                </a:tc>
                <a:tc>
                  <a:txBody>
                    <a:bodyPr/>
                    <a:lstStyle/>
                    <a:p>
                      <a:pPr algn="ctr"/>
                      <a:r>
                        <a:rPr lang="en-US" sz="1400" dirty="0" smtClean="0"/>
                        <a:t>T3</a:t>
                      </a:r>
                      <a:endParaRPr lang="en-US" sz="1400" dirty="0"/>
                    </a:p>
                  </a:txBody>
                  <a:tcPr/>
                </a:tc>
                <a:tc>
                  <a:txBody>
                    <a:bodyPr/>
                    <a:lstStyle/>
                    <a:p>
                      <a:pPr algn="ctr"/>
                      <a:r>
                        <a:rPr lang="en-US" sz="1400" dirty="0" smtClean="0"/>
                        <a:t>10</a:t>
                      </a:r>
                      <a:endParaRPr lang="en-US" sz="1400" dirty="0"/>
                    </a:p>
                  </a:txBody>
                  <a:tcPr/>
                </a:tc>
              </a:tr>
              <a:tr h="270018">
                <a:tc>
                  <a:txBody>
                    <a:bodyPr/>
                    <a:lstStyle/>
                    <a:p>
                      <a:pPr algn="ctr"/>
                      <a:r>
                        <a:rPr lang="en-US" sz="1400" dirty="0" smtClean="0"/>
                        <a:t>T5</a:t>
                      </a:r>
                      <a:endParaRPr lang="en-US" sz="1400" dirty="0"/>
                    </a:p>
                  </a:txBody>
                  <a:tcPr/>
                </a:tc>
                <a:tc>
                  <a:txBody>
                    <a:bodyPr/>
                    <a:lstStyle/>
                    <a:p>
                      <a:pPr algn="ctr"/>
                      <a:endParaRPr lang="en-US" sz="1400" dirty="0"/>
                    </a:p>
                  </a:txBody>
                  <a:tcPr/>
                </a:tc>
                <a:tc>
                  <a:txBody>
                    <a:bodyPr/>
                    <a:lstStyle/>
                    <a:p>
                      <a:pPr algn="ctr"/>
                      <a:r>
                        <a:rPr lang="en-US" sz="1400" dirty="0" smtClean="0"/>
                        <a:t>5</a:t>
                      </a:r>
                      <a:endParaRPr lang="en-US" sz="1400" dirty="0"/>
                    </a:p>
                  </a:txBody>
                  <a:tcPr/>
                </a:tc>
              </a:tr>
              <a:tr h="270018">
                <a:tc>
                  <a:txBody>
                    <a:bodyPr/>
                    <a:lstStyle/>
                    <a:p>
                      <a:pPr algn="ctr"/>
                      <a:r>
                        <a:rPr lang="en-US" sz="1400" dirty="0" smtClean="0"/>
                        <a:t>T6</a:t>
                      </a:r>
                      <a:endParaRPr lang="en-US" sz="1400" dirty="0"/>
                    </a:p>
                  </a:txBody>
                  <a:tcPr/>
                </a:tc>
                <a:tc>
                  <a:txBody>
                    <a:bodyPr/>
                    <a:lstStyle/>
                    <a:p>
                      <a:pPr algn="ctr"/>
                      <a:r>
                        <a:rPr lang="en-US" sz="1400" dirty="0" smtClean="0"/>
                        <a:t>T2 ,T5</a:t>
                      </a:r>
                      <a:endParaRPr lang="en-US" sz="1400" dirty="0"/>
                    </a:p>
                  </a:txBody>
                  <a:tcPr/>
                </a:tc>
                <a:tc>
                  <a:txBody>
                    <a:bodyPr/>
                    <a:lstStyle/>
                    <a:p>
                      <a:pPr algn="ctr"/>
                      <a:r>
                        <a:rPr lang="en-US" sz="1400" dirty="0" smtClean="0"/>
                        <a:t>6</a:t>
                      </a:r>
                      <a:endParaRPr lang="en-US" sz="1400" dirty="0"/>
                    </a:p>
                  </a:txBody>
                  <a:tcPr/>
                </a:tc>
              </a:tr>
              <a:tr h="270018">
                <a:tc>
                  <a:txBody>
                    <a:bodyPr/>
                    <a:lstStyle/>
                    <a:p>
                      <a:pPr algn="ctr"/>
                      <a:r>
                        <a:rPr lang="en-US" sz="1400" dirty="0" smtClean="0"/>
                        <a:t>T7</a:t>
                      </a:r>
                      <a:endParaRPr lang="en-US" sz="1400" dirty="0"/>
                    </a:p>
                  </a:txBody>
                  <a:tcPr/>
                </a:tc>
                <a:tc>
                  <a:txBody>
                    <a:bodyPr/>
                    <a:lstStyle/>
                    <a:p>
                      <a:pPr algn="ctr"/>
                      <a:r>
                        <a:rPr lang="en-US" sz="1400" dirty="0" smtClean="0"/>
                        <a:t>T4,T6</a:t>
                      </a:r>
                      <a:endParaRPr lang="en-US" sz="1400" dirty="0"/>
                    </a:p>
                  </a:txBody>
                  <a:tcPr/>
                </a:tc>
                <a:tc>
                  <a:txBody>
                    <a:bodyPr/>
                    <a:lstStyle/>
                    <a:p>
                      <a:pPr algn="ctr"/>
                      <a:r>
                        <a:rPr lang="en-US" sz="1400" dirty="0" smtClean="0"/>
                        <a:t>12</a:t>
                      </a:r>
                      <a:endParaRPr lang="en-US" sz="1400" dirty="0"/>
                    </a:p>
                  </a:txBody>
                  <a:tcPr/>
                </a:tc>
              </a:tr>
              <a:tr h="270018">
                <a:tc>
                  <a:txBody>
                    <a:bodyPr/>
                    <a:lstStyle/>
                    <a:p>
                      <a:pPr algn="ctr"/>
                      <a:r>
                        <a:rPr lang="en-US" sz="1400" dirty="0" smtClean="0"/>
                        <a:t>T8</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10</a:t>
                      </a:r>
                      <a:endParaRPr lang="en-US" sz="1400" dirty="0"/>
                    </a:p>
                  </a:txBody>
                  <a:tcPr/>
                </a:tc>
              </a:tr>
              <a:tr h="270018">
                <a:tc>
                  <a:txBody>
                    <a:bodyPr/>
                    <a:lstStyle/>
                    <a:p>
                      <a:pPr algn="ctr"/>
                      <a:r>
                        <a:rPr lang="en-US" sz="1400" dirty="0" smtClean="0"/>
                        <a:t>T9</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15</a:t>
                      </a:r>
                      <a:endParaRPr lang="en-US" sz="1400" dirty="0"/>
                    </a:p>
                  </a:txBody>
                  <a:tcPr/>
                </a:tc>
              </a:tr>
              <a:tr h="459030">
                <a:tc>
                  <a:txBody>
                    <a:bodyPr/>
                    <a:lstStyle/>
                    <a:p>
                      <a:pPr algn="ctr"/>
                      <a:r>
                        <a:rPr lang="en-US" sz="1400" dirty="0" smtClean="0"/>
                        <a:t>T10</a:t>
                      </a:r>
                      <a:endParaRPr lang="en-US" sz="1400" dirty="0"/>
                    </a:p>
                  </a:txBody>
                  <a:tcPr/>
                </a:tc>
                <a:tc>
                  <a:txBody>
                    <a:bodyPr/>
                    <a:lstStyle/>
                    <a:p>
                      <a:pPr algn="ctr"/>
                      <a:r>
                        <a:rPr lang="en-US" sz="1400" dirty="0" smtClean="0"/>
                        <a:t>T7, T8 ,T9</a:t>
                      </a:r>
                      <a:endParaRPr lang="en-US" sz="1400" dirty="0"/>
                    </a:p>
                  </a:txBody>
                  <a:tcPr/>
                </a:tc>
                <a:tc>
                  <a:txBody>
                    <a:bodyPr/>
                    <a:lstStyle/>
                    <a:p>
                      <a:pPr algn="ctr"/>
                      <a:r>
                        <a:rPr lang="en-US" sz="1400" dirty="0" smtClean="0"/>
                        <a:t>20</a:t>
                      </a:r>
                      <a:endParaRPr lang="en-US" sz="1400" dirty="0"/>
                    </a:p>
                  </a:txBody>
                  <a:tcPr/>
                </a:tc>
              </a:tr>
              <a:tr h="270018">
                <a:tc>
                  <a:txBody>
                    <a:bodyPr/>
                    <a:lstStyle/>
                    <a:p>
                      <a:pPr algn="ctr"/>
                      <a:r>
                        <a:rPr lang="en-US" sz="1400" dirty="0" smtClean="0"/>
                        <a:t>T11</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10</a:t>
                      </a:r>
                      <a:endParaRPr lang="en-US" sz="1400" dirty="0"/>
                    </a:p>
                  </a:txBody>
                  <a:tcPr/>
                </a:tc>
              </a:tr>
              <a:tr h="459030">
                <a:tc>
                  <a:txBody>
                    <a:bodyPr/>
                    <a:lstStyle/>
                    <a:p>
                      <a:pPr algn="ctr"/>
                      <a:r>
                        <a:rPr lang="en-US" sz="1400" dirty="0" smtClean="0"/>
                        <a:t>T12</a:t>
                      </a:r>
                      <a:endParaRPr lang="en-US" sz="1400" dirty="0"/>
                    </a:p>
                  </a:txBody>
                  <a:tcPr/>
                </a:tc>
                <a:tc>
                  <a:txBody>
                    <a:bodyPr/>
                    <a:lstStyle/>
                    <a:p>
                      <a:pPr algn="ctr"/>
                      <a:r>
                        <a:rPr lang="en-US" sz="1400" dirty="0" smtClean="0"/>
                        <a:t>T10, T11</a:t>
                      </a:r>
                      <a:endParaRPr lang="en-US" sz="1400" dirty="0"/>
                    </a:p>
                  </a:txBody>
                  <a:tcPr/>
                </a:tc>
                <a:tc>
                  <a:txBody>
                    <a:bodyPr/>
                    <a:lstStyle/>
                    <a:p>
                      <a:pPr algn="ctr"/>
                      <a:r>
                        <a:rPr lang="en-US" sz="1400" dirty="0" smtClean="0"/>
                        <a:t>15</a:t>
                      </a:r>
                      <a:endParaRPr lang="en-US" sz="1400" dirty="0"/>
                    </a:p>
                  </a:txBody>
                  <a:tcPr/>
                </a:tc>
              </a:tr>
            </a:tbl>
          </a:graphicData>
        </a:graphic>
      </p:graphicFrame>
      <p:graphicFrame>
        <p:nvGraphicFramePr>
          <p:cNvPr id="6" name="Group 124"/>
          <p:cNvGraphicFramePr>
            <a:graphicFrameLocks noGrp="1"/>
          </p:cNvGraphicFramePr>
          <p:nvPr/>
        </p:nvGraphicFramePr>
        <p:xfrm>
          <a:off x="5715000" y="1981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7" name="Group 124"/>
          <p:cNvGraphicFramePr>
            <a:graphicFrameLocks noGrp="1"/>
          </p:cNvGraphicFramePr>
          <p:nvPr/>
        </p:nvGraphicFramePr>
        <p:xfrm>
          <a:off x="7848600" y="1981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8" name="Group 124"/>
          <p:cNvGraphicFramePr>
            <a:graphicFrameLocks noGrp="1"/>
          </p:cNvGraphicFramePr>
          <p:nvPr/>
        </p:nvGraphicFramePr>
        <p:xfrm>
          <a:off x="70104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T9</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9" name="Group 124"/>
          <p:cNvGraphicFramePr>
            <a:graphicFrameLocks noGrp="1"/>
          </p:cNvGraphicFramePr>
          <p:nvPr/>
        </p:nvGraphicFramePr>
        <p:xfrm>
          <a:off x="57150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T8</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10</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0" name="Group 124"/>
          <p:cNvGraphicFramePr>
            <a:graphicFrameLocks noGrp="1"/>
          </p:cNvGraphicFramePr>
          <p:nvPr/>
        </p:nvGraphicFramePr>
        <p:xfrm>
          <a:off x="44196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T7</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12</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1" name="Group 124"/>
          <p:cNvGraphicFramePr>
            <a:graphicFrameLocks noGrp="1"/>
          </p:cNvGraphicFramePr>
          <p:nvPr/>
        </p:nvGraphicFramePr>
        <p:xfrm>
          <a:off x="7848600" y="5334000"/>
          <a:ext cx="1076325" cy="609600"/>
        </p:xfrm>
        <a:graphic>
          <a:graphicData uri="http://schemas.openxmlformats.org/drawingml/2006/table">
            <a:tbl>
              <a:tblPr>
                <a:tableStyleId>{E8B1032C-EA38-4F05-BA0D-38AFFFC7BED3}</a:tableStyleId>
              </a:tblPr>
              <a:tblGrid>
                <a:gridCol w="538163"/>
                <a:gridCol w="538162"/>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2" name="Group 124"/>
          <p:cNvGraphicFramePr>
            <a:graphicFrameLocks noGrp="1"/>
          </p:cNvGraphicFramePr>
          <p:nvPr/>
        </p:nvGraphicFramePr>
        <p:xfrm>
          <a:off x="5715000" y="53340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3" name="Group 124"/>
          <p:cNvGraphicFramePr>
            <a:graphicFrameLocks noGrp="1"/>
          </p:cNvGraphicFramePr>
          <p:nvPr/>
        </p:nvGraphicFramePr>
        <p:xfrm>
          <a:off x="30480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10</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4" name="Group 124"/>
          <p:cNvGraphicFramePr>
            <a:graphicFrameLocks noGrp="1"/>
          </p:cNvGraphicFramePr>
          <p:nvPr/>
        </p:nvGraphicFramePr>
        <p:xfrm>
          <a:off x="3048000" y="2971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T3</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5" name="Group 124"/>
          <p:cNvGraphicFramePr>
            <a:graphicFrameLocks noGrp="1"/>
          </p:cNvGraphicFramePr>
          <p:nvPr/>
        </p:nvGraphicFramePr>
        <p:xfrm>
          <a:off x="3048000" y="1981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6" name="Group 124"/>
          <p:cNvGraphicFramePr>
            <a:graphicFrameLocks noGrp="1"/>
          </p:cNvGraphicFramePr>
          <p:nvPr/>
        </p:nvGraphicFramePr>
        <p:xfrm>
          <a:off x="3048000" y="11430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cxnSp>
        <p:nvCxnSpPr>
          <p:cNvPr id="20" name="Straight Arrow Connector 19"/>
          <p:cNvCxnSpPr/>
          <p:nvPr/>
        </p:nvCxnSpPr>
        <p:spPr>
          <a:xfrm rot="5400000">
            <a:off x="3465513" y="1866900"/>
            <a:ext cx="2301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5400000">
            <a:off x="3390901" y="2781300"/>
            <a:ext cx="3810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a:off x="3429001" y="3733800"/>
            <a:ext cx="3048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953000" y="4495800"/>
            <a:ext cx="1219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rot="5400000">
            <a:off x="5829301" y="4914900"/>
            <a:ext cx="8382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rot="10800000" flipV="1">
            <a:off x="6324600" y="4495800"/>
            <a:ext cx="1219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rot="5400000">
            <a:off x="4953000" y="2590800"/>
            <a:ext cx="1295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rot="5400000">
            <a:off x="5599113" y="3238500"/>
            <a:ext cx="12969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16200000" flipH="1">
            <a:off x="6248400" y="2590800"/>
            <a:ext cx="1295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rot="5400000">
            <a:off x="6134101" y="1866900"/>
            <a:ext cx="2286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4114800" y="2286000"/>
            <a:ext cx="1600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6781800" y="22860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rot="5400000">
            <a:off x="7008813" y="3962400"/>
            <a:ext cx="27447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6781800" y="56388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4114800" y="41910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3048000" y="5715000"/>
            <a:ext cx="1520825" cy="36988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defRPr/>
            </a:pPr>
            <a:r>
              <a:rPr lang="en-US" dirty="0"/>
              <a:t>Fig: Pert Chart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24"/>
          <p:cNvGraphicFramePr>
            <a:graphicFrameLocks noGrp="1"/>
          </p:cNvGraphicFramePr>
          <p:nvPr/>
        </p:nvGraphicFramePr>
        <p:xfrm>
          <a:off x="5715000" y="11430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5" name="Content Placeholder 5"/>
          <p:cNvGraphicFramePr>
            <a:graphicFrameLocks noGrp="1"/>
          </p:cNvGraphicFramePr>
          <p:nvPr>
            <p:ph idx="1"/>
          </p:nvPr>
        </p:nvGraphicFramePr>
        <p:xfrm>
          <a:off x="457200" y="1524000"/>
          <a:ext cx="2209800" cy="4428480"/>
        </p:xfrm>
        <a:graphic>
          <a:graphicData uri="http://schemas.openxmlformats.org/drawingml/2006/table">
            <a:tbl>
              <a:tblPr firstRow="1" bandRow="1">
                <a:tableStyleId>{8799B23B-EC83-4686-B30A-512413B5E67A}</a:tableStyleId>
              </a:tblPr>
              <a:tblGrid>
                <a:gridCol w="714936"/>
                <a:gridCol w="617444"/>
                <a:gridCol w="877420"/>
              </a:tblGrid>
              <a:tr h="344160">
                <a:tc>
                  <a:txBody>
                    <a:bodyPr/>
                    <a:lstStyle/>
                    <a:p>
                      <a:pPr algn="ctr"/>
                      <a:r>
                        <a:rPr lang="en-US" sz="1100" dirty="0" smtClean="0"/>
                        <a:t>Task </a:t>
                      </a:r>
                      <a:endParaRPr lang="en-US" sz="1100" dirty="0"/>
                    </a:p>
                  </a:txBody>
                  <a:tcPr/>
                </a:tc>
                <a:tc>
                  <a:txBody>
                    <a:bodyPr/>
                    <a:lstStyle/>
                    <a:p>
                      <a:pPr algn="ctr"/>
                      <a:r>
                        <a:rPr lang="en-US" sz="1100" dirty="0" err="1" smtClean="0"/>
                        <a:t>Pred</a:t>
                      </a:r>
                      <a:endParaRPr lang="en-US" sz="1100" dirty="0"/>
                    </a:p>
                  </a:txBody>
                  <a:tcPr/>
                </a:tc>
                <a:tc>
                  <a:txBody>
                    <a:bodyPr/>
                    <a:lstStyle/>
                    <a:p>
                      <a:pPr algn="ctr"/>
                      <a:r>
                        <a:rPr lang="en-US" sz="1050" dirty="0" err="1" smtClean="0"/>
                        <a:t>Dur</a:t>
                      </a:r>
                      <a:endParaRPr lang="en-US" sz="1000" dirty="0"/>
                    </a:p>
                  </a:txBody>
                  <a:tcPr/>
                </a:tc>
              </a:tr>
              <a:tr h="270018">
                <a:tc>
                  <a:txBody>
                    <a:bodyPr/>
                    <a:lstStyle/>
                    <a:p>
                      <a:pPr algn="ctr"/>
                      <a:r>
                        <a:rPr lang="en-US" sz="1400" dirty="0" smtClean="0"/>
                        <a:t>T1</a:t>
                      </a:r>
                      <a:endParaRPr lang="en-US" sz="1400" dirty="0"/>
                    </a:p>
                  </a:txBody>
                  <a:tcPr/>
                </a:tc>
                <a:tc>
                  <a:txBody>
                    <a:bodyPr/>
                    <a:lstStyle/>
                    <a:p>
                      <a:pPr algn="ctr"/>
                      <a:endParaRPr lang="en-US" sz="1400" dirty="0"/>
                    </a:p>
                  </a:txBody>
                  <a:tcPr/>
                </a:tc>
                <a:tc>
                  <a:txBody>
                    <a:bodyPr/>
                    <a:lstStyle/>
                    <a:p>
                      <a:pPr algn="ctr"/>
                      <a:r>
                        <a:rPr lang="en-US" sz="1400" dirty="0" smtClean="0"/>
                        <a:t>7</a:t>
                      </a:r>
                      <a:endParaRPr lang="en-US" sz="1400" dirty="0"/>
                    </a:p>
                  </a:txBody>
                  <a:tcPr/>
                </a:tc>
              </a:tr>
              <a:tr h="270018">
                <a:tc>
                  <a:txBody>
                    <a:bodyPr/>
                    <a:lstStyle/>
                    <a:p>
                      <a:pPr algn="ctr"/>
                      <a:r>
                        <a:rPr lang="en-US" sz="1400" dirty="0" smtClean="0"/>
                        <a:t>T2</a:t>
                      </a:r>
                      <a:endParaRPr lang="en-US" sz="1400" dirty="0"/>
                    </a:p>
                  </a:txBody>
                  <a:tcPr/>
                </a:tc>
                <a:tc>
                  <a:txBody>
                    <a:bodyPr/>
                    <a:lstStyle/>
                    <a:p>
                      <a:pPr algn="ctr"/>
                      <a:r>
                        <a:rPr lang="en-US" sz="1400" dirty="0" smtClean="0"/>
                        <a:t>T1</a:t>
                      </a:r>
                      <a:endParaRPr lang="en-US" sz="1400" dirty="0"/>
                    </a:p>
                  </a:txBody>
                  <a:tcPr/>
                </a:tc>
                <a:tc>
                  <a:txBody>
                    <a:bodyPr/>
                    <a:lstStyle/>
                    <a:p>
                      <a:pPr algn="ctr"/>
                      <a:r>
                        <a:rPr lang="en-US" sz="1400" dirty="0" smtClean="0"/>
                        <a:t>12</a:t>
                      </a:r>
                      <a:endParaRPr lang="en-US" sz="1400" dirty="0"/>
                    </a:p>
                  </a:txBody>
                  <a:tcPr/>
                </a:tc>
              </a:tr>
              <a:tr h="270018">
                <a:tc>
                  <a:txBody>
                    <a:bodyPr/>
                    <a:lstStyle/>
                    <a:p>
                      <a:pPr algn="ctr"/>
                      <a:r>
                        <a:rPr lang="en-US" sz="1400" dirty="0" smtClean="0"/>
                        <a:t>T3</a:t>
                      </a:r>
                      <a:endParaRPr lang="en-US" sz="1400" dirty="0"/>
                    </a:p>
                  </a:txBody>
                  <a:tcPr/>
                </a:tc>
                <a:tc>
                  <a:txBody>
                    <a:bodyPr/>
                    <a:lstStyle/>
                    <a:p>
                      <a:pPr algn="ctr"/>
                      <a:r>
                        <a:rPr lang="en-US" sz="1400" dirty="0" smtClean="0"/>
                        <a:t>T2</a:t>
                      </a:r>
                      <a:endParaRPr lang="en-US" sz="1400" dirty="0"/>
                    </a:p>
                  </a:txBody>
                  <a:tcPr/>
                </a:tc>
                <a:tc>
                  <a:txBody>
                    <a:bodyPr/>
                    <a:lstStyle/>
                    <a:p>
                      <a:pPr algn="ctr"/>
                      <a:r>
                        <a:rPr lang="en-US" sz="1400" dirty="0" smtClean="0"/>
                        <a:t>5</a:t>
                      </a:r>
                      <a:endParaRPr lang="en-US" sz="1400" dirty="0"/>
                    </a:p>
                  </a:txBody>
                  <a:tcPr/>
                </a:tc>
              </a:tr>
              <a:tr h="270018">
                <a:tc>
                  <a:txBody>
                    <a:bodyPr/>
                    <a:lstStyle/>
                    <a:p>
                      <a:pPr algn="ctr"/>
                      <a:r>
                        <a:rPr lang="en-US" sz="1400" dirty="0" smtClean="0"/>
                        <a:t>T4</a:t>
                      </a:r>
                      <a:endParaRPr lang="en-US" sz="1400" dirty="0"/>
                    </a:p>
                  </a:txBody>
                  <a:tcPr/>
                </a:tc>
                <a:tc>
                  <a:txBody>
                    <a:bodyPr/>
                    <a:lstStyle/>
                    <a:p>
                      <a:pPr algn="ctr"/>
                      <a:r>
                        <a:rPr lang="en-US" sz="1400" dirty="0" smtClean="0"/>
                        <a:t>T3</a:t>
                      </a:r>
                      <a:endParaRPr lang="en-US" sz="1400" dirty="0"/>
                    </a:p>
                  </a:txBody>
                  <a:tcPr/>
                </a:tc>
                <a:tc>
                  <a:txBody>
                    <a:bodyPr/>
                    <a:lstStyle/>
                    <a:p>
                      <a:pPr algn="ctr"/>
                      <a:r>
                        <a:rPr lang="en-US" sz="1400" dirty="0" smtClean="0"/>
                        <a:t>10</a:t>
                      </a:r>
                      <a:endParaRPr lang="en-US" sz="1400" dirty="0"/>
                    </a:p>
                  </a:txBody>
                  <a:tcPr/>
                </a:tc>
              </a:tr>
              <a:tr h="270018">
                <a:tc>
                  <a:txBody>
                    <a:bodyPr/>
                    <a:lstStyle/>
                    <a:p>
                      <a:pPr algn="ctr"/>
                      <a:r>
                        <a:rPr lang="en-US" sz="1400" dirty="0" smtClean="0"/>
                        <a:t>T5</a:t>
                      </a:r>
                      <a:endParaRPr lang="en-US" sz="1400" dirty="0"/>
                    </a:p>
                  </a:txBody>
                  <a:tcPr/>
                </a:tc>
                <a:tc>
                  <a:txBody>
                    <a:bodyPr/>
                    <a:lstStyle/>
                    <a:p>
                      <a:pPr algn="ctr"/>
                      <a:endParaRPr lang="en-US" sz="1400" dirty="0"/>
                    </a:p>
                  </a:txBody>
                  <a:tcPr/>
                </a:tc>
                <a:tc>
                  <a:txBody>
                    <a:bodyPr/>
                    <a:lstStyle/>
                    <a:p>
                      <a:pPr algn="ctr"/>
                      <a:r>
                        <a:rPr lang="en-US" sz="1400" dirty="0" smtClean="0"/>
                        <a:t>5</a:t>
                      </a:r>
                      <a:endParaRPr lang="en-US" sz="1400" dirty="0"/>
                    </a:p>
                  </a:txBody>
                  <a:tcPr/>
                </a:tc>
              </a:tr>
              <a:tr h="270018">
                <a:tc>
                  <a:txBody>
                    <a:bodyPr/>
                    <a:lstStyle/>
                    <a:p>
                      <a:pPr algn="ctr"/>
                      <a:r>
                        <a:rPr lang="en-US" sz="1400" dirty="0" smtClean="0"/>
                        <a:t>T6</a:t>
                      </a:r>
                      <a:endParaRPr lang="en-US" sz="1400" dirty="0"/>
                    </a:p>
                  </a:txBody>
                  <a:tcPr/>
                </a:tc>
                <a:tc>
                  <a:txBody>
                    <a:bodyPr/>
                    <a:lstStyle/>
                    <a:p>
                      <a:pPr algn="ctr"/>
                      <a:r>
                        <a:rPr lang="en-US" sz="1400" dirty="0" smtClean="0"/>
                        <a:t>T2 ,T5</a:t>
                      </a:r>
                      <a:endParaRPr lang="en-US" sz="1400" dirty="0"/>
                    </a:p>
                  </a:txBody>
                  <a:tcPr/>
                </a:tc>
                <a:tc>
                  <a:txBody>
                    <a:bodyPr/>
                    <a:lstStyle/>
                    <a:p>
                      <a:pPr algn="ctr"/>
                      <a:r>
                        <a:rPr lang="en-US" sz="1400" dirty="0" smtClean="0"/>
                        <a:t>6</a:t>
                      </a:r>
                      <a:endParaRPr lang="en-US" sz="1400" dirty="0"/>
                    </a:p>
                  </a:txBody>
                  <a:tcPr/>
                </a:tc>
              </a:tr>
              <a:tr h="270018">
                <a:tc>
                  <a:txBody>
                    <a:bodyPr/>
                    <a:lstStyle/>
                    <a:p>
                      <a:pPr algn="ctr"/>
                      <a:r>
                        <a:rPr lang="en-US" sz="1400" dirty="0" smtClean="0"/>
                        <a:t>T7</a:t>
                      </a:r>
                      <a:endParaRPr lang="en-US" sz="1400" dirty="0"/>
                    </a:p>
                  </a:txBody>
                  <a:tcPr/>
                </a:tc>
                <a:tc>
                  <a:txBody>
                    <a:bodyPr/>
                    <a:lstStyle/>
                    <a:p>
                      <a:pPr algn="ctr"/>
                      <a:r>
                        <a:rPr lang="en-US" sz="1400" dirty="0" smtClean="0"/>
                        <a:t>T4,T6</a:t>
                      </a:r>
                      <a:endParaRPr lang="en-US" sz="1400" dirty="0"/>
                    </a:p>
                  </a:txBody>
                  <a:tcPr/>
                </a:tc>
                <a:tc>
                  <a:txBody>
                    <a:bodyPr/>
                    <a:lstStyle/>
                    <a:p>
                      <a:pPr algn="ctr"/>
                      <a:r>
                        <a:rPr lang="en-US" sz="1400" dirty="0" smtClean="0"/>
                        <a:t>12</a:t>
                      </a:r>
                      <a:endParaRPr lang="en-US" sz="1400" dirty="0"/>
                    </a:p>
                  </a:txBody>
                  <a:tcPr/>
                </a:tc>
              </a:tr>
              <a:tr h="270018">
                <a:tc>
                  <a:txBody>
                    <a:bodyPr/>
                    <a:lstStyle/>
                    <a:p>
                      <a:pPr algn="ctr"/>
                      <a:r>
                        <a:rPr lang="en-US" sz="1400" dirty="0" smtClean="0"/>
                        <a:t>T8</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10</a:t>
                      </a:r>
                      <a:endParaRPr lang="en-US" sz="1400" dirty="0"/>
                    </a:p>
                  </a:txBody>
                  <a:tcPr/>
                </a:tc>
              </a:tr>
              <a:tr h="270018">
                <a:tc>
                  <a:txBody>
                    <a:bodyPr/>
                    <a:lstStyle/>
                    <a:p>
                      <a:pPr algn="ctr"/>
                      <a:r>
                        <a:rPr lang="en-US" sz="1400" dirty="0" smtClean="0"/>
                        <a:t>T9</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15</a:t>
                      </a:r>
                      <a:endParaRPr lang="en-US" sz="1400" dirty="0"/>
                    </a:p>
                  </a:txBody>
                  <a:tcPr/>
                </a:tc>
              </a:tr>
              <a:tr h="459030">
                <a:tc>
                  <a:txBody>
                    <a:bodyPr/>
                    <a:lstStyle/>
                    <a:p>
                      <a:pPr algn="ctr"/>
                      <a:r>
                        <a:rPr lang="en-US" sz="1400" dirty="0" smtClean="0"/>
                        <a:t>T10</a:t>
                      </a:r>
                      <a:endParaRPr lang="en-US" sz="1400" dirty="0"/>
                    </a:p>
                  </a:txBody>
                  <a:tcPr/>
                </a:tc>
                <a:tc>
                  <a:txBody>
                    <a:bodyPr/>
                    <a:lstStyle/>
                    <a:p>
                      <a:pPr algn="ctr"/>
                      <a:r>
                        <a:rPr lang="en-US" sz="1400" dirty="0" smtClean="0"/>
                        <a:t>T7, T8 ,T9</a:t>
                      </a:r>
                      <a:endParaRPr lang="en-US" sz="1400" dirty="0"/>
                    </a:p>
                  </a:txBody>
                  <a:tcPr/>
                </a:tc>
                <a:tc>
                  <a:txBody>
                    <a:bodyPr/>
                    <a:lstStyle/>
                    <a:p>
                      <a:pPr algn="ctr"/>
                      <a:r>
                        <a:rPr lang="en-US" sz="1400" dirty="0" smtClean="0"/>
                        <a:t>20</a:t>
                      </a:r>
                      <a:endParaRPr lang="en-US" sz="1400" dirty="0"/>
                    </a:p>
                  </a:txBody>
                  <a:tcPr/>
                </a:tc>
              </a:tr>
              <a:tr h="270018">
                <a:tc>
                  <a:txBody>
                    <a:bodyPr/>
                    <a:lstStyle/>
                    <a:p>
                      <a:pPr algn="ctr"/>
                      <a:r>
                        <a:rPr lang="en-US" sz="1400" dirty="0" smtClean="0"/>
                        <a:t>T11</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10</a:t>
                      </a:r>
                      <a:endParaRPr lang="en-US" sz="1400" dirty="0"/>
                    </a:p>
                  </a:txBody>
                  <a:tcPr/>
                </a:tc>
              </a:tr>
              <a:tr h="459030">
                <a:tc>
                  <a:txBody>
                    <a:bodyPr/>
                    <a:lstStyle/>
                    <a:p>
                      <a:pPr algn="ctr"/>
                      <a:r>
                        <a:rPr lang="en-US" sz="1400" dirty="0" smtClean="0"/>
                        <a:t>T12</a:t>
                      </a:r>
                      <a:endParaRPr lang="en-US" sz="1400" dirty="0"/>
                    </a:p>
                  </a:txBody>
                  <a:tcPr/>
                </a:tc>
                <a:tc>
                  <a:txBody>
                    <a:bodyPr/>
                    <a:lstStyle/>
                    <a:p>
                      <a:pPr algn="ctr"/>
                      <a:r>
                        <a:rPr lang="en-US" sz="1400" dirty="0" smtClean="0"/>
                        <a:t>T10, T11</a:t>
                      </a:r>
                      <a:endParaRPr lang="en-US" sz="1400" dirty="0"/>
                    </a:p>
                  </a:txBody>
                  <a:tcPr/>
                </a:tc>
                <a:tc>
                  <a:txBody>
                    <a:bodyPr/>
                    <a:lstStyle/>
                    <a:p>
                      <a:pPr algn="ctr"/>
                      <a:r>
                        <a:rPr lang="en-US" sz="1400" dirty="0" smtClean="0"/>
                        <a:t>15</a:t>
                      </a:r>
                      <a:endParaRPr lang="en-US" sz="1400" dirty="0"/>
                    </a:p>
                  </a:txBody>
                  <a:tcPr/>
                </a:tc>
              </a:tr>
            </a:tbl>
          </a:graphicData>
        </a:graphic>
      </p:graphicFrame>
      <p:graphicFrame>
        <p:nvGraphicFramePr>
          <p:cNvPr id="6" name="Group 124"/>
          <p:cNvGraphicFramePr>
            <a:graphicFrameLocks noGrp="1"/>
          </p:cNvGraphicFramePr>
          <p:nvPr/>
        </p:nvGraphicFramePr>
        <p:xfrm>
          <a:off x="5715000" y="1981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7" name="Group 124"/>
          <p:cNvGraphicFramePr>
            <a:graphicFrameLocks noGrp="1"/>
          </p:cNvGraphicFramePr>
          <p:nvPr/>
        </p:nvGraphicFramePr>
        <p:xfrm>
          <a:off x="7848600" y="1981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8" name="Group 124"/>
          <p:cNvGraphicFramePr>
            <a:graphicFrameLocks noGrp="1"/>
          </p:cNvGraphicFramePr>
          <p:nvPr/>
        </p:nvGraphicFramePr>
        <p:xfrm>
          <a:off x="70104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T9</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9" name="Group 124"/>
          <p:cNvGraphicFramePr>
            <a:graphicFrameLocks noGrp="1"/>
          </p:cNvGraphicFramePr>
          <p:nvPr/>
        </p:nvGraphicFramePr>
        <p:xfrm>
          <a:off x="57150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T8</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10</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0" name="Group 124"/>
          <p:cNvGraphicFramePr>
            <a:graphicFrameLocks noGrp="1"/>
          </p:cNvGraphicFramePr>
          <p:nvPr/>
        </p:nvGraphicFramePr>
        <p:xfrm>
          <a:off x="44196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T7</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12</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1" name="Group 124"/>
          <p:cNvGraphicFramePr>
            <a:graphicFrameLocks noGrp="1"/>
          </p:cNvGraphicFramePr>
          <p:nvPr/>
        </p:nvGraphicFramePr>
        <p:xfrm>
          <a:off x="7848600" y="5334000"/>
          <a:ext cx="1076325" cy="609600"/>
        </p:xfrm>
        <a:graphic>
          <a:graphicData uri="http://schemas.openxmlformats.org/drawingml/2006/table">
            <a:tbl>
              <a:tblPr>
                <a:tableStyleId>{E8B1032C-EA38-4F05-BA0D-38AFFFC7BED3}</a:tableStyleId>
              </a:tblPr>
              <a:tblGrid>
                <a:gridCol w="538163"/>
                <a:gridCol w="538162"/>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2" name="Group 124"/>
          <p:cNvGraphicFramePr>
            <a:graphicFrameLocks noGrp="1"/>
          </p:cNvGraphicFramePr>
          <p:nvPr/>
        </p:nvGraphicFramePr>
        <p:xfrm>
          <a:off x="5715000" y="53340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3" name="Group 124"/>
          <p:cNvGraphicFramePr>
            <a:graphicFrameLocks noGrp="1"/>
          </p:cNvGraphicFramePr>
          <p:nvPr/>
        </p:nvGraphicFramePr>
        <p:xfrm>
          <a:off x="30480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10</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4" name="Group 124"/>
          <p:cNvGraphicFramePr>
            <a:graphicFrameLocks noGrp="1"/>
          </p:cNvGraphicFramePr>
          <p:nvPr/>
        </p:nvGraphicFramePr>
        <p:xfrm>
          <a:off x="3048000" y="2971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T3</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5" name="Group 124"/>
          <p:cNvGraphicFramePr>
            <a:graphicFrameLocks noGrp="1"/>
          </p:cNvGraphicFramePr>
          <p:nvPr/>
        </p:nvGraphicFramePr>
        <p:xfrm>
          <a:off x="3048000" y="1981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19</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6" name="Group 124"/>
          <p:cNvGraphicFramePr>
            <a:graphicFrameLocks noGrp="1"/>
          </p:cNvGraphicFramePr>
          <p:nvPr/>
        </p:nvGraphicFramePr>
        <p:xfrm>
          <a:off x="3048000" y="11430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cxnSp>
        <p:nvCxnSpPr>
          <p:cNvPr id="20" name="Straight Arrow Connector 19"/>
          <p:cNvCxnSpPr/>
          <p:nvPr/>
        </p:nvCxnSpPr>
        <p:spPr>
          <a:xfrm rot="5400000">
            <a:off x="3465513" y="1866900"/>
            <a:ext cx="2301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5400000">
            <a:off x="3390901" y="2781300"/>
            <a:ext cx="3810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a:off x="3429001" y="3733800"/>
            <a:ext cx="3048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953000" y="4495800"/>
            <a:ext cx="1219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rot="5400000">
            <a:off x="5829301" y="4914900"/>
            <a:ext cx="8382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rot="10800000" flipV="1">
            <a:off x="6324600" y="4495800"/>
            <a:ext cx="1219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rot="5400000">
            <a:off x="4953000" y="2590800"/>
            <a:ext cx="1295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rot="5400000">
            <a:off x="5599113" y="3238500"/>
            <a:ext cx="12969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16200000" flipH="1">
            <a:off x="6248400" y="2590800"/>
            <a:ext cx="1295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rot="5400000">
            <a:off x="6134101" y="1866900"/>
            <a:ext cx="2286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4114800" y="2286000"/>
            <a:ext cx="1600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6781800" y="22860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rot="5400000">
            <a:off x="7008813" y="3962400"/>
            <a:ext cx="27447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6781800" y="56388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4114800" y="41910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533400" y="304800"/>
            <a:ext cx="5257800" cy="646331"/>
          </a:xfrm>
          <a:prstGeom prst="rect">
            <a:avLst/>
          </a:prstGeom>
          <a:noFill/>
        </p:spPr>
        <p:txBody>
          <a:bodyPr wrap="square" rtlCol="0">
            <a:spAutoFit/>
          </a:bodyPr>
          <a:lstStyle/>
          <a:p>
            <a:r>
              <a:rPr lang="en-US" dirty="0" smtClean="0"/>
              <a:t>I have started  from the path T1-T2-T3-T4. other paths could have been chosen</a:t>
            </a:r>
            <a:endParaRPr lang="en-US" dirty="0"/>
          </a:p>
        </p:txBody>
      </p:sp>
      <p:sp>
        <p:nvSpPr>
          <p:cNvPr id="33" name="TextBox 32"/>
          <p:cNvSpPr txBox="1"/>
          <p:nvPr/>
        </p:nvSpPr>
        <p:spPr>
          <a:xfrm>
            <a:off x="762000" y="6096000"/>
            <a:ext cx="5257800" cy="646331"/>
          </a:xfrm>
          <a:prstGeom prst="rect">
            <a:avLst/>
          </a:prstGeom>
          <a:noFill/>
        </p:spPr>
        <p:txBody>
          <a:bodyPr wrap="square" rtlCol="0">
            <a:spAutoFit/>
          </a:bodyPr>
          <a:lstStyle/>
          <a:p>
            <a:r>
              <a:rPr lang="en-US" dirty="0" smtClean="0"/>
              <a:t>T7 depends on T4 and T6. so now start again for the path T5-T6</a:t>
            </a:r>
            <a:endParaRPr lang="en-US" dirty="0"/>
          </a:p>
        </p:txBody>
      </p:sp>
      <p:sp>
        <p:nvSpPr>
          <p:cNvPr id="34" name="Oval 33"/>
          <p:cNvSpPr/>
          <p:nvPr/>
        </p:nvSpPr>
        <p:spPr>
          <a:xfrm>
            <a:off x="4343400" y="3733800"/>
            <a:ext cx="1295400" cy="9144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ox(in)">
                                      <p:cBhvr>
                                        <p:cTn id="12" dur="500"/>
                                        <p:tgtEl>
                                          <p:spTgt spid="33"/>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ox(in)">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24"/>
          <p:cNvGraphicFramePr>
            <a:graphicFrameLocks noGrp="1"/>
          </p:cNvGraphicFramePr>
          <p:nvPr/>
        </p:nvGraphicFramePr>
        <p:xfrm>
          <a:off x="5715000" y="11430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5" name="Content Placeholder 5"/>
          <p:cNvGraphicFramePr>
            <a:graphicFrameLocks noGrp="1"/>
          </p:cNvGraphicFramePr>
          <p:nvPr>
            <p:ph idx="1"/>
          </p:nvPr>
        </p:nvGraphicFramePr>
        <p:xfrm>
          <a:off x="457200" y="1524000"/>
          <a:ext cx="2209800" cy="4428480"/>
        </p:xfrm>
        <a:graphic>
          <a:graphicData uri="http://schemas.openxmlformats.org/drawingml/2006/table">
            <a:tbl>
              <a:tblPr firstRow="1" bandRow="1">
                <a:tableStyleId>{8799B23B-EC83-4686-B30A-512413B5E67A}</a:tableStyleId>
              </a:tblPr>
              <a:tblGrid>
                <a:gridCol w="714936"/>
                <a:gridCol w="617444"/>
                <a:gridCol w="877420"/>
              </a:tblGrid>
              <a:tr h="344160">
                <a:tc>
                  <a:txBody>
                    <a:bodyPr/>
                    <a:lstStyle/>
                    <a:p>
                      <a:pPr algn="ctr"/>
                      <a:r>
                        <a:rPr lang="en-US" sz="1100" dirty="0" smtClean="0"/>
                        <a:t>Task </a:t>
                      </a:r>
                      <a:endParaRPr lang="en-US" sz="1100" dirty="0"/>
                    </a:p>
                  </a:txBody>
                  <a:tcPr/>
                </a:tc>
                <a:tc>
                  <a:txBody>
                    <a:bodyPr/>
                    <a:lstStyle/>
                    <a:p>
                      <a:pPr algn="ctr"/>
                      <a:r>
                        <a:rPr lang="en-US" sz="1100" dirty="0" err="1" smtClean="0"/>
                        <a:t>Pred</a:t>
                      </a:r>
                      <a:endParaRPr lang="en-US" sz="1100" dirty="0"/>
                    </a:p>
                  </a:txBody>
                  <a:tcPr/>
                </a:tc>
                <a:tc>
                  <a:txBody>
                    <a:bodyPr/>
                    <a:lstStyle/>
                    <a:p>
                      <a:pPr algn="ctr"/>
                      <a:r>
                        <a:rPr lang="en-US" sz="1050" dirty="0" err="1" smtClean="0"/>
                        <a:t>Dur</a:t>
                      </a:r>
                      <a:endParaRPr lang="en-US" sz="1000" dirty="0"/>
                    </a:p>
                  </a:txBody>
                  <a:tcPr/>
                </a:tc>
              </a:tr>
              <a:tr h="270018">
                <a:tc>
                  <a:txBody>
                    <a:bodyPr/>
                    <a:lstStyle/>
                    <a:p>
                      <a:pPr algn="ctr"/>
                      <a:r>
                        <a:rPr lang="en-US" sz="1400" dirty="0" smtClean="0"/>
                        <a:t>T1</a:t>
                      </a:r>
                      <a:endParaRPr lang="en-US" sz="1400" dirty="0"/>
                    </a:p>
                  </a:txBody>
                  <a:tcPr/>
                </a:tc>
                <a:tc>
                  <a:txBody>
                    <a:bodyPr/>
                    <a:lstStyle/>
                    <a:p>
                      <a:pPr algn="ctr"/>
                      <a:endParaRPr lang="en-US" sz="1400" dirty="0"/>
                    </a:p>
                  </a:txBody>
                  <a:tcPr/>
                </a:tc>
                <a:tc>
                  <a:txBody>
                    <a:bodyPr/>
                    <a:lstStyle/>
                    <a:p>
                      <a:pPr algn="ctr"/>
                      <a:r>
                        <a:rPr lang="en-US" sz="1400" dirty="0" smtClean="0"/>
                        <a:t>7</a:t>
                      </a:r>
                      <a:endParaRPr lang="en-US" sz="1400" dirty="0"/>
                    </a:p>
                  </a:txBody>
                  <a:tcPr/>
                </a:tc>
              </a:tr>
              <a:tr h="270018">
                <a:tc>
                  <a:txBody>
                    <a:bodyPr/>
                    <a:lstStyle/>
                    <a:p>
                      <a:pPr algn="ctr"/>
                      <a:r>
                        <a:rPr lang="en-US" sz="1400" dirty="0" smtClean="0"/>
                        <a:t>T2</a:t>
                      </a:r>
                      <a:endParaRPr lang="en-US" sz="1400" dirty="0"/>
                    </a:p>
                  </a:txBody>
                  <a:tcPr/>
                </a:tc>
                <a:tc>
                  <a:txBody>
                    <a:bodyPr/>
                    <a:lstStyle/>
                    <a:p>
                      <a:pPr algn="ctr"/>
                      <a:r>
                        <a:rPr lang="en-US" sz="1400" dirty="0" smtClean="0"/>
                        <a:t>T1</a:t>
                      </a:r>
                      <a:endParaRPr lang="en-US" sz="1400" dirty="0"/>
                    </a:p>
                  </a:txBody>
                  <a:tcPr/>
                </a:tc>
                <a:tc>
                  <a:txBody>
                    <a:bodyPr/>
                    <a:lstStyle/>
                    <a:p>
                      <a:pPr algn="ctr"/>
                      <a:r>
                        <a:rPr lang="en-US" sz="1400" dirty="0" smtClean="0"/>
                        <a:t>12</a:t>
                      </a:r>
                      <a:endParaRPr lang="en-US" sz="1400" dirty="0"/>
                    </a:p>
                  </a:txBody>
                  <a:tcPr/>
                </a:tc>
              </a:tr>
              <a:tr h="270018">
                <a:tc>
                  <a:txBody>
                    <a:bodyPr/>
                    <a:lstStyle/>
                    <a:p>
                      <a:pPr algn="ctr"/>
                      <a:r>
                        <a:rPr lang="en-US" sz="1400" dirty="0" smtClean="0"/>
                        <a:t>T3</a:t>
                      </a:r>
                      <a:endParaRPr lang="en-US" sz="1400" dirty="0"/>
                    </a:p>
                  </a:txBody>
                  <a:tcPr/>
                </a:tc>
                <a:tc>
                  <a:txBody>
                    <a:bodyPr/>
                    <a:lstStyle/>
                    <a:p>
                      <a:pPr algn="ctr"/>
                      <a:r>
                        <a:rPr lang="en-US" sz="1400" dirty="0" smtClean="0"/>
                        <a:t>T2</a:t>
                      </a:r>
                      <a:endParaRPr lang="en-US" sz="1400" dirty="0"/>
                    </a:p>
                  </a:txBody>
                  <a:tcPr/>
                </a:tc>
                <a:tc>
                  <a:txBody>
                    <a:bodyPr/>
                    <a:lstStyle/>
                    <a:p>
                      <a:pPr algn="ctr"/>
                      <a:r>
                        <a:rPr lang="en-US" sz="1400" dirty="0" smtClean="0"/>
                        <a:t>5</a:t>
                      </a:r>
                      <a:endParaRPr lang="en-US" sz="1400" dirty="0"/>
                    </a:p>
                  </a:txBody>
                  <a:tcPr/>
                </a:tc>
              </a:tr>
              <a:tr h="270018">
                <a:tc>
                  <a:txBody>
                    <a:bodyPr/>
                    <a:lstStyle/>
                    <a:p>
                      <a:pPr algn="ctr"/>
                      <a:r>
                        <a:rPr lang="en-US" sz="1400" dirty="0" smtClean="0"/>
                        <a:t>T4</a:t>
                      </a:r>
                      <a:endParaRPr lang="en-US" sz="1400" dirty="0"/>
                    </a:p>
                  </a:txBody>
                  <a:tcPr/>
                </a:tc>
                <a:tc>
                  <a:txBody>
                    <a:bodyPr/>
                    <a:lstStyle/>
                    <a:p>
                      <a:pPr algn="ctr"/>
                      <a:r>
                        <a:rPr lang="en-US" sz="1400" dirty="0" smtClean="0"/>
                        <a:t>T3</a:t>
                      </a:r>
                      <a:endParaRPr lang="en-US" sz="1400" dirty="0"/>
                    </a:p>
                  </a:txBody>
                  <a:tcPr/>
                </a:tc>
                <a:tc>
                  <a:txBody>
                    <a:bodyPr/>
                    <a:lstStyle/>
                    <a:p>
                      <a:pPr algn="ctr"/>
                      <a:r>
                        <a:rPr lang="en-US" sz="1400" dirty="0" smtClean="0"/>
                        <a:t>10</a:t>
                      </a:r>
                      <a:endParaRPr lang="en-US" sz="1400" dirty="0"/>
                    </a:p>
                  </a:txBody>
                  <a:tcPr/>
                </a:tc>
              </a:tr>
              <a:tr h="270018">
                <a:tc>
                  <a:txBody>
                    <a:bodyPr/>
                    <a:lstStyle/>
                    <a:p>
                      <a:pPr algn="ctr"/>
                      <a:r>
                        <a:rPr lang="en-US" sz="1400" dirty="0" smtClean="0"/>
                        <a:t>T5</a:t>
                      </a:r>
                      <a:endParaRPr lang="en-US" sz="1400" dirty="0"/>
                    </a:p>
                  </a:txBody>
                  <a:tcPr/>
                </a:tc>
                <a:tc>
                  <a:txBody>
                    <a:bodyPr/>
                    <a:lstStyle/>
                    <a:p>
                      <a:pPr algn="ctr"/>
                      <a:endParaRPr lang="en-US" sz="1400" dirty="0"/>
                    </a:p>
                  </a:txBody>
                  <a:tcPr/>
                </a:tc>
                <a:tc>
                  <a:txBody>
                    <a:bodyPr/>
                    <a:lstStyle/>
                    <a:p>
                      <a:pPr algn="ctr"/>
                      <a:r>
                        <a:rPr lang="en-US" sz="1400" dirty="0" smtClean="0"/>
                        <a:t>5</a:t>
                      </a:r>
                      <a:endParaRPr lang="en-US" sz="1400" dirty="0"/>
                    </a:p>
                  </a:txBody>
                  <a:tcPr/>
                </a:tc>
              </a:tr>
              <a:tr h="270018">
                <a:tc>
                  <a:txBody>
                    <a:bodyPr/>
                    <a:lstStyle/>
                    <a:p>
                      <a:pPr algn="ctr"/>
                      <a:r>
                        <a:rPr lang="en-US" sz="1400" dirty="0" smtClean="0"/>
                        <a:t>T6</a:t>
                      </a:r>
                      <a:endParaRPr lang="en-US" sz="1400" dirty="0"/>
                    </a:p>
                  </a:txBody>
                  <a:tcPr/>
                </a:tc>
                <a:tc>
                  <a:txBody>
                    <a:bodyPr/>
                    <a:lstStyle/>
                    <a:p>
                      <a:pPr algn="ctr"/>
                      <a:r>
                        <a:rPr lang="en-US" sz="1400" dirty="0" smtClean="0"/>
                        <a:t>T2 ,T5</a:t>
                      </a:r>
                      <a:endParaRPr lang="en-US" sz="1400" dirty="0"/>
                    </a:p>
                  </a:txBody>
                  <a:tcPr/>
                </a:tc>
                <a:tc>
                  <a:txBody>
                    <a:bodyPr/>
                    <a:lstStyle/>
                    <a:p>
                      <a:pPr algn="ctr"/>
                      <a:r>
                        <a:rPr lang="en-US" sz="1400" dirty="0" smtClean="0"/>
                        <a:t>6</a:t>
                      </a:r>
                      <a:endParaRPr lang="en-US" sz="1400" dirty="0"/>
                    </a:p>
                  </a:txBody>
                  <a:tcPr/>
                </a:tc>
              </a:tr>
              <a:tr h="270018">
                <a:tc>
                  <a:txBody>
                    <a:bodyPr/>
                    <a:lstStyle/>
                    <a:p>
                      <a:pPr algn="ctr"/>
                      <a:r>
                        <a:rPr lang="en-US" sz="1400" dirty="0" smtClean="0"/>
                        <a:t>T7</a:t>
                      </a:r>
                      <a:endParaRPr lang="en-US" sz="1400" dirty="0"/>
                    </a:p>
                  </a:txBody>
                  <a:tcPr/>
                </a:tc>
                <a:tc>
                  <a:txBody>
                    <a:bodyPr/>
                    <a:lstStyle/>
                    <a:p>
                      <a:pPr algn="ctr"/>
                      <a:r>
                        <a:rPr lang="en-US" sz="1400" dirty="0" smtClean="0"/>
                        <a:t>T4,T6</a:t>
                      </a:r>
                      <a:endParaRPr lang="en-US" sz="1400" dirty="0"/>
                    </a:p>
                  </a:txBody>
                  <a:tcPr/>
                </a:tc>
                <a:tc>
                  <a:txBody>
                    <a:bodyPr/>
                    <a:lstStyle/>
                    <a:p>
                      <a:pPr algn="ctr"/>
                      <a:r>
                        <a:rPr lang="en-US" sz="1400" dirty="0" smtClean="0"/>
                        <a:t>12</a:t>
                      </a:r>
                      <a:endParaRPr lang="en-US" sz="1400" dirty="0"/>
                    </a:p>
                  </a:txBody>
                  <a:tcPr/>
                </a:tc>
              </a:tr>
              <a:tr h="270018">
                <a:tc>
                  <a:txBody>
                    <a:bodyPr/>
                    <a:lstStyle/>
                    <a:p>
                      <a:pPr algn="ctr"/>
                      <a:r>
                        <a:rPr lang="en-US" sz="1400" dirty="0" smtClean="0"/>
                        <a:t>T8</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10</a:t>
                      </a:r>
                      <a:endParaRPr lang="en-US" sz="1400" dirty="0"/>
                    </a:p>
                  </a:txBody>
                  <a:tcPr/>
                </a:tc>
              </a:tr>
              <a:tr h="270018">
                <a:tc>
                  <a:txBody>
                    <a:bodyPr/>
                    <a:lstStyle/>
                    <a:p>
                      <a:pPr algn="ctr"/>
                      <a:r>
                        <a:rPr lang="en-US" sz="1400" dirty="0" smtClean="0"/>
                        <a:t>T9</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15</a:t>
                      </a:r>
                      <a:endParaRPr lang="en-US" sz="1400" dirty="0"/>
                    </a:p>
                  </a:txBody>
                  <a:tcPr/>
                </a:tc>
              </a:tr>
              <a:tr h="459030">
                <a:tc>
                  <a:txBody>
                    <a:bodyPr/>
                    <a:lstStyle/>
                    <a:p>
                      <a:pPr algn="ctr"/>
                      <a:r>
                        <a:rPr lang="en-US" sz="1400" dirty="0" smtClean="0"/>
                        <a:t>T10</a:t>
                      </a:r>
                      <a:endParaRPr lang="en-US" sz="1400" dirty="0"/>
                    </a:p>
                  </a:txBody>
                  <a:tcPr/>
                </a:tc>
                <a:tc>
                  <a:txBody>
                    <a:bodyPr/>
                    <a:lstStyle/>
                    <a:p>
                      <a:pPr algn="ctr"/>
                      <a:r>
                        <a:rPr lang="en-US" sz="1400" dirty="0" smtClean="0"/>
                        <a:t>T7, T8 ,T9</a:t>
                      </a:r>
                      <a:endParaRPr lang="en-US" sz="1400" dirty="0"/>
                    </a:p>
                  </a:txBody>
                  <a:tcPr/>
                </a:tc>
                <a:tc>
                  <a:txBody>
                    <a:bodyPr/>
                    <a:lstStyle/>
                    <a:p>
                      <a:pPr algn="ctr"/>
                      <a:r>
                        <a:rPr lang="en-US" sz="1400" dirty="0" smtClean="0"/>
                        <a:t>20</a:t>
                      </a:r>
                      <a:endParaRPr lang="en-US" sz="1400" dirty="0"/>
                    </a:p>
                  </a:txBody>
                  <a:tcPr/>
                </a:tc>
              </a:tr>
              <a:tr h="270018">
                <a:tc>
                  <a:txBody>
                    <a:bodyPr/>
                    <a:lstStyle/>
                    <a:p>
                      <a:pPr algn="ctr"/>
                      <a:r>
                        <a:rPr lang="en-US" sz="1400" dirty="0" smtClean="0"/>
                        <a:t>T11</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10</a:t>
                      </a:r>
                      <a:endParaRPr lang="en-US" sz="1400" dirty="0"/>
                    </a:p>
                  </a:txBody>
                  <a:tcPr/>
                </a:tc>
              </a:tr>
              <a:tr h="459030">
                <a:tc>
                  <a:txBody>
                    <a:bodyPr/>
                    <a:lstStyle/>
                    <a:p>
                      <a:pPr algn="ctr"/>
                      <a:r>
                        <a:rPr lang="en-US" sz="1400" dirty="0" smtClean="0"/>
                        <a:t>T12</a:t>
                      </a:r>
                      <a:endParaRPr lang="en-US" sz="1400" dirty="0"/>
                    </a:p>
                  </a:txBody>
                  <a:tcPr/>
                </a:tc>
                <a:tc>
                  <a:txBody>
                    <a:bodyPr/>
                    <a:lstStyle/>
                    <a:p>
                      <a:pPr algn="ctr"/>
                      <a:r>
                        <a:rPr lang="en-US" sz="1400" dirty="0" smtClean="0"/>
                        <a:t>T10, T11</a:t>
                      </a:r>
                      <a:endParaRPr lang="en-US" sz="1400" dirty="0"/>
                    </a:p>
                  </a:txBody>
                  <a:tcPr/>
                </a:tc>
                <a:tc>
                  <a:txBody>
                    <a:bodyPr/>
                    <a:lstStyle/>
                    <a:p>
                      <a:pPr algn="ctr"/>
                      <a:r>
                        <a:rPr lang="en-US" sz="1400" dirty="0" smtClean="0"/>
                        <a:t>15</a:t>
                      </a:r>
                      <a:endParaRPr lang="en-US" sz="1400" dirty="0"/>
                    </a:p>
                  </a:txBody>
                  <a:tcPr/>
                </a:tc>
              </a:tr>
            </a:tbl>
          </a:graphicData>
        </a:graphic>
      </p:graphicFrame>
      <p:graphicFrame>
        <p:nvGraphicFramePr>
          <p:cNvPr id="6" name="Group 124"/>
          <p:cNvGraphicFramePr>
            <a:graphicFrameLocks noGrp="1"/>
          </p:cNvGraphicFramePr>
          <p:nvPr/>
        </p:nvGraphicFramePr>
        <p:xfrm>
          <a:off x="5715000" y="1981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25</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7" name="Group 124"/>
          <p:cNvGraphicFramePr>
            <a:graphicFrameLocks noGrp="1"/>
          </p:cNvGraphicFramePr>
          <p:nvPr/>
        </p:nvGraphicFramePr>
        <p:xfrm>
          <a:off x="7848600" y="1981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8" name="Group 124"/>
          <p:cNvGraphicFramePr>
            <a:graphicFrameLocks noGrp="1"/>
          </p:cNvGraphicFramePr>
          <p:nvPr/>
        </p:nvGraphicFramePr>
        <p:xfrm>
          <a:off x="70104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T9</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9" name="Group 124"/>
          <p:cNvGraphicFramePr>
            <a:graphicFrameLocks noGrp="1"/>
          </p:cNvGraphicFramePr>
          <p:nvPr/>
        </p:nvGraphicFramePr>
        <p:xfrm>
          <a:off x="57150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T8</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10</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0" name="Group 124"/>
          <p:cNvGraphicFramePr>
            <a:graphicFrameLocks noGrp="1"/>
          </p:cNvGraphicFramePr>
          <p:nvPr/>
        </p:nvGraphicFramePr>
        <p:xfrm>
          <a:off x="44196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T7</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12</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46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1" name="Group 124"/>
          <p:cNvGraphicFramePr>
            <a:graphicFrameLocks noGrp="1"/>
          </p:cNvGraphicFramePr>
          <p:nvPr/>
        </p:nvGraphicFramePr>
        <p:xfrm>
          <a:off x="7848600" y="5334000"/>
          <a:ext cx="1076325" cy="609600"/>
        </p:xfrm>
        <a:graphic>
          <a:graphicData uri="http://schemas.openxmlformats.org/drawingml/2006/table">
            <a:tbl>
              <a:tblPr>
                <a:tableStyleId>{E8B1032C-EA38-4F05-BA0D-38AFFFC7BED3}</a:tableStyleId>
              </a:tblPr>
              <a:tblGrid>
                <a:gridCol w="538163"/>
                <a:gridCol w="538162"/>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2" name="Group 124"/>
          <p:cNvGraphicFramePr>
            <a:graphicFrameLocks noGrp="1"/>
          </p:cNvGraphicFramePr>
          <p:nvPr/>
        </p:nvGraphicFramePr>
        <p:xfrm>
          <a:off x="5715000" y="53340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3" name="Group 124"/>
          <p:cNvGraphicFramePr>
            <a:graphicFrameLocks noGrp="1"/>
          </p:cNvGraphicFramePr>
          <p:nvPr/>
        </p:nvGraphicFramePr>
        <p:xfrm>
          <a:off x="30480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10</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4" name="Group 124"/>
          <p:cNvGraphicFramePr>
            <a:graphicFrameLocks noGrp="1"/>
          </p:cNvGraphicFramePr>
          <p:nvPr/>
        </p:nvGraphicFramePr>
        <p:xfrm>
          <a:off x="3048000" y="2971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T3</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5" name="Group 124"/>
          <p:cNvGraphicFramePr>
            <a:graphicFrameLocks noGrp="1"/>
          </p:cNvGraphicFramePr>
          <p:nvPr/>
        </p:nvGraphicFramePr>
        <p:xfrm>
          <a:off x="3048000" y="1981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19</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6" name="Group 124"/>
          <p:cNvGraphicFramePr>
            <a:graphicFrameLocks noGrp="1"/>
          </p:cNvGraphicFramePr>
          <p:nvPr/>
        </p:nvGraphicFramePr>
        <p:xfrm>
          <a:off x="3048000" y="11430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cxnSp>
        <p:nvCxnSpPr>
          <p:cNvPr id="20" name="Straight Arrow Connector 19"/>
          <p:cNvCxnSpPr/>
          <p:nvPr/>
        </p:nvCxnSpPr>
        <p:spPr>
          <a:xfrm rot="5400000">
            <a:off x="3465513" y="1866900"/>
            <a:ext cx="2301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5400000">
            <a:off x="3390901" y="2781300"/>
            <a:ext cx="3810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a:off x="3429001" y="3733800"/>
            <a:ext cx="3048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953000" y="4495800"/>
            <a:ext cx="1219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rot="5400000">
            <a:off x="5829301" y="4914900"/>
            <a:ext cx="8382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rot="10800000" flipV="1">
            <a:off x="6324600" y="4495800"/>
            <a:ext cx="1219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rot="5400000">
            <a:off x="4953000" y="2590800"/>
            <a:ext cx="1295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rot="5400000">
            <a:off x="5599113" y="3238500"/>
            <a:ext cx="12969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16200000" flipH="1">
            <a:off x="6248400" y="2590800"/>
            <a:ext cx="1295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rot="5400000">
            <a:off x="6134101" y="1866900"/>
            <a:ext cx="2286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4114800" y="2286000"/>
            <a:ext cx="1600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6781800" y="22860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rot="5400000">
            <a:off x="7008813" y="3962400"/>
            <a:ext cx="27447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6781800" y="56388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4114800" y="41910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3048000" y="5715000"/>
            <a:ext cx="1520825" cy="36988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defRPr/>
            </a:pPr>
            <a:r>
              <a:rPr lang="en-US" dirty="0"/>
              <a:t>Fig: Pert Chart</a:t>
            </a:r>
          </a:p>
        </p:txBody>
      </p:sp>
      <p:sp>
        <p:nvSpPr>
          <p:cNvPr id="31" name="TextBox 30"/>
          <p:cNvSpPr txBox="1"/>
          <p:nvPr/>
        </p:nvSpPr>
        <p:spPr>
          <a:xfrm>
            <a:off x="228600" y="228600"/>
            <a:ext cx="7467600" cy="646331"/>
          </a:xfrm>
          <a:prstGeom prst="rect">
            <a:avLst/>
          </a:prstGeom>
          <a:noFill/>
        </p:spPr>
        <p:txBody>
          <a:bodyPr wrap="square" rtlCol="0">
            <a:spAutoFit/>
          </a:bodyPr>
          <a:lstStyle/>
          <a:p>
            <a:r>
              <a:rPr lang="en-US" dirty="0" smtClean="0"/>
              <a:t>T6 has to wait for T2 to complete. So earliest start time is 19. Hence, earliest finish time (EFT) is 19+6 = 25.  Same case for T7.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ox(in)">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24"/>
          <p:cNvGraphicFramePr>
            <a:graphicFrameLocks noGrp="1"/>
          </p:cNvGraphicFramePr>
          <p:nvPr/>
        </p:nvGraphicFramePr>
        <p:xfrm>
          <a:off x="5715000" y="11430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5" name="Content Placeholder 5"/>
          <p:cNvGraphicFramePr>
            <a:graphicFrameLocks noGrp="1"/>
          </p:cNvGraphicFramePr>
          <p:nvPr>
            <p:ph idx="1"/>
          </p:nvPr>
        </p:nvGraphicFramePr>
        <p:xfrm>
          <a:off x="457200" y="1524000"/>
          <a:ext cx="2209800" cy="4428480"/>
        </p:xfrm>
        <a:graphic>
          <a:graphicData uri="http://schemas.openxmlformats.org/drawingml/2006/table">
            <a:tbl>
              <a:tblPr firstRow="1" bandRow="1">
                <a:tableStyleId>{8799B23B-EC83-4686-B30A-512413B5E67A}</a:tableStyleId>
              </a:tblPr>
              <a:tblGrid>
                <a:gridCol w="714936"/>
                <a:gridCol w="617444"/>
                <a:gridCol w="877420"/>
              </a:tblGrid>
              <a:tr h="344160">
                <a:tc>
                  <a:txBody>
                    <a:bodyPr/>
                    <a:lstStyle/>
                    <a:p>
                      <a:pPr algn="ctr"/>
                      <a:r>
                        <a:rPr lang="en-US" sz="1100" dirty="0" smtClean="0"/>
                        <a:t>Task </a:t>
                      </a:r>
                      <a:endParaRPr lang="en-US" sz="1100" dirty="0"/>
                    </a:p>
                  </a:txBody>
                  <a:tcPr/>
                </a:tc>
                <a:tc>
                  <a:txBody>
                    <a:bodyPr/>
                    <a:lstStyle/>
                    <a:p>
                      <a:pPr algn="ctr"/>
                      <a:r>
                        <a:rPr lang="en-US" sz="1100" dirty="0" err="1" smtClean="0"/>
                        <a:t>Pred</a:t>
                      </a:r>
                      <a:endParaRPr lang="en-US" sz="1100" dirty="0"/>
                    </a:p>
                  </a:txBody>
                  <a:tcPr/>
                </a:tc>
                <a:tc>
                  <a:txBody>
                    <a:bodyPr/>
                    <a:lstStyle/>
                    <a:p>
                      <a:pPr algn="ctr"/>
                      <a:r>
                        <a:rPr lang="en-US" sz="1050" dirty="0" err="1" smtClean="0"/>
                        <a:t>Dur</a:t>
                      </a:r>
                      <a:endParaRPr lang="en-US" sz="1000" dirty="0"/>
                    </a:p>
                  </a:txBody>
                  <a:tcPr/>
                </a:tc>
              </a:tr>
              <a:tr h="270018">
                <a:tc>
                  <a:txBody>
                    <a:bodyPr/>
                    <a:lstStyle/>
                    <a:p>
                      <a:pPr algn="ctr"/>
                      <a:r>
                        <a:rPr lang="en-US" sz="1400" dirty="0" smtClean="0"/>
                        <a:t>T1</a:t>
                      </a:r>
                      <a:endParaRPr lang="en-US" sz="1400" dirty="0"/>
                    </a:p>
                  </a:txBody>
                  <a:tcPr/>
                </a:tc>
                <a:tc>
                  <a:txBody>
                    <a:bodyPr/>
                    <a:lstStyle/>
                    <a:p>
                      <a:pPr algn="ctr"/>
                      <a:endParaRPr lang="en-US" sz="1400" dirty="0"/>
                    </a:p>
                  </a:txBody>
                  <a:tcPr/>
                </a:tc>
                <a:tc>
                  <a:txBody>
                    <a:bodyPr/>
                    <a:lstStyle/>
                    <a:p>
                      <a:pPr algn="ctr"/>
                      <a:r>
                        <a:rPr lang="en-US" sz="1400" dirty="0" smtClean="0"/>
                        <a:t>7</a:t>
                      </a:r>
                      <a:endParaRPr lang="en-US" sz="1400" dirty="0"/>
                    </a:p>
                  </a:txBody>
                  <a:tcPr/>
                </a:tc>
              </a:tr>
              <a:tr h="270018">
                <a:tc>
                  <a:txBody>
                    <a:bodyPr/>
                    <a:lstStyle/>
                    <a:p>
                      <a:pPr algn="ctr"/>
                      <a:r>
                        <a:rPr lang="en-US" sz="1400" dirty="0" smtClean="0"/>
                        <a:t>T2</a:t>
                      </a:r>
                      <a:endParaRPr lang="en-US" sz="1400" dirty="0"/>
                    </a:p>
                  </a:txBody>
                  <a:tcPr/>
                </a:tc>
                <a:tc>
                  <a:txBody>
                    <a:bodyPr/>
                    <a:lstStyle/>
                    <a:p>
                      <a:pPr algn="ctr"/>
                      <a:r>
                        <a:rPr lang="en-US" sz="1400" dirty="0" smtClean="0"/>
                        <a:t>T1</a:t>
                      </a:r>
                      <a:endParaRPr lang="en-US" sz="1400" dirty="0"/>
                    </a:p>
                  </a:txBody>
                  <a:tcPr/>
                </a:tc>
                <a:tc>
                  <a:txBody>
                    <a:bodyPr/>
                    <a:lstStyle/>
                    <a:p>
                      <a:pPr algn="ctr"/>
                      <a:r>
                        <a:rPr lang="en-US" sz="1400" dirty="0" smtClean="0"/>
                        <a:t>12</a:t>
                      </a:r>
                      <a:endParaRPr lang="en-US" sz="1400" dirty="0"/>
                    </a:p>
                  </a:txBody>
                  <a:tcPr/>
                </a:tc>
              </a:tr>
              <a:tr h="270018">
                <a:tc>
                  <a:txBody>
                    <a:bodyPr/>
                    <a:lstStyle/>
                    <a:p>
                      <a:pPr algn="ctr"/>
                      <a:r>
                        <a:rPr lang="en-US" sz="1400" dirty="0" smtClean="0"/>
                        <a:t>T3</a:t>
                      </a:r>
                      <a:endParaRPr lang="en-US" sz="1400" dirty="0"/>
                    </a:p>
                  </a:txBody>
                  <a:tcPr/>
                </a:tc>
                <a:tc>
                  <a:txBody>
                    <a:bodyPr/>
                    <a:lstStyle/>
                    <a:p>
                      <a:pPr algn="ctr"/>
                      <a:r>
                        <a:rPr lang="en-US" sz="1400" dirty="0" smtClean="0"/>
                        <a:t>T2</a:t>
                      </a:r>
                      <a:endParaRPr lang="en-US" sz="1400" dirty="0"/>
                    </a:p>
                  </a:txBody>
                  <a:tcPr/>
                </a:tc>
                <a:tc>
                  <a:txBody>
                    <a:bodyPr/>
                    <a:lstStyle/>
                    <a:p>
                      <a:pPr algn="ctr"/>
                      <a:r>
                        <a:rPr lang="en-US" sz="1400" dirty="0" smtClean="0"/>
                        <a:t>5</a:t>
                      </a:r>
                      <a:endParaRPr lang="en-US" sz="1400" dirty="0"/>
                    </a:p>
                  </a:txBody>
                  <a:tcPr/>
                </a:tc>
              </a:tr>
              <a:tr h="270018">
                <a:tc>
                  <a:txBody>
                    <a:bodyPr/>
                    <a:lstStyle/>
                    <a:p>
                      <a:pPr algn="ctr"/>
                      <a:r>
                        <a:rPr lang="en-US" sz="1400" dirty="0" smtClean="0"/>
                        <a:t>T4</a:t>
                      </a:r>
                      <a:endParaRPr lang="en-US" sz="1400" dirty="0"/>
                    </a:p>
                  </a:txBody>
                  <a:tcPr/>
                </a:tc>
                <a:tc>
                  <a:txBody>
                    <a:bodyPr/>
                    <a:lstStyle/>
                    <a:p>
                      <a:pPr algn="ctr"/>
                      <a:r>
                        <a:rPr lang="en-US" sz="1400" dirty="0" smtClean="0"/>
                        <a:t>T3</a:t>
                      </a:r>
                      <a:endParaRPr lang="en-US" sz="1400" dirty="0"/>
                    </a:p>
                  </a:txBody>
                  <a:tcPr/>
                </a:tc>
                <a:tc>
                  <a:txBody>
                    <a:bodyPr/>
                    <a:lstStyle/>
                    <a:p>
                      <a:pPr algn="ctr"/>
                      <a:r>
                        <a:rPr lang="en-US" sz="1400" dirty="0" smtClean="0"/>
                        <a:t>10</a:t>
                      </a:r>
                      <a:endParaRPr lang="en-US" sz="1400" dirty="0"/>
                    </a:p>
                  </a:txBody>
                  <a:tcPr/>
                </a:tc>
              </a:tr>
              <a:tr h="270018">
                <a:tc>
                  <a:txBody>
                    <a:bodyPr/>
                    <a:lstStyle/>
                    <a:p>
                      <a:pPr algn="ctr"/>
                      <a:r>
                        <a:rPr lang="en-US" sz="1400" dirty="0" smtClean="0"/>
                        <a:t>T5</a:t>
                      </a:r>
                      <a:endParaRPr lang="en-US" sz="1400" dirty="0"/>
                    </a:p>
                  </a:txBody>
                  <a:tcPr/>
                </a:tc>
                <a:tc>
                  <a:txBody>
                    <a:bodyPr/>
                    <a:lstStyle/>
                    <a:p>
                      <a:pPr algn="ctr"/>
                      <a:endParaRPr lang="en-US" sz="1400" dirty="0"/>
                    </a:p>
                  </a:txBody>
                  <a:tcPr/>
                </a:tc>
                <a:tc>
                  <a:txBody>
                    <a:bodyPr/>
                    <a:lstStyle/>
                    <a:p>
                      <a:pPr algn="ctr"/>
                      <a:r>
                        <a:rPr lang="en-US" sz="1400" dirty="0" smtClean="0"/>
                        <a:t>5</a:t>
                      </a:r>
                      <a:endParaRPr lang="en-US" sz="1400" dirty="0"/>
                    </a:p>
                  </a:txBody>
                  <a:tcPr/>
                </a:tc>
              </a:tr>
              <a:tr h="270018">
                <a:tc>
                  <a:txBody>
                    <a:bodyPr/>
                    <a:lstStyle/>
                    <a:p>
                      <a:pPr algn="ctr"/>
                      <a:r>
                        <a:rPr lang="en-US" sz="1400" dirty="0" smtClean="0"/>
                        <a:t>T6</a:t>
                      </a:r>
                      <a:endParaRPr lang="en-US" sz="1400" dirty="0"/>
                    </a:p>
                  </a:txBody>
                  <a:tcPr/>
                </a:tc>
                <a:tc>
                  <a:txBody>
                    <a:bodyPr/>
                    <a:lstStyle/>
                    <a:p>
                      <a:pPr algn="ctr"/>
                      <a:r>
                        <a:rPr lang="en-US" sz="1400" dirty="0" smtClean="0"/>
                        <a:t>T2 ,T5</a:t>
                      </a:r>
                      <a:endParaRPr lang="en-US" sz="1400" dirty="0"/>
                    </a:p>
                  </a:txBody>
                  <a:tcPr/>
                </a:tc>
                <a:tc>
                  <a:txBody>
                    <a:bodyPr/>
                    <a:lstStyle/>
                    <a:p>
                      <a:pPr algn="ctr"/>
                      <a:r>
                        <a:rPr lang="en-US" sz="1400" dirty="0" smtClean="0"/>
                        <a:t>6</a:t>
                      </a:r>
                      <a:endParaRPr lang="en-US" sz="1400" dirty="0"/>
                    </a:p>
                  </a:txBody>
                  <a:tcPr/>
                </a:tc>
              </a:tr>
              <a:tr h="270018">
                <a:tc>
                  <a:txBody>
                    <a:bodyPr/>
                    <a:lstStyle/>
                    <a:p>
                      <a:pPr algn="ctr"/>
                      <a:r>
                        <a:rPr lang="en-US" sz="1400" dirty="0" smtClean="0"/>
                        <a:t>T7</a:t>
                      </a:r>
                      <a:endParaRPr lang="en-US" sz="1400" dirty="0"/>
                    </a:p>
                  </a:txBody>
                  <a:tcPr/>
                </a:tc>
                <a:tc>
                  <a:txBody>
                    <a:bodyPr/>
                    <a:lstStyle/>
                    <a:p>
                      <a:pPr algn="ctr"/>
                      <a:r>
                        <a:rPr lang="en-US" sz="1400" dirty="0" smtClean="0"/>
                        <a:t>T4,T6</a:t>
                      </a:r>
                      <a:endParaRPr lang="en-US" sz="1400" dirty="0"/>
                    </a:p>
                  </a:txBody>
                  <a:tcPr/>
                </a:tc>
                <a:tc>
                  <a:txBody>
                    <a:bodyPr/>
                    <a:lstStyle/>
                    <a:p>
                      <a:pPr algn="ctr"/>
                      <a:r>
                        <a:rPr lang="en-US" sz="1400" dirty="0" smtClean="0"/>
                        <a:t>12</a:t>
                      </a:r>
                      <a:endParaRPr lang="en-US" sz="1400" dirty="0"/>
                    </a:p>
                  </a:txBody>
                  <a:tcPr/>
                </a:tc>
              </a:tr>
              <a:tr h="270018">
                <a:tc>
                  <a:txBody>
                    <a:bodyPr/>
                    <a:lstStyle/>
                    <a:p>
                      <a:pPr algn="ctr"/>
                      <a:r>
                        <a:rPr lang="en-US" sz="1400" dirty="0" smtClean="0"/>
                        <a:t>T8</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10</a:t>
                      </a:r>
                      <a:endParaRPr lang="en-US" sz="1400" dirty="0"/>
                    </a:p>
                  </a:txBody>
                  <a:tcPr/>
                </a:tc>
              </a:tr>
              <a:tr h="270018">
                <a:tc>
                  <a:txBody>
                    <a:bodyPr/>
                    <a:lstStyle/>
                    <a:p>
                      <a:pPr algn="ctr"/>
                      <a:r>
                        <a:rPr lang="en-US" sz="1400" dirty="0" smtClean="0"/>
                        <a:t>T9</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15</a:t>
                      </a:r>
                      <a:endParaRPr lang="en-US" sz="1400" dirty="0"/>
                    </a:p>
                  </a:txBody>
                  <a:tcPr/>
                </a:tc>
              </a:tr>
              <a:tr h="459030">
                <a:tc>
                  <a:txBody>
                    <a:bodyPr/>
                    <a:lstStyle/>
                    <a:p>
                      <a:pPr algn="ctr"/>
                      <a:r>
                        <a:rPr lang="en-US" sz="1400" dirty="0" smtClean="0"/>
                        <a:t>T10</a:t>
                      </a:r>
                      <a:endParaRPr lang="en-US" sz="1400" dirty="0"/>
                    </a:p>
                  </a:txBody>
                  <a:tcPr/>
                </a:tc>
                <a:tc>
                  <a:txBody>
                    <a:bodyPr/>
                    <a:lstStyle/>
                    <a:p>
                      <a:pPr algn="ctr"/>
                      <a:r>
                        <a:rPr lang="en-US" sz="1400" dirty="0" smtClean="0"/>
                        <a:t>T7, T8 ,T9</a:t>
                      </a:r>
                      <a:endParaRPr lang="en-US" sz="1400" dirty="0"/>
                    </a:p>
                  </a:txBody>
                  <a:tcPr/>
                </a:tc>
                <a:tc>
                  <a:txBody>
                    <a:bodyPr/>
                    <a:lstStyle/>
                    <a:p>
                      <a:pPr algn="ctr"/>
                      <a:r>
                        <a:rPr lang="en-US" sz="1400" dirty="0" smtClean="0"/>
                        <a:t>20</a:t>
                      </a:r>
                      <a:endParaRPr lang="en-US" sz="1400" dirty="0"/>
                    </a:p>
                  </a:txBody>
                  <a:tcPr/>
                </a:tc>
              </a:tr>
              <a:tr h="270018">
                <a:tc>
                  <a:txBody>
                    <a:bodyPr/>
                    <a:lstStyle/>
                    <a:p>
                      <a:pPr algn="ctr"/>
                      <a:r>
                        <a:rPr lang="en-US" sz="1400" dirty="0" smtClean="0"/>
                        <a:t>T11</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10</a:t>
                      </a:r>
                      <a:endParaRPr lang="en-US" sz="1400" dirty="0"/>
                    </a:p>
                  </a:txBody>
                  <a:tcPr/>
                </a:tc>
              </a:tr>
              <a:tr h="459030">
                <a:tc>
                  <a:txBody>
                    <a:bodyPr/>
                    <a:lstStyle/>
                    <a:p>
                      <a:pPr algn="ctr"/>
                      <a:r>
                        <a:rPr lang="en-US" sz="1400" dirty="0" smtClean="0"/>
                        <a:t>T12</a:t>
                      </a:r>
                      <a:endParaRPr lang="en-US" sz="1400" dirty="0"/>
                    </a:p>
                  </a:txBody>
                  <a:tcPr/>
                </a:tc>
                <a:tc>
                  <a:txBody>
                    <a:bodyPr/>
                    <a:lstStyle/>
                    <a:p>
                      <a:pPr algn="ctr"/>
                      <a:r>
                        <a:rPr lang="en-US" sz="1400" dirty="0" smtClean="0"/>
                        <a:t>T10, T11</a:t>
                      </a:r>
                      <a:endParaRPr lang="en-US" sz="1400" dirty="0"/>
                    </a:p>
                  </a:txBody>
                  <a:tcPr/>
                </a:tc>
                <a:tc>
                  <a:txBody>
                    <a:bodyPr/>
                    <a:lstStyle/>
                    <a:p>
                      <a:pPr algn="ctr"/>
                      <a:r>
                        <a:rPr lang="en-US" sz="1400" dirty="0" smtClean="0"/>
                        <a:t>15</a:t>
                      </a:r>
                      <a:endParaRPr lang="en-US" sz="1400" dirty="0"/>
                    </a:p>
                  </a:txBody>
                  <a:tcPr/>
                </a:tc>
              </a:tr>
            </a:tbl>
          </a:graphicData>
        </a:graphic>
      </p:graphicFrame>
      <p:graphicFrame>
        <p:nvGraphicFramePr>
          <p:cNvPr id="6" name="Group 124"/>
          <p:cNvGraphicFramePr>
            <a:graphicFrameLocks noGrp="1"/>
          </p:cNvGraphicFramePr>
          <p:nvPr/>
        </p:nvGraphicFramePr>
        <p:xfrm>
          <a:off x="5715000" y="1981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7" name="Group 124"/>
          <p:cNvGraphicFramePr>
            <a:graphicFrameLocks noGrp="1"/>
          </p:cNvGraphicFramePr>
          <p:nvPr/>
        </p:nvGraphicFramePr>
        <p:xfrm>
          <a:off x="7848600" y="1981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8" name="Group 124"/>
          <p:cNvGraphicFramePr>
            <a:graphicFrameLocks noGrp="1"/>
          </p:cNvGraphicFramePr>
          <p:nvPr/>
        </p:nvGraphicFramePr>
        <p:xfrm>
          <a:off x="70104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T9</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40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9" name="Group 124"/>
          <p:cNvGraphicFramePr>
            <a:graphicFrameLocks noGrp="1"/>
          </p:cNvGraphicFramePr>
          <p:nvPr/>
        </p:nvGraphicFramePr>
        <p:xfrm>
          <a:off x="57150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T8</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10</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35</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0" name="Group 124"/>
          <p:cNvGraphicFramePr>
            <a:graphicFrameLocks noGrp="1"/>
          </p:cNvGraphicFramePr>
          <p:nvPr/>
        </p:nvGraphicFramePr>
        <p:xfrm>
          <a:off x="44196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T7</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12</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46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1" name="Group 124"/>
          <p:cNvGraphicFramePr>
            <a:graphicFrameLocks noGrp="1"/>
          </p:cNvGraphicFramePr>
          <p:nvPr/>
        </p:nvGraphicFramePr>
        <p:xfrm>
          <a:off x="7848600" y="5334000"/>
          <a:ext cx="1076325" cy="609600"/>
        </p:xfrm>
        <a:graphic>
          <a:graphicData uri="http://schemas.openxmlformats.org/drawingml/2006/table">
            <a:tbl>
              <a:tblPr>
                <a:tableStyleId>{E8B1032C-EA38-4F05-BA0D-38AFFFC7BED3}</a:tableStyleId>
              </a:tblPr>
              <a:tblGrid>
                <a:gridCol w="538163"/>
                <a:gridCol w="538162"/>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81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81</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2" name="Group 124"/>
          <p:cNvGraphicFramePr>
            <a:graphicFrameLocks noGrp="1"/>
          </p:cNvGraphicFramePr>
          <p:nvPr/>
        </p:nvGraphicFramePr>
        <p:xfrm>
          <a:off x="5715000" y="53340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3" name="Group 124"/>
          <p:cNvGraphicFramePr>
            <a:graphicFrameLocks noGrp="1"/>
          </p:cNvGraphicFramePr>
          <p:nvPr/>
        </p:nvGraphicFramePr>
        <p:xfrm>
          <a:off x="30480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10</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4" name="Group 124"/>
          <p:cNvGraphicFramePr>
            <a:graphicFrameLocks noGrp="1"/>
          </p:cNvGraphicFramePr>
          <p:nvPr/>
        </p:nvGraphicFramePr>
        <p:xfrm>
          <a:off x="3048000" y="2971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T3</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5" name="Group 124"/>
          <p:cNvGraphicFramePr>
            <a:graphicFrameLocks noGrp="1"/>
          </p:cNvGraphicFramePr>
          <p:nvPr/>
        </p:nvGraphicFramePr>
        <p:xfrm>
          <a:off x="3048000" y="1981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19</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6" name="Group 124"/>
          <p:cNvGraphicFramePr>
            <a:graphicFrameLocks noGrp="1"/>
          </p:cNvGraphicFramePr>
          <p:nvPr/>
        </p:nvGraphicFramePr>
        <p:xfrm>
          <a:off x="3048000" y="11430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cxnSp>
        <p:nvCxnSpPr>
          <p:cNvPr id="20" name="Straight Arrow Connector 19"/>
          <p:cNvCxnSpPr/>
          <p:nvPr/>
        </p:nvCxnSpPr>
        <p:spPr>
          <a:xfrm rot="5400000">
            <a:off x="3465513" y="1866900"/>
            <a:ext cx="2301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5400000">
            <a:off x="3390901" y="2781300"/>
            <a:ext cx="3810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a:off x="3429001" y="3733800"/>
            <a:ext cx="3048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953000" y="4495800"/>
            <a:ext cx="1219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rot="5400000">
            <a:off x="5829301" y="4914900"/>
            <a:ext cx="8382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rot="10800000" flipV="1">
            <a:off x="6324600" y="4495800"/>
            <a:ext cx="1219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rot="5400000">
            <a:off x="4953000" y="2590800"/>
            <a:ext cx="1295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rot="5400000">
            <a:off x="5599113" y="3238500"/>
            <a:ext cx="12969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16200000" flipH="1">
            <a:off x="6248400" y="2590800"/>
            <a:ext cx="1295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rot="5400000">
            <a:off x="6134101" y="1866900"/>
            <a:ext cx="2286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4114800" y="2286000"/>
            <a:ext cx="1600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6781800" y="22860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rot="5400000">
            <a:off x="7008813" y="3962400"/>
            <a:ext cx="27447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6781800" y="56388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4114800" y="41910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3048000" y="5715000"/>
            <a:ext cx="1520825" cy="36988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defRPr/>
            </a:pPr>
            <a:r>
              <a:rPr lang="en-US" dirty="0"/>
              <a:t>Fig: Pert Chart</a:t>
            </a:r>
          </a:p>
        </p:txBody>
      </p:sp>
      <p:sp>
        <p:nvSpPr>
          <p:cNvPr id="31" name="TextBox 30"/>
          <p:cNvSpPr txBox="1"/>
          <p:nvPr/>
        </p:nvSpPr>
        <p:spPr>
          <a:xfrm>
            <a:off x="228600" y="228600"/>
            <a:ext cx="7467600" cy="369332"/>
          </a:xfrm>
          <a:prstGeom prst="rect">
            <a:avLst/>
          </a:prstGeom>
          <a:noFill/>
        </p:spPr>
        <p:txBody>
          <a:bodyPr wrap="square" rtlCol="0">
            <a:spAutoFit/>
          </a:bodyPr>
          <a:lstStyle/>
          <a:p>
            <a:r>
              <a:rPr lang="en-US" dirty="0" smtClean="0"/>
              <a:t>T10 follows the same calculation procedure as T6 and T7 in the previous slide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ox(in)">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Now track backwards from task T12 to calculate the latest finish time (LFT) of all the tasks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24"/>
          <p:cNvGraphicFramePr>
            <a:graphicFrameLocks noGrp="1"/>
          </p:cNvGraphicFramePr>
          <p:nvPr/>
        </p:nvGraphicFramePr>
        <p:xfrm>
          <a:off x="5715000" y="11430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5" name="Content Placeholder 5"/>
          <p:cNvGraphicFramePr>
            <a:graphicFrameLocks noGrp="1"/>
          </p:cNvGraphicFramePr>
          <p:nvPr>
            <p:ph idx="1"/>
          </p:nvPr>
        </p:nvGraphicFramePr>
        <p:xfrm>
          <a:off x="457200" y="1524000"/>
          <a:ext cx="2209800" cy="4428480"/>
        </p:xfrm>
        <a:graphic>
          <a:graphicData uri="http://schemas.openxmlformats.org/drawingml/2006/table">
            <a:tbl>
              <a:tblPr firstRow="1" bandRow="1">
                <a:tableStyleId>{8799B23B-EC83-4686-B30A-512413B5E67A}</a:tableStyleId>
              </a:tblPr>
              <a:tblGrid>
                <a:gridCol w="714936"/>
                <a:gridCol w="617444"/>
                <a:gridCol w="877420"/>
              </a:tblGrid>
              <a:tr h="344160">
                <a:tc>
                  <a:txBody>
                    <a:bodyPr/>
                    <a:lstStyle/>
                    <a:p>
                      <a:pPr algn="ctr"/>
                      <a:r>
                        <a:rPr lang="en-US" sz="1100" dirty="0" smtClean="0"/>
                        <a:t>Task </a:t>
                      </a:r>
                      <a:endParaRPr lang="en-US" sz="1100" dirty="0"/>
                    </a:p>
                  </a:txBody>
                  <a:tcPr/>
                </a:tc>
                <a:tc>
                  <a:txBody>
                    <a:bodyPr/>
                    <a:lstStyle/>
                    <a:p>
                      <a:pPr algn="ctr"/>
                      <a:r>
                        <a:rPr lang="en-US" sz="1100" dirty="0" err="1" smtClean="0"/>
                        <a:t>Pred</a:t>
                      </a:r>
                      <a:endParaRPr lang="en-US" sz="1100" dirty="0"/>
                    </a:p>
                  </a:txBody>
                  <a:tcPr/>
                </a:tc>
                <a:tc>
                  <a:txBody>
                    <a:bodyPr/>
                    <a:lstStyle/>
                    <a:p>
                      <a:pPr algn="ctr"/>
                      <a:r>
                        <a:rPr lang="en-US" sz="1050" dirty="0" err="1" smtClean="0"/>
                        <a:t>Dur</a:t>
                      </a:r>
                      <a:endParaRPr lang="en-US" sz="1000" dirty="0"/>
                    </a:p>
                  </a:txBody>
                  <a:tcPr/>
                </a:tc>
              </a:tr>
              <a:tr h="270018">
                <a:tc>
                  <a:txBody>
                    <a:bodyPr/>
                    <a:lstStyle/>
                    <a:p>
                      <a:pPr algn="ctr"/>
                      <a:r>
                        <a:rPr lang="en-US" sz="1400" dirty="0" smtClean="0"/>
                        <a:t>T1</a:t>
                      </a:r>
                      <a:endParaRPr lang="en-US" sz="1400" dirty="0"/>
                    </a:p>
                  </a:txBody>
                  <a:tcPr/>
                </a:tc>
                <a:tc>
                  <a:txBody>
                    <a:bodyPr/>
                    <a:lstStyle/>
                    <a:p>
                      <a:pPr algn="ctr"/>
                      <a:endParaRPr lang="en-US" sz="1400" dirty="0"/>
                    </a:p>
                  </a:txBody>
                  <a:tcPr/>
                </a:tc>
                <a:tc>
                  <a:txBody>
                    <a:bodyPr/>
                    <a:lstStyle/>
                    <a:p>
                      <a:pPr algn="ctr"/>
                      <a:r>
                        <a:rPr lang="en-US" sz="1400" dirty="0" smtClean="0"/>
                        <a:t>7</a:t>
                      </a:r>
                      <a:endParaRPr lang="en-US" sz="1400" dirty="0"/>
                    </a:p>
                  </a:txBody>
                  <a:tcPr/>
                </a:tc>
              </a:tr>
              <a:tr h="270018">
                <a:tc>
                  <a:txBody>
                    <a:bodyPr/>
                    <a:lstStyle/>
                    <a:p>
                      <a:pPr algn="ctr"/>
                      <a:r>
                        <a:rPr lang="en-US" sz="1400" dirty="0" smtClean="0"/>
                        <a:t>T2</a:t>
                      </a:r>
                      <a:endParaRPr lang="en-US" sz="1400" dirty="0"/>
                    </a:p>
                  </a:txBody>
                  <a:tcPr/>
                </a:tc>
                <a:tc>
                  <a:txBody>
                    <a:bodyPr/>
                    <a:lstStyle/>
                    <a:p>
                      <a:pPr algn="ctr"/>
                      <a:r>
                        <a:rPr lang="en-US" sz="1400" dirty="0" smtClean="0"/>
                        <a:t>T1</a:t>
                      </a:r>
                      <a:endParaRPr lang="en-US" sz="1400" dirty="0"/>
                    </a:p>
                  </a:txBody>
                  <a:tcPr/>
                </a:tc>
                <a:tc>
                  <a:txBody>
                    <a:bodyPr/>
                    <a:lstStyle/>
                    <a:p>
                      <a:pPr algn="ctr"/>
                      <a:r>
                        <a:rPr lang="en-US" sz="1400" dirty="0" smtClean="0"/>
                        <a:t>12</a:t>
                      </a:r>
                      <a:endParaRPr lang="en-US" sz="1400" dirty="0"/>
                    </a:p>
                  </a:txBody>
                  <a:tcPr/>
                </a:tc>
              </a:tr>
              <a:tr h="270018">
                <a:tc>
                  <a:txBody>
                    <a:bodyPr/>
                    <a:lstStyle/>
                    <a:p>
                      <a:pPr algn="ctr"/>
                      <a:r>
                        <a:rPr lang="en-US" sz="1400" dirty="0" smtClean="0"/>
                        <a:t>T3</a:t>
                      </a:r>
                      <a:endParaRPr lang="en-US" sz="1400" dirty="0"/>
                    </a:p>
                  </a:txBody>
                  <a:tcPr/>
                </a:tc>
                <a:tc>
                  <a:txBody>
                    <a:bodyPr/>
                    <a:lstStyle/>
                    <a:p>
                      <a:pPr algn="ctr"/>
                      <a:r>
                        <a:rPr lang="en-US" sz="1400" dirty="0" smtClean="0"/>
                        <a:t>T2</a:t>
                      </a:r>
                      <a:endParaRPr lang="en-US" sz="1400" dirty="0"/>
                    </a:p>
                  </a:txBody>
                  <a:tcPr/>
                </a:tc>
                <a:tc>
                  <a:txBody>
                    <a:bodyPr/>
                    <a:lstStyle/>
                    <a:p>
                      <a:pPr algn="ctr"/>
                      <a:r>
                        <a:rPr lang="en-US" sz="1400" dirty="0" smtClean="0"/>
                        <a:t>5</a:t>
                      </a:r>
                      <a:endParaRPr lang="en-US" sz="1400" dirty="0"/>
                    </a:p>
                  </a:txBody>
                  <a:tcPr/>
                </a:tc>
              </a:tr>
              <a:tr h="270018">
                <a:tc>
                  <a:txBody>
                    <a:bodyPr/>
                    <a:lstStyle/>
                    <a:p>
                      <a:pPr algn="ctr"/>
                      <a:r>
                        <a:rPr lang="en-US" sz="1400" dirty="0" smtClean="0"/>
                        <a:t>T4</a:t>
                      </a:r>
                      <a:endParaRPr lang="en-US" sz="1400" dirty="0"/>
                    </a:p>
                  </a:txBody>
                  <a:tcPr/>
                </a:tc>
                <a:tc>
                  <a:txBody>
                    <a:bodyPr/>
                    <a:lstStyle/>
                    <a:p>
                      <a:pPr algn="ctr"/>
                      <a:r>
                        <a:rPr lang="en-US" sz="1400" dirty="0" smtClean="0"/>
                        <a:t>T3</a:t>
                      </a:r>
                      <a:endParaRPr lang="en-US" sz="1400" dirty="0"/>
                    </a:p>
                  </a:txBody>
                  <a:tcPr/>
                </a:tc>
                <a:tc>
                  <a:txBody>
                    <a:bodyPr/>
                    <a:lstStyle/>
                    <a:p>
                      <a:pPr algn="ctr"/>
                      <a:r>
                        <a:rPr lang="en-US" sz="1400" dirty="0" smtClean="0"/>
                        <a:t>10</a:t>
                      </a:r>
                      <a:endParaRPr lang="en-US" sz="1400" dirty="0"/>
                    </a:p>
                  </a:txBody>
                  <a:tcPr/>
                </a:tc>
              </a:tr>
              <a:tr h="270018">
                <a:tc>
                  <a:txBody>
                    <a:bodyPr/>
                    <a:lstStyle/>
                    <a:p>
                      <a:pPr algn="ctr"/>
                      <a:r>
                        <a:rPr lang="en-US" sz="1400" dirty="0" smtClean="0"/>
                        <a:t>T5</a:t>
                      </a:r>
                      <a:endParaRPr lang="en-US" sz="1400" dirty="0"/>
                    </a:p>
                  </a:txBody>
                  <a:tcPr/>
                </a:tc>
                <a:tc>
                  <a:txBody>
                    <a:bodyPr/>
                    <a:lstStyle/>
                    <a:p>
                      <a:pPr algn="ctr"/>
                      <a:endParaRPr lang="en-US" sz="1400" dirty="0"/>
                    </a:p>
                  </a:txBody>
                  <a:tcPr/>
                </a:tc>
                <a:tc>
                  <a:txBody>
                    <a:bodyPr/>
                    <a:lstStyle/>
                    <a:p>
                      <a:pPr algn="ctr"/>
                      <a:r>
                        <a:rPr lang="en-US" sz="1400" dirty="0" smtClean="0"/>
                        <a:t>5</a:t>
                      </a:r>
                      <a:endParaRPr lang="en-US" sz="1400" dirty="0"/>
                    </a:p>
                  </a:txBody>
                  <a:tcPr/>
                </a:tc>
              </a:tr>
              <a:tr h="270018">
                <a:tc>
                  <a:txBody>
                    <a:bodyPr/>
                    <a:lstStyle/>
                    <a:p>
                      <a:pPr algn="ctr"/>
                      <a:r>
                        <a:rPr lang="en-US" sz="1400" dirty="0" smtClean="0"/>
                        <a:t>T6</a:t>
                      </a:r>
                      <a:endParaRPr lang="en-US" sz="1400" dirty="0"/>
                    </a:p>
                  </a:txBody>
                  <a:tcPr/>
                </a:tc>
                <a:tc>
                  <a:txBody>
                    <a:bodyPr/>
                    <a:lstStyle/>
                    <a:p>
                      <a:pPr algn="ctr"/>
                      <a:r>
                        <a:rPr lang="en-US" sz="1400" dirty="0" smtClean="0"/>
                        <a:t>T2 ,T5</a:t>
                      </a:r>
                      <a:endParaRPr lang="en-US" sz="1400" dirty="0"/>
                    </a:p>
                  </a:txBody>
                  <a:tcPr/>
                </a:tc>
                <a:tc>
                  <a:txBody>
                    <a:bodyPr/>
                    <a:lstStyle/>
                    <a:p>
                      <a:pPr algn="ctr"/>
                      <a:r>
                        <a:rPr lang="en-US" sz="1400" dirty="0" smtClean="0"/>
                        <a:t>6</a:t>
                      </a:r>
                      <a:endParaRPr lang="en-US" sz="1400" dirty="0"/>
                    </a:p>
                  </a:txBody>
                  <a:tcPr/>
                </a:tc>
              </a:tr>
              <a:tr h="270018">
                <a:tc>
                  <a:txBody>
                    <a:bodyPr/>
                    <a:lstStyle/>
                    <a:p>
                      <a:pPr algn="ctr"/>
                      <a:r>
                        <a:rPr lang="en-US" sz="1400" dirty="0" smtClean="0"/>
                        <a:t>T7</a:t>
                      </a:r>
                      <a:endParaRPr lang="en-US" sz="1400" dirty="0"/>
                    </a:p>
                  </a:txBody>
                  <a:tcPr/>
                </a:tc>
                <a:tc>
                  <a:txBody>
                    <a:bodyPr/>
                    <a:lstStyle/>
                    <a:p>
                      <a:pPr algn="ctr"/>
                      <a:r>
                        <a:rPr lang="en-US" sz="1400" dirty="0" smtClean="0"/>
                        <a:t>T4,T6</a:t>
                      </a:r>
                      <a:endParaRPr lang="en-US" sz="1400" dirty="0"/>
                    </a:p>
                  </a:txBody>
                  <a:tcPr/>
                </a:tc>
                <a:tc>
                  <a:txBody>
                    <a:bodyPr/>
                    <a:lstStyle/>
                    <a:p>
                      <a:pPr algn="ctr"/>
                      <a:r>
                        <a:rPr lang="en-US" sz="1400" dirty="0" smtClean="0"/>
                        <a:t>12</a:t>
                      </a:r>
                      <a:endParaRPr lang="en-US" sz="1400" dirty="0"/>
                    </a:p>
                  </a:txBody>
                  <a:tcPr/>
                </a:tc>
              </a:tr>
              <a:tr h="270018">
                <a:tc>
                  <a:txBody>
                    <a:bodyPr/>
                    <a:lstStyle/>
                    <a:p>
                      <a:pPr algn="ctr"/>
                      <a:r>
                        <a:rPr lang="en-US" sz="1400" dirty="0" smtClean="0"/>
                        <a:t>T8</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10</a:t>
                      </a:r>
                      <a:endParaRPr lang="en-US" sz="1400" dirty="0"/>
                    </a:p>
                  </a:txBody>
                  <a:tcPr/>
                </a:tc>
              </a:tr>
              <a:tr h="270018">
                <a:tc>
                  <a:txBody>
                    <a:bodyPr/>
                    <a:lstStyle/>
                    <a:p>
                      <a:pPr algn="ctr"/>
                      <a:r>
                        <a:rPr lang="en-US" sz="1400" dirty="0" smtClean="0"/>
                        <a:t>T9</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15</a:t>
                      </a:r>
                      <a:endParaRPr lang="en-US" sz="1400" dirty="0"/>
                    </a:p>
                  </a:txBody>
                  <a:tcPr/>
                </a:tc>
              </a:tr>
              <a:tr h="459030">
                <a:tc>
                  <a:txBody>
                    <a:bodyPr/>
                    <a:lstStyle/>
                    <a:p>
                      <a:pPr algn="ctr"/>
                      <a:r>
                        <a:rPr lang="en-US" sz="1400" dirty="0" smtClean="0"/>
                        <a:t>T10</a:t>
                      </a:r>
                      <a:endParaRPr lang="en-US" sz="1400" dirty="0"/>
                    </a:p>
                  </a:txBody>
                  <a:tcPr/>
                </a:tc>
                <a:tc>
                  <a:txBody>
                    <a:bodyPr/>
                    <a:lstStyle/>
                    <a:p>
                      <a:pPr algn="ctr"/>
                      <a:r>
                        <a:rPr lang="en-US" sz="1400" dirty="0" smtClean="0"/>
                        <a:t>T7, T8 ,T9</a:t>
                      </a:r>
                      <a:endParaRPr lang="en-US" sz="1400" dirty="0"/>
                    </a:p>
                  </a:txBody>
                  <a:tcPr/>
                </a:tc>
                <a:tc>
                  <a:txBody>
                    <a:bodyPr/>
                    <a:lstStyle/>
                    <a:p>
                      <a:pPr algn="ctr"/>
                      <a:r>
                        <a:rPr lang="en-US" sz="1400" dirty="0" smtClean="0"/>
                        <a:t>20</a:t>
                      </a:r>
                      <a:endParaRPr lang="en-US" sz="1400" dirty="0"/>
                    </a:p>
                  </a:txBody>
                  <a:tcPr/>
                </a:tc>
              </a:tr>
              <a:tr h="270018">
                <a:tc>
                  <a:txBody>
                    <a:bodyPr/>
                    <a:lstStyle/>
                    <a:p>
                      <a:pPr algn="ctr"/>
                      <a:r>
                        <a:rPr lang="en-US" sz="1400" dirty="0" smtClean="0"/>
                        <a:t>T11</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10</a:t>
                      </a:r>
                      <a:endParaRPr lang="en-US" sz="1400" dirty="0"/>
                    </a:p>
                  </a:txBody>
                  <a:tcPr/>
                </a:tc>
              </a:tr>
              <a:tr h="459030">
                <a:tc>
                  <a:txBody>
                    <a:bodyPr/>
                    <a:lstStyle/>
                    <a:p>
                      <a:pPr algn="ctr"/>
                      <a:r>
                        <a:rPr lang="en-US" sz="1400" dirty="0" smtClean="0"/>
                        <a:t>T12</a:t>
                      </a:r>
                      <a:endParaRPr lang="en-US" sz="1400" dirty="0"/>
                    </a:p>
                  </a:txBody>
                  <a:tcPr/>
                </a:tc>
                <a:tc>
                  <a:txBody>
                    <a:bodyPr/>
                    <a:lstStyle/>
                    <a:p>
                      <a:pPr algn="ctr"/>
                      <a:r>
                        <a:rPr lang="en-US" sz="1400" dirty="0" smtClean="0"/>
                        <a:t>T10, T11</a:t>
                      </a:r>
                      <a:endParaRPr lang="en-US" sz="1400" dirty="0"/>
                    </a:p>
                  </a:txBody>
                  <a:tcPr/>
                </a:tc>
                <a:tc>
                  <a:txBody>
                    <a:bodyPr/>
                    <a:lstStyle/>
                    <a:p>
                      <a:pPr algn="ctr"/>
                      <a:r>
                        <a:rPr lang="en-US" sz="1400" dirty="0" smtClean="0"/>
                        <a:t>15</a:t>
                      </a:r>
                      <a:endParaRPr lang="en-US" sz="1400" dirty="0"/>
                    </a:p>
                  </a:txBody>
                  <a:tcPr/>
                </a:tc>
              </a:tr>
            </a:tbl>
          </a:graphicData>
        </a:graphic>
      </p:graphicFrame>
      <p:graphicFrame>
        <p:nvGraphicFramePr>
          <p:cNvPr id="6" name="Group 124"/>
          <p:cNvGraphicFramePr>
            <a:graphicFrameLocks noGrp="1"/>
          </p:cNvGraphicFramePr>
          <p:nvPr/>
        </p:nvGraphicFramePr>
        <p:xfrm>
          <a:off x="5715000" y="1981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7" name="Group 124"/>
          <p:cNvGraphicFramePr>
            <a:graphicFrameLocks noGrp="1"/>
          </p:cNvGraphicFramePr>
          <p:nvPr/>
        </p:nvGraphicFramePr>
        <p:xfrm>
          <a:off x="7848600" y="1981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8" name="Group 124"/>
          <p:cNvGraphicFramePr>
            <a:graphicFrameLocks noGrp="1"/>
          </p:cNvGraphicFramePr>
          <p:nvPr/>
        </p:nvGraphicFramePr>
        <p:xfrm>
          <a:off x="70104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T9</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40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cap="none" normalizeH="0" baseline="0" dirty="0" smtClean="0">
                          <a:ln>
                            <a:noFill/>
                          </a:ln>
                          <a:solidFill>
                            <a:schemeClr val="tx1"/>
                          </a:solidFill>
                          <a:effectLst/>
                          <a:latin typeface="Times New Roman" charset="0"/>
                        </a:rPr>
                        <a:t>46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9" name="Group 124"/>
          <p:cNvGraphicFramePr>
            <a:graphicFrameLocks noGrp="1"/>
          </p:cNvGraphicFramePr>
          <p:nvPr/>
        </p:nvGraphicFramePr>
        <p:xfrm>
          <a:off x="57150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T8</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10</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35</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cap="none" normalizeH="0" baseline="0" dirty="0" smtClean="0">
                          <a:ln>
                            <a:noFill/>
                          </a:ln>
                          <a:solidFill>
                            <a:schemeClr val="tx1"/>
                          </a:solidFill>
                          <a:effectLst/>
                          <a:latin typeface="Times New Roman" charset="0"/>
                        </a:rPr>
                        <a:t>46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0" name="Group 124"/>
          <p:cNvGraphicFramePr>
            <a:graphicFrameLocks noGrp="1"/>
          </p:cNvGraphicFramePr>
          <p:nvPr/>
        </p:nvGraphicFramePr>
        <p:xfrm>
          <a:off x="44196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T7</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12</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46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46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1" name="Group 124"/>
          <p:cNvGraphicFramePr>
            <a:graphicFrameLocks noGrp="1"/>
          </p:cNvGraphicFramePr>
          <p:nvPr/>
        </p:nvGraphicFramePr>
        <p:xfrm>
          <a:off x="7848600" y="5334000"/>
          <a:ext cx="1076325" cy="609600"/>
        </p:xfrm>
        <a:graphic>
          <a:graphicData uri="http://schemas.openxmlformats.org/drawingml/2006/table">
            <a:tbl>
              <a:tblPr>
                <a:tableStyleId>{E8B1032C-EA38-4F05-BA0D-38AFFFC7BED3}</a:tableStyleId>
              </a:tblPr>
              <a:tblGrid>
                <a:gridCol w="538163"/>
                <a:gridCol w="538162"/>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81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81</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2" name="Group 124"/>
          <p:cNvGraphicFramePr>
            <a:graphicFrameLocks noGrp="1"/>
          </p:cNvGraphicFramePr>
          <p:nvPr/>
        </p:nvGraphicFramePr>
        <p:xfrm>
          <a:off x="5715000" y="53340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3" name="Group 124"/>
          <p:cNvGraphicFramePr>
            <a:graphicFrameLocks noGrp="1"/>
          </p:cNvGraphicFramePr>
          <p:nvPr/>
        </p:nvGraphicFramePr>
        <p:xfrm>
          <a:off x="3048000" y="3886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10</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34</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4" name="Group 124"/>
          <p:cNvGraphicFramePr>
            <a:graphicFrameLocks noGrp="1"/>
          </p:cNvGraphicFramePr>
          <p:nvPr/>
        </p:nvGraphicFramePr>
        <p:xfrm>
          <a:off x="3048000" y="2971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T3</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5" name="Group 124"/>
          <p:cNvGraphicFramePr>
            <a:graphicFrameLocks noGrp="1"/>
          </p:cNvGraphicFramePr>
          <p:nvPr/>
        </p:nvGraphicFramePr>
        <p:xfrm>
          <a:off x="3048000" y="1981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19</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6" name="Group 124"/>
          <p:cNvGraphicFramePr>
            <a:graphicFrameLocks noGrp="1"/>
          </p:cNvGraphicFramePr>
          <p:nvPr/>
        </p:nvGraphicFramePr>
        <p:xfrm>
          <a:off x="3048000" y="11430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cxnSp>
        <p:nvCxnSpPr>
          <p:cNvPr id="20" name="Straight Arrow Connector 19"/>
          <p:cNvCxnSpPr/>
          <p:nvPr/>
        </p:nvCxnSpPr>
        <p:spPr>
          <a:xfrm rot="5400000">
            <a:off x="3465513" y="1866900"/>
            <a:ext cx="2301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5400000">
            <a:off x="3390901" y="2781300"/>
            <a:ext cx="3810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a:off x="3429001" y="3733800"/>
            <a:ext cx="3048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953000" y="4495800"/>
            <a:ext cx="1219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rot="5400000">
            <a:off x="5829301" y="4914900"/>
            <a:ext cx="8382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rot="10800000" flipV="1">
            <a:off x="6324600" y="4495800"/>
            <a:ext cx="1219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rot="5400000">
            <a:off x="4953000" y="2590800"/>
            <a:ext cx="1295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rot="5400000">
            <a:off x="5599113" y="3238500"/>
            <a:ext cx="12969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16200000" flipH="1">
            <a:off x="6248400" y="2590800"/>
            <a:ext cx="1295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rot="5400000">
            <a:off x="6134101" y="1866900"/>
            <a:ext cx="2286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4114800" y="2286000"/>
            <a:ext cx="1600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6781800" y="22860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rot="5400000">
            <a:off x="7008813" y="3962400"/>
            <a:ext cx="27447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6781800" y="56388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4114800" y="41910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3048000" y="5715000"/>
            <a:ext cx="1520825" cy="36988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defRPr/>
            </a:pPr>
            <a:r>
              <a:rPr lang="en-US" dirty="0"/>
              <a:t>Fig: Pert Chart</a:t>
            </a:r>
          </a:p>
        </p:txBody>
      </p:sp>
      <p:sp>
        <p:nvSpPr>
          <p:cNvPr id="31" name="TextBox 30"/>
          <p:cNvSpPr txBox="1"/>
          <p:nvPr/>
        </p:nvSpPr>
        <p:spPr>
          <a:xfrm>
            <a:off x="228600" y="228600"/>
            <a:ext cx="7467600" cy="369332"/>
          </a:xfrm>
          <a:prstGeom prst="rect">
            <a:avLst/>
          </a:prstGeom>
          <a:noFill/>
        </p:spPr>
        <p:txBody>
          <a:bodyPr wrap="square" rtlCol="0">
            <a:spAutoFit/>
          </a:bodyPr>
          <a:lstStyle/>
          <a:p>
            <a:r>
              <a:rPr lang="en-US" dirty="0" smtClean="0"/>
              <a:t>LFT(T11) = 81-15 = 66. same calculation for T10, T7-T9 and T4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ox(in)">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24"/>
          <p:cNvGraphicFramePr>
            <a:graphicFrameLocks noGrp="1"/>
          </p:cNvGraphicFramePr>
          <p:nvPr/>
        </p:nvGraphicFramePr>
        <p:xfrm>
          <a:off x="5715000" y="9144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5" name="Content Placeholder 5"/>
          <p:cNvGraphicFramePr>
            <a:graphicFrameLocks noGrp="1"/>
          </p:cNvGraphicFramePr>
          <p:nvPr>
            <p:ph idx="1"/>
          </p:nvPr>
        </p:nvGraphicFramePr>
        <p:xfrm>
          <a:off x="457200" y="1295400"/>
          <a:ext cx="2209800" cy="4428480"/>
        </p:xfrm>
        <a:graphic>
          <a:graphicData uri="http://schemas.openxmlformats.org/drawingml/2006/table">
            <a:tbl>
              <a:tblPr firstRow="1" bandRow="1">
                <a:tableStyleId>{8799B23B-EC83-4686-B30A-512413B5E67A}</a:tableStyleId>
              </a:tblPr>
              <a:tblGrid>
                <a:gridCol w="714936"/>
                <a:gridCol w="617444"/>
                <a:gridCol w="877420"/>
              </a:tblGrid>
              <a:tr h="344160">
                <a:tc>
                  <a:txBody>
                    <a:bodyPr/>
                    <a:lstStyle/>
                    <a:p>
                      <a:pPr algn="ctr"/>
                      <a:r>
                        <a:rPr lang="en-US" sz="1100" dirty="0" smtClean="0"/>
                        <a:t>Task </a:t>
                      </a:r>
                      <a:endParaRPr lang="en-US" sz="1100" dirty="0"/>
                    </a:p>
                  </a:txBody>
                  <a:tcPr/>
                </a:tc>
                <a:tc>
                  <a:txBody>
                    <a:bodyPr/>
                    <a:lstStyle/>
                    <a:p>
                      <a:pPr algn="ctr"/>
                      <a:r>
                        <a:rPr lang="en-US" sz="1100" dirty="0" err="1" smtClean="0"/>
                        <a:t>Pred</a:t>
                      </a:r>
                      <a:endParaRPr lang="en-US" sz="1100" dirty="0"/>
                    </a:p>
                  </a:txBody>
                  <a:tcPr/>
                </a:tc>
                <a:tc>
                  <a:txBody>
                    <a:bodyPr/>
                    <a:lstStyle/>
                    <a:p>
                      <a:pPr algn="ctr"/>
                      <a:r>
                        <a:rPr lang="en-US" sz="1050" dirty="0" err="1" smtClean="0"/>
                        <a:t>Dur</a:t>
                      </a:r>
                      <a:endParaRPr lang="en-US" sz="1000" dirty="0"/>
                    </a:p>
                  </a:txBody>
                  <a:tcPr/>
                </a:tc>
              </a:tr>
              <a:tr h="270018">
                <a:tc>
                  <a:txBody>
                    <a:bodyPr/>
                    <a:lstStyle/>
                    <a:p>
                      <a:pPr algn="ctr"/>
                      <a:r>
                        <a:rPr lang="en-US" sz="1400" dirty="0" smtClean="0"/>
                        <a:t>T1</a:t>
                      </a:r>
                      <a:endParaRPr lang="en-US" sz="1400" dirty="0"/>
                    </a:p>
                  </a:txBody>
                  <a:tcPr/>
                </a:tc>
                <a:tc>
                  <a:txBody>
                    <a:bodyPr/>
                    <a:lstStyle/>
                    <a:p>
                      <a:pPr algn="ctr"/>
                      <a:endParaRPr lang="en-US" sz="1400" dirty="0"/>
                    </a:p>
                  </a:txBody>
                  <a:tcPr/>
                </a:tc>
                <a:tc>
                  <a:txBody>
                    <a:bodyPr/>
                    <a:lstStyle/>
                    <a:p>
                      <a:pPr algn="ctr"/>
                      <a:r>
                        <a:rPr lang="en-US" sz="1400" dirty="0" smtClean="0"/>
                        <a:t>7</a:t>
                      </a:r>
                      <a:endParaRPr lang="en-US" sz="1400" dirty="0"/>
                    </a:p>
                  </a:txBody>
                  <a:tcPr/>
                </a:tc>
              </a:tr>
              <a:tr h="270018">
                <a:tc>
                  <a:txBody>
                    <a:bodyPr/>
                    <a:lstStyle/>
                    <a:p>
                      <a:pPr algn="ctr"/>
                      <a:r>
                        <a:rPr lang="en-US" sz="1400" dirty="0" smtClean="0"/>
                        <a:t>T2</a:t>
                      </a:r>
                      <a:endParaRPr lang="en-US" sz="1400" dirty="0"/>
                    </a:p>
                  </a:txBody>
                  <a:tcPr/>
                </a:tc>
                <a:tc>
                  <a:txBody>
                    <a:bodyPr/>
                    <a:lstStyle/>
                    <a:p>
                      <a:pPr algn="ctr"/>
                      <a:r>
                        <a:rPr lang="en-US" sz="1400" dirty="0" smtClean="0"/>
                        <a:t>T1</a:t>
                      </a:r>
                      <a:endParaRPr lang="en-US" sz="1400" dirty="0"/>
                    </a:p>
                  </a:txBody>
                  <a:tcPr/>
                </a:tc>
                <a:tc>
                  <a:txBody>
                    <a:bodyPr/>
                    <a:lstStyle/>
                    <a:p>
                      <a:pPr algn="ctr"/>
                      <a:r>
                        <a:rPr lang="en-US" sz="1400" dirty="0" smtClean="0"/>
                        <a:t>12</a:t>
                      </a:r>
                      <a:endParaRPr lang="en-US" sz="1400" dirty="0"/>
                    </a:p>
                  </a:txBody>
                  <a:tcPr/>
                </a:tc>
              </a:tr>
              <a:tr h="270018">
                <a:tc>
                  <a:txBody>
                    <a:bodyPr/>
                    <a:lstStyle/>
                    <a:p>
                      <a:pPr algn="ctr"/>
                      <a:r>
                        <a:rPr lang="en-US" sz="1400" dirty="0" smtClean="0"/>
                        <a:t>T3</a:t>
                      </a:r>
                      <a:endParaRPr lang="en-US" sz="1400" dirty="0"/>
                    </a:p>
                  </a:txBody>
                  <a:tcPr/>
                </a:tc>
                <a:tc>
                  <a:txBody>
                    <a:bodyPr/>
                    <a:lstStyle/>
                    <a:p>
                      <a:pPr algn="ctr"/>
                      <a:r>
                        <a:rPr lang="en-US" sz="1400" dirty="0" smtClean="0"/>
                        <a:t>T2</a:t>
                      </a:r>
                      <a:endParaRPr lang="en-US" sz="1400" dirty="0"/>
                    </a:p>
                  </a:txBody>
                  <a:tcPr/>
                </a:tc>
                <a:tc>
                  <a:txBody>
                    <a:bodyPr/>
                    <a:lstStyle/>
                    <a:p>
                      <a:pPr algn="ctr"/>
                      <a:r>
                        <a:rPr lang="en-US" sz="1400" dirty="0" smtClean="0"/>
                        <a:t>5</a:t>
                      </a:r>
                      <a:endParaRPr lang="en-US" sz="1400" dirty="0"/>
                    </a:p>
                  </a:txBody>
                  <a:tcPr/>
                </a:tc>
              </a:tr>
              <a:tr h="270018">
                <a:tc>
                  <a:txBody>
                    <a:bodyPr/>
                    <a:lstStyle/>
                    <a:p>
                      <a:pPr algn="ctr"/>
                      <a:r>
                        <a:rPr lang="en-US" sz="1400" dirty="0" smtClean="0"/>
                        <a:t>T4</a:t>
                      </a:r>
                      <a:endParaRPr lang="en-US" sz="1400" dirty="0"/>
                    </a:p>
                  </a:txBody>
                  <a:tcPr/>
                </a:tc>
                <a:tc>
                  <a:txBody>
                    <a:bodyPr/>
                    <a:lstStyle/>
                    <a:p>
                      <a:pPr algn="ctr"/>
                      <a:r>
                        <a:rPr lang="en-US" sz="1400" dirty="0" smtClean="0"/>
                        <a:t>T3</a:t>
                      </a:r>
                      <a:endParaRPr lang="en-US" sz="1400" dirty="0"/>
                    </a:p>
                  </a:txBody>
                  <a:tcPr/>
                </a:tc>
                <a:tc>
                  <a:txBody>
                    <a:bodyPr/>
                    <a:lstStyle/>
                    <a:p>
                      <a:pPr algn="ctr"/>
                      <a:r>
                        <a:rPr lang="en-US" sz="1400" dirty="0" smtClean="0"/>
                        <a:t>10</a:t>
                      </a:r>
                      <a:endParaRPr lang="en-US" sz="1400" dirty="0"/>
                    </a:p>
                  </a:txBody>
                  <a:tcPr/>
                </a:tc>
              </a:tr>
              <a:tr h="270018">
                <a:tc>
                  <a:txBody>
                    <a:bodyPr/>
                    <a:lstStyle/>
                    <a:p>
                      <a:pPr algn="ctr"/>
                      <a:r>
                        <a:rPr lang="en-US" sz="1400" dirty="0" smtClean="0"/>
                        <a:t>T5</a:t>
                      </a:r>
                      <a:endParaRPr lang="en-US" sz="1400" dirty="0"/>
                    </a:p>
                  </a:txBody>
                  <a:tcPr/>
                </a:tc>
                <a:tc>
                  <a:txBody>
                    <a:bodyPr/>
                    <a:lstStyle/>
                    <a:p>
                      <a:pPr algn="ctr"/>
                      <a:endParaRPr lang="en-US" sz="1400" dirty="0"/>
                    </a:p>
                  </a:txBody>
                  <a:tcPr/>
                </a:tc>
                <a:tc>
                  <a:txBody>
                    <a:bodyPr/>
                    <a:lstStyle/>
                    <a:p>
                      <a:pPr algn="ctr"/>
                      <a:r>
                        <a:rPr lang="en-US" sz="1400" dirty="0" smtClean="0"/>
                        <a:t>5</a:t>
                      </a:r>
                      <a:endParaRPr lang="en-US" sz="1400" dirty="0"/>
                    </a:p>
                  </a:txBody>
                  <a:tcPr/>
                </a:tc>
              </a:tr>
              <a:tr h="270018">
                <a:tc>
                  <a:txBody>
                    <a:bodyPr/>
                    <a:lstStyle/>
                    <a:p>
                      <a:pPr algn="ctr"/>
                      <a:r>
                        <a:rPr lang="en-US" sz="1400" dirty="0" smtClean="0"/>
                        <a:t>T6</a:t>
                      </a:r>
                      <a:endParaRPr lang="en-US" sz="1400" dirty="0"/>
                    </a:p>
                  </a:txBody>
                  <a:tcPr/>
                </a:tc>
                <a:tc>
                  <a:txBody>
                    <a:bodyPr/>
                    <a:lstStyle/>
                    <a:p>
                      <a:pPr algn="ctr"/>
                      <a:r>
                        <a:rPr lang="en-US" sz="1400" dirty="0" smtClean="0"/>
                        <a:t>T2 ,T5</a:t>
                      </a:r>
                      <a:endParaRPr lang="en-US" sz="1400" dirty="0"/>
                    </a:p>
                  </a:txBody>
                  <a:tcPr/>
                </a:tc>
                <a:tc>
                  <a:txBody>
                    <a:bodyPr/>
                    <a:lstStyle/>
                    <a:p>
                      <a:pPr algn="ctr"/>
                      <a:r>
                        <a:rPr lang="en-US" sz="1400" dirty="0" smtClean="0"/>
                        <a:t>6</a:t>
                      </a:r>
                      <a:endParaRPr lang="en-US" sz="1400" dirty="0"/>
                    </a:p>
                  </a:txBody>
                  <a:tcPr/>
                </a:tc>
              </a:tr>
              <a:tr h="270018">
                <a:tc>
                  <a:txBody>
                    <a:bodyPr/>
                    <a:lstStyle/>
                    <a:p>
                      <a:pPr algn="ctr"/>
                      <a:r>
                        <a:rPr lang="en-US" sz="1400" dirty="0" smtClean="0"/>
                        <a:t>T7</a:t>
                      </a:r>
                      <a:endParaRPr lang="en-US" sz="1400" dirty="0"/>
                    </a:p>
                  </a:txBody>
                  <a:tcPr/>
                </a:tc>
                <a:tc>
                  <a:txBody>
                    <a:bodyPr/>
                    <a:lstStyle/>
                    <a:p>
                      <a:pPr algn="ctr"/>
                      <a:r>
                        <a:rPr lang="en-US" sz="1400" dirty="0" smtClean="0"/>
                        <a:t>T4,T6</a:t>
                      </a:r>
                      <a:endParaRPr lang="en-US" sz="1400" dirty="0"/>
                    </a:p>
                  </a:txBody>
                  <a:tcPr/>
                </a:tc>
                <a:tc>
                  <a:txBody>
                    <a:bodyPr/>
                    <a:lstStyle/>
                    <a:p>
                      <a:pPr algn="ctr"/>
                      <a:r>
                        <a:rPr lang="en-US" sz="1400" dirty="0" smtClean="0"/>
                        <a:t>12</a:t>
                      </a:r>
                      <a:endParaRPr lang="en-US" sz="1400" dirty="0"/>
                    </a:p>
                  </a:txBody>
                  <a:tcPr/>
                </a:tc>
              </a:tr>
              <a:tr h="270018">
                <a:tc>
                  <a:txBody>
                    <a:bodyPr/>
                    <a:lstStyle/>
                    <a:p>
                      <a:pPr algn="ctr"/>
                      <a:r>
                        <a:rPr lang="en-US" sz="1400" dirty="0" smtClean="0"/>
                        <a:t>T8</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10</a:t>
                      </a:r>
                      <a:endParaRPr lang="en-US" sz="1400" dirty="0"/>
                    </a:p>
                  </a:txBody>
                  <a:tcPr/>
                </a:tc>
              </a:tr>
              <a:tr h="270018">
                <a:tc>
                  <a:txBody>
                    <a:bodyPr/>
                    <a:lstStyle/>
                    <a:p>
                      <a:pPr algn="ctr"/>
                      <a:r>
                        <a:rPr lang="en-US" sz="1400" dirty="0" smtClean="0"/>
                        <a:t>T9</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15</a:t>
                      </a:r>
                      <a:endParaRPr lang="en-US" sz="1400" dirty="0"/>
                    </a:p>
                  </a:txBody>
                  <a:tcPr/>
                </a:tc>
              </a:tr>
              <a:tr h="459030">
                <a:tc>
                  <a:txBody>
                    <a:bodyPr/>
                    <a:lstStyle/>
                    <a:p>
                      <a:pPr algn="ctr"/>
                      <a:r>
                        <a:rPr lang="en-US" sz="1400" dirty="0" smtClean="0"/>
                        <a:t>T10</a:t>
                      </a:r>
                      <a:endParaRPr lang="en-US" sz="1400" dirty="0"/>
                    </a:p>
                  </a:txBody>
                  <a:tcPr/>
                </a:tc>
                <a:tc>
                  <a:txBody>
                    <a:bodyPr/>
                    <a:lstStyle/>
                    <a:p>
                      <a:pPr algn="ctr"/>
                      <a:r>
                        <a:rPr lang="en-US" sz="1400" dirty="0" smtClean="0"/>
                        <a:t>T7, T8 ,T9</a:t>
                      </a:r>
                      <a:endParaRPr lang="en-US" sz="1400" dirty="0"/>
                    </a:p>
                  </a:txBody>
                  <a:tcPr/>
                </a:tc>
                <a:tc>
                  <a:txBody>
                    <a:bodyPr/>
                    <a:lstStyle/>
                    <a:p>
                      <a:pPr algn="ctr"/>
                      <a:r>
                        <a:rPr lang="en-US" sz="1400" dirty="0" smtClean="0"/>
                        <a:t>20</a:t>
                      </a:r>
                      <a:endParaRPr lang="en-US" sz="1400" dirty="0"/>
                    </a:p>
                  </a:txBody>
                  <a:tcPr/>
                </a:tc>
              </a:tr>
              <a:tr h="270018">
                <a:tc>
                  <a:txBody>
                    <a:bodyPr/>
                    <a:lstStyle/>
                    <a:p>
                      <a:pPr algn="ctr"/>
                      <a:r>
                        <a:rPr lang="en-US" sz="1400" dirty="0" smtClean="0"/>
                        <a:t>T11</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10</a:t>
                      </a:r>
                      <a:endParaRPr lang="en-US" sz="1400" dirty="0"/>
                    </a:p>
                  </a:txBody>
                  <a:tcPr/>
                </a:tc>
              </a:tr>
              <a:tr h="459030">
                <a:tc>
                  <a:txBody>
                    <a:bodyPr/>
                    <a:lstStyle/>
                    <a:p>
                      <a:pPr algn="ctr"/>
                      <a:r>
                        <a:rPr lang="en-US" sz="1400" dirty="0" smtClean="0"/>
                        <a:t>T12</a:t>
                      </a:r>
                      <a:endParaRPr lang="en-US" sz="1400" dirty="0"/>
                    </a:p>
                  </a:txBody>
                  <a:tcPr/>
                </a:tc>
                <a:tc>
                  <a:txBody>
                    <a:bodyPr/>
                    <a:lstStyle/>
                    <a:p>
                      <a:pPr algn="ctr"/>
                      <a:r>
                        <a:rPr lang="en-US" sz="1400" dirty="0" smtClean="0"/>
                        <a:t>T10, T11</a:t>
                      </a:r>
                      <a:endParaRPr lang="en-US" sz="1400" dirty="0"/>
                    </a:p>
                  </a:txBody>
                  <a:tcPr/>
                </a:tc>
                <a:tc>
                  <a:txBody>
                    <a:bodyPr/>
                    <a:lstStyle/>
                    <a:p>
                      <a:pPr algn="ctr"/>
                      <a:r>
                        <a:rPr lang="en-US" sz="1400" dirty="0" smtClean="0"/>
                        <a:t>15</a:t>
                      </a:r>
                      <a:endParaRPr lang="en-US" sz="1400" dirty="0"/>
                    </a:p>
                  </a:txBody>
                  <a:tcPr/>
                </a:tc>
              </a:tr>
            </a:tbl>
          </a:graphicData>
        </a:graphic>
      </p:graphicFrame>
      <p:graphicFrame>
        <p:nvGraphicFramePr>
          <p:cNvPr id="6" name="Group 124"/>
          <p:cNvGraphicFramePr>
            <a:graphicFrameLocks noGrp="1"/>
          </p:cNvGraphicFramePr>
          <p:nvPr/>
        </p:nvGraphicFramePr>
        <p:xfrm>
          <a:off x="5715000" y="17526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7" name="Group 124"/>
          <p:cNvGraphicFramePr>
            <a:graphicFrameLocks noGrp="1"/>
          </p:cNvGraphicFramePr>
          <p:nvPr/>
        </p:nvGraphicFramePr>
        <p:xfrm>
          <a:off x="7848600" y="17526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8" name="Group 124"/>
          <p:cNvGraphicFramePr>
            <a:graphicFrameLocks noGrp="1"/>
          </p:cNvGraphicFramePr>
          <p:nvPr/>
        </p:nvGraphicFramePr>
        <p:xfrm>
          <a:off x="7010400" y="36576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T9</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40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cap="none" normalizeH="0" baseline="0" dirty="0" smtClean="0">
                          <a:ln>
                            <a:noFill/>
                          </a:ln>
                          <a:solidFill>
                            <a:schemeClr val="tx1"/>
                          </a:solidFill>
                          <a:effectLst/>
                          <a:latin typeface="Times New Roman" charset="0"/>
                        </a:rPr>
                        <a:t>46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9" name="Group 124"/>
          <p:cNvGraphicFramePr>
            <a:graphicFrameLocks noGrp="1"/>
          </p:cNvGraphicFramePr>
          <p:nvPr/>
        </p:nvGraphicFramePr>
        <p:xfrm>
          <a:off x="5715000" y="36576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T8</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10</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35</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cap="none" normalizeH="0" baseline="0" dirty="0" smtClean="0">
                          <a:ln>
                            <a:noFill/>
                          </a:ln>
                          <a:solidFill>
                            <a:schemeClr val="tx1"/>
                          </a:solidFill>
                          <a:effectLst/>
                          <a:latin typeface="Times New Roman" charset="0"/>
                        </a:rPr>
                        <a:t>46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0" name="Group 124"/>
          <p:cNvGraphicFramePr>
            <a:graphicFrameLocks noGrp="1"/>
          </p:cNvGraphicFramePr>
          <p:nvPr/>
        </p:nvGraphicFramePr>
        <p:xfrm>
          <a:off x="4419600" y="36576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T7</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12</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46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46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1" name="Group 124"/>
          <p:cNvGraphicFramePr>
            <a:graphicFrameLocks noGrp="1"/>
          </p:cNvGraphicFramePr>
          <p:nvPr/>
        </p:nvGraphicFramePr>
        <p:xfrm>
          <a:off x="7848600" y="5105400"/>
          <a:ext cx="1076325" cy="609600"/>
        </p:xfrm>
        <a:graphic>
          <a:graphicData uri="http://schemas.openxmlformats.org/drawingml/2006/table">
            <a:tbl>
              <a:tblPr>
                <a:tableStyleId>{E8B1032C-EA38-4F05-BA0D-38AFFFC7BED3}</a:tableStyleId>
              </a:tblPr>
              <a:tblGrid>
                <a:gridCol w="538163"/>
                <a:gridCol w="538162"/>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81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81</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2" name="Group 124"/>
          <p:cNvGraphicFramePr>
            <a:graphicFrameLocks noGrp="1"/>
          </p:cNvGraphicFramePr>
          <p:nvPr/>
        </p:nvGraphicFramePr>
        <p:xfrm>
          <a:off x="5715000" y="51054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3" name="Group 124"/>
          <p:cNvGraphicFramePr>
            <a:graphicFrameLocks noGrp="1"/>
          </p:cNvGraphicFramePr>
          <p:nvPr/>
        </p:nvGraphicFramePr>
        <p:xfrm>
          <a:off x="3048000" y="36576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10</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34</a:t>
                      </a:r>
                    </a:p>
                  </a:txBody>
                  <a:tcPr horzOverflow="overflow"/>
                </a:tc>
              </a:tr>
            </a:tbl>
          </a:graphicData>
        </a:graphic>
      </p:graphicFrame>
      <p:graphicFrame>
        <p:nvGraphicFramePr>
          <p:cNvPr id="14" name="Group 124"/>
          <p:cNvGraphicFramePr>
            <a:graphicFrameLocks noGrp="1"/>
          </p:cNvGraphicFramePr>
          <p:nvPr/>
        </p:nvGraphicFramePr>
        <p:xfrm>
          <a:off x="3048000" y="27432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T3</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5" name="Group 124"/>
          <p:cNvGraphicFramePr>
            <a:graphicFrameLocks noGrp="1"/>
          </p:cNvGraphicFramePr>
          <p:nvPr/>
        </p:nvGraphicFramePr>
        <p:xfrm>
          <a:off x="3048000" y="17526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19</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6" name="Group 124"/>
          <p:cNvGraphicFramePr>
            <a:graphicFrameLocks noGrp="1"/>
          </p:cNvGraphicFramePr>
          <p:nvPr/>
        </p:nvGraphicFramePr>
        <p:xfrm>
          <a:off x="3048000" y="9144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cxnSp>
        <p:nvCxnSpPr>
          <p:cNvPr id="20" name="Straight Arrow Connector 19"/>
          <p:cNvCxnSpPr/>
          <p:nvPr/>
        </p:nvCxnSpPr>
        <p:spPr>
          <a:xfrm rot="5400000">
            <a:off x="3465513" y="1638300"/>
            <a:ext cx="2301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5400000">
            <a:off x="3390901" y="2552700"/>
            <a:ext cx="3810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a:off x="3429001" y="3505200"/>
            <a:ext cx="3048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953000" y="4267200"/>
            <a:ext cx="1219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rot="5400000">
            <a:off x="5829301" y="4686300"/>
            <a:ext cx="8382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rot="10800000" flipV="1">
            <a:off x="6324600" y="4267200"/>
            <a:ext cx="1219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rot="5400000">
            <a:off x="4953000" y="2362200"/>
            <a:ext cx="1295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rot="5400000">
            <a:off x="5599113" y="3009900"/>
            <a:ext cx="12969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16200000" flipH="1">
            <a:off x="6248400" y="2362200"/>
            <a:ext cx="1295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rot="5400000">
            <a:off x="6134101" y="1638300"/>
            <a:ext cx="2286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4114800" y="2057400"/>
            <a:ext cx="1600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6781800" y="20574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rot="5400000">
            <a:off x="7008813" y="3733800"/>
            <a:ext cx="27447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6781800" y="54102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4114800" y="39624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228600" y="228600"/>
            <a:ext cx="7467600" cy="646331"/>
          </a:xfrm>
          <a:prstGeom prst="rect">
            <a:avLst/>
          </a:prstGeom>
          <a:noFill/>
        </p:spPr>
        <p:txBody>
          <a:bodyPr wrap="square" rtlCol="0">
            <a:spAutoFit/>
          </a:bodyPr>
          <a:lstStyle/>
          <a:p>
            <a:r>
              <a:rPr lang="en-US" dirty="0" smtClean="0"/>
              <a:t>Several candidates for LFT(T6).</a:t>
            </a:r>
          </a:p>
          <a:p>
            <a:r>
              <a:rPr lang="en-US" dirty="0" smtClean="0"/>
              <a:t>1. LFT(T7) – 12 = 34   2. LFT(T8) – 10 = 36, LFT(T9) – 15 = 31, LFT(T11) – 10 = 56  </a:t>
            </a:r>
            <a:endParaRPr lang="en-US" dirty="0"/>
          </a:p>
        </p:txBody>
      </p:sp>
      <p:sp>
        <p:nvSpPr>
          <p:cNvPr id="33" name="TextBox 32"/>
          <p:cNvSpPr txBox="1"/>
          <p:nvPr/>
        </p:nvSpPr>
        <p:spPr>
          <a:xfrm>
            <a:off x="381000" y="5943600"/>
            <a:ext cx="7467600" cy="923330"/>
          </a:xfrm>
          <a:prstGeom prst="rect">
            <a:avLst/>
          </a:prstGeom>
          <a:noFill/>
        </p:spPr>
        <p:txBody>
          <a:bodyPr wrap="square" rtlCol="0">
            <a:spAutoFit/>
          </a:bodyPr>
          <a:lstStyle/>
          <a:p>
            <a:r>
              <a:rPr lang="en-US" dirty="0" smtClean="0"/>
              <a:t>You have to chose the smallest value, in this case 31. Otherwise, if 34 is chosen then the LFT(T9) constraint will be violated. If 36 is chosen, then LFT(T7) and LFT(T9) will be violated and so 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ox(i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ppt_x"/>
                                          </p:val>
                                        </p:tav>
                                        <p:tav tm="100000">
                                          <p:val>
                                            <p:strVal val="#ppt_x"/>
                                          </p:val>
                                        </p:tav>
                                      </p:tavLst>
                                    </p:anim>
                                    <p:anim calcmode="lin" valueType="num">
                                      <p:cBhvr additive="base">
                                        <p:cTn id="1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24"/>
          <p:cNvGraphicFramePr>
            <a:graphicFrameLocks noGrp="1"/>
          </p:cNvGraphicFramePr>
          <p:nvPr/>
        </p:nvGraphicFramePr>
        <p:xfrm>
          <a:off x="5715000" y="9906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25</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5" name="Content Placeholder 5"/>
          <p:cNvGraphicFramePr>
            <a:graphicFrameLocks noGrp="1"/>
          </p:cNvGraphicFramePr>
          <p:nvPr>
            <p:ph idx="1"/>
          </p:nvPr>
        </p:nvGraphicFramePr>
        <p:xfrm>
          <a:off x="457200" y="1371600"/>
          <a:ext cx="2209800" cy="4428480"/>
        </p:xfrm>
        <a:graphic>
          <a:graphicData uri="http://schemas.openxmlformats.org/drawingml/2006/table">
            <a:tbl>
              <a:tblPr firstRow="1" bandRow="1">
                <a:tableStyleId>{8799B23B-EC83-4686-B30A-512413B5E67A}</a:tableStyleId>
              </a:tblPr>
              <a:tblGrid>
                <a:gridCol w="714936"/>
                <a:gridCol w="617444"/>
                <a:gridCol w="877420"/>
              </a:tblGrid>
              <a:tr h="344160">
                <a:tc>
                  <a:txBody>
                    <a:bodyPr/>
                    <a:lstStyle/>
                    <a:p>
                      <a:pPr algn="ctr"/>
                      <a:r>
                        <a:rPr lang="en-US" sz="1100" dirty="0" smtClean="0"/>
                        <a:t>Task </a:t>
                      </a:r>
                      <a:endParaRPr lang="en-US" sz="1100" dirty="0"/>
                    </a:p>
                  </a:txBody>
                  <a:tcPr/>
                </a:tc>
                <a:tc>
                  <a:txBody>
                    <a:bodyPr/>
                    <a:lstStyle/>
                    <a:p>
                      <a:pPr algn="ctr"/>
                      <a:r>
                        <a:rPr lang="en-US" sz="1100" dirty="0" err="1" smtClean="0"/>
                        <a:t>Pred</a:t>
                      </a:r>
                      <a:endParaRPr lang="en-US" sz="1100" dirty="0"/>
                    </a:p>
                  </a:txBody>
                  <a:tcPr/>
                </a:tc>
                <a:tc>
                  <a:txBody>
                    <a:bodyPr/>
                    <a:lstStyle/>
                    <a:p>
                      <a:pPr algn="ctr"/>
                      <a:r>
                        <a:rPr lang="en-US" sz="1050" dirty="0" err="1" smtClean="0"/>
                        <a:t>Dur</a:t>
                      </a:r>
                      <a:endParaRPr lang="en-US" sz="1000" dirty="0"/>
                    </a:p>
                  </a:txBody>
                  <a:tcPr/>
                </a:tc>
              </a:tr>
              <a:tr h="270018">
                <a:tc>
                  <a:txBody>
                    <a:bodyPr/>
                    <a:lstStyle/>
                    <a:p>
                      <a:pPr algn="ctr"/>
                      <a:r>
                        <a:rPr lang="en-US" sz="1400" dirty="0" smtClean="0"/>
                        <a:t>T1</a:t>
                      </a:r>
                      <a:endParaRPr lang="en-US" sz="1400" dirty="0"/>
                    </a:p>
                  </a:txBody>
                  <a:tcPr/>
                </a:tc>
                <a:tc>
                  <a:txBody>
                    <a:bodyPr/>
                    <a:lstStyle/>
                    <a:p>
                      <a:pPr algn="ctr"/>
                      <a:endParaRPr lang="en-US" sz="1400" dirty="0"/>
                    </a:p>
                  </a:txBody>
                  <a:tcPr/>
                </a:tc>
                <a:tc>
                  <a:txBody>
                    <a:bodyPr/>
                    <a:lstStyle/>
                    <a:p>
                      <a:pPr algn="ctr"/>
                      <a:r>
                        <a:rPr lang="en-US" sz="1400" dirty="0" smtClean="0"/>
                        <a:t>7</a:t>
                      </a:r>
                      <a:endParaRPr lang="en-US" sz="1400" dirty="0"/>
                    </a:p>
                  </a:txBody>
                  <a:tcPr/>
                </a:tc>
              </a:tr>
              <a:tr h="270018">
                <a:tc>
                  <a:txBody>
                    <a:bodyPr/>
                    <a:lstStyle/>
                    <a:p>
                      <a:pPr algn="ctr"/>
                      <a:r>
                        <a:rPr lang="en-US" sz="1400" dirty="0" smtClean="0"/>
                        <a:t>T2</a:t>
                      </a:r>
                      <a:endParaRPr lang="en-US" sz="1400" dirty="0"/>
                    </a:p>
                  </a:txBody>
                  <a:tcPr/>
                </a:tc>
                <a:tc>
                  <a:txBody>
                    <a:bodyPr/>
                    <a:lstStyle/>
                    <a:p>
                      <a:pPr algn="ctr"/>
                      <a:r>
                        <a:rPr lang="en-US" sz="1400" dirty="0" smtClean="0"/>
                        <a:t>T1</a:t>
                      </a:r>
                      <a:endParaRPr lang="en-US" sz="1400" dirty="0"/>
                    </a:p>
                  </a:txBody>
                  <a:tcPr/>
                </a:tc>
                <a:tc>
                  <a:txBody>
                    <a:bodyPr/>
                    <a:lstStyle/>
                    <a:p>
                      <a:pPr algn="ctr"/>
                      <a:r>
                        <a:rPr lang="en-US" sz="1400" dirty="0" smtClean="0"/>
                        <a:t>12</a:t>
                      </a:r>
                      <a:endParaRPr lang="en-US" sz="1400" dirty="0"/>
                    </a:p>
                  </a:txBody>
                  <a:tcPr/>
                </a:tc>
              </a:tr>
              <a:tr h="270018">
                <a:tc>
                  <a:txBody>
                    <a:bodyPr/>
                    <a:lstStyle/>
                    <a:p>
                      <a:pPr algn="ctr"/>
                      <a:r>
                        <a:rPr lang="en-US" sz="1400" dirty="0" smtClean="0"/>
                        <a:t>T3</a:t>
                      </a:r>
                      <a:endParaRPr lang="en-US" sz="1400" dirty="0"/>
                    </a:p>
                  </a:txBody>
                  <a:tcPr/>
                </a:tc>
                <a:tc>
                  <a:txBody>
                    <a:bodyPr/>
                    <a:lstStyle/>
                    <a:p>
                      <a:pPr algn="ctr"/>
                      <a:r>
                        <a:rPr lang="en-US" sz="1400" dirty="0" smtClean="0"/>
                        <a:t>T2</a:t>
                      </a:r>
                      <a:endParaRPr lang="en-US" sz="1400" dirty="0"/>
                    </a:p>
                  </a:txBody>
                  <a:tcPr/>
                </a:tc>
                <a:tc>
                  <a:txBody>
                    <a:bodyPr/>
                    <a:lstStyle/>
                    <a:p>
                      <a:pPr algn="ctr"/>
                      <a:r>
                        <a:rPr lang="en-US" sz="1400" dirty="0" smtClean="0"/>
                        <a:t>5</a:t>
                      </a:r>
                      <a:endParaRPr lang="en-US" sz="1400" dirty="0"/>
                    </a:p>
                  </a:txBody>
                  <a:tcPr/>
                </a:tc>
              </a:tr>
              <a:tr h="270018">
                <a:tc>
                  <a:txBody>
                    <a:bodyPr/>
                    <a:lstStyle/>
                    <a:p>
                      <a:pPr algn="ctr"/>
                      <a:r>
                        <a:rPr lang="en-US" sz="1400" dirty="0" smtClean="0"/>
                        <a:t>T4</a:t>
                      </a:r>
                      <a:endParaRPr lang="en-US" sz="1400" dirty="0"/>
                    </a:p>
                  </a:txBody>
                  <a:tcPr/>
                </a:tc>
                <a:tc>
                  <a:txBody>
                    <a:bodyPr/>
                    <a:lstStyle/>
                    <a:p>
                      <a:pPr algn="ctr"/>
                      <a:r>
                        <a:rPr lang="en-US" sz="1400" dirty="0" smtClean="0"/>
                        <a:t>T3</a:t>
                      </a:r>
                      <a:endParaRPr lang="en-US" sz="1400" dirty="0"/>
                    </a:p>
                  </a:txBody>
                  <a:tcPr/>
                </a:tc>
                <a:tc>
                  <a:txBody>
                    <a:bodyPr/>
                    <a:lstStyle/>
                    <a:p>
                      <a:pPr algn="ctr"/>
                      <a:r>
                        <a:rPr lang="en-US" sz="1400" dirty="0" smtClean="0"/>
                        <a:t>10</a:t>
                      </a:r>
                      <a:endParaRPr lang="en-US" sz="1400" dirty="0"/>
                    </a:p>
                  </a:txBody>
                  <a:tcPr/>
                </a:tc>
              </a:tr>
              <a:tr h="270018">
                <a:tc>
                  <a:txBody>
                    <a:bodyPr/>
                    <a:lstStyle/>
                    <a:p>
                      <a:pPr algn="ctr"/>
                      <a:r>
                        <a:rPr lang="en-US" sz="1400" dirty="0" smtClean="0"/>
                        <a:t>T5</a:t>
                      </a:r>
                      <a:endParaRPr lang="en-US" sz="1400" dirty="0"/>
                    </a:p>
                  </a:txBody>
                  <a:tcPr/>
                </a:tc>
                <a:tc>
                  <a:txBody>
                    <a:bodyPr/>
                    <a:lstStyle/>
                    <a:p>
                      <a:pPr algn="ctr"/>
                      <a:endParaRPr lang="en-US" sz="1400" dirty="0"/>
                    </a:p>
                  </a:txBody>
                  <a:tcPr/>
                </a:tc>
                <a:tc>
                  <a:txBody>
                    <a:bodyPr/>
                    <a:lstStyle/>
                    <a:p>
                      <a:pPr algn="ctr"/>
                      <a:r>
                        <a:rPr lang="en-US" sz="1400" dirty="0" smtClean="0"/>
                        <a:t>5</a:t>
                      </a:r>
                      <a:endParaRPr lang="en-US" sz="1400" dirty="0"/>
                    </a:p>
                  </a:txBody>
                  <a:tcPr/>
                </a:tc>
              </a:tr>
              <a:tr h="270018">
                <a:tc>
                  <a:txBody>
                    <a:bodyPr/>
                    <a:lstStyle/>
                    <a:p>
                      <a:pPr algn="ctr"/>
                      <a:r>
                        <a:rPr lang="en-US" sz="1400" dirty="0" smtClean="0"/>
                        <a:t>T6</a:t>
                      </a:r>
                      <a:endParaRPr lang="en-US" sz="1400" dirty="0"/>
                    </a:p>
                  </a:txBody>
                  <a:tcPr/>
                </a:tc>
                <a:tc>
                  <a:txBody>
                    <a:bodyPr/>
                    <a:lstStyle/>
                    <a:p>
                      <a:pPr algn="ctr"/>
                      <a:r>
                        <a:rPr lang="en-US" sz="1400" dirty="0" smtClean="0"/>
                        <a:t>T2 ,T5</a:t>
                      </a:r>
                      <a:endParaRPr lang="en-US" sz="1400" dirty="0"/>
                    </a:p>
                  </a:txBody>
                  <a:tcPr/>
                </a:tc>
                <a:tc>
                  <a:txBody>
                    <a:bodyPr/>
                    <a:lstStyle/>
                    <a:p>
                      <a:pPr algn="ctr"/>
                      <a:r>
                        <a:rPr lang="en-US" sz="1400" dirty="0" smtClean="0"/>
                        <a:t>6</a:t>
                      </a:r>
                      <a:endParaRPr lang="en-US" sz="1400" dirty="0"/>
                    </a:p>
                  </a:txBody>
                  <a:tcPr/>
                </a:tc>
              </a:tr>
              <a:tr h="270018">
                <a:tc>
                  <a:txBody>
                    <a:bodyPr/>
                    <a:lstStyle/>
                    <a:p>
                      <a:pPr algn="ctr"/>
                      <a:r>
                        <a:rPr lang="en-US" sz="1400" dirty="0" smtClean="0"/>
                        <a:t>T7</a:t>
                      </a:r>
                      <a:endParaRPr lang="en-US" sz="1400" dirty="0"/>
                    </a:p>
                  </a:txBody>
                  <a:tcPr/>
                </a:tc>
                <a:tc>
                  <a:txBody>
                    <a:bodyPr/>
                    <a:lstStyle/>
                    <a:p>
                      <a:pPr algn="ctr"/>
                      <a:r>
                        <a:rPr lang="en-US" sz="1400" dirty="0" smtClean="0"/>
                        <a:t>T4,T6</a:t>
                      </a:r>
                      <a:endParaRPr lang="en-US" sz="1400" dirty="0"/>
                    </a:p>
                  </a:txBody>
                  <a:tcPr/>
                </a:tc>
                <a:tc>
                  <a:txBody>
                    <a:bodyPr/>
                    <a:lstStyle/>
                    <a:p>
                      <a:pPr algn="ctr"/>
                      <a:r>
                        <a:rPr lang="en-US" sz="1400" dirty="0" smtClean="0"/>
                        <a:t>12</a:t>
                      </a:r>
                      <a:endParaRPr lang="en-US" sz="1400" dirty="0"/>
                    </a:p>
                  </a:txBody>
                  <a:tcPr/>
                </a:tc>
              </a:tr>
              <a:tr h="270018">
                <a:tc>
                  <a:txBody>
                    <a:bodyPr/>
                    <a:lstStyle/>
                    <a:p>
                      <a:pPr algn="ctr"/>
                      <a:r>
                        <a:rPr lang="en-US" sz="1400" dirty="0" smtClean="0"/>
                        <a:t>T8</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10</a:t>
                      </a:r>
                      <a:endParaRPr lang="en-US" sz="1400" dirty="0"/>
                    </a:p>
                  </a:txBody>
                  <a:tcPr/>
                </a:tc>
              </a:tr>
              <a:tr h="270018">
                <a:tc>
                  <a:txBody>
                    <a:bodyPr/>
                    <a:lstStyle/>
                    <a:p>
                      <a:pPr algn="ctr"/>
                      <a:r>
                        <a:rPr lang="en-US" sz="1400" dirty="0" smtClean="0"/>
                        <a:t>T9</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15</a:t>
                      </a:r>
                      <a:endParaRPr lang="en-US" sz="1400" dirty="0"/>
                    </a:p>
                  </a:txBody>
                  <a:tcPr/>
                </a:tc>
              </a:tr>
              <a:tr h="459030">
                <a:tc>
                  <a:txBody>
                    <a:bodyPr/>
                    <a:lstStyle/>
                    <a:p>
                      <a:pPr algn="ctr"/>
                      <a:r>
                        <a:rPr lang="en-US" sz="1400" dirty="0" smtClean="0"/>
                        <a:t>T10</a:t>
                      </a:r>
                      <a:endParaRPr lang="en-US" sz="1400" dirty="0"/>
                    </a:p>
                  </a:txBody>
                  <a:tcPr/>
                </a:tc>
                <a:tc>
                  <a:txBody>
                    <a:bodyPr/>
                    <a:lstStyle/>
                    <a:p>
                      <a:pPr algn="ctr"/>
                      <a:r>
                        <a:rPr lang="en-US" sz="1400" dirty="0" smtClean="0"/>
                        <a:t>T7, T8 ,T9</a:t>
                      </a:r>
                      <a:endParaRPr lang="en-US" sz="1400" dirty="0"/>
                    </a:p>
                  </a:txBody>
                  <a:tcPr/>
                </a:tc>
                <a:tc>
                  <a:txBody>
                    <a:bodyPr/>
                    <a:lstStyle/>
                    <a:p>
                      <a:pPr algn="ctr"/>
                      <a:r>
                        <a:rPr lang="en-US" sz="1400" dirty="0" smtClean="0"/>
                        <a:t>20</a:t>
                      </a:r>
                      <a:endParaRPr lang="en-US" sz="1400" dirty="0"/>
                    </a:p>
                  </a:txBody>
                  <a:tcPr/>
                </a:tc>
              </a:tr>
              <a:tr h="270018">
                <a:tc>
                  <a:txBody>
                    <a:bodyPr/>
                    <a:lstStyle/>
                    <a:p>
                      <a:pPr algn="ctr"/>
                      <a:r>
                        <a:rPr lang="en-US" sz="1400" dirty="0" smtClean="0"/>
                        <a:t>T11</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10</a:t>
                      </a:r>
                      <a:endParaRPr lang="en-US" sz="1400" dirty="0"/>
                    </a:p>
                  </a:txBody>
                  <a:tcPr/>
                </a:tc>
              </a:tr>
              <a:tr h="459030">
                <a:tc>
                  <a:txBody>
                    <a:bodyPr/>
                    <a:lstStyle/>
                    <a:p>
                      <a:pPr algn="ctr"/>
                      <a:r>
                        <a:rPr lang="en-US" sz="1400" dirty="0" smtClean="0"/>
                        <a:t>T12</a:t>
                      </a:r>
                      <a:endParaRPr lang="en-US" sz="1400" dirty="0"/>
                    </a:p>
                  </a:txBody>
                  <a:tcPr/>
                </a:tc>
                <a:tc>
                  <a:txBody>
                    <a:bodyPr/>
                    <a:lstStyle/>
                    <a:p>
                      <a:pPr algn="ctr"/>
                      <a:r>
                        <a:rPr lang="en-US" sz="1400" dirty="0" smtClean="0"/>
                        <a:t>T10, T11</a:t>
                      </a:r>
                      <a:endParaRPr lang="en-US" sz="1400" dirty="0"/>
                    </a:p>
                  </a:txBody>
                  <a:tcPr/>
                </a:tc>
                <a:tc>
                  <a:txBody>
                    <a:bodyPr/>
                    <a:lstStyle/>
                    <a:p>
                      <a:pPr algn="ctr"/>
                      <a:r>
                        <a:rPr lang="en-US" sz="1400" dirty="0" smtClean="0"/>
                        <a:t>15</a:t>
                      </a:r>
                      <a:endParaRPr lang="en-US" sz="1400" dirty="0"/>
                    </a:p>
                  </a:txBody>
                  <a:tcPr/>
                </a:tc>
              </a:tr>
            </a:tbl>
          </a:graphicData>
        </a:graphic>
      </p:graphicFrame>
      <p:graphicFrame>
        <p:nvGraphicFramePr>
          <p:cNvPr id="6" name="Group 124"/>
          <p:cNvGraphicFramePr>
            <a:graphicFrameLocks noGrp="1"/>
          </p:cNvGraphicFramePr>
          <p:nvPr/>
        </p:nvGraphicFramePr>
        <p:xfrm>
          <a:off x="5715000" y="1828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31</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7" name="Group 124"/>
          <p:cNvGraphicFramePr>
            <a:graphicFrameLocks noGrp="1"/>
          </p:cNvGraphicFramePr>
          <p:nvPr/>
        </p:nvGraphicFramePr>
        <p:xfrm>
          <a:off x="7848600" y="1828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8" name="Group 124"/>
          <p:cNvGraphicFramePr>
            <a:graphicFrameLocks noGrp="1"/>
          </p:cNvGraphicFramePr>
          <p:nvPr/>
        </p:nvGraphicFramePr>
        <p:xfrm>
          <a:off x="7010400" y="3733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T9</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40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cap="none" normalizeH="0" baseline="0" dirty="0" smtClean="0">
                          <a:ln>
                            <a:noFill/>
                          </a:ln>
                          <a:solidFill>
                            <a:schemeClr val="tx1"/>
                          </a:solidFill>
                          <a:effectLst/>
                          <a:latin typeface="Times New Roman" charset="0"/>
                        </a:rPr>
                        <a:t>46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9" name="Group 124"/>
          <p:cNvGraphicFramePr>
            <a:graphicFrameLocks noGrp="1"/>
          </p:cNvGraphicFramePr>
          <p:nvPr/>
        </p:nvGraphicFramePr>
        <p:xfrm>
          <a:off x="5715000" y="3733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T8</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10</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35</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cap="none" normalizeH="0" baseline="0" dirty="0" smtClean="0">
                          <a:ln>
                            <a:noFill/>
                          </a:ln>
                          <a:solidFill>
                            <a:schemeClr val="tx1"/>
                          </a:solidFill>
                          <a:effectLst/>
                          <a:latin typeface="Times New Roman" charset="0"/>
                        </a:rPr>
                        <a:t>46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0" name="Group 124"/>
          <p:cNvGraphicFramePr>
            <a:graphicFrameLocks noGrp="1"/>
          </p:cNvGraphicFramePr>
          <p:nvPr/>
        </p:nvGraphicFramePr>
        <p:xfrm>
          <a:off x="4419600" y="3733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T7</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12</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46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46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1" name="Group 124"/>
          <p:cNvGraphicFramePr>
            <a:graphicFrameLocks noGrp="1"/>
          </p:cNvGraphicFramePr>
          <p:nvPr/>
        </p:nvGraphicFramePr>
        <p:xfrm>
          <a:off x="7848600" y="5181600"/>
          <a:ext cx="1076325" cy="609600"/>
        </p:xfrm>
        <a:graphic>
          <a:graphicData uri="http://schemas.openxmlformats.org/drawingml/2006/table">
            <a:tbl>
              <a:tblPr>
                <a:tableStyleId>{E8B1032C-EA38-4F05-BA0D-38AFFFC7BED3}</a:tableStyleId>
              </a:tblPr>
              <a:tblGrid>
                <a:gridCol w="538163"/>
                <a:gridCol w="538162"/>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81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81</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2" name="Group 124"/>
          <p:cNvGraphicFramePr>
            <a:graphicFrameLocks noGrp="1"/>
          </p:cNvGraphicFramePr>
          <p:nvPr/>
        </p:nvGraphicFramePr>
        <p:xfrm>
          <a:off x="5715000" y="51816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3" name="Group 124"/>
          <p:cNvGraphicFramePr>
            <a:graphicFrameLocks noGrp="1"/>
          </p:cNvGraphicFramePr>
          <p:nvPr/>
        </p:nvGraphicFramePr>
        <p:xfrm>
          <a:off x="3048000" y="3733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10</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34</a:t>
                      </a:r>
                    </a:p>
                  </a:txBody>
                  <a:tcPr horzOverflow="overflow"/>
                </a:tc>
              </a:tr>
            </a:tbl>
          </a:graphicData>
        </a:graphic>
      </p:graphicFrame>
      <p:graphicFrame>
        <p:nvGraphicFramePr>
          <p:cNvPr id="14" name="Group 124"/>
          <p:cNvGraphicFramePr>
            <a:graphicFrameLocks noGrp="1"/>
          </p:cNvGraphicFramePr>
          <p:nvPr/>
        </p:nvGraphicFramePr>
        <p:xfrm>
          <a:off x="3048000" y="28194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T3</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15" name="Group 124"/>
          <p:cNvGraphicFramePr>
            <a:graphicFrameLocks noGrp="1"/>
          </p:cNvGraphicFramePr>
          <p:nvPr/>
        </p:nvGraphicFramePr>
        <p:xfrm>
          <a:off x="3048000" y="1828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19</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19</a:t>
                      </a:r>
                    </a:p>
                  </a:txBody>
                  <a:tcPr horzOverflow="overflow"/>
                </a:tc>
              </a:tr>
            </a:tbl>
          </a:graphicData>
        </a:graphic>
      </p:graphicFrame>
      <p:graphicFrame>
        <p:nvGraphicFramePr>
          <p:cNvPr id="16" name="Group 124"/>
          <p:cNvGraphicFramePr>
            <a:graphicFrameLocks noGrp="1"/>
          </p:cNvGraphicFramePr>
          <p:nvPr/>
        </p:nvGraphicFramePr>
        <p:xfrm>
          <a:off x="3048000" y="9906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r>
            </a:tbl>
          </a:graphicData>
        </a:graphic>
      </p:graphicFrame>
      <p:cxnSp>
        <p:nvCxnSpPr>
          <p:cNvPr id="20" name="Straight Arrow Connector 19"/>
          <p:cNvCxnSpPr/>
          <p:nvPr/>
        </p:nvCxnSpPr>
        <p:spPr>
          <a:xfrm rot="5400000">
            <a:off x="3465513" y="1714500"/>
            <a:ext cx="2301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5400000">
            <a:off x="3390901" y="2628900"/>
            <a:ext cx="3810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a:off x="3429001" y="3581400"/>
            <a:ext cx="3048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953000" y="4343400"/>
            <a:ext cx="1219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rot="5400000">
            <a:off x="5829301" y="4762500"/>
            <a:ext cx="8382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rot="10800000" flipV="1">
            <a:off x="6324600" y="4343400"/>
            <a:ext cx="1219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rot="5400000">
            <a:off x="4953000" y="2438400"/>
            <a:ext cx="1295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rot="5400000">
            <a:off x="5599113" y="3086100"/>
            <a:ext cx="12969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16200000" flipH="1">
            <a:off x="6248400" y="2438400"/>
            <a:ext cx="1295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rot="5400000">
            <a:off x="6134101" y="1714500"/>
            <a:ext cx="2286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4114800" y="2133600"/>
            <a:ext cx="1600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6781800" y="21336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rot="5400000">
            <a:off x="7008813" y="3810000"/>
            <a:ext cx="27447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6781800" y="54864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4114800" y="40386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228600" y="228600"/>
            <a:ext cx="7467600" cy="646331"/>
          </a:xfrm>
          <a:prstGeom prst="rect">
            <a:avLst/>
          </a:prstGeom>
          <a:noFill/>
        </p:spPr>
        <p:txBody>
          <a:bodyPr wrap="square" rtlCol="0">
            <a:spAutoFit/>
          </a:bodyPr>
          <a:lstStyle/>
          <a:p>
            <a:r>
              <a:rPr lang="en-US" dirty="0" smtClean="0"/>
              <a:t>Two candidates for LFT(T2).</a:t>
            </a:r>
          </a:p>
          <a:p>
            <a:r>
              <a:rPr lang="en-US" dirty="0" smtClean="0"/>
              <a:t>1. LFT(T3) – 5 = 19   2. LFT(T6) – 6 = 25</a:t>
            </a:r>
            <a:endParaRPr lang="en-US" dirty="0"/>
          </a:p>
        </p:txBody>
      </p:sp>
      <p:sp>
        <p:nvSpPr>
          <p:cNvPr id="33" name="TextBox 32"/>
          <p:cNvSpPr txBox="1"/>
          <p:nvPr/>
        </p:nvSpPr>
        <p:spPr>
          <a:xfrm>
            <a:off x="381000" y="5943600"/>
            <a:ext cx="7467600" cy="646331"/>
          </a:xfrm>
          <a:prstGeom prst="rect">
            <a:avLst/>
          </a:prstGeom>
          <a:noFill/>
        </p:spPr>
        <p:txBody>
          <a:bodyPr wrap="square" rtlCol="0">
            <a:spAutoFit/>
          </a:bodyPr>
          <a:lstStyle/>
          <a:p>
            <a:r>
              <a:rPr lang="en-US" dirty="0" smtClean="0"/>
              <a:t>You have to chose the smallest value, in this case 19. Otherwise, if 25 is chosen then the LFT(T3) constraint will be violated.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ox(i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ppt_x"/>
                                          </p:val>
                                        </p:tav>
                                        <p:tav tm="100000">
                                          <p:val>
                                            <p:strVal val="#ppt_x"/>
                                          </p:val>
                                        </p:tav>
                                      </p:tavLst>
                                    </p:anim>
                                    <p:anim calcmode="lin" valueType="num">
                                      <p:cBhvr additive="base">
                                        <p:cTn id="1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Group 124"/>
          <p:cNvGraphicFramePr>
            <a:graphicFrameLocks noGrp="1"/>
          </p:cNvGraphicFramePr>
          <p:nvPr/>
        </p:nvGraphicFramePr>
        <p:xfrm>
          <a:off x="5715000" y="9906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25</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34" name="Content Placeholder 5"/>
          <p:cNvGraphicFramePr>
            <a:graphicFrameLocks noGrp="1"/>
          </p:cNvGraphicFramePr>
          <p:nvPr>
            <p:ph idx="1"/>
          </p:nvPr>
        </p:nvGraphicFramePr>
        <p:xfrm>
          <a:off x="457200" y="1371600"/>
          <a:ext cx="2209800" cy="4428480"/>
        </p:xfrm>
        <a:graphic>
          <a:graphicData uri="http://schemas.openxmlformats.org/drawingml/2006/table">
            <a:tbl>
              <a:tblPr firstRow="1" bandRow="1">
                <a:tableStyleId>{8799B23B-EC83-4686-B30A-512413B5E67A}</a:tableStyleId>
              </a:tblPr>
              <a:tblGrid>
                <a:gridCol w="714936"/>
                <a:gridCol w="617444"/>
                <a:gridCol w="877420"/>
              </a:tblGrid>
              <a:tr h="344160">
                <a:tc>
                  <a:txBody>
                    <a:bodyPr/>
                    <a:lstStyle/>
                    <a:p>
                      <a:pPr algn="ctr"/>
                      <a:r>
                        <a:rPr lang="en-US" sz="1100" dirty="0" smtClean="0"/>
                        <a:t>Task </a:t>
                      </a:r>
                      <a:endParaRPr lang="en-US" sz="1100" dirty="0"/>
                    </a:p>
                  </a:txBody>
                  <a:tcPr/>
                </a:tc>
                <a:tc>
                  <a:txBody>
                    <a:bodyPr/>
                    <a:lstStyle/>
                    <a:p>
                      <a:pPr algn="ctr"/>
                      <a:r>
                        <a:rPr lang="en-US" sz="1100" dirty="0" err="1" smtClean="0"/>
                        <a:t>Pred</a:t>
                      </a:r>
                      <a:endParaRPr lang="en-US" sz="1100" dirty="0"/>
                    </a:p>
                  </a:txBody>
                  <a:tcPr/>
                </a:tc>
                <a:tc>
                  <a:txBody>
                    <a:bodyPr/>
                    <a:lstStyle/>
                    <a:p>
                      <a:pPr algn="ctr"/>
                      <a:r>
                        <a:rPr lang="en-US" sz="1050" dirty="0" err="1" smtClean="0"/>
                        <a:t>Dur</a:t>
                      </a:r>
                      <a:endParaRPr lang="en-US" sz="1000" dirty="0"/>
                    </a:p>
                  </a:txBody>
                  <a:tcPr/>
                </a:tc>
              </a:tr>
              <a:tr h="270018">
                <a:tc>
                  <a:txBody>
                    <a:bodyPr/>
                    <a:lstStyle/>
                    <a:p>
                      <a:pPr algn="ctr"/>
                      <a:r>
                        <a:rPr lang="en-US" sz="1400" dirty="0" smtClean="0"/>
                        <a:t>T1</a:t>
                      </a:r>
                      <a:endParaRPr lang="en-US" sz="1400" dirty="0"/>
                    </a:p>
                  </a:txBody>
                  <a:tcPr/>
                </a:tc>
                <a:tc>
                  <a:txBody>
                    <a:bodyPr/>
                    <a:lstStyle/>
                    <a:p>
                      <a:pPr algn="ctr"/>
                      <a:endParaRPr lang="en-US" sz="1400" dirty="0"/>
                    </a:p>
                  </a:txBody>
                  <a:tcPr/>
                </a:tc>
                <a:tc>
                  <a:txBody>
                    <a:bodyPr/>
                    <a:lstStyle/>
                    <a:p>
                      <a:pPr algn="ctr"/>
                      <a:r>
                        <a:rPr lang="en-US" sz="1400" dirty="0" smtClean="0"/>
                        <a:t>7</a:t>
                      </a:r>
                      <a:endParaRPr lang="en-US" sz="1400" dirty="0"/>
                    </a:p>
                  </a:txBody>
                  <a:tcPr/>
                </a:tc>
              </a:tr>
              <a:tr h="270018">
                <a:tc>
                  <a:txBody>
                    <a:bodyPr/>
                    <a:lstStyle/>
                    <a:p>
                      <a:pPr algn="ctr"/>
                      <a:r>
                        <a:rPr lang="en-US" sz="1400" dirty="0" smtClean="0"/>
                        <a:t>T2</a:t>
                      </a:r>
                      <a:endParaRPr lang="en-US" sz="1400" dirty="0"/>
                    </a:p>
                  </a:txBody>
                  <a:tcPr/>
                </a:tc>
                <a:tc>
                  <a:txBody>
                    <a:bodyPr/>
                    <a:lstStyle/>
                    <a:p>
                      <a:pPr algn="ctr"/>
                      <a:r>
                        <a:rPr lang="en-US" sz="1400" dirty="0" smtClean="0"/>
                        <a:t>T1</a:t>
                      </a:r>
                      <a:endParaRPr lang="en-US" sz="1400" dirty="0"/>
                    </a:p>
                  </a:txBody>
                  <a:tcPr/>
                </a:tc>
                <a:tc>
                  <a:txBody>
                    <a:bodyPr/>
                    <a:lstStyle/>
                    <a:p>
                      <a:pPr algn="ctr"/>
                      <a:r>
                        <a:rPr lang="en-US" sz="1400" dirty="0" smtClean="0"/>
                        <a:t>12</a:t>
                      </a:r>
                      <a:endParaRPr lang="en-US" sz="1400" dirty="0"/>
                    </a:p>
                  </a:txBody>
                  <a:tcPr/>
                </a:tc>
              </a:tr>
              <a:tr h="270018">
                <a:tc>
                  <a:txBody>
                    <a:bodyPr/>
                    <a:lstStyle/>
                    <a:p>
                      <a:pPr algn="ctr"/>
                      <a:r>
                        <a:rPr lang="en-US" sz="1400" dirty="0" smtClean="0"/>
                        <a:t>T3</a:t>
                      </a:r>
                      <a:endParaRPr lang="en-US" sz="1400" dirty="0"/>
                    </a:p>
                  </a:txBody>
                  <a:tcPr/>
                </a:tc>
                <a:tc>
                  <a:txBody>
                    <a:bodyPr/>
                    <a:lstStyle/>
                    <a:p>
                      <a:pPr algn="ctr"/>
                      <a:r>
                        <a:rPr lang="en-US" sz="1400" dirty="0" smtClean="0"/>
                        <a:t>T2</a:t>
                      </a:r>
                      <a:endParaRPr lang="en-US" sz="1400" dirty="0"/>
                    </a:p>
                  </a:txBody>
                  <a:tcPr/>
                </a:tc>
                <a:tc>
                  <a:txBody>
                    <a:bodyPr/>
                    <a:lstStyle/>
                    <a:p>
                      <a:pPr algn="ctr"/>
                      <a:r>
                        <a:rPr lang="en-US" sz="1400" dirty="0" smtClean="0"/>
                        <a:t>5</a:t>
                      </a:r>
                      <a:endParaRPr lang="en-US" sz="1400" dirty="0"/>
                    </a:p>
                  </a:txBody>
                  <a:tcPr/>
                </a:tc>
              </a:tr>
              <a:tr h="270018">
                <a:tc>
                  <a:txBody>
                    <a:bodyPr/>
                    <a:lstStyle/>
                    <a:p>
                      <a:pPr algn="ctr"/>
                      <a:r>
                        <a:rPr lang="en-US" sz="1400" dirty="0" smtClean="0"/>
                        <a:t>T4</a:t>
                      </a:r>
                      <a:endParaRPr lang="en-US" sz="1400" dirty="0"/>
                    </a:p>
                  </a:txBody>
                  <a:tcPr/>
                </a:tc>
                <a:tc>
                  <a:txBody>
                    <a:bodyPr/>
                    <a:lstStyle/>
                    <a:p>
                      <a:pPr algn="ctr"/>
                      <a:r>
                        <a:rPr lang="en-US" sz="1400" dirty="0" smtClean="0"/>
                        <a:t>T3</a:t>
                      </a:r>
                      <a:endParaRPr lang="en-US" sz="1400" dirty="0"/>
                    </a:p>
                  </a:txBody>
                  <a:tcPr/>
                </a:tc>
                <a:tc>
                  <a:txBody>
                    <a:bodyPr/>
                    <a:lstStyle/>
                    <a:p>
                      <a:pPr algn="ctr"/>
                      <a:r>
                        <a:rPr lang="en-US" sz="1400" dirty="0" smtClean="0"/>
                        <a:t>10</a:t>
                      </a:r>
                      <a:endParaRPr lang="en-US" sz="1400" dirty="0"/>
                    </a:p>
                  </a:txBody>
                  <a:tcPr/>
                </a:tc>
              </a:tr>
              <a:tr h="270018">
                <a:tc>
                  <a:txBody>
                    <a:bodyPr/>
                    <a:lstStyle/>
                    <a:p>
                      <a:pPr algn="ctr"/>
                      <a:r>
                        <a:rPr lang="en-US" sz="1400" dirty="0" smtClean="0"/>
                        <a:t>T5</a:t>
                      </a:r>
                      <a:endParaRPr lang="en-US" sz="1400" dirty="0"/>
                    </a:p>
                  </a:txBody>
                  <a:tcPr/>
                </a:tc>
                <a:tc>
                  <a:txBody>
                    <a:bodyPr/>
                    <a:lstStyle/>
                    <a:p>
                      <a:pPr algn="ctr"/>
                      <a:endParaRPr lang="en-US" sz="1400" dirty="0"/>
                    </a:p>
                  </a:txBody>
                  <a:tcPr/>
                </a:tc>
                <a:tc>
                  <a:txBody>
                    <a:bodyPr/>
                    <a:lstStyle/>
                    <a:p>
                      <a:pPr algn="ctr"/>
                      <a:r>
                        <a:rPr lang="en-US" sz="1400" dirty="0" smtClean="0"/>
                        <a:t>5</a:t>
                      </a:r>
                      <a:endParaRPr lang="en-US" sz="1400" dirty="0"/>
                    </a:p>
                  </a:txBody>
                  <a:tcPr/>
                </a:tc>
              </a:tr>
              <a:tr h="270018">
                <a:tc>
                  <a:txBody>
                    <a:bodyPr/>
                    <a:lstStyle/>
                    <a:p>
                      <a:pPr algn="ctr"/>
                      <a:r>
                        <a:rPr lang="en-US" sz="1400" dirty="0" smtClean="0"/>
                        <a:t>T6</a:t>
                      </a:r>
                      <a:endParaRPr lang="en-US" sz="1400" dirty="0"/>
                    </a:p>
                  </a:txBody>
                  <a:tcPr/>
                </a:tc>
                <a:tc>
                  <a:txBody>
                    <a:bodyPr/>
                    <a:lstStyle/>
                    <a:p>
                      <a:pPr algn="ctr"/>
                      <a:r>
                        <a:rPr lang="en-US" sz="1400" dirty="0" smtClean="0"/>
                        <a:t>T2 ,T5</a:t>
                      </a:r>
                      <a:endParaRPr lang="en-US" sz="1400" dirty="0"/>
                    </a:p>
                  </a:txBody>
                  <a:tcPr/>
                </a:tc>
                <a:tc>
                  <a:txBody>
                    <a:bodyPr/>
                    <a:lstStyle/>
                    <a:p>
                      <a:pPr algn="ctr"/>
                      <a:r>
                        <a:rPr lang="en-US" sz="1400" dirty="0" smtClean="0"/>
                        <a:t>6</a:t>
                      </a:r>
                      <a:endParaRPr lang="en-US" sz="1400" dirty="0"/>
                    </a:p>
                  </a:txBody>
                  <a:tcPr/>
                </a:tc>
              </a:tr>
              <a:tr h="270018">
                <a:tc>
                  <a:txBody>
                    <a:bodyPr/>
                    <a:lstStyle/>
                    <a:p>
                      <a:pPr algn="ctr"/>
                      <a:r>
                        <a:rPr lang="en-US" sz="1400" dirty="0" smtClean="0"/>
                        <a:t>T7</a:t>
                      </a:r>
                      <a:endParaRPr lang="en-US" sz="1400" dirty="0"/>
                    </a:p>
                  </a:txBody>
                  <a:tcPr/>
                </a:tc>
                <a:tc>
                  <a:txBody>
                    <a:bodyPr/>
                    <a:lstStyle/>
                    <a:p>
                      <a:pPr algn="ctr"/>
                      <a:r>
                        <a:rPr lang="en-US" sz="1400" dirty="0" smtClean="0"/>
                        <a:t>T4,T6</a:t>
                      </a:r>
                      <a:endParaRPr lang="en-US" sz="1400" dirty="0"/>
                    </a:p>
                  </a:txBody>
                  <a:tcPr/>
                </a:tc>
                <a:tc>
                  <a:txBody>
                    <a:bodyPr/>
                    <a:lstStyle/>
                    <a:p>
                      <a:pPr algn="ctr"/>
                      <a:r>
                        <a:rPr lang="en-US" sz="1400" dirty="0" smtClean="0"/>
                        <a:t>12</a:t>
                      </a:r>
                      <a:endParaRPr lang="en-US" sz="1400" dirty="0"/>
                    </a:p>
                  </a:txBody>
                  <a:tcPr/>
                </a:tc>
              </a:tr>
              <a:tr h="270018">
                <a:tc>
                  <a:txBody>
                    <a:bodyPr/>
                    <a:lstStyle/>
                    <a:p>
                      <a:pPr algn="ctr"/>
                      <a:r>
                        <a:rPr lang="en-US" sz="1400" dirty="0" smtClean="0"/>
                        <a:t>T8</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10</a:t>
                      </a:r>
                      <a:endParaRPr lang="en-US" sz="1400" dirty="0"/>
                    </a:p>
                  </a:txBody>
                  <a:tcPr/>
                </a:tc>
              </a:tr>
              <a:tr h="270018">
                <a:tc>
                  <a:txBody>
                    <a:bodyPr/>
                    <a:lstStyle/>
                    <a:p>
                      <a:pPr algn="ctr"/>
                      <a:r>
                        <a:rPr lang="en-US" sz="1400" dirty="0" smtClean="0"/>
                        <a:t>T9</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15</a:t>
                      </a:r>
                      <a:endParaRPr lang="en-US" sz="1400" dirty="0"/>
                    </a:p>
                  </a:txBody>
                  <a:tcPr/>
                </a:tc>
              </a:tr>
              <a:tr h="459030">
                <a:tc>
                  <a:txBody>
                    <a:bodyPr/>
                    <a:lstStyle/>
                    <a:p>
                      <a:pPr algn="ctr"/>
                      <a:r>
                        <a:rPr lang="en-US" sz="1400" dirty="0" smtClean="0"/>
                        <a:t>T10</a:t>
                      </a:r>
                      <a:endParaRPr lang="en-US" sz="1400" dirty="0"/>
                    </a:p>
                  </a:txBody>
                  <a:tcPr/>
                </a:tc>
                <a:tc>
                  <a:txBody>
                    <a:bodyPr/>
                    <a:lstStyle/>
                    <a:p>
                      <a:pPr algn="ctr"/>
                      <a:r>
                        <a:rPr lang="en-US" sz="1400" dirty="0" smtClean="0"/>
                        <a:t>T7, T8 ,T9</a:t>
                      </a:r>
                      <a:endParaRPr lang="en-US" sz="1400" dirty="0"/>
                    </a:p>
                  </a:txBody>
                  <a:tcPr/>
                </a:tc>
                <a:tc>
                  <a:txBody>
                    <a:bodyPr/>
                    <a:lstStyle/>
                    <a:p>
                      <a:pPr algn="ctr"/>
                      <a:r>
                        <a:rPr lang="en-US" sz="1400" dirty="0" smtClean="0"/>
                        <a:t>20</a:t>
                      </a:r>
                      <a:endParaRPr lang="en-US" sz="1400" dirty="0"/>
                    </a:p>
                  </a:txBody>
                  <a:tcPr/>
                </a:tc>
              </a:tr>
              <a:tr h="270018">
                <a:tc>
                  <a:txBody>
                    <a:bodyPr/>
                    <a:lstStyle/>
                    <a:p>
                      <a:pPr algn="ctr"/>
                      <a:r>
                        <a:rPr lang="en-US" sz="1400" dirty="0" smtClean="0"/>
                        <a:t>T11</a:t>
                      </a:r>
                      <a:endParaRPr lang="en-US" sz="1400" dirty="0"/>
                    </a:p>
                  </a:txBody>
                  <a:tcPr/>
                </a:tc>
                <a:tc>
                  <a:txBody>
                    <a:bodyPr/>
                    <a:lstStyle/>
                    <a:p>
                      <a:pPr algn="ctr"/>
                      <a:r>
                        <a:rPr lang="en-US" sz="1400" dirty="0" smtClean="0"/>
                        <a:t>T6</a:t>
                      </a:r>
                      <a:endParaRPr lang="en-US" sz="1400" dirty="0"/>
                    </a:p>
                  </a:txBody>
                  <a:tcPr/>
                </a:tc>
                <a:tc>
                  <a:txBody>
                    <a:bodyPr/>
                    <a:lstStyle/>
                    <a:p>
                      <a:pPr algn="ctr"/>
                      <a:r>
                        <a:rPr lang="en-US" sz="1400" dirty="0" smtClean="0"/>
                        <a:t>10</a:t>
                      </a:r>
                      <a:endParaRPr lang="en-US" sz="1400" dirty="0"/>
                    </a:p>
                  </a:txBody>
                  <a:tcPr/>
                </a:tc>
              </a:tr>
              <a:tr h="459030">
                <a:tc>
                  <a:txBody>
                    <a:bodyPr/>
                    <a:lstStyle/>
                    <a:p>
                      <a:pPr algn="ctr"/>
                      <a:r>
                        <a:rPr lang="en-US" sz="1400" dirty="0" smtClean="0"/>
                        <a:t>T12</a:t>
                      </a:r>
                      <a:endParaRPr lang="en-US" sz="1400" dirty="0"/>
                    </a:p>
                  </a:txBody>
                  <a:tcPr/>
                </a:tc>
                <a:tc>
                  <a:txBody>
                    <a:bodyPr/>
                    <a:lstStyle/>
                    <a:p>
                      <a:pPr algn="ctr"/>
                      <a:r>
                        <a:rPr lang="en-US" sz="1400" dirty="0" smtClean="0"/>
                        <a:t>T10, T11</a:t>
                      </a:r>
                      <a:endParaRPr lang="en-US" sz="1400" dirty="0"/>
                    </a:p>
                  </a:txBody>
                  <a:tcPr/>
                </a:tc>
                <a:tc>
                  <a:txBody>
                    <a:bodyPr/>
                    <a:lstStyle/>
                    <a:p>
                      <a:pPr algn="ctr"/>
                      <a:r>
                        <a:rPr lang="en-US" sz="1400" dirty="0" smtClean="0"/>
                        <a:t>15</a:t>
                      </a:r>
                      <a:endParaRPr lang="en-US" sz="1400" dirty="0"/>
                    </a:p>
                  </a:txBody>
                  <a:tcPr/>
                </a:tc>
              </a:tr>
            </a:tbl>
          </a:graphicData>
        </a:graphic>
      </p:graphicFrame>
      <p:graphicFrame>
        <p:nvGraphicFramePr>
          <p:cNvPr id="35" name="Group 124"/>
          <p:cNvGraphicFramePr>
            <a:graphicFrameLocks noGrp="1"/>
          </p:cNvGraphicFramePr>
          <p:nvPr/>
        </p:nvGraphicFramePr>
        <p:xfrm>
          <a:off x="5715000" y="1828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31</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36" name="Group 124"/>
          <p:cNvGraphicFramePr>
            <a:graphicFrameLocks noGrp="1"/>
          </p:cNvGraphicFramePr>
          <p:nvPr/>
        </p:nvGraphicFramePr>
        <p:xfrm>
          <a:off x="7848600" y="1828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38" name="Group 124"/>
          <p:cNvGraphicFramePr>
            <a:graphicFrameLocks noGrp="1"/>
          </p:cNvGraphicFramePr>
          <p:nvPr/>
        </p:nvGraphicFramePr>
        <p:xfrm>
          <a:off x="7010400" y="3733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T9</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40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cap="none" normalizeH="0" baseline="0" dirty="0" smtClean="0">
                          <a:ln>
                            <a:noFill/>
                          </a:ln>
                          <a:solidFill>
                            <a:schemeClr val="tx1"/>
                          </a:solidFill>
                          <a:effectLst/>
                          <a:latin typeface="Times New Roman" charset="0"/>
                        </a:rPr>
                        <a:t>46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39" name="Group 124"/>
          <p:cNvGraphicFramePr>
            <a:graphicFrameLocks noGrp="1"/>
          </p:cNvGraphicFramePr>
          <p:nvPr/>
        </p:nvGraphicFramePr>
        <p:xfrm>
          <a:off x="5715000" y="3733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T8</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10</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35</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cap="none" normalizeH="0" baseline="0" dirty="0" smtClean="0">
                          <a:ln>
                            <a:noFill/>
                          </a:ln>
                          <a:solidFill>
                            <a:schemeClr val="tx1"/>
                          </a:solidFill>
                          <a:effectLst/>
                          <a:latin typeface="Times New Roman" charset="0"/>
                        </a:rPr>
                        <a:t>46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41" name="Group 124"/>
          <p:cNvGraphicFramePr>
            <a:graphicFrameLocks noGrp="1"/>
          </p:cNvGraphicFramePr>
          <p:nvPr/>
        </p:nvGraphicFramePr>
        <p:xfrm>
          <a:off x="4419600" y="3733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T7</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12</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46</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46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42" name="Group 124"/>
          <p:cNvGraphicFramePr>
            <a:graphicFrameLocks noGrp="1"/>
          </p:cNvGraphicFramePr>
          <p:nvPr/>
        </p:nvGraphicFramePr>
        <p:xfrm>
          <a:off x="7848600" y="5181600"/>
          <a:ext cx="1076325" cy="609600"/>
        </p:xfrm>
        <a:graphic>
          <a:graphicData uri="http://schemas.openxmlformats.org/drawingml/2006/table">
            <a:tbl>
              <a:tblPr>
                <a:tableStyleId>{E8B1032C-EA38-4F05-BA0D-38AFFFC7BED3}</a:tableStyleId>
              </a:tblPr>
              <a:tblGrid>
                <a:gridCol w="538163"/>
                <a:gridCol w="538162"/>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15</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81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81</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44" name="Group 124"/>
          <p:cNvGraphicFramePr>
            <a:graphicFrameLocks noGrp="1"/>
          </p:cNvGraphicFramePr>
          <p:nvPr/>
        </p:nvGraphicFramePr>
        <p:xfrm>
          <a:off x="5715000" y="51816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20</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66</a:t>
                      </a:r>
                      <a:endParaRPr kumimoji="0" lang="en-US" sz="1400" b="0"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45" name="Group 124"/>
          <p:cNvGraphicFramePr>
            <a:graphicFrameLocks noGrp="1"/>
          </p:cNvGraphicFramePr>
          <p:nvPr/>
        </p:nvGraphicFramePr>
        <p:xfrm>
          <a:off x="3048000" y="3733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10</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34</a:t>
                      </a:r>
                    </a:p>
                  </a:txBody>
                  <a:tcPr horzOverflow="overflow"/>
                </a:tc>
              </a:tr>
            </a:tbl>
          </a:graphicData>
        </a:graphic>
      </p:graphicFrame>
      <p:graphicFrame>
        <p:nvGraphicFramePr>
          <p:cNvPr id="47" name="Group 124"/>
          <p:cNvGraphicFramePr>
            <a:graphicFrameLocks noGrp="1"/>
          </p:cNvGraphicFramePr>
          <p:nvPr/>
        </p:nvGraphicFramePr>
        <p:xfrm>
          <a:off x="3048000" y="28194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T3</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5</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24</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bl>
          </a:graphicData>
        </a:graphic>
      </p:graphicFrame>
      <p:graphicFrame>
        <p:nvGraphicFramePr>
          <p:cNvPr id="48" name="Group 124"/>
          <p:cNvGraphicFramePr>
            <a:graphicFrameLocks noGrp="1"/>
          </p:cNvGraphicFramePr>
          <p:nvPr/>
        </p:nvGraphicFramePr>
        <p:xfrm>
          <a:off x="3048000" y="18288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12</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19</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19</a:t>
                      </a:r>
                    </a:p>
                  </a:txBody>
                  <a:tcPr horzOverflow="overflow"/>
                </a:tc>
              </a:tr>
            </a:tbl>
          </a:graphicData>
        </a:graphic>
      </p:graphicFrame>
      <p:graphicFrame>
        <p:nvGraphicFramePr>
          <p:cNvPr id="50" name="Group 124"/>
          <p:cNvGraphicFramePr>
            <a:graphicFrameLocks noGrp="1"/>
          </p:cNvGraphicFramePr>
          <p:nvPr/>
        </p:nvGraphicFramePr>
        <p:xfrm>
          <a:off x="3048000" y="990600"/>
          <a:ext cx="1076325" cy="609600"/>
        </p:xfrm>
        <a:graphic>
          <a:graphicData uri="http://schemas.openxmlformats.org/drawingml/2006/table">
            <a:tbl>
              <a:tblPr>
                <a:tableStyleId>{E8B1032C-EA38-4F05-BA0D-38AFFFC7BED3}</a:tableStyleId>
              </a:tblPr>
              <a:tblGrid>
                <a:gridCol w="538163"/>
                <a:gridCol w="538162"/>
              </a:tblGrid>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T1</a:t>
                      </a:r>
                      <a:endParaRPr kumimoji="0" lang="en-US" sz="1400" b="1"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7</a:t>
                      </a:r>
                    </a:p>
                  </a:txBody>
                  <a:tcPr horzOverflow="overflow"/>
                </a:tc>
              </a:tr>
            </a:tbl>
          </a:graphicData>
        </a:graphic>
      </p:graphicFrame>
      <p:cxnSp>
        <p:nvCxnSpPr>
          <p:cNvPr id="51" name="Straight Arrow Connector 50"/>
          <p:cNvCxnSpPr/>
          <p:nvPr/>
        </p:nvCxnSpPr>
        <p:spPr>
          <a:xfrm rot="5400000">
            <a:off x="3465513" y="1714500"/>
            <a:ext cx="230188" cy="15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3" name="Straight Arrow Connector 52"/>
          <p:cNvCxnSpPr/>
          <p:nvPr/>
        </p:nvCxnSpPr>
        <p:spPr>
          <a:xfrm rot="5400000">
            <a:off x="3390901" y="2628900"/>
            <a:ext cx="381000" cy="3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4" name="Straight Arrow Connector 53"/>
          <p:cNvCxnSpPr/>
          <p:nvPr/>
        </p:nvCxnSpPr>
        <p:spPr>
          <a:xfrm rot="5400000">
            <a:off x="3429001" y="3581400"/>
            <a:ext cx="304800" cy="3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6" name="Straight Arrow Connector 55"/>
          <p:cNvCxnSpPr/>
          <p:nvPr/>
        </p:nvCxnSpPr>
        <p:spPr>
          <a:xfrm>
            <a:off x="4953000" y="4343400"/>
            <a:ext cx="1219200" cy="838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7" name="Straight Arrow Connector 56"/>
          <p:cNvCxnSpPr/>
          <p:nvPr/>
        </p:nvCxnSpPr>
        <p:spPr>
          <a:xfrm rot="5400000">
            <a:off x="5829301" y="4762500"/>
            <a:ext cx="8382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rot="10800000" flipV="1">
            <a:off x="6324600" y="4343400"/>
            <a:ext cx="1219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rot="5400000">
            <a:off x="4953000" y="2438400"/>
            <a:ext cx="1295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rot="5400000">
            <a:off x="5599113" y="3086100"/>
            <a:ext cx="12969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rot="16200000" flipH="1">
            <a:off x="6248400" y="2438400"/>
            <a:ext cx="12954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rot="5400000">
            <a:off x="6134101" y="1714500"/>
            <a:ext cx="2286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114800" y="2133600"/>
            <a:ext cx="1600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6781800" y="2133600"/>
            <a:ext cx="1066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rot="5400000">
            <a:off x="7008813" y="3810000"/>
            <a:ext cx="27447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781800" y="5486400"/>
            <a:ext cx="10668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9" name="Straight Arrow Connector 68"/>
          <p:cNvCxnSpPr/>
          <p:nvPr/>
        </p:nvCxnSpPr>
        <p:spPr>
          <a:xfrm>
            <a:off x="4114800" y="4038600"/>
            <a:ext cx="3048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381000" y="87868"/>
            <a:ext cx="6096000" cy="369332"/>
          </a:xfrm>
          <a:prstGeom prst="rect">
            <a:avLst/>
          </a:prstGeom>
          <a:noFill/>
        </p:spPr>
        <p:txBody>
          <a:bodyPr wrap="square" rtlCol="0">
            <a:spAutoFit/>
          </a:bodyPr>
          <a:lstStyle/>
          <a:p>
            <a:r>
              <a:rPr lang="en-US" dirty="0" smtClean="0"/>
              <a:t>Critical path: T1-T2-T3-T4-T7-T10-T12</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923</Words>
  <Application>Microsoft Office PowerPoint</Application>
  <PresentationFormat>On-screen Show (4:3)</PresentationFormat>
  <Paragraphs>615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Sunny</dc:creator>
  <cp:lastModifiedBy>Sunny</cp:lastModifiedBy>
  <cp:revision>12</cp:revision>
  <dcterms:created xsi:type="dcterms:W3CDTF">2006-08-16T00:00:00Z</dcterms:created>
  <dcterms:modified xsi:type="dcterms:W3CDTF">2014-05-13T09:36:37Z</dcterms:modified>
</cp:coreProperties>
</file>