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4" r:id="rId3"/>
    <p:sldId id="260" r:id="rId4"/>
    <p:sldId id="261" r:id="rId5"/>
    <p:sldId id="257" r:id="rId6"/>
    <p:sldId id="262" r:id="rId7"/>
    <p:sldId id="275" r:id="rId8"/>
    <p:sldId id="263" r:id="rId9"/>
    <p:sldId id="267" r:id="rId10"/>
    <p:sldId id="265" r:id="rId11"/>
    <p:sldId id="266" r:id="rId12"/>
    <p:sldId id="268" r:id="rId13"/>
    <p:sldId id="269" r:id="rId14"/>
    <p:sldId id="271" r:id="rId15"/>
    <p:sldId id="270" r:id="rId16"/>
    <p:sldId id="258" r:id="rId17"/>
    <p:sldId id="272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FDFD1-CF7A-4377-BC57-87DB37FCC064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CAB70-230D-4AC1-A216-10ACE51B10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70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175C0A47-8A4D-4428-8AD2-B1CAB9593A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94B43B2-0AD0-4F68-9705-F7ECE17EBA2E}" type="slidenum">
              <a:rPr lang="en-US" altLang="en-US"/>
              <a:pPr eaLnBrk="1" hangingPunct="1"/>
              <a:t>2</a:t>
            </a:fld>
            <a:endParaRPr lang="en-US" altLang="en-US" dirty="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27291DD0-2766-44A4-9780-C07E64392E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0B915F4E-D0A8-437B-9D58-C139D909DD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90BD1-9709-48B3-B5F4-856B8BB8C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AAF7C-3D9C-40F4-9C8E-71D66D19E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D1E5C-6488-4666-976B-7D76B1FB4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B15D-13D1-4AF8-B6F0-4BD151B10432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6655-8860-4AB6-ACAC-F0203590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15686-7578-4939-B326-246835C5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E4C6-BB8A-4FFF-8213-C271E31B1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6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3F60-4C89-42D4-AEA6-94FB07D7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3CD1D-8FB3-4DD9-B41D-3DE1F775C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51E4D-70E7-448D-9AE1-05410DD2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B15D-13D1-4AF8-B6F0-4BD151B10432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99CCD-E743-4345-BF72-5D82ED53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4FD04-278F-45B3-9087-5E964C94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E4C6-BB8A-4FFF-8213-C271E31B1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54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7970F2-03EA-4271-8C7D-EC8F40387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AF149-E73C-4230-8052-3A5ABDA99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E55FA-8C98-4BBB-BD57-FD7D35991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B15D-13D1-4AF8-B6F0-4BD151B10432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838C2-DF82-47F8-B93A-7E2B598E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68891-6D3F-4765-B13A-CE350FAB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E4C6-BB8A-4FFF-8213-C271E31B1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4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D8CD7-A4FF-4DE4-BD5C-D94D95A3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3B145-BB16-4F5D-A1E0-9AE391B02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F5D7C-C188-4B52-9154-B0E78B25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B15D-13D1-4AF8-B6F0-4BD151B10432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3BCF1-5AF4-41C3-87C8-CD9CF2F6B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B405-9764-42EC-B5FD-0F3F03E4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E4C6-BB8A-4FFF-8213-C271E31B1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3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E9F9-5E95-4DDC-8A6D-8DA19349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83536-F893-4A68-9B24-7EDB14F28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4656C-4DED-4AAB-B7F0-D393E3DE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B15D-13D1-4AF8-B6F0-4BD151B10432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632D2-2D75-412F-8F6E-242465D3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34BE1-9E79-45A0-B3C4-6B48EE7F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E4C6-BB8A-4FFF-8213-C271E31B1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8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633F-3A63-4EA6-AA87-E33C41C8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540AA-FB0E-4187-AA80-BC7BEB873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95B29-251A-4A6E-B287-366C1C7BF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95B1A-95D8-40EB-A80A-321033E8B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B15D-13D1-4AF8-B6F0-4BD151B10432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CC2A8-A217-4299-83B3-9D750DE2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5D9BB-2AAD-4030-B198-4A413C97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E4C6-BB8A-4FFF-8213-C271E31B1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02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503D-C950-42E8-A04A-41E99A86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7879A-DB49-4B10-BF30-AD7DEEA03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494ED-18A8-4B07-8ED4-D7C31AA17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07CBF-67C0-4470-B3F3-0C19AA432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8A3A7F-9CBA-461A-8D86-09A2F8AF7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8B6628-992D-4434-9FBA-015A0881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B15D-13D1-4AF8-B6F0-4BD151B10432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C75617-072F-432A-B44A-B2AB5E0D0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C372D2-52CE-4134-9DDA-44713F0AA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E4C6-BB8A-4FFF-8213-C271E31B1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4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33064-9772-4B85-806A-39103A27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0C7E1-7523-4AEE-B881-D3E15A9B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B15D-13D1-4AF8-B6F0-4BD151B10432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B003B-ADA0-4580-A1F0-B8801DE5B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98B46-ADAB-4311-841B-8C3E1A32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E4C6-BB8A-4FFF-8213-C271E31B1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1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E243C-C088-4CD1-91FE-398B1BC3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B15D-13D1-4AF8-B6F0-4BD151B10432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763E32-8FD5-4EB3-8F1A-98AB4995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31DBA-F1DF-42F2-AA8D-74993FD0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E4C6-BB8A-4FFF-8213-C271E31B1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5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30971-4606-410E-9054-5C717340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85A1A-F0D5-4C09-A5C8-4E8C4CF75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39692-6487-4317-9AE4-182736F8E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7129D-EBC2-4CF7-B7F6-A58DD151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B15D-13D1-4AF8-B6F0-4BD151B10432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EA708-F972-4970-9E4E-7AFFD7A9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78F56-71D7-4BA0-9572-8D9AB199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E4C6-BB8A-4FFF-8213-C271E31B1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1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BAE73-5881-42FD-A2C7-096D96AE2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F3065B-8DDA-492E-B0CA-00A618204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89190-70A3-4F61-A7F6-5E0145065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A67FD-9489-4C28-8E44-8A40436D7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B15D-13D1-4AF8-B6F0-4BD151B10432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EF0D2-6FA0-4CCF-8625-C45DBF60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8AAFD-CCEE-4FAA-9041-BC0CE67B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E4C6-BB8A-4FFF-8213-C271E31B1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2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44A063-1ADF-43C0-A057-E98B8F7B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57CC3-CA68-4FE3-A2F1-7AED9F64C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3ADC8-027B-4846-A082-B24532069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CB15D-13D1-4AF8-B6F0-4BD151B10432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84BCB-5795-4EE1-9AD6-A8D4250F3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3A3ED-5D67-4CA0-895A-579BBAA76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1E4C6-BB8A-4FFF-8213-C271E31B1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9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9BC79-515D-4949-9C2D-33601A903C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Miscellaneous topics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FC12F-A6B5-424E-B725-F5E8844D4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SAD301</a:t>
            </a:r>
          </a:p>
        </p:txBody>
      </p:sp>
    </p:spTree>
    <p:extLst>
      <p:ext uri="{BB962C8B-B14F-4D97-AF65-F5344CB8AC3E}">
        <p14:creationId xmlns:p14="http://schemas.microsoft.com/office/powerpoint/2010/main" val="1157980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0C21-5EEA-44CB-911A-042C66B6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about choosing 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A5BB4-C596-42E6-96AB-C700951D4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Users who can articulate </a:t>
            </a:r>
          </a:p>
          <a:p>
            <a:pPr lvl="1"/>
            <a:r>
              <a:rPr lang="en-US" dirty="0"/>
              <a:t>what information </a:t>
            </a:r>
            <a:r>
              <a:rPr lang="en-US" dirty="0">
                <a:solidFill>
                  <a:srgbClr val="FF0000"/>
                </a:solidFill>
              </a:rPr>
              <a:t>they need to perform their jobs</a:t>
            </a:r>
            <a:r>
              <a:rPr lang="en-US" dirty="0"/>
              <a:t> as well as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what they desire</a:t>
            </a:r>
            <a:r>
              <a:rPr lang="en-US" dirty="0"/>
              <a:t> in a new or improved computer system.</a:t>
            </a:r>
          </a:p>
          <a:p>
            <a:r>
              <a:rPr lang="en-US" dirty="0"/>
              <a:t>The session leader should be someone who has excellent communication skills to facilitate appropriate interactions.</a:t>
            </a:r>
          </a:p>
          <a:p>
            <a:pPr lvl="1"/>
            <a:r>
              <a:rPr lang="en-US" dirty="0"/>
              <a:t>He may not be an expert in systems analysis and design.</a:t>
            </a:r>
          </a:p>
          <a:p>
            <a:r>
              <a:rPr lang="en-US" dirty="0"/>
              <a:t>Should also include one or two observers</a:t>
            </a:r>
          </a:p>
          <a:p>
            <a:pPr lvl="1"/>
            <a:r>
              <a:rPr lang="en-US" dirty="0"/>
              <a:t> from other functional areas </a:t>
            </a:r>
          </a:p>
          <a:p>
            <a:pPr lvl="1"/>
            <a:r>
              <a:rPr lang="en-US" dirty="0"/>
              <a:t>to offer technical explanations and advice to the group during the sessions.</a:t>
            </a:r>
          </a:p>
          <a:p>
            <a:pPr lvl="1"/>
            <a:r>
              <a:rPr lang="en-US" dirty="0"/>
              <a:t>May be analysts or technical experts</a:t>
            </a:r>
          </a:p>
          <a:p>
            <a:r>
              <a:rPr lang="en-US" dirty="0"/>
              <a:t>One scribe from the IS department to formally write down everything that is done.</a:t>
            </a:r>
          </a:p>
        </p:txBody>
      </p:sp>
    </p:spTree>
    <p:extLst>
      <p:ext uri="{BB962C8B-B14F-4D97-AF65-F5344CB8AC3E}">
        <p14:creationId xmlns:p14="http://schemas.microsoft.com/office/powerpoint/2010/main" val="2494001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1671-0A49-4C02-A97A-7970AD05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Hold JAD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513DF-B7A8-4BA0-B25D-4689CC09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at all possible, it is recommended to holding the two-to-four-day sessions </a:t>
            </a:r>
            <a:r>
              <a:rPr lang="en-US" dirty="0">
                <a:solidFill>
                  <a:srgbClr val="FF0000"/>
                </a:solidFill>
              </a:rPr>
              <a:t>off-site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away from </a:t>
            </a:r>
            <a:r>
              <a:rPr lang="en-US" dirty="0"/>
              <a:t>the organization, in </a:t>
            </a:r>
            <a:r>
              <a:rPr lang="en-US" dirty="0">
                <a:solidFill>
                  <a:srgbClr val="FF0000"/>
                </a:solidFill>
              </a:rPr>
              <a:t>comfortable</a:t>
            </a:r>
            <a:r>
              <a:rPr lang="en-US" dirty="0"/>
              <a:t> surroundings.</a:t>
            </a:r>
          </a:p>
          <a:p>
            <a:r>
              <a:rPr lang="en-US" dirty="0"/>
              <a:t>The idea is to minimize the daily distractions and responsibilities of the participants’ regular work.</a:t>
            </a:r>
          </a:p>
          <a:p>
            <a:r>
              <a:rPr lang="en-US" dirty="0"/>
              <a:t>JAD session should be scheduled when all participants can commit to attending.</a:t>
            </a:r>
          </a:p>
          <a:p>
            <a:pPr lvl="1"/>
            <a:r>
              <a:rPr lang="en-US" dirty="0"/>
              <a:t>This rule is critical to the success of the sessions.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13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9B1B-6F8D-4D2B-AC99-5FF178B71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Hold JAD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DA844-A631-4C04-B71C-53518E78A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ensured that all participants receive an agenda before the meeting, and </a:t>
            </a:r>
          </a:p>
          <a:p>
            <a:r>
              <a:rPr lang="en-US" dirty="0"/>
              <a:t>Holding an orientation meeting for a half day one week or so before the workshop so that those involved know what is expected of them. </a:t>
            </a:r>
          </a:p>
          <a:p>
            <a:pPr lvl="1"/>
            <a:r>
              <a:rPr lang="en-US" dirty="0"/>
              <a:t>Such a premeeting allows participants to move rapidly and act confidently once the actual meeting is convened.</a:t>
            </a:r>
          </a:p>
        </p:txBody>
      </p:sp>
    </p:spTree>
    <p:extLst>
      <p:ext uri="{BB962C8B-B14F-4D97-AF65-F5344CB8AC3E}">
        <p14:creationId xmlns:p14="http://schemas.microsoft.com/office/powerpoint/2010/main" val="3314895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A374D-4EAA-4D79-BC2D-D75A01466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Accomplishing a Structured Analysis of Project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F3D63-5834-40DC-8131-4C8D8BC3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IBM recommends that the JAD sessions </a:t>
            </a:r>
            <a:r>
              <a:rPr lang="en-US" dirty="0">
                <a:solidFill>
                  <a:srgbClr val="FF0000"/>
                </a:solidFill>
              </a:rPr>
              <a:t>examine</a:t>
            </a:r>
            <a:r>
              <a:rPr lang="en-US" dirty="0"/>
              <a:t> these points in the proposed systems project:</a:t>
            </a:r>
          </a:p>
          <a:p>
            <a:pPr lvl="1"/>
            <a:r>
              <a:rPr lang="en-US" dirty="0"/>
              <a:t>planning, receiving, receipt processing/tracking, monitoring and assigning, processing, recording, sending, and evaluating.</a:t>
            </a:r>
          </a:p>
          <a:p>
            <a:r>
              <a:rPr lang="en-US" dirty="0"/>
              <a:t>For each topic, the questions </a:t>
            </a:r>
            <a:r>
              <a:rPr lang="en-US" dirty="0">
                <a:solidFill>
                  <a:srgbClr val="FF0000"/>
                </a:solidFill>
              </a:rPr>
              <a:t>who, what, how, where</a:t>
            </a:r>
            <a:r>
              <a:rPr lang="en-US" dirty="0"/>
              <a:t>, and why should also be asked and answered.</a:t>
            </a:r>
          </a:p>
          <a:p>
            <a:r>
              <a:rPr lang="en-US" dirty="0"/>
              <a:t>The analyst involved with the JAD sessions, </a:t>
            </a:r>
          </a:p>
          <a:p>
            <a:pPr lvl="1"/>
            <a:r>
              <a:rPr lang="en-US" dirty="0"/>
              <a:t>receive the notes of the scribe and</a:t>
            </a:r>
          </a:p>
          <a:p>
            <a:pPr lvl="1"/>
            <a:r>
              <a:rPr lang="en-US" dirty="0"/>
              <a:t>prepare a specifications document based on what happened at the meeting. </a:t>
            </a:r>
          </a:p>
          <a:p>
            <a:pPr lvl="1"/>
            <a:r>
              <a:rPr lang="en-US" dirty="0"/>
              <a:t>the management objectives as well as the scope and boundaries of the project  should be presented Systematically</a:t>
            </a:r>
          </a:p>
          <a:p>
            <a:pPr lvl="1"/>
            <a:r>
              <a:rPr lang="en-US" dirty="0"/>
              <a:t> Specifics of the system, including details on screen and report layouts, should also be included.</a:t>
            </a:r>
          </a:p>
        </p:txBody>
      </p:sp>
    </p:spTree>
    <p:extLst>
      <p:ext uri="{BB962C8B-B14F-4D97-AF65-F5344CB8AC3E}">
        <p14:creationId xmlns:p14="http://schemas.microsoft.com/office/powerpoint/2010/main" val="351556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D7F8-15AF-49A4-81EC-9689D546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Guidelines for a Successful JAD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148DD-21B7-4A5C-9BC7-819BE9DE0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to ask</a:t>
            </a:r>
          </a:p>
          <a:p>
            <a:pPr lvl="1"/>
            <a:r>
              <a:rPr lang="en-US" dirty="0"/>
              <a:t>Are your meetings well attended? </a:t>
            </a:r>
          </a:p>
          <a:p>
            <a:pPr lvl="1"/>
            <a:r>
              <a:rPr lang="en-US" dirty="0"/>
              <a:t>Are all affected parties involved/aware of decisions being made? </a:t>
            </a:r>
          </a:p>
          <a:p>
            <a:pPr lvl="1"/>
            <a:r>
              <a:rPr lang="en-US" dirty="0"/>
              <a:t>Did you solve the true underlying problem? </a:t>
            </a:r>
          </a:p>
          <a:p>
            <a:pPr lvl="1"/>
            <a:r>
              <a:rPr lang="en-US" dirty="0"/>
              <a:t>Is your solution accepted and used by your clients? </a:t>
            </a:r>
          </a:p>
          <a:p>
            <a:pPr lvl="1"/>
            <a:r>
              <a:rPr lang="en-US" dirty="0"/>
              <a:t>Is the solution available on time?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4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C1E9-D4FD-48B8-A2CC-1D2E266BE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Guidelines for a Successful JAD :</a:t>
            </a:r>
            <a:r>
              <a:rPr lang="en-US" dirty="0"/>
              <a:t>Pitfalls: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7E4CD-5A25-4829-85F6-793360C0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Sponsor not really committed - no resources </a:t>
            </a:r>
          </a:p>
          <a:p>
            <a:r>
              <a:rPr lang="en-US" dirty="0"/>
              <a:t>Unclear goals or objectives - lack of direction </a:t>
            </a:r>
          </a:p>
          <a:p>
            <a:r>
              <a:rPr lang="en-US" dirty="0"/>
              <a:t>Too many or too few members </a:t>
            </a:r>
          </a:p>
          <a:p>
            <a:r>
              <a:rPr lang="en-US" dirty="0"/>
              <a:t>Not enough communication with outsiders affected by decisions </a:t>
            </a:r>
          </a:p>
          <a:p>
            <a:r>
              <a:rPr lang="en-US" dirty="0"/>
              <a:t>Timelines aren't kept </a:t>
            </a:r>
          </a:p>
          <a:p>
            <a:r>
              <a:rPr lang="en-US" dirty="0"/>
              <a:t>Project Creep - project grows beyond the original definition and scope </a:t>
            </a:r>
          </a:p>
          <a:p>
            <a:r>
              <a:rPr lang="en-US" dirty="0"/>
              <a:t>Meetings aren't well facilitated </a:t>
            </a:r>
          </a:p>
          <a:p>
            <a:r>
              <a:rPr lang="en-US" dirty="0"/>
              <a:t>Feels like nothing is accomplished in the meeting - old items not within scope keep getting revisited over and over </a:t>
            </a:r>
          </a:p>
          <a:p>
            <a:r>
              <a:rPr lang="en-US" dirty="0"/>
              <a:t>1 or 2 members dominate discussions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264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12F7-A0B4-4B84-AEFE-0DDCA259A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JAD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4E2D6-B1BC-4399-9F8A-5AD8F3F0C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saves time and cost by replacing months of traditional interviews and follow-up meetings.</a:t>
            </a:r>
          </a:p>
          <a:p>
            <a:r>
              <a:rPr lang="en-US" dirty="0"/>
              <a:t>It is useful in organizational culture which supports joint problem solving.</a:t>
            </a:r>
          </a:p>
          <a:p>
            <a:r>
              <a:rPr lang="en-US" dirty="0"/>
              <a:t>Fosters formal relationships among multiple levels of employees.</a:t>
            </a:r>
          </a:p>
          <a:p>
            <a:r>
              <a:rPr lang="en-US" dirty="0"/>
              <a:t>It can lead to development of design creatively.</a:t>
            </a:r>
          </a:p>
          <a:p>
            <a:r>
              <a:rPr lang="en-US" dirty="0"/>
              <a:t>It Allows rapid development and improves ownership of information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03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1F0B7-B742-4FFC-9503-72444BECC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JAD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FDF7A-15BA-4686-AE8E-80D76AD01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Requires the commitment of a large block of time from all participants.</a:t>
            </a:r>
          </a:p>
          <a:p>
            <a:r>
              <a:rPr lang="en-US" dirty="0"/>
              <a:t>If preparation for the JAD sessions is inadequate in any regard or if the follow-up report and documentation of specifications is incomplete, designs could be less than satisfactory. </a:t>
            </a:r>
          </a:p>
          <a:p>
            <a:r>
              <a:rPr lang="en-US" dirty="0"/>
              <a:t>Many variables need to come together correctly for JAD to be successful</a:t>
            </a:r>
          </a:p>
          <a:p>
            <a:pPr lvl="1"/>
            <a:r>
              <a:rPr lang="en-US" dirty="0"/>
              <a:t>The success of designs resulting from JAD sessions is less predictable than that achieved through standard interviews.</a:t>
            </a:r>
          </a:p>
          <a:p>
            <a:r>
              <a:rPr lang="en-US" dirty="0"/>
              <a:t>The necessary organizational skills and organizational culture may not be sufficiently developed to enable the concerted effort required to be productive in a JAD setting.</a:t>
            </a:r>
          </a:p>
        </p:txBody>
      </p:sp>
    </p:spTree>
    <p:extLst>
      <p:ext uri="{BB962C8B-B14F-4D97-AF65-F5344CB8AC3E}">
        <p14:creationId xmlns:p14="http://schemas.microsoft.com/office/powerpoint/2010/main" val="3000188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858D8-33EE-4A30-896C-08AD3C45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JAD in one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2104A0-5CF6-4DCF-86BF-3C82C69B2B8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1986756"/>
            <a:ext cx="73533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2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>
            <a:extLst>
              <a:ext uri="{FF2B5EF4-FFF2-40B4-BE49-F238E27FC236}">
                <a16:creationId xmlns:a16="http://schemas.microsoft.com/office/drawing/2014/main" id="{B0374EAA-AF4E-4402-B4E5-C899C19F9B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/>
              <a:t>Systems Development Life Cycle</a:t>
            </a:r>
          </a:p>
        </p:txBody>
      </p:sp>
      <p:sp>
        <p:nvSpPr>
          <p:cNvPr id="28675" name="Rectangle 5">
            <a:extLst>
              <a:ext uri="{FF2B5EF4-FFF2-40B4-BE49-F238E27FC236}">
                <a16:creationId xmlns:a16="http://schemas.microsoft.com/office/drawing/2014/main" id="{C4D0149D-4D52-4A4F-BA09-B0456BD56CE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 numCol="1"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u="sng" dirty="0"/>
              <a:t>Strengths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Control.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Monitor large projects.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Detailed steps.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Evaluate costs and completion targets.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Documentation.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Well defined user input.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Ease of maintenance.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Development and design standards.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Tolerates changes in MIS staffing.</a:t>
            </a:r>
          </a:p>
        </p:txBody>
      </p:sp>
      <p:sp>
        <p:nvSpPr>
          <p:cNvPr id="28676" name="Rectangle 6">
            <a:extLst>
              <a:ext uri="{FF2B5EF4-FFF2-40B4-BE49-F238E27FC236}">
                <a16:creationId xmlns:a16="http://schemas.microsoft.com/office/drawing/2014/main" id="{F23539E0-BE38-4E99-9FA2-D9DFC18EB27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u="sng" dirty="0"/>
              <a:t>Weaknesses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Increased development time.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Increased development cost.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Systems must be defined up front.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Rigidity.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Hard to estimate costs, project overruns.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User input is sometimes limited.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0AF35-D1FF-47B1-BCF8-4D8284F51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6225A-15DE-4EF5-AA68-3A2B9A021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fact finding, People will inevitably experience situations in which one-on-one interviews do not seem to be as useful as you would like. </a:t>
            </a:r>
          </a:p>
          <a:p>
            <a:r>
              <a:rPr lang="en-US" dirty="0">
                <a:solidFill>
                  <a:srgbClr val="FF0000"/>
                </a:solidFill>
              </a:rPr>
              <a:t>Why ?</a:t>
            </a:r>
          </a:p>
          <a:p>
            <a:pPr lvl="1"/>
            <a:r>
              <a:rPr lang="en-US" dirty="0"/>
              <a:t>Personal interviews are time consuming and subject to error, and</a:t>
            </a:r>
          </a:p>
          <a:p>
            <a:pPr lvl="1"/>
            <a:r>
              <a:rPr lang="en-US"/>
              <a:t> </a:t>
            </a:r>
            <a:r>
              <a:rPr lang="en-US" dirty="0"/>
              <a:t>T</a:t>
            </a:r>
            <a:r>
              <a:rPr lang="en-US"/>
              <a:t>heir </a:t>
            </a:r>
            <a:r>
              <a:rPr lang="en-US" dirty="0"/>
              <a:t>data are prone to misinterpretation</a:t>
            </a:r>
          </a:p>
          <a:p>
            <a:r>
              <a:rPr lang="en-US" dirty="0"/>
              <a:t>So we need some alternative .</a:t>
            </a:r>
          </a:p>
          <a:p>
            <a:pPr lvl="1"/>
            <a:r>
              <a:rPr lang="en-US" dirty="0"/>
              <a:t>Solution : JAD (Joint Application Design)</a:t>
            </a:r>
          </a:p>
          <a:p>
            <a:pPr lvl="1"/>
            <a:r>
              <a:rPr lang="en-US" dirty="0"/>
              <a:t>Developed by IBM</a:t>
            </a:r>
          </a:p>
        </p:txBody>
      </p:sp>
    </p:spTree>
    <p:extLst>
      <p:ext uri="{BB962C8B-B14F-4D97-AF65-F5344CB8AC3E}">
        <p14:creationId xmlns:p14="http://schemas.microsoft.com/office/powerpoint/2010/main" val="1452463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AD11-2A3F-40DA-8B28-7360BA37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Application Development (JAD)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DFF4B-BC3F-4B74-A5F5-3D84E08CE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JAD is a modern method of requirements gathering  that </a:t>
            </a:r>
            <a:r>
              <a:rPr lang="en-US" dirty="0"/>
              <a:t>brings owners, users, analysts, designers, and builders to </a:t>
            </a:r>
            <a:r>
              <a:rPr lang="en-US" dirty="0">
                <a:solidFill>
                  <a:srgbClr val="FF0000"/>
                </a:solidFill>
              </a:rPr>
              <a:t>define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design</a:t>
            </a:r>
            <a:r>
              <a:rPr lang="en-US" dirty="0"/>
              <a:t> the system using organized and intensive workshops. </a:t>
            </a:r>
          </a:p>
          <a:p>
            <a:r>
              <a:rPr lang="en-US" dirty="0"/>
              <a:t>JAD trained analyst act as facilitator for workshop who has some specialized skills.</a:t>
            </a:r>
          </a:p>
          <a:p>
            <a:r>
              <a:rPr lang="en-MY" dirty="0"/>
              <a:t>JAD can be a very effective method for reducing the time required to accomplish requirements analysis.  </a:t>
            </a:r>
          </a:p>
          <a:p>
            <a:r>
              <a:rPr lang="en-MY" dirty="0"/>
              <a:t>Depending on the size of the project, a JAD workshop can take anywhere from one day to a couple of weeks.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0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AD11-2A3F-40DA-8B28-7360BA37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Application Development (JAD)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DFF4B-BC3F-4B74-A5F5-3D84E08CE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motivation for using JAD is – </a:t>
            </a:r>
          </a:p>
          <a:p>
            <a:pPr lvl="1"/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cut the time </a:t>
            </a:r>
            <a:r>
              <a:rPr lang="en-US" dirty="0"/>
              <a:t>(and hence the cost) required by personal interviews,</a:t>
            </a:r>
          </a:p>
          <a:p>
            <a:pPr lvl="1"/>
            <a:r>
              <a:rPr lang="en-US" dirty="0"/>
              <a:t> to </a:t>
            </a:r>
            <a:r>
              <a:rPr lang="en-US" dirty="0">
                <a:solidFill>
                  <a:srgbClr val="FF0000"/>
                </a:solidFill>
              </a:rPr>
              <a:t>improve</a:t>
            </a:r>
            <a:r>
              <a:rPr lang="en-US" dirty="0"/>
              <a:t> the quality of the results of information requirements assessment, and </a:t>
            </a:r>
          </a:p>
          <a:p>
            <a:pPr lvl="1"/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create more user </a:t>
            </a:r>
            <a:r>
              <a:rPr lang="en-US" dirty="0"/>
              <a:t>identification with new information systems as a result of the participative processes.</a:t>
            </a:r>
          </a:p>
          <a:p>
            <a:r>
              <a:rPr lang="en-US" dirty="0"/>
              <a:t>it has usually been employed as a technique that allows a systems analyst, to </a:t>
            </a:r>
            <a:r>
              <a:rPr lang="en-US" dirty="0">
                <a:solidFill>
                  <a:srgbClr val="FF0000"/>
                </a:solidFill>
              </a:rPr>
              <a:t>accomplish requirements analysis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to design the user interface jointly with users in a group setting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345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9793-76F8-4FB6-84F5-B516B8B7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That Support the Use of JAD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CC417-0168-4735-A2D0-9BCE3566C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list of conditions will help you decide when the use of JAD may be fruitful. Consider using joint application design when:</a:t>
            </a:r>
          </a:p>
          <a:p>
            <a:pPr lvl="1"/>
            <a:r>
              <a:rPr lang="en-US" b="1" dirty="0"/>
              <a:t> </a:t>
            </a:r>
            <a:r>
              <a:rPr lang="en-US" dirty="0"/>
              <a:t>User groups are restless and want something new, not a standard solution to a typical problem.</a:t>
            </a:r>
          </a:p>
          <a:p>
            <a:pPr lvl="1"/>
            <a:r>
              <a:rPr lang="en-US" b="1" dirty="0"/>
              <a:t> </a:t>
            </a:r>
            <a:r>
              <a:rPr lang="en-US" dirty="0"/>
              <a:t>The organizational culture supports joint problem-solving behaviors among multiple levels of employees.</a:t>
            </a:r>
          </a:p>
          <a:p>
            <a:pPr lvl="1"/>
            <a:r>
              <a:rPr lang="en-US" b="1" dirty="0"/>
              <a:t> </a:t>
            </a:r>
            <a:r>
              <a:rPr lang="en-US" dirty="0"/>
              <a:t>Analysts forecast that the number of ideas generated via one-on-one interviews will not be as plentiful as the number of ideas possible from an extended group exercise.</a:t>
            </a:r>
          </a:p>
          <a:p>
            <a:pPr lvl="1"/>
            <a:r>
              <a:rPr lang="en-US" dirty="0"/>
              <a:t>Organizational workflow permits the absence of key personnel during a two-to-four-day block of time.</a:t>
            </a:r>
          </a:p>
        </p:txBody>
      </p:sp>
    </p:spTree>
    <p:extLst>
      <p:ext uri="{BB962C8B-B14F-4D97-AF65-F5344CB8AC3E}">
        <p14:creationId xmlns:p14="http://schemas.microsoft.com/office/powerpoint/2010/main" val="8385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7B0AA-EACC-495B-BE43-96FE34A6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Application Development (JAD)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1CF69-E5A7-471C-9E8A-FC49BB64E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JAD process is based on four simple ideas-</a:t>
            </a:r>
          </a:p>
          <a:p>
            <a:pPr lvl="1"/>
            <a:r>
              <a:rPr lang="en-US" dirty="0"/>
              <a:t>People who actually do a job have the best understanding of the job</a:t>
            </a:r>
          </a:p>
          <a:p>
            <a:pPr lvl="1"/>
            <a:r>
              <a:rPr lang="en-US" dirty="0"/>
              <a:t>People who are trained in information technology have the best understanding of the possibilities of that technology.</a:t>
            </a:r>
          </a:p>
          <a:p>
            <a:pPr lvl="1"/>
            <a:r>
              <a:rPr lang="en-US" dirty="0"/>
              <a:t>Information systems never exist alone</a:t>
            </a:r>
          </a:p>
          <a:p>
            <a:pPr lvl="1"/>
            <a:r>
              <a:rPr lang="en-US" dirty="0"/>
              <a:t>The best results are obtained when all these groups work together on a project.</a:t>
            </a:r>
          </a:p>
        </p:txBody>
      </p:sp>
    </p:spTree>
    <p:extLst>
      <p:ext uri="{BB962C8B-B14F-4D97-AF65-F5344CB8AC3E}">
        <p14:creationId xmlns:p14="http://schemas.microsoft.com/office/powerpoint/2010/main" val="204788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4CCB-2748-4AF6-B546-E9B1DA7D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1A023-E454-460C-8E0D-3E1996F82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Joint application design sessions include a variety of participants—</a:t>
            </a:r>
          </a:p>
          <a:p>
            <a:pPr lvl="1"/>
            <a:r>
              <a:rPr lang="en-US" dirty="0"/>
              <a:t>analysts, users, executives, and so on</a:t>
            </a:r>
          </a:p>
          <a:p>
            <a:r>
              <a:rPr lang="en-US" dirty="0">
                <a:solidFill>
                  <a:srgbClr val="FF0000"/>
                </a:solidFill>
              </a:rPr>
              <a:t>Primary concern here </a:t>
            </a:r>
            <a:r>
              <a:rPr lang="en-US" dirty="0"/>
              <a:t>is that all project team members are committed to the JAD approach and become involved.</a:t>
            </a:r>
          </a:p>
        </p:txBody>
      </p:sp>
    </p:spTree>
    <p:extLst>
      <p:ext uri="{BB962C8B-B14F-4D97-AF65-F5344CB8AC3E}">
        <p14:creationId xmlns:p14="http://schemas.microsoft.com/office/powerpoint/2010/main" val="96316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8A839-6868-4F6B-A5A0-6E4255DB2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about choosing 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FBB07-6B49-4804-92A7-BE4A4FD05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executive sponsor, a senior person should be chosen who will introduce and conclude the JAD session.</a:t>
            </a:r>
          </a:p>
          <a:p>
            <a:r>
              <a:rPr lang="en-US" dirty="0"/>
              <a:t>An executive  should be selected from the user group who has some sort of authority over the IS people working on the project. </a:t>
            </a:r>
          </a:p>
          <a:p>
            <a:r>
              <a:rPr lang="en-US" dirty="0"/>
              <a:t>At least one IS analyst should be present,</a:t>
            </a:r>
          </a:p>
          <a:p>
            <a:pPr lvl="1"/>
            <a:r>
              <a:rPr lang="en-US" dirty="0"/>
              <a:t>usually takes a </a:t>
            </a:r>
            <a:r>
              <a:rPr lang="en-US" dirty="0">
                <a:solidFill>
                  <a:srgbClr val="FF0000"/>
                </a:solidFill>
              </a:rPr>
              <a:t>passive role</a:t>
            </a:r>
            <a:r>
              <a:rPr lang="en-US" dirty="0"/>
              <a:t>, unlike traditional interviewing in which the analyst controls the interaction.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Why ? </a:t>
            </a:r>
          </a:p>
          <a:p>
            <a:pPr lvl="2"/>
            <a:r>
              <a:rPr lang="en-US" dirty="0"/>
              <a:t>to listen to what users say and what they require.</a:t>
            </a:r>
          </a:p>
          <a:p>
            <a:pPr lvl="2"/>
            <a:r>
              <a:rPr lang="en-US" dirty="0"/>
              <a:t> In addition, to give an expert opinion about any disproportionate costs of solutions proposed during the JAD session itself to avoid unrealistic solutions with excessive costs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060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1292</Words>
  <Application>Microsoft Office PowerPoint</Application>
  <PresentationFormat>Widescreen</PresentationFormat>
  <Paragraphs>124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Miscellaneous topics</vt:lpstr>
      <vt:lpstr>Systems Development Life Cycle</vt:lpstr>
      <vt:lpstr>Introduction</vt:lpstr>
      <vt:lpstr>Joint Application Development (JAD)</vt:lpstr>
      <vt:lpstr>Joint Application Development (JAD)</vt:lpstr>
      <vt:lpstr>Conditions That Support the Use of JAD</vt:lpstr>
      <vt:lpstr>Joint Application Development (JAD)</vt:lpstr>
      <vt:lpstr>Participants </vt:lpstr>
      <vt:lpstr>Considerations about choosing participants</vt:lpstr>
      <vt:lpstr>Considerations about choosing participants</vt:lpstr>
      <vt:lpstr>Where to Hold JAD Meetings</vt:lpstr>
      <vt:lpstr>Where to Hold JAD Meetings</vt:lpstr>
      <vt:lpstr>Accomplishing a Structured Analysis of Project Activities</vt:lpstr>
      <vt:lpstr>Guidelines for a Successful JAD </vt:lpstr>
      <vt:lpstr>Guidelines for a Successful JAD :Pitfalls: </vt:lpstr>
      <vt:lpstr>Advantages of JAD</vt:lpstr>
      <vt:lpstr>Disadvantages of JAD</vt:lpstr>
      <vt:lpstr>JAD in one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Maimuna-PC</dc:creator>
  <cp:lastModifiedBy>Maimuna-PC</cp:lastModifiedBy>
  <cp:revision>12</cp:revision>
  <dcterms:created xsi:type="dcterms:W3CDTF">2019-04-01T17:28:24Z</dcterms:created>
  <dcterms:modified xsi:type="dcterms:W3CDTF">2019-04-01T19:41:48Z</dcterms:modified>
</cp:coreProperties>
</file>