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6" r:id="rId17"/>
    <p:sldId id="270" r:id="rId18"/>
    <p:sldId id="278" r:id="rId19"/>
    <p:sldId id="281" r:id="rId20"/>
    <p:sldId id="282" r:id="rId21"/>
    <p:sldId id="283" r:id="rId22"/>
    <p:sldId id="286" r:id="rId23"/>
    <p:sldId id="287" r:id="rId24"/>
    <p:sldId id="288"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9/5/2019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9/5/2019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Graphics</a:t>
            </a:r>
            <a:endParaRPr lang="en-US" dirty="0"/>
          </a:p>
        </p:txBody>
      </p:sp>
      <p:sp>
        <p:nvSpPr>
          <p:cNvPr id="3" name="Subtitle 2"/>
          <p:cNvSpPr>
            <a:spLocks noGrp="1"/>
          </p:cNvSpPr>
          <p:nvPr>
            <p:ph type="subTitle" idx="1"/>
          </p:nvPr>
        </p:nvSpPr>
        <p:spPr/>
        <p:txBody>
          <a:bodyPr/>
          <a:lstStyle/>
          <a:p>
            <a:r>
              <a:rPr lang="en-US" dirty="0" smtClean="0"/>
              <a:t>Lecture-1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dirty="0" smtClean="0"/>
              <a:t>Random Scan Display</a:t>
            </a:r>
            <a:br>
              <a:rPr lang="en-US" dirty="0" smtClean="0"/>
            </a:br>
            <a:endParaRPr lang="en-US" dirty="0"/>
          </a:p>
        </p:txBody>
      </p:sp>
      <p:pic>
        <p:nvPicPr>
          <p:cNvPr id="21506" name="Picture 2" descr="Random Scan"/>
          <p:cNvPicPr>
            <a:picLocks noChangeAspect="1" noChangeArrowheads="1"/>
          </p:cNvPicPr>
          <p:nvPr/>
        </p:nvPicPr>
        <p:blipFill>
          <a:blip r:embed="rId2"/>
          <a:srcRect/>
          <a:stretch>
            <a:fillRect/>
          </a:stretch>
        </p:blipFill>
        <p:spPr bwMode="auto">
          <a:xfrm>
            <a:off x="1828800" y="1524000"/>
            <a:ext cx="5696209" cy="3886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Color CRT Monitors </a:t>
            </a:r>
            <a:br>
              <a:rPr lang="en-US" dirty="0" smtClean="0"/>
            </a:br>
            <a:endParaRPr lang="en-US" dirty="0"/>
          </a:p>
        </p:txBody>
      </p:sp>
      <p:sp>
        <p:nvSpPr>
          <p:cNvPr id="3" name="Content Placeholder 2"/>
          <p:cNvSpPr>
            <a:spLocks noGrp="1"/>
          </p:cNvSpPr>
          <p:nvPr>
            <p:ph sz="quarter" idx="1"/>
          </p:nvPr>
        </p:nvSpPr>
        <p:spPr/>
        <p:txBody>
          <a:bodyPr/>
          <a:lstStyle/>
          <a:p>
            <a:pPr marL="514350" indent="-514350" algn="just">
              <a:buNone/>
            </a:pPr>
            <a:r>
              <a:rPr lang="en-US" dirty="0" smtClean="0">
                <a:latin typeface="Times New Roman" pitchFamily="18" charset="0"/>
                <a:cs typeface="Times New Roman" pitchFamily="18" charset="0"/>
              </a:rPr>
              <a:t>	A CRT monitor displays color pictures by using a combination  of phosphors that emit different colored light. By combining and emitting light from the different phosphors, a range of colors can be  generated.</a:t>
            </a:r>
          </a:p>
          <a:p>
            <a:pPr marL="514350" indent="-514350" algn="just">
              <a:buNone/>
            </a:pPr>
            <a:r>
              <a:rPr lang="en-US" dirty="0" smtClean="0">
                <a:latin typeface="Times New Roman" pitchFamily="18" charset="0"/>
                <a:cs typeface="Times New Roman" pitchFamily="18" charset="0"/>
              </a:rPr>
              <a:t>Two basic techniques for producing color is given below:</a:t>
            </a:r>
          </a:p>
          <a:p>
            <a:pPr marL="514350" indent="-514350">
              <a:buFont typeface="+mj-lt"/>
              <a:buAutoNum type="arabicPeriod"/>
            </a:pPr>
            <a:r>
              <a:rPr lang="en-US" dirty="0" smtClean="0">
                <a:latin typeface="Times New Roman" pitchFamily="18" charset="0"/>
                <a:cs typeface="Times New Roman" pitchFamily="18" charset="0"/>
              </a:rPr>
              <a:t>Beam-Penetration Method</a:t>
            </a:r>
          </a:p>
          <a:p>
            <a:pPr marL="514350" indent="-514350">
              <a:buFont typeface="+mj-lt"/>
              <a:buAutoNum type="arabicPeriod"/>
            </a:pPr>
            <a:r>
              <a:rPr lang="en-US" dirty="0" smtClean="0">
                <a:latin typeface="Times New Roman" pitchFamily="18" charset="0"/>
                <a:cs typeface="Times New Roman" pitchFamily="18" charset="0"/>
              </a:rPr>
              <a:t>Shadow-Mask Method</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Beam-Penetration Method</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beam penetration method</a:t>
            </a:r>
            <a:r>
              <a:rPr lang="en-US" dirty="0" smtClean="0">
                <a:latin typeface="Times New Roman" pitchFamily="18" charset="0"/>
                <a:cs typeface="Times New Roman" pitchFamily="18" charset="0"/>
              </a:rPr>
              <a:t> for displaying color pictures has been used with </a:t>
            </a:r>
            <a:r>
              <a:rPr lang="en-US" b="1" dirty="0" smtClean="0">
                <a:latin typeface="Times New Roman" pitchFamily="18" charset="0"/>
                <a:cs typeface="Times New Roman" pitchFamily="18" charset="0"/>
              </a:rPr>
              <a:t>random-scan</a:t>
            </a:r>
            <a:r>
              <a:rPr lang="en-US" dirty="0" smtClean="0">
                <a:latin typeface="Times New Roman" pitchFamily="18" charset="0"/>
                <a:cs typeface="Times New Roman" pitchFamily="18" charset="0"/>
              </a:rPr>
              <a:t> monitors. Two layers of phosphor, usually </a:t>
            </a:r>
            <a:r>
              <a:rPr lang="en-US" b="1" dirty="0" smtClean="0">
                <a:latin typeface="Times New Roman" pitchFamily="18" charset="0"/>
                <a:cs typeface="Times New Roman" pitchFamily="18" charset="0"/>
              </a:rPr>
              <a:t>red</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green</a:t>
            </a:r>
            <a:r>
              <a:rPr lang="en-US" dirty="0" smtClean="0">
                <a:latin typeface="Times New Roman" pitchFamily="18" charset="0"/>
                <a:cs typeface="Times New Roman" pitchFamily="18" charset="0"/>
              </a:rPr>
              <a:t>, are coated on to the inside of the CRT screen, and the displayed color depends on how far the electron </a:t>
            </a:r>
            <a:r>
              <a:rPr lang="en-US" b="1" dirty="0" smtClean="0">
                <a:latin typeface="Times New Roman" pitchFamily="18" charset="0"/>
                <a:cs typeface="Times New Roman" pitchFamily="18" charset="0"/>
              </a:rPr>
              <a:t>beam</a:t>
            </a:r>
            <a:r>
              <a:rPr lang="en-US" dirty="0" smtClean="0">
                <a:latin typeface="Times New Roman" pitchFamily="18" charset="0"/>
                <a:cs typeface="Times New Roman" pitchFamily="18" charset="0"/>
              </a:rPr>
              <a:t> penetrates into the phosphor layers.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Shadow-Mask Method</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b="1" dirty="0" smtClean="0">
                <a:latin typeface="Times New Roman" panose="02020603050405020304" pitchFamily="18" charset="0"/>
                <a:cs typeface="Times New Roman" panose="02020603050405020304" pitchFamily="18" charset="0"/>
              </a:rPr>
              <a:t>Shadow-mask</a:t>
            </a:r>
            <a:r>
              <a:rPr lang="en-US" dirty="0" smtClean="0">
                <a:latin typeface="Times New Roman" panose="02020603050405020304" pitchFamily="18" charset="0"/>
                <a:cs typeface="Times New Roman" panose="02020603050405020304" pitchFamily="18" charset="0"/>
              </a:rPr>
              <a:t> methods are commonly used in </a:t>
            </a:r>
            <a:r>
              <a:rPr lang="en-US" b="1" dirty="0" smtClean="0">
                <a:latin typeface="Times New Roman" panose="02020603050405020304" pitchFamily="18" charset="0"/>
                <a:cs typeface="Times New Roman" panose="02020603050405020304" pitchFamily="18" charset="0"/>
              </a:rPr>
              <a:t>raster-scan</a:t>
            </a:r>
            <a:r>
              <a:rPr lang="en-US" dirty="0" smtClean="0">
                <a:latin typeface="Times New Roman" panose="02020603050405020304" pitchFamily="18" charset="0"/>
                <a:cs typeface="Times New Roman" panose="02020603050405020304" pitchFamily="18" charset="0"/>
              </a:rPr>
              <a:t> systems (including color TV) because they produce a much wider range of color than the beam penetration method. A shadow-mask CRT has three phosphor color dots at each pixel position. One phosphor dot emits a </a:t>
            </a:r>
            <a:r>
              <a:rPr lang="en-US" b="1" dirty="0" smtClean="0">
                <a:latin typeface="Times New Roman" panose="02020603050405020304" pitchFamily="18" charset="0"/>
                <a:cs typeface="Times New Roman" panose="02020603050405020304" pitchFamily="18" charset="0"/>
              </a:rPr>
              <a:t>red</a:t>
            </a:r>
            <a:r>
              <a:rPr lang="en-US" dirty="0" smtClean="0">
                <a:latin typeface="Times New Roman" panose="02020603050405020304" pitchFamily="18" charset="0"/>
                <a:cs typeface="Times New Roman" panose="02020603050405020304" pitchFamily="18" charset="0"/>
              </a:rPr>
              <a:t> light, another emits a </a:t>
            </a:r>
            <a:r>
              <a:rPr lang="en-US" b="1" dirty="0" smtClean="0">
                <a:latin typeface="Times New Roman" panose="02020603050405020304" pitchFamily="18" charset="0"/>
                <a:cs typeface="Times New Roman" panose="02020603050405020304" pitchFamily="18" charset="0"/>
              </a:rPr>
              <a:t>green</a:t>
            </a:r>
            <a:r>
              <a:rPr lang="en-US" dirty="0" smtClean="0">
                <a:latin typeface="Times New Roman" panose="02020603050405020304" pitchFamily="18" charset="0"/>
                <a:cs typeface="Times New Roman" panose="02020603050405020304" pitchFamily="18" charset="0"/>
              </a:rPr>
              <a:t> light, and the third emits a </a:t>
            </a:r>
            <a:r>
              <a:rPr lang="en-US" b="1" dirty="0" smtClean="0">
                <a:latin typeface="Times New Roman" panose="02020603050405020304" pitchFamily="18" charset="0"/>
                <a:cs typeface="Times New Roman" panose="02020603050405020304" pitchFamily="18" charset="0"/>
              </a:rPr>
              <a:t>blue</a:t>
            </a:r>
            <a:r>
              <a:rPr lang="en-US" dirty="0" smtClean="0">
                <a:latin typeface="Times New Roman" panose="02020603050405020304" pitchFamily="18" charset="0"/>
                <a:cs typeface="Times New Roman" panose="02020603050405020304" pitchFamily="18" charset="0"/>
              </a:rPr>
              <a:t> light. This type of CRT has </a:t>
            </a:r>
            <a:r>
              <a:rPr lang="en-US" b="1" dirty="0" smtClean="0">
                <a:latin typeface="Times New Roman" panose="02020603050405020304" pitchFamily="18" charset="0"/>
                <a:cs typeface="Times New Roman" panose="02020603050405020304" pitchFamily="18" charset="0"/>
              </a:rPr>
              <a:t>three electron guns</a:t>
            </a:r>
            <a:r>
              <a:rPr lang="en-US" dirty="0" smtClean="0">
                <a:latin typeface="Times New Roman" panose="02020603050405020304" pitchFamily="18" charset="0"/>
                <a:cs typeface="Times New Roman" panose="02020603050405020304" pitchFamily="18" charset="0"/>
              </a:rPr>
              <a:t>, one for each color dot, and a shadow- mask grid just behind the phosphor –coated screen</a:t>
            </a:r>
            <a:r>
              <a:rPr lang="en-US" dirty="0" smtClean="0">
                <a:latin typeface="Times New Roman" panose="02020603050405020304" pitchFamily="18" charset="0"/>
                <a:cs typeface="Times New Roman" panose="02020603050405020304" pitchFamily="18" charset="0"/>
              </a:rPr>
              <a:t>. Fig. below </a:t>
            </a:r>
            <a:r>
              <a:rPr lang="en-US" dirty="0" smtClean="0">
                <a:latin typeface="Times New Roman" panose="02020603050405020304" pitchFamily="18" charset="0"/>
                <a:cs typeface="Times New Roman" panose="02020603050405020304" pitchFamily="18" charset="0"/>
              </a:rPr>
              <a:t>illustrates the delta-delta shadow-mask method, commonly used in color CRT systems. The three electron beam are deflected and focused as a group onto the shadow mask, which contains a series of holes aligned with the phosphor-dot patterns. When the three beams pass through a hole in the shadow mask, they activate a dot triangle, which appears as a small color spot the screen the phosphor dots in the triangles are arranged so that each electron beam can activate only its corresponding color dot when it passes through the shadow mask.</a:t>
            </a:r>
            <a:endParaRPr lang="en-US"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ptel.ac.in/courses/Webcourse-contents/IIT-Delhi/Computer%20Aided%20Design%20&amp;%20ManufacturingI/mod1/pics/pic02.jpg"/>
          <p:cNvPicPr>
            <a:picLocks noChangeAspect="1" noChangeArrowheads="1"/>
          </p:cNvPicPr>
          <p:nvPr/>
        </p:nvPicPr>
        <p:blipFill>
          <a:blip r:embed="rId2"/>
          <a:srcRect/>
          <a:stretch>
            <a:fillRect/>
          </a:stretch>
        </p:blipFill>
        <p:spPr bwMode="auto">
          <a:xfrm>
            <a:off x="1143000" y="1447799"/>
            <a:ext cx="6248400" cy="45092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Direct-View Storage Tubes</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A direct-view storage tube (DVST) stores the picture information as a charge distribution just behind the phosphor-coated screen. Two electron guns are used in a DVST. One, the primary gun, is used to </a:t>
            </a:r>
            <a:r>
              <a:rPr lang="en-US" b="1" dirty="0" smtClean="0">
                <a:latin typeface="Times New Roman" pitchFamily="18" charset="0"/>
                <a:cs typeface="Times New Roman" pitchFamily="18" charset="0"/>
              </a:rPr>
              <a:t>store the picture pattern</a:t>
            </a:r>
            <a:r>
              <a:rPr lang="en-US" dirty="0" smtClean="0">
                <a:latin typeface="Times New Roman" pitchFamily="18" charset="0"/>
                <a:cs typeface="Times New Roman" pitchFamily="18" charset="0"/>
              </a:rPr>
              <a:t>; the second, the flood gun, </a:t>
            </a:r>
            <a:r>
              <a:rPr lang="en-US" b="1" dirty="0" smtClean="0">
                <a:latin typeface="Times New Roman" pitchFamily="18" charset="0"/>
                <a:cs typeface="Times New Roman" pitchFamily="18" charset="0"/>
              </a:rPr>
              <a:t>maintains the picture display </a:t>
            </a:r>
            <a:r>
              <a:rPr lang="en-US" dirty="0" smtClean="0">
                <a:latin typeface="Times New Roman" pitchFamily="18" charset="0"/>
                <a:cs typeface="Times New Roman" pitchFamily="18" charset="0"/>
              </a:rPr>
              <a:t>as shown in the figure below.</a:t>
            </a:r>
            <a:endParaRPr lang="en-US" dirty="0">
              <a:latin typeface="Times New Roman" pitchFamily="18" charset="0"/>
              <a:cs typeface="Times New Roman" pitchFamily="18" charset="0"/>
            </a:endParaRPr>
          </a:p>
        </p:txBody>
      </p:sp>
      <p:pic>
        <p:nvPicPr>
          <p:cNvPr id="7170" name="Picture 2" descr="http://4.bp.blogspot.com/-xkOcEs_z_OY/UEWrW3oJuqI/AAAAAAAAAHg/tLukoSjUcJE/s400/dvst.JPG"/>
          <p:cNvPicPr>
            <a:picLocks noChangeAspect="1" noChangeArrowheads="1"/>
          </p:cNvPicPr>
          <p:nvPr/>
        </p:nvPicPr>
        <p:blipFill>
          <a:blip r:embed="rId2"/>
          <a:srcRect/>
          <a:stretch>
            <a:fillRect/>
          </a:stretch>
        </p:blipFill>
        <p:spPr bwMode="auto">
          <a:xfrm>
            <a:off x="2438400" y="3810000"/>
            <a:ext cx="3810000" cy="233362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219200"/>
            <a:ext cx="8229600" cy="5029200"/>
          </a:xfrm>
        </p:spPr>
        <p:txBody>
          <a:bodyPr/>
          <a:lstStyle/>
          <a:p>
            <a:pPr algn="just"/>
            <a:r>
              <a:rPr lang="en-US" dirty="0" smtClean="0">
                <a:latin typeface="Times New Roman" pitchFamily="18" charset="0"/>
                <a:cs typeface="Times New Roman" pitchFamily="18" charset="0"/>
              </a:rPr>
              <a:t>A DVST monitor has both disadvantages and advantages compared to the refresh CRT. Because no refreshing is needed, very complex pictures can be displayed at very high </a:t>
            </a:r>
            <a:r>
              <a:rPr lang="en-US" dirty="0" smtClean="0">
                <a:latin typeface="Times New Roman" pitchFamily="18" charset="0"/>
                <a:cs typeface="Times New Roman" pitchFamily="18" charset="0"/>
              </a:rPr>
              <a:t>resolutions. </a:t>
            </a:r>
          </a:p>
          <a:p>
            <a:pPr algn="just"/>
            <a:r>
              <a:rPr lang="en-US" dirty="0" smtClean="0">
                <a:latin typeface="Times New Roman" pitchFamily="18" charset="0"/>
                <a:cs typeface="Times New Roman" pitchFamily="18" charset="0"/>
              </a:rPr>
              <a:t>Disadvantages </a:t>
            </a:r>
            <a:r>
              <a:rPr lang="en-US" dirty="0" smtClean="0">
                <a:latin typeface="Times New Roman" pitchFamily="18" charset="0"/>
                <a:cs typeface="Times New Roman" pitchFamily="18" charset="0"/>
              </a:rPr>
              <a:t>of DVST systems are that they ordinarily do not display </a:t>
            </a:r>
            <a:r>
              <a:rPr lang="en-US" dirty="0" smtClean="0">
                <a:latin typeface="Times New Roman" pitchFamily="18" charset="0"/>
                <a:cs typeface="Times New Roman" pitchFamily="18" charset="0"/>
              </a:rPr>
              <a:t>color </a:t>
            </a:r>
            <a:r>
              <a:rPr lang="en-US" dirty="0" smtClean="0">
                <a:latin typeface="Times New Roman" pitchFamily="18" charset="0"/>
                <a:cs typeface="Times New Roman" pitchFamily="18" charset="0"/>
              </a:rPr>
              <a:t>and that selected parts of a picture cannot be erased. To eliminate a picture section, the entire screen must be erased and the modified picture redrawn. The erasing and redrawing process can take several, seconds for a complex picture. For these reasons, storage displays have been largely replaced by raster systems.</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Flat-Panel Displays</a:t>
            </a:r>
            <a:br>
              <a:rPr lang="en-US" dirty="0" smtClean="0"/>
            </a:br>
            <a:endParaRPr lang="en-US" dirty="0"/>
          </a:p>
        </p:txBody>
      </p:sp>
      <p:sp>
        <p:nvSpPr>
          <p:cNvPr id="3" name="Content Placeholder 2"/>
          <p:cNvSpPr>
            <a:spLocks noGrp="1"/>
          </p:cNvSpPr>
          <p:nvPr>
            <p:ph sz="quarter" idx="1"/>
          </p:nvPr>
        </p:nvSpPr>
        <p:spPr>
          <a:xfrm>
            <a:off x="457200" y="1219200"/>
            <a:ext cx="8229600" cy="5257800"/>
          </a:xfrm>
        </p:spPr>
        <p:txBody>
          <a:bodyPr>
            <a:normAutofit lnSpcReduction="10000"/>
          </a:bodyPr>
          <a:lstStyle/>
          <a:p>
            <a:pPr>
              <a:buNone/>
            </a:pPr>
            <a:r>
              <a:rPr lang="en-US" dirty="0" smtClean="0">
                <a:latin typeface="Times New Roman" pitchFamily="18" charset="0"/>
                <a:cs typeface="Times New Roman" pitchFamily="18" charset="0"/>
              </a:rPr>
              <a:t>	Flat panel display refers to a class of video devices that have reduced volume, weight and  power requirements compared to a CRT.   </a:t>
            </a:r>
          </a:p>
          <a:p>
            <a:pPr>
              <a:buNone/>
            </a:pPr>
            <a:r>
              <a:rPr lang="en-US" dirty="0" smtClean="0">
                <a:latin typeface="Times New Roman" pitchFamily="18" charset="0"/>
                <a:cs typeface="Times New Roman" pitchFamily="18" charset="0"/>
              </a:rPr>
              <a:t>Two types of Flat panel display </a:t>
            </a:r>
          </a:p>
          <a:p>
            <a:pPr>
              <a:buNone/>
            </a:pPr>
            <a:r>
              <a:rPr lang="en-US" dirty="0" smtClean="0">
                <a:latin typeface="Times New Roman" pitchFamily="18" charset="0"/>
                <a:cs typeface="Times New Roman" pitchFamily="18" charset="0"/>
              </a:rPr>
              <a:t>1. Emissive Display: The emissive display are devices that convert electrical energy into light. Examples are given below</a:t>
            </a:r>
          </a:p>
          <a:p>
            <a:pPr marL="1394460" lvl="3" indent="-571500">
              <a:buFont typeface="+mj-lt"/>
              <a:buAutoNum type="romanLcPeriod"/>
            </a:pPr>
            <a:r>
              <a:rPr lang="en-US" dirty="0" smtClean="0">
                <a:latin typeface="Times New Roman" pitchFamily="18" charset="0"/>
                <a:cs typeface="Times New Roman" pitchFamily="18" charset="0"/>
              </a:rPr>
              <a:t>Plasma Panel Displays</a:t>
            </a:r>
          </a:p>
          <a:p>
            <a:pPr marL="1394460" lvl="3" indent="-571500">
              <a:buFont typeface="+mj-lt"/>
              <a:buAutoNum type="romanLcPeriod"/>
            </a:pPr>
            <a:r>
              <a:rPr lang="en-US" dirty="0" smtClean="0">
                <a:latin typeface="Times New Roman" pitchFamily="18" charset="0"/>
                <a:cs typeface="Times New Roman" pitchFamily="18" charset="0"/>
              </a:rPr>
              <a:t>Thin-Film Electroluminescent Display</a:t>
            </a:r>
          </a:p>
          <a:p>
            <a:pPr marL="1394460" lvl="3" indent="-571500">
              <a:buFont typeface="+mj-lt"/>
              <a:buAutoNum type="romanLcPeriod"/>
            </a:pPr>
            <a:r>
              <a:rPr lang="en-US" dirty="0" smtClean="0">
                <a:latin typeface="Times New Roman" pitchFamily="18" charset="0"/>
                <a:cs typeface="Times New Roman" pitchFamily="18" charset="0"/>
              </a:rPr>
              <a:t>LED Display</a:t>
            </a:r>
          </a:p>
          <a:p>
            <a:pPr>
              <a:buNone/>
            </a:pPr>
            <a:r>
              <a:rPr lang="en-US" dirty="0" smtClean="0">
                <a:latin typeface="Times New Roman" pitchFamily="18" charset="0"/>
                <a:cs typeface="Times New Roman" pitchFamily="18" charset="0"/>
              </a:rPr>
              <a:t>2. Nonemmissive Display: use optical effects to convert sunlight or light from some other source into graphics patterns. Example:</a:t>
            </a:r>
          </a:p>
          <a:p>
            <a:pPr marL="1668780" lvl="4" indent="-571500">
              <a:buFont typeface="+mj-lt"/>
              <a:buAutoNum type="romanLcPeriod"/>
            </a:pPr>
            <a:r>
              <a:rPr lang="en-US" dirty="0" smtClean="0">
                <a:latin typeface="Times New Roman" pitchFamily="18" charset="0"/>
                <a:cs typeface="Times New Roman" pitchFamily="18" charset="0"/>
              </a:rPr>
              <a:t>LCD Display</a:t>
            </a:r>
          </a:p>
          <a:p>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0" y="0"/>
            <a:ext cx="8229600" cy="838200"/>
          </a:xfrm>
        </p:spPr>
        <p:txBody>
          <a:bodyPr>
            <a:normAutofit/>
          </a:bodyPr>
          <a:lstStyle/>
          <a:p>
            <a:pPr eaLnBrk="1" hangingPunct="1"/>
            <a:r>
              <a:rPr lang="en-US" sz="2900" dirty="0"/>
              <a:t>Plasma Panel Display</a:t>
            </a:r>
          </a:p>
        </p:txBody>
      </p:sp>
      <p:pic>
        <p:nvPicPr>
          <p:cNvPr id="21507" name="Picture 2" descr="pla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315200"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462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 y="152400"/>
            <a:ext cx="8534400" cy="762000"/>
          </a:xfrm>
        </p:spPr>
        <p:txBody>
          <a:bodyPr>
            <a:normAutofit/>
          </a:bodyPr>
          <a:lstStyle/>
          <a:p>
            <a:pPr eaLnBrk="1" hangingPunct="1"/>
            <a:r>
              <a:rPr lang="en-US" sz="2900" dirty="0"/>
              <a:t>Thin-Film Electroluminescent Display</a:t>
            </a:r>
          </a:p>
        </p:txBody>
      </p:sp>
      <p:sp>
        <p:nvSpPr>
          <p:cNvPr id="24579" name="Content Placeholder 2"/>
          <p:cNvSpPr>
            <a:spLocks noGrp="1"/>
          </p:cNvSpPr>
          <p:nvPr>
            <p:ph idx="1"/>
          </p:nvPr>
        </p:nvSpPr>
        <p:spPr/>
        <p:txBody>
          <a:bodyPr/>
          <a:lstStyle/>
          <a:p>
            <a:pPr algn="just" eaLnBrk="1" hangingPunct="1"/>
            <a:r>
              <a:rPr lang="en-US" sz="2400" dirty="0" smtClean="0"/>
              <a:t>The thin film EL glass panel consists of a luminescent phosphor layer sandwiched between transparent dielectric layers and a matrix of row and column electrodes. A circuit board containing the drive and control electronics is connected to the back of the glass panel. Voltage is applied to row and column electrodes causing the area of intersection (a pixel) to emit light.</a:t>
            </a:r>
          </a:p>
          <a:p>
            <a:pPr algn="just" eaLnBrk="1" hangingPunct="1">
              <a:buFont typeface="Wingdings 2" panose="05020102010507070707" pitchFamily="18" charset="2"/>
              <a:buNone/>
            </a:pPr>
            <a:endParaRPr lang="en-US" sz="2400" dirty="0" smtClean="0"/>
          </a:p>
          <a:p>
            <a:pPr algn="just" eaLnBrk="1" hangingPunct="1"/>
            <a:r>
              <a:rPr lang="en-US" sz="2400" dirty="0" smtClean="0"/>
              <a:t>The result of this solid-state design is a flat, compact, reliable, and inherently rugged display with exceptionally fast response times (&lt; 1 </a:t>
            </a:r>
            <a:r>
              <a:rPr lang="en-US" sz="2400" dirty="0" err="1" smtClean="0"/>
              <a:t>ms</a:t>
            </a:r>
            <a:r>
              <a:rPr lang="en-US" sz="2400" dirty="0" smtClean="0"/>
              <a:t>).</a:t>
            </a:r>
          </a:p>
          <a:p>
            <a:pPr algn="just" eaLnBrk="1" hangingPunct="1"/>
            <a:endParaRPr lang="en-US" dirty="0" smtClean="0"/>
          </a:p>
        </p:txBody>
      </p:sp>
    </p:spTree>
    <p:extLst>
      <p:ext uri="{BB962C8B-B14F-4D97-AF65-F5344CB8AC3E}">
        <p14:creationId xmlns:p14="http://schemas.microsoft.com/office/powerpoint/2010/main" val="2153254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Graphics</a:t>
            </a:r>
            <a:endParaRPr lang="en-US" dirty="0"/>
          </a:p>
        </p:txBody>
      </p:sp>
      <p:sp>
        <p:nvSpPr>
          <p:cNvPr id="3" name="Content Placeholder 2"/>
          <p:cNvSpPr>
            <a:spLocks noGrp="1"/>
          </p:cNvSpPr>
          <p:nvPr>
            <p:ph sz="quarter" idx="1"/>
          </p:nvPr>
        </p:nvSpPr>
        <p:spPr>
          <a:xfrm>
            <a:off x="457200" y="1447800"/>
            <a:ext cx="8229600" cy="4709160"/>
          </a:xfrm>
        </p:spPr>
        <p:txBody>
          <a:bodyPr/>
          <a:lstStyle/>
          <a:p>
            <a:pPr algn="just"/>
            <a:r>
              <a:rPr lang="en-US" dirty="0" smtClean="0">
                <a:latin typeface="Times New Roman" pitchFamily="18" charset="0"/>
                <a:cs typeface="Times New Roman" pitchFamily="18" charset="0"/>
              </a:rPr>
              <a:t>Computer graphics is an art of drawing pictures on computer screens with the help of programming. </a:t>
            </a:r>
          </a:p>
          <a:p>
            <a:pPr algn="just"/>
            <a:r>
              <a:rPr lang="en-US" dirty="0" smtClean="0">
                <a:latin typeface="Times New Roman" pitchFamily="18" charset="0"/>
                <a:cs typeface="Times New Roman" pitchFamily="18" charset="0"/>
              </a:rPr>
              <a:t>It involves computations, creation, and manipulation of data. </a:t>
            </a:r>
          </a:p>
          <a:p>
            <a:pPr algn="just"/>
            <a:r>
              <a:rPr lang="en-US" dirty="0" smtClean="0">
                <a:latin typeface="Times New Roman" pitchFamily="18" charset="0"/>
                <a:cs typeface="Times New Roman" pitchFamily="18" charset="0"/>
              </a:rPr>
              <a:t>In other words, we can say that </a:t>
            </a:r>
            <a:r>
              <a:rPr lang="en-US" i="1" dirty="0" smtClean="0">
                <a:latin typeface="Times New Roman" pitchFamily="18" charset="0"/>
                <a:cs typeface="Times New Roman" pitchFamily="18" charset="0"/>
              </a:rPr>
              <a:t>computer graphics is a rendering tool for the generation and manipulation of images.</a:t>
            </a:r>
            <a:endParaRPr lang="en-US" i="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TF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1628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6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 y="103496"/>
            <a:ext cx="8229600" cy="887104"/>
          </a:xfrm>
        </p:spPr>
        <p:txBody>
          <a:bodyPr/>
          <a:lstStyle/>
          <a:p>
            <a:pPr eaLnBrk="1" hangingPunct="1"/>
            <a:r>
              <a:rPr lang="en-US" sz="4000" dirty="0" smtClean="0"/>
              <a:t>LED</a:t>
            </a:r>
            <a:endParaRPr lang="en-US" sz="4000" dirty="0" smtClean="0"/>
          </a:p>
        </p:txBody>
      </p:sp>
      <p:sp>
        <p:nvSpPr>
          <p:cNvPr id="26627" name="Content Placeholder 2"/>
          <p:cNvSpPr>
            <a:spLocks noGrp="1"/>
          </p:cNvSpPr>
          <p:nvPr>
            <p:ph idx="1"/>
          </p:nvPr>
        </p:nvSpPr>
        <p:spPr/>
        <p:txBody>
          <a:bodyPr/>
          <a:lstStyle/>
          <a:p>
            <a:pPr algn="just" eaLnBrk="1" hangingPunct="1"/>
            <a:r>
              <a:rPr lang="en-US" dirty="0" smtClean="0"/>
              <a:t>A matrix of diodes is arranged to form the pixel positions in the display, and the picture definition is stored in a refresh buffer. As in scan-line refreshing of a CRT, information is read from the refresh buffer and converted to voltage levels that are applied to the diodes to produce the light patterns in the display.</a:t>
            </a:r>
          </a:p>
        </p:txBody>
      </p:sp>
    </p:spTree>
    <p:extLst>
      <p:ext uri="{BB962C8B-B14F-4D97-AF65-F5344CB8AC3E}">
        <p14:creationId xmlns:p14="http://schemas.microsoft.com/office/powerpoint/2010/main" val="301430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228600"/>
            <a:ext cx="8458200" cy="762000"/>
          </a:xfrm>
        </p:spPr>
        <p:txBody>
          <a:bodyPr>
            <a:normAutofit/>
          </a:bodyPr>
          <a:lstStyle/>
          <a:p>
            <a:pPr eaLnBrk="1" hangingPunct="1"/>
            <a:r>
              <a:rPr lang="en-US" sz="2900" dirty="0"/>
              <a:t>LCD</a:t>
            </a:r>
          </a:p>
        </p:txBody>
      </p:sp>
      <p:sp>
        <p:nvSpPr>
          <p:cNvPr id="3" name="Content Placeholder 2"/>
          <p:cNvSpPr>
            <a:spLocks noGrp="1"/>
          </p:cNvSpPr>
          <p:nvPr>
            <p:ph idx="1"/>
          </p:nvPr>
        </p:nvSpPr>
        <p:spPr/>
        <p:txBody>
          <a:bodyPr>
            <a:normAutofit/>
          </a:bodyPr>
          <a:lstStyle/>
          <a:p>
            <a:pPr marL="274320" indent="-274320" algn="just" eaLnBrk="1" fontAlgn="auto" hangingPunct="1">
              <a:spcAft>
                <a:spcPts val="0"/>
              </a:spcAft>
              <a:buClr>
                <a:schemeClr val="accent3"/>
              </a:buClr>
              <a:buFont typeface="Wingdings 2"/>
              <a:buChar char=""/>
              <a:defRPr/>
            </a:pPr>
            <a:r>
              <a:rPr lang="en-US" sz="2800" spc="-150" dirty="0" smtClean="0">
                <a:latin typeface="Times New Roman" panose="02020603050405020304" pitchFamily="18" charset="0"/>
                <a:cs typeface="Times New Roman" panose="02020603050405020304" pitchFamily="18" charset="0"/>
              </a:rPr>
              <a:t>LCD is commonly used in small systems, such as calculators, and portable, laptop computers. These non-emissive devices produce a picture by passing polarized light from the surroundings or from an internal light source through a liquid-crystal material that can be aligned either block or transmit the light.</a:t>
            </a:r>
          </a:p>
          <a:p>
            <a:pPr marL="274320" indent="-274320" eaLnBrk="1" fontAlgn="auto" hangingPunct="1">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1988463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marL="274320" indent="-274320" eaLnBrk="1" fontAlgn="auto" hangingPunct="1">
              <a:spcAft>
                <a:spcPts val="0"/>
              </a:spcAft>
              <a:buClr>
                <a:schemeClr val="accent3"/>
              </a:buClr>
              <a:buFont typeface="Wingdings 2"/>
              <a:buChar char=""/>
              <a:defRPr/>
            </a:pPr>
            <a:r>
              <a:rPr lang="en-US" b="1" dirty="0" smtClean="0"/>
              <a:t>Advantages:</a:t>
            </a:r>
            <a:endParaRPr lang="en-US" dirty="0" smtClean="0"/>
          </a:p>
          <a:p>
            <a:pPr marL="274320" indent="-274320" eaLnBrk="1" fontAlgn="auto" hangingPunct="1">
              <a:spcAft>
                <a:spcPts val="0"/>
              </a:spcAft>
              <a:buClr>
                <a:schemeClr val="accent3"/>
              </a:buClr>
              <a:buFont typeface="Wingdings 2"/>
              <a:buNone/>
              <a:defRPr/>
            </a:pPr>
            <a:r>
              <a:rPr lang="en-US" b="1" dirty="0" smtClean="0"/>
              <a:t>	1. Sharpness</a:t>
            </a:r>
            <a:r>
              <a:rPr lang="en-US" dirty="0" smtClean="0"/>
              <a:t> </a:t>
            </a:r>
            <a:br>
              <a:rPr lang="en-US" dirty="0" smtClean="0"/>
            </a:br>
            <a:r>
              <a:rPr lang="en-US" dirty="0" smtClean="0"/>
              <a:t>Image is perfectly sharp at the native resolution of the panel. LCDs using an analog input require careful adjustment of pixel tracking/phase. </a:t>
            </a:r>
          </a:p>
          <a:p>
            <a:pPr marL="274320" indent="-274320" eaLnBrk="1" fontAlgn="auto" hangingPunct="1">
              <a:spcAft>
                <a:spcPts val="0"/>
              </a:spcAft>
              <a:buClr>
                <a:schemeClr val="accent3"/>
              </a:buClr>
              <a:buFont typeface="Wingdings 2"/>
              <a:buNone/>
              <a:defRPr/>
            </a:pPr>
            <a:r>
              <a:rPr lang="en-US" b="1" dirty="0" smtClean="0"/>
              <a:t>	2. Geometric Distortion</a:t>
            </a:r>
            <a:r>
              <a:rPr lang="en-US" dirty="0" smtClean="0"/>
              <a:t> </a:t>
            </a:r>
            <a:br>
              <a:rPr lang="en-US" dirty="0" smtClean="0"/>
            </a:br>
            <a:r>
              <a:rPr lang="en-US" dirty="0" smtClean="0"/>
              <a:t>Zero geometric distortion at the native resolution of the panel. Minor distortion for other resolutions because the images must be rescaled. </a:t>
            </a:r>
          </a:p>
          <a:p>
            <a:pPr marL="274320" indent="-274320" eaLnBrk="1" fontAlgn="auto" hangingPunct="1">
              <a:spcAft>
                <a:spcPts val="0"/>
              </a:spcAft>
              <a:buClr>
                <a:schemeClr val="accent3"/>
              </a:buClr>
              <a:buFont typeface="Wingdings 2"/>
              <a:buNone/>
              <a:defRPr/>
            </a:pPr>
            <a:r>
              <a:rPr lang="en-US" b="1" dirty="0" smtClean="0"/>
              <a:t>	3. Brightness</a:t>
            </a:r>
            <a:r>
              <a:rPr lang="en-US" dirty="0" smtClean="0"/>
              <a:t> </a:t>
            </a:r>
            <a:br>
              <a:rPr lang="en-US" dirty="0" smtClean="0"/>
            </a:br>
            <a:r>
              <a:rPr lang="en-US" dirty="0" smtClean="0"/>
              <a:t>High peak intensity produces very bright images. Best for brightly lit environments. </a:t>
            </a:r>
          </a:p>
          <a:p>
            <a:pPr marL="274320" indent="-274320" eaLnBrk="1" fontAlgn="auto" hangingPunct="1">
              <a:spcAft>
                <a:spcPts val="0"/>
              </a:spcAft>
              <a:buClr>
                <a:schemeClr val="accent3"/>
              </a:buClr>
              <a:buFont typeface="Wingdings 2"/>
              <a:buNone/>
              <a:defRPr/>
            </a:pPr>
            <a:r>
              <a:rPr lang="en-US" b="1" dirty="0" smtClean="0"/>
              <a:t>	4. Screen Shape</a:t>
            </a:r>
            <a:r>
              <a:rPr lang="en-US" dirty="0" smtClean="0"/>
              <a:t> </a:t>
            </a:r>
            <a:br>
              <a:rPr lang="en-US" dirty="0" smtClean="0"/>
            </a:br>
            <a:r>
              <a:rPr lang="en-US" dirty="0" smtClean="0"/>
              <a:t>Screens are perfectly flat. </a:t>
            </a:r>
          </a:p>
          <a:p>
            <a:pPr marL="274320" indent="-274320" eaLnBrk="1" fontAlgn="auto" hangingPunct="1">
              <a:spcAft>
                <a:spcPts val="0"/>
              </a:spcAft>
              <a:buClr>
                <a:schemeClr val="accent3"/>
              </a:buClr>
              <a:buFont typeface="Wingdings 2"/>
              <a:buNone/>
              <a:defRPr/>
            </a:pPr>
            <a:r>
              <a:rPr lang="en-US" b="1" dirty="0" smtClean="0"/>
              <a:t>	5. Physical</a:t>
            </a:r>
            <a:r>
              <a:rPr lang="en-US" dirty="0" smtClean="0"/>
              <a:t> </a:t>
            </a:r>
            <a:br>
              <a:rPr lang="en-US" dirty="0" smtClean="0"/>
            </a:br>
            <a:r>
              <a:rPr lang="en-US" dirty="0" smtClean="0"/>
              <a:t>Thin, with a small footprint. Consume little electricity and produce little heat. </a:t>
            </a:r>
          </a:p>
          <a:p>
            <a:pPr marL="274320" indent="-274320" eaLnBrk="1" fontAlgn="auto" hangingPunct="1">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773491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eaLnBrk="1" hangingPunct="1"/>
            <a:r>
              <a:rPr lang="en-US" sz="1800" b="1" smtClean="0"/>
              <a:t>Disadvantages:</a:t>
            </a:r>
            <a:endParaRPr lang="en-US" sz="1800" smtClean="0"/>
          </a:p>
          <a:p>
            <a:pPr eaLnBrk="1" hangingPunct="1">
              <a:buFont typeface="Wingdings 2" panose="05020102010507070707" pitchFamily="18" charset="2"/>
              <a:buNone/>
            </a:pPr>
            <a:r>
              <a:rPr lang="en-US" sz="1800" b="1" smtClean="0"/>
              <a:t>1. Resolution</a:t>
            </a:r>
            <a:r>
              <a:rPr lang="en-US" sz="1800" smtClean="0"/>
              <a:t> </a:t>
            </a:r>
            <a:br>
              <a:rPr lang="en-US" sz="1800" smtClean="0"/>
            </a:br>
            <a:r>
              <a:rPr lang="en-US" sz="1800" smtClean="0"/>
              <a:t>Each panel has a fixed pixel resolution format determined at the time of manufacture that can not be changed. If you need fine text and graphics at more than one resolution do not get an LCD display. </a:t>
            </a:r>
          </a:p>
          <a:p>
            <a:pPr eaLnBrk="1" hangingPunct="1">
              <a:buFont typeface="Wingdings 2" panose="05020102010507070707" pitchFamily="18" charset="2"/>
              <a:buNone/>
            </a:pPr>
            <a:r>
              <a:rPr lang="en-US" sz="1800" b="1" smtClean="0"/>
              <a:t>2. Interference</a:t>
            </a:r>
            <a:r>
              <a:rPr lang="en-US" sz="1800" smtClean="0"/>
              <a:t> </a:t>
            </a:r>
            <a:br>
              <a:rPr lang="en-US" sz="1800" smtClean="0"/>
            </a:br>
            <a:r>
              <a:rPr lang="en-US" sz="1800" smtClean="0"/>
              <a:t>LCDs using an analog input require careful adjustment of pixel tracking/phase in order to reduce or eliminate digital noise in the image. Automatic pixel tracking/phase controls seldom produce the optimum setting. Timing drift and jitter may require frequent readjustments during the day. For some displays and video boards you may not be able to entirely eliminate the digital noise. </a:t>
            </a:r>
          </a:p>
          <a:p>
            <a:pPr eaLnBrk="1" hangingPunct="1">
              <a:buFont typeface="Wingdings 2" panose="05020102010507070707" pitchFamily="18" charset="2"/>
              <a:buNone/>
            </a:pPr>
            <a:r>
              <a:rPr lang="en-US" sz="1800" b="1" smtClean="0"/>
              <a:t>3. Viewing Angle</a:t>
            </a:r>
            <a:r>
              <a:rPr lang="en-US" sz="1800" smtClean="0"/>
              <a:t> </a:t>
            </a:r>
            <a:br>
              <a:rPr lang="en-US" sz="1800" smtClean="0"/>
            </a:br>
            <a:r>
              <a:rPr lang="en-US" sz="1800" smtClean="0"/>
              <a:t>Limited viewing angle. Brightness, contrast, gamma and color mixtures vary with the viewing angle. </a:t>
            </a:r>
          </a:p>
          <a:p>
            <a:pPr eaLnBrk="1" hangingPunct="1">
              <a:buFont typeface="Wingdings 2" panose="05020102010507070707" pitchFamily="18" charset="2"/>
              <a:buNone/>
            </a:pPr>
            <a:r>
              <a:rPr lang="en-US" sz="1800" b="1" smtClean="0"/>
              <a:t>4. Black-Level, Contrast and Color Saturation</a:t>
            </a:r>
            <a:r>
              <a:rPr lang="en-US" sz="1800" smtClean="0"/>
              <a:t> </a:t>
            </a:r>
            <a:br>
              <a:rPr lang="en-US" sz="1800" smtClean="0"/>
            </a:br>
            <a:r>
              <a:rPr lang="en-US" sz="1800" smtClean="0"/>
              <a:t>LCDs have difficulty producing black and very dark grays. As a result they generally have lower contrast than CRTs and the color saturation for low intensity colors is also reduced. Not suitable for use in dimly lit and dark environments. </a:t>
            </a:r>
          </a:p>
        </p:txBody>
      </p:sp>
    </p:spTree>
    <p:extLst>
      <p:ext uri="{BB962C8B-B14F-4D97-AF65-F5344CB8AC3E}">
        <p14:creationId xmlns:p14="http://schemas.microsoft.com/office/powerpoint/2010/main" val="4021215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marL="274320" indent="-274320" eaLnBrk="1" fontAlgn="auto" hangingPunct="1">
              <a:spcAft>
                <a:spcPts val="0"/>
              </a:spcAft>
              <a:buClr>
                <a:schemeClr val="accent3"/>
              </a:buClr>
              <a:buFont typeface="Wingdings 2"/>
              <a:buNone/>
              <a:defRPr/>
            </a:pPr>
            <a:r>
              <a:rPr lang="en-US" b="1" dirty="0" smtClean="0"/>
              <a:t>5. Color and Gray-Scale Accuracy</a:t>
            </a:r>
            <a:r>
              <a:rPr lang="en-US" dirty="0" smtClean="0"/>
              <a:t> </a:t>
            </a:r>
            <a:br>
              <a:rPr lang="en-US" dirty="0" smtClean="0"/>
            </a:br>
            <a:r>
              <a:rPr lang="en-US" dirty="0" smtClean="0"/>
              <a:t>The internal Gamma and gray-scale of an LCD is very irregular. LCDs typically produce fewer than 256 discrete intensity levels. Generally not suitable for professional image color balancing. </a:t>
            </a:r>
          </a:p>
          <a:p>
            <a:pPr marL="274320" indent="-274320" eaLnBrk="1" fontAlgn="auto" hangingPunct="1">
              <a:spcAft>
                <a:spcPts val="0"/>
              </a:spcAft>
              <a:buClr>
                <a:schemeClr val="accent3"/>
              </a:buClr>
              <a:buFont typeface="Wingdings 2"/>
              <a:buNone/>
              <a:defRPr/>
            </a:pPr>
            <a:r>
              <a:rPr lang="en-US" b="1" dirty="0" smtClean="0"/>
              <a:t>6. Bad Pixels and Screen Uniformity</a:t>
            </a:r>
            <a:r>
              <a:rPr lang="en-US" dirty="0" smtClean="0"/>
              <a:t> </a:t>
            </a:r>
            <a:br>
              <a:rPr lang="en-US" dirty="0" smtClean="0"/>
            </a:br>
            <a:r>
              <a:rPr lang="en-US" dirty="0" smtClean="0"/>
              <a:t>LCDs can have many weak or stuck pixels, which are permanently on or off. Some pixels may be improperly connected to adjoining pixels, rows or columns. Also, the panel may not be uniformly illuminated by the backlight resulting in uneven intensity and shading over the screen. </a:t>
            </a:r>
          </a:p>
          <a:p>
            <a:pPr marL="274320" indent="-274320" eaLnBrk="1" fontAlgn="auto" hangingPunct="1">
              <a:spcAft>
                <a:spcPts val="0"/>
              </a:spcAft>
              <a:buClr>
                <a:schemeClr val="accent3"/>
              </a:buClr>
              <a:buFont typeface="Wingdings 2"/>
              <a:buNone/>
              <a:defRPr/>
            </a:pPr>
            <a:r>
              <a:rPr lang="en-US" b="1" dirty="0" smtClean="0"/>
              <a:t>7. Motion Artifacts</a:t>
            </a:r>
            <a:r>
              <a:rPr lang="en-US" dirty="0" smtClean="0"/>
              <a:t> </a:t>
            </a:r>
            <a:br>
              <a:rPr lang="en-US" dirty="0" smtClean="0"/>
            </a:br>
            <a:r>
              <a:rPr lang="en-US" dirty="0" smtClean="0"/>
              <a:t>Slow response times and scan rate conversion result in severe motion artifacts and image degradation for moving or rapidly changing images. </a:t>
            </a:r>
          </a:p>
          <a:p>
            <a:pPr marL="274320" indent="-274320" eaLnBrk="1" fontAlgn="auto" hangingPunct="1">
              <a:spcAft>
                <a:spcPts val="0"/>
              </a:spcAft>
              <a:buClr>
                <a:schemeClr val="accent3"/>
              </a:buClr>
              <a:buFont typeface="Wingdings 2"/>
              <a:buNone/>
              <a:defRPr/>
            </a:pPr>
            <a:r>
              <a:rPr lang="en-US" b="1" dirty="0" smtClean="0"/>
              <a:t>8. Aspect Ratio</a:t>
            </a:r>
            <a:r>
              <a:rPr lang="en-US" dirty="0" smtClean="0"/>
              <a:t> </a:t>
            </a:r>
            <a:br>
              <a:rPr lang="en-US" dirty="0" smtClean="0"/>
            </a:br>
            <a:r>
              <a:rPr lang="en-US" dirty="0" smtClean="0"/>
              <a:t>LCDs have a fixed resolution and aspect ratio. For panels with a resolution of 1280x1024 the aspect ratio is 5:4=1.25, which is noticeably smaller than the 4:3=1.33 aspect ratio for almost all other standard display modes. </a:t>
            </a:r>
          </a:p>
          <a:p>
            <a:pPr marL="274320" indent="-274320" eaLnBrk="1" fontAlgn="auto" hangingPunct="1">
              <a:spcAft>
                <a:spcPts val="0"/>
              </a:spcAft>
              <a:buClr>
                <a:schemeClr val="accent3"/>
              </a:buClr>
              <a:buFont typeface="Wingdings 2"/>
              <a:buNone/>
              <a:defRPr/>
            </a:pPr>
            <a:r>
              <a:rPr lang="en-US" b="1" dirty="0" smtClean="0"/>
              <a:t>9. Cost</a:t>
            </a:r>
            <a:r>
              <a:rPr lang="en-US" dirty="0" smtClean="0"/>
              <a:t> </a:t>
            </a:r>
            <a:br>
              <a:rPr lang="en-US" dirty="0" smtClean="0"/>
            </a:br>
            <a:r>
              <a:rPr lang="en-US" dirty="0" smtClean="0"/>
              <a:t>Considerably more expensive than comparable CRTs. </a:t>
            </a:r>
          </a:p>
          <a:p>
            <a:pPr marL="274320" indent="-274320" eaLnBrk="1" fontAlgn="auto" hangingPunct="1">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4186097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dirty="0" smtClean="0"/>
              <a:t>Application of Computer Graphics</a:t>
            </a:r>
            <a:br>
              <a:rPr lang="en-US" dirty="0" smtClean="0"/>
            </a:br>
            <a:endParaRPr lang="en-US" dirty="0"/>
          </a:p>
        </p:txBody>
      </p:sp>
      <p:sp>
        <p:nvSpPr>
          <p:cNvPr id="3" name="Content Placeholder 2"/>
          <p:cNvSpPr>
            <a:spLocks noGrp="1"/>
          </p:cNvSpPr>
          <p:nvPr>
            <p:ph sz="quarter" idx="1"/>
          </p:nvPr>
        </p:nvSpPr>
        <p:spPr>
          <a:xfrm>
            <a:off x="457200" y="1219200"/>
            <a:ext cx="8458200" cy="5257800"/>
          </a:xfrm>
        </p:spPr>
        <p:txBody>
          <a:bodyPr>
            <a:normAutofit fontScale="40000" lnSpcReduction="20000"/>
          </a:bodyPr>
          <a:lstStyle/>
          <a:p>
            <a:r>
              <a:rPr lang="en-US" sz="4500" b="1" dirty="0" smtClean="0">
                <a:latin typeface="Times New Roman" pitchFamily="18" charset="0"/>
                <a:cs typeface="Times New Roman" pitchFamily="18" charset="0"/>
              </a:rPr>
              <a:t>Computer graphics user interfaces (GUIs)</a:t>
            </a:r>
            <a:r>
              <a:rPr lang="en-US" sz="4500" dirty="0" smtClean="0">
                <a:latin typeface="Times New Roman" pitchFamily="18" charset="0"/>
                <a:cs typeface="Times New Roman" pitchFamily="18" charset="0"/>
              </a:rPr>
              <a:t> − A graphic, mouse-oriented paradigm which allows the user to interact with a computer.</a:t>
            </a:r>
          </a:p>
          <a:p>
            <a:r>
              <a:rPr lang="en-US" sz="4500" b="1" dirty="0" smtClean="0">
                <a:latin typeface="Times New Roman" pitchFamily="18" charset="0"/>
                <a:cs typeface="Times New Roman" pitchFamily="18" charset="0"/>
              </a:rPr>
              <a:t>Business presentation graphics</a:t>
            </a:r>
            <a:r>
              <a:rPr lang="en-US" sz="4500" dirty="0" smtClean="0">
                <a:latin typeface="Times New Roman" pitchFamily="18" charset="0"/>
                <a:cs typeface="Times New Roman" pitchFamily="18" charset="0"/>
              </a:rPr>
              <a:t> − "A picture is worth a thousand words".</a:t>
            </a:r>
          </a:p>
          <a:p>
            <a:r>
              <a:rPr lang="en-US" sz="4500" b="1" dirty="0" smtClean="0">
                <a:latin typeface="Times New Roman" pitchFamily="18" charset="0"/>
                <a:cs typeface="Times New Roman" pitchFamily="18" charset="0"/>
              </a:rPr>
              <a:t>Cartography</a:t>
            </a:r>
            <a:r>
              <a:rPr lang="en-US" sz="4500" dirty="0" smtClean="0">
                <a:latin typeface="Times New Roman" pitchFamily="18" charset="0"/>
                <a:cs typeface="Times New Roman" pitchFamily="18" charset="0"/>
              </a:rPr>
              <a:t> − Drawing maps.</a:t>
            </a:r>
          </a:p>
          <a:p>
            <a:r>
              <a:rPr lang="en-US" sz="4500" b="1" dirty="0" smtClean="0">
                <a:latin typeface="Times New Roman" pitchFamily="18" charset="0"/>
                <a:cs typeface="Times New Roman" pitchFamily="18" charset="0"/>
              </a:rPr>
              <a:t>Weather Maps</a:t>
            </a:r>
            <a:r>
              <a:rPr lang="en-US" sz="4500" dirty="0" smtClean="0">
                <a:latin typeface="Times New Roman" pitchFamily="18" charset="0"/>
                <a:cs typeface="Times New Roman" pitchFamily="18" charset="0"/>
              </a:rPr>
              <a:t> − Real-time mapping, symbolic representations.</a:t>
            </a:r>
          </a:p>
          <a:p>
            <a:r>
              <a:rPr lang="en-US" sz="4500" b="1" dirty="0" smtClean="0">
                <a:latin typeface="Times New Roman" pitchFamily="18" charset="0"/>
                <a:cs typeface="Times New Roman" pitchFamily="18" charset="0"/>
              </a:rPr>
              <a:t>Satellite Imaging</a:t>
            </a:r>
            <a:r>
              <a:rPr lang="en-US" sz="4500" dirty="0" smtClean="0">
                <a:latin typeface="Times New Roman" pitchFamily="18" charset="0"/>
                <a:cs typeface="Times New Roman" pitchFamily="18" charset="0"/>
              </a:rPr>
              <a:t> − Geodesic images.</a:t>
            </a:r>
          </a:p>
          <a:p>
            <a:r>
              <a:rPr lang="en-US" sz="4500" b="1" dirty="0" smtClean="0">
                <a:latin typeface="Times New Roman" pitchFamily="18" charset="0"/>
                <a:cs typeface="Times New Roman" pitchFamily="18" charset="0"/>
              </a:rPr>
              <a:t>Photo Enhancement</a:t>
            </a:r>
            <a:r>
              <a:rPr lang="en-US" sz="4500" dirty="0" smtClean="0">
                <a:latin typeface="Times New Roman" pitchFamily="18" charset="0"/>
                <a:cs typeface="Times New Roman" pitchFamily="18" charset="0"/>
              </a:rPr>
              <a:t> − Sharpening blurred photos.</a:t>
            </a:r>
          </a:p>
          <a:p>
            <a:r>
              <a:rPr lang="en-US" sz="4500" b="1" dirty="0" smtClean="0">
                <a:latin typeface="Times New Roman" pitchFamily="18" charset="0"/>
                <a:cs typeface="Times New Roman" pitchFamily="18" charset="0"/>
              </a:rPr>
              <a:t>Medical imaging</a:t>
            </a:r>
            <a:r>
              <a:rPr lang="en-US" sz="4500" dirty="0" smtClean="0">
                <a:latin typeface="Times New Roman" pitchFamily="18" charset="0"/>
                <a:cs typeface="Times New Roman" pitchFamily="18" charset="0"/>
              </a:rPr>
              <a:t> − MRIs, CAT scans, etc. - Non-invasive internal examination.</a:t>
            </a:r>
          </a:p>
          <a:p>
            <a:r>
              <a:rPr lang="en-US" sz="4500" b="1" dirty="0" smtClean="0">
                <a:latin typeface="Times New Roman" pitchFamily="18" charset="0"/>
                <a:cs typeface="Times New Roman" pitchFamily="18" charset="0"/>
              </a:rPr>
              <a:t>Engineering drawings</a:t>
            </a:r>
            <a:r>
              <a:rPr lang="en-US" sz="4500" dirty="0" smtClean="0">
                <a:latin typeface="Times New Roman" pitchFamily="18" charset="0"/>
                <a:cs typeface="Times New Roman" pitchFamily="18" charset="0"/>
              </a:rPr>
              <a:t> − mechanical, electrical, civil, etc. - Replacing the blueprints of the past.</a:t>
            </a:r>
          </a:p>
          <a:p>
            <a:r>
              <a:rPr lang="en-US" sz="4500" b="1" dirty="0" smtClean="0">
                <a:latin typeface="Times New Roman" pitchFamily="18" charset="0"/>
                <a:cs typeface="Times New Roman" pitchFamily="18" charset="0"/>
              </a:rPr>
              <a:t>Typography</a:t>
            </a:r>
            <a:r>
              <a:rPr lang="en-US" sz="4500" dirty="0" smtClean="0">
                <a:latin typeface="Times New Roman" pitchFamily="18" charset="0"/>
                <a:cs typeface="Times New Roman" pitchFamily="18" charset="0"/>
              </a:rPr>
              <a:t> − The use of character images in publishing - replacing the hard type of the past.</a:t>
            </a:r>
          </a:p>
          <a:p>
            <a:r>
              <a:rPr lang="en-US" sz="4500" b="1" dirty="0" smtClean="0">
                <a:latin typeface="Times New Roman" pitchFamily="18" charset="0"/>
                <a:cs typeface="Times New Roman" pitchFamily="18" charset="0"/>
              </a:rPr>
              <a:t>Architecture</a:t>
            </a:r>
            <a:r>
              <a:rPr lang="en-US" sz="4500" dirty="0" smtClean="0">
                <a:latin typeface="Times New Roman" pitchFamily="18" charset="0"/>
                <a:cs typeface="Times New Roman" pitchFamily="18" charset="0"/>
              </a:rPr>
              <a:t> − Construction plans, exterior sketches - replacing the blueprints and hand drawings of the past.</a:t>
            </a:r>
          </a:p>
          <a:p>
            <a:r>
              <a:rPr lang="en-US" sz="4500" b="1" dirty="0" smtClean="0">
                <a:latin typeface="Times New Roman" pitchFamily="18" charset="0"/>
                <a:cs typeface="Times New Roman" pitchFamily="18" charset="0"/>
              </a:rPr>
              <a:t>Art</a:t>
            </a:r>
            <a:r>
              <a:rPr lang="en-US" sz="4500" dirty="0" smtClean="0">
                <a:latin typeface="Times New Roman" pitchFamily="18" charset="0"/>
                <a:cs typeface="Times New Roman" pitchFamily="18" charset="0"/>
              </a:rPr>
              <a:t> − Computers provide a new medium for artists.</a:t>
            </a:r>
          </a:p>
          <a:p>
            <a:r>
              <a:rPr lang="en-US" sz="4500" b="1" dirty="0" smtClean="0">
                <a:latin typeface="Times New Roman" pitchFamily="18" charset="0"/>
                <a:cs typeface="Times New Roman" pitchFamily="18" charset="0"/>
              </a:rPr>
              <a:t>Training</a:t>
            </a:r>
            <a:r>
              <a:rPr lang="en-US" sz="4500" dirty="0" smtClean="0">
                <a:latin typeface="Times New Roman" pitchFamily="18" charset="0"/>
                <a:cs typeface="Times New Roman" pitchFamily="18" charset="0"/>
              </a:rPr>
              <a:t> − Flight simulators, computer aided instruction, etc.</a:t>
            </a:r>
          </a:p>
          <a:p>
            <a:r>
              <a:rPr lang="en-US" sz="4500" b="1" dirty="0" smtClean="0">
                <a:latin typeface="Times New Roman" pitchFamily="18" charset="0"/>
                <a:cs typeface="Times New Roman" pitchFamily="18" charset="0"/>
              </a:rPr>
              <a:t>Entertainment</a:t>
            </a:r>
            <a:r>
              <a:rPr lang="en-US" sz="4500" dirty="0" smtClean="0">
                <a:latin typeface="Times New Roman" pitchFamily="18" charset="0"/>
                <a:cs typeface="Times New Roman" pitchFamily="18" charset="0"/>
              </a:rPr>
              <a:t> − Movies and games.</a:t>
            </a:r>
          </a:p>
          <a:p>
            <a:r>
              <a:rPr lang="en-US" sz="4500" b="1" dirty="0" smtClean="0">
                <a:latin typeface="Times New Roman" pitchFamily="18" charset="0"/>
                <a:cs typeface="Times New Roman" pitchFamily="18" charset="0"/>
              </a:rPr>
              <a:t>Simulation and modeling</a:t>
            </a:r>
            <a:r>
              <a:rPr lang="en-US" sz="4500" dirty="0" smtClean="0">
                <a:latin typeface="Times New Roman" pitchFamily="18" charset="0"/>
                <a:cs typeface="Times New Roman" pitchFamily="18" charset="0"/>
              </a:rPr>
              <a:t> − Replacing physical modeling and enactments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Cathode Ray Tube</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latin typeface="Times New Roman" pitchFamily="18" charset="0"/>
                <a:cs typeface="Times New Roman" pitchFamily="18" charset="0"/>
              </a:rPr>
              <a:t>The primary output device in a graphical system is the video monitor. The main element of a video monitor is the </a:t>
            </a:r>
            <a:r>
              <a:rPr lang="en-US" b="1" dirty="0" smtClean="0">
                <a:latin typeface="Times New Roman" pitchFamily="18" charset="0"/>
                <a:cs typeface="Times New Roman" pitchFamily="18" charset="0"/>
              </a:rPr>
              <a:t>Cathode Ray Tube (CRT),</a:t>
            </a:r>
            <a:r>
              <a:rPr lang="en-US" dirty="0" smtClean="0">
                <a:latin typeface="Times New Roman" pitchFamily="18" charset="0"/>
                <a:cs typeface="Times New Roman" pitchFamily="18" charset="0"/>
              </a:rPr>
              <a:t> shown in the following illustration.</a:t>
            </a:r>
          </a:p>
          <a:p>
            <a:pPr algn="just"/>
            <a:r>
              <a:rPr lang="en-US" dirty="0" smtClean="0">
                <a:latin typeface="Times New Roman" pitchFamily="18" charset="0"/>
                <a:cs typeface="Times New Roman" pitchFamily="18" charset="0"/>
              </a:rPr>
              <a:t>The operation of CRT is very simple −</a:t>
            </a:r>
          </a:p>
          <a:p>
            <a:pPr algn="just"/>
            <a:r>
              <a:rPr lang="en-US" dirty="0" smtClean="0">
                <a:latin typeface="Times New Roman" pitchFamily="18" charset="0"/>
                <a:cs typeface="Times New Roman" pitchFamily="18" charset="0"/>
              </a:rPr>
              <a:t>The electron gun emits a beam of electrons (cathode rays).</a:t>
            </a:r>
          </a:p>
          <a:p>
            <a:pPr algn="just"/>
            <a:r>
              <a:rPr lang="en-US" dirty="0" smtClean="0">
                <a:latin typeface="Times New Roman" pitchFamily="18" charset="0"/>
                <a:cs typeface="Times New Roman" pitchFamily="18" charset="0"/>
              </a:rPr>
              <a:t>The electron beam passes through focusing and deflection systems that direct it towards specified positions on the phosphor-coated screen.</a:t>
            </a:r>
          </a:p>
          <a:p>
            <a:pPr algn="just"/>
            <a:r>
              <a:rPr lang="en-US" dirty="0" smtClean="0">
                <a:latin typeface="Times New Roman" pitchFamily="18" charset="0"/>
                <a:cs typeface="Times New Roman" pitchFamily="18" charset="0"/>
              </a:rPr>
              <a:t>When the beam hits the screen, the phosphor emits a small spot of light at each position contacted by the electron beam.</a:t>
            </a:r>
          </a:p>
          <a:p>
            <a:pPr algn="just"/>
            <a:r>
              <a:rPr lang="en-US" dirty="0" smtClean="0">
                <a:latin typeface="Times New Roman" pitchFamily="18" charset="0"/>
                <a:cs typeface="Times New Roman" pitchFamily="18" charset="0"/>
              </a:rPr>
              <a:t>It redraws the picture by directing the electron beam back over the same screen points quickly.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athode Ray Tube"/>
          <p:cNvPicPr>
            <a:picLocks noChangeAspect="1" noChangeArrowheads="1"/>
          </p:cNvPicPr>
          <p:nvPr/>
        </p:nvPicPr>
        <p:blipFill>
          <a:blip r:embed="rId2"/>
          <a:srcRect/>
          <a:stretch>
            <a:fillRect/>
          </a:stretch>
        </p:blipFill>
        <p:spPr bwMode="auto">
          <a:xfrm>
            <a:off x="1447800" y="1676400"/>
            <a:ext cx="6572250" cy="31718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There are two ways by which we can display an object on the screen.</a:t>
            </a:r>
          </a:p>
          <a:p>
            <a:pPr marL="514350" indent="-514350">
              <a:buFont typeface="+mj-lt"/>
              <a:buAutoNum type="arabicPeriod"/>
            </a:pPr>
            <a:r>
              <a:rPr lang="en-US" dirty="0" smtClean="0">
                <a:latin typeface="Times New Roman" pitchFamily="18" charset="0"/>
                <a:cs typeface="Times New Roman" pitchFamily="18" charset="0"/>
              </a:rPr>
              <a:t>Raster scan display</a:t>
            </a:r>
          </a:p>
          <a:p>
            <a:pPr marL="514350" indent="-514350">
              <a:buFont typeface="+mj-lt"/>
              <a:buAutoNum type="arabicPeriod"/>
            </a:pPr>
            <a:r>
              <a:rPr lang="en-US" dirty="0" smtClean="0">
                <a:latin typeface="Times New Roman" pitchFamily="18" charset="0"/>
                <a:cs typeface="Times New Roman" pitchFamily="18" charset="0"/>
              </a:rPr>
              <a:t>Random scan display</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Raster Scan Display</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latin typeface="Times New Roman" pitchFamily="18" charset="0"/>
                <a:cs typeface="Times New Roman" pitchFamily="18" charset="0"/>
              </a:rPr>
              <a:t>In a raster scan system, the electron beam is swept across the screen, one row at a time from top to bottom. As the electron beam moves across each row, the beam intensity is turned on and off to create a pattern of illuminated spots.</a:t>
            </a:r>
          </a:p>
          <a:p>
            <a:pPr algn="just"/>
            <a:r>
              <a:rPr lang="en-US" dirty="0" smtClean="0">
                <a:latin typeface="Times New Roman" pitchFamily="18" charset="0"/>
                <a:cs typeface="Times New Roman" pitchFamily="18" charset="0"/>
              </a:rPr>
              <a:t>Picture definition is stored in memory area called the </a:t>
            </a:r>
            <a:r>
              <a:rPr lang="en-US" b="1" dirty="0" smtClean="0">
                <a:latin typeface="Times New Roman" pitchFamily="18" charset="0"/>
                <a:cs typeface="Times New Roman" pitchFamily="18" charset="0"/>
              </a:rPr>
              <a:t>Refresh Buffer</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Frame Buffer</a:t>
            </a:r>
            <a:r>
              <a:rPr lang="en-US" dirty="0" smtClean="0">
                <a:latin typeface="Times New Roman" pitchFamily="18" charset="0"/>
                <a:cs typeface="Times New Roman" pitchFamily="18" charset="0"/>
              </a:rPr>
              <a:t>. This memory area holds the set of intensity values for all the screen points. Stored intensity values are then retrieved from the refresh buffer and “painted” on the screen one row (scan line) at a time as shown in the following illustration.</a:t>
            </a:r>
          </a:p>
          <a:p>
            <a:pPr algn="just"/>
            <a:r>
              <a:rPr lang="en-US" dirty="0" smtClean="0">
                <a:latin typeface="Times New Roman" pitchFamily="18" charset="0"/>
                <a:cs typeface="Times New Roman" pitchFamily="18" charset="0"/>
              </a:rPr>
              <a:t>Each screen point is referred to as a </a:t>
            </a:r>
            <a:r>
              <a:rPr lang="en-US" b="1" dirty="0" smtClean="0">
                <a:latin typeface="Times New Roman" pitchFamily="18" charset="0"/>
                <a:cs typeface="Times New Roman" pitchFamily="18" charset="0"/>
              </a:rPr>
              <a:t>pixel (picture element)</a:t>
            </a:r>
            <a:r>
              <a:rPr lang="en-US" dirty="0" smtClean="0">
                <a:latin typeface="Times New Roman" pitchFamily="18" charset="0"/>
                <a:cs typeface="Times New Roman" pitchFamily="18" charset="0"/>
              </a:rPr>
              <a:t> or </a:t>
            </a:r>
            <a:r>
              <a:rPr lang="en-US" b="1" dirty="0" err="1" smtClean="0">
                <a:latin typeface="Times New Roman" pitchFamily="18" charset="0"/>
                <a:cs typeface="Times New Roman" pitchFamily="18" charset="0"/>
              </a:rPr>
              <a:t>pel</a:t>
            </a:r>
            <a:r>
              <a:rPr lang="en-US" dirty="0" smtClean="0">
                <a:latin typeface="Times New Roman" pitchFamily="18" charset="0"/>
                <a:cs typeface="Times New Roman" pitchFamily="18" charset="0"/>
              </a:rPr>
              <a:t>. At the end of each scan line, the electron beam returns to the left side of the screen to begin displaying the next scan line.</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Display</a:t>
            </a:r>
            <a:endParaRPr lang="en-US" dirty="0"/>
          </a:p>
        </p:txBody>
      </p:sp>
      <p:pic>
        <p:nvPicPr>
          <p:cNvPr id="18434" name="Picture 2" descr="Raster Scan"/>
          <p:cNvPicPr>
            <a:picLocks noChangeAspect="1" noChangeArrowheads="1"/>
          </p:cNvPicPr>
          <p:nvPr/>
        </p:nvPicPr>
        <p:blipFill>
          <a:blip r:embed="rId2"/>
          <a:srcRect/>
          <a:stretch>
            <a:fillRect/>
          </a:stretch>
        </p:blipFill>
        <p:spPr bwMode="auto">
          <a:xfrm>
            <a:off x="1600200" y="1752600"/>
            <a:ext cx="5257800" cy="36671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Scan Display</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latin typeface="Times New Roman" pitchFamily="18" charset="0"/>
                <a:cs typeface="Times New Roman" pitchFamily="18" charset="0"/>
              </a:rPr>
              <a:t>In this technique, the electron beam is directed only to the part of the screen where the picture is to be drawn rather than scanning from left to right and top to bottom as in raster scan. It is also called </a:t>
            </a:r>
            <a:r>
              <a:rPr lang="en-US" b="1" dirty="0" smtClean="0">
                <a:latin typeface="Times New Roman" pitchFamily="18" charset="0"/>
                <a:cs typeface="Times New Roman" pitchFamily="18" charset="0"/>
              </a:rPr>
              <a:t>vector display, stroke-writing display,</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calligraphic display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Picture definition is stored as a set of line-drawing commands in an area of memory referred to as the </a:t>
            </a:r>
            <a:r>
              <a:rPr lang="en-US" b="1" dirty="0" smtClean="0">
                <a:latin typeface="Times New Roman" pitchFamily="18" charset="0"/>
                <a:cs typeface="Times New Roman" pitchFamily="18" charset="0"/>
              </a:rPr>
              <a:t>refresh display file</a:t>
            </a:r>
            <a:r>
              <a:rPr lang="en-US" dirty="0" smtClean="0">
                <a:latin typeface="Times New Roman" pitchFamily="18" charset="0"/>
                <a:cs typeface="Times New Roman" pitchFamily="18" charset="0"/>
              </a:rPr>
              <a:t>. To display a specified picture, the system cycles through the set of commands in the display file, drawing each component line in turn. After all the line-drawing commands are processed, the system cycles back to the first line command in the list.</a:t>
            </a:r>
          </a:p>
          <a:p>
            <a:pPr algn="just"/>
            <a:r>
              <a:rPr lang="en-US" dirty="0" smtClean="0">
                <a:latin typeface="Times New Roman" pitchFamily="18" charset="0"/>
                <a:cs typeface="Times New Roman" pitchFamily="18" charset="0"/>
              </a:rPr>
              <a:t>Random-scan displays are designed to draw all the component lines of a picture 30 to 60 times each second.</a:t>
            </a:r>
          </a:p>
          <a:p>
            <a:pPr algn="just"/>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100</TotalTime>
  <Words>630</Words>
  <Application>Microsoft Office PowerPoint</Application>
  <PresentationFormat>On-screen Show (4:3)</PresentationFormat>
  <Paragraphs>88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Bookman Old Style</vt:lpstr>
      <vt:lpstr>Gill Sans MT</vt:lpstr>
      <vt:lpstr>Times New Roman</vt:lpstr>
      <vt:lpstr>Wingdings</vt:lpstr>
      <vt:lpstr>Wingdings 2</vt:lpstr>
      <vt:lpstr>Wingdings 3</vt:lpstr>
      <vt:lpstr>Origin</vt:lpstr>
      <vt:lpstr>Computer Graphics</vt:lpstr>
      <vt:lpstr>Computer Graphics</vt:lpstr>
      <vt:lpstr>Application of Computer Graphics </vt:lpstr>
      <vt:lpstr>Cathode Ray Tube </vt:lpstr>
      <vt:lpstr>PowerPoint Presentation</vt:lpstr>
      <vt:lpstr>PowerPoint Presentation</vt:lpstr>
      <vt:lpstr>Raster Scan Display </vt:lpstr>
      <vt:lpstr>Raster Scan Display</vt:lpstr>
      <vt:lpstr>Random Scan Display </vt:lpstr>
      <vt:lpstr>Random Scan Display </vt:lpstr>
      <vt:lpstr>Color CRT Monitors  </vt:lpstr>
      <vt:lpstr>Beam-Penetration Method </vt:lpstr>
      <vt:lpstr>Shadow-Mask Method </vt:lpstr>
      <vt:lpstr>PowerPoint Presentation</vt:lpstr>
      <vt:lpstr>Direct-View Storage Tubes</vt:lpstr>
      <vt:lpstr>PowerPoint Presentation</vt:lpstr>
      <vt:lpstr>Flat-Panel Displays </vt:lpstr>
      <vt:lpstr>Plasma Panel Display</vt:lpstr>
      <vt:lpstr>Thin-Film Electroluminescent Display</vt:lpstr>
      <vt:lpstr>PowerPoint Presentation</vt:lpstr>
      <vt:lpstr>LED</vt:lpstr>
      <vt:lpstr>LCD</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Daffodi PC</dc:creator>
  <cp:lastModifiedBy>Windows User</cp:lastModifiedBy>
  <cp:revision>52</cp:revision>
  <dcterms:created xsi:type="dcterms:W3CDTF">2006-08-16T00:00:00Z</dcterms:created>
  <dcterms:modified xsi:type="dcterms:W3CDTF">2019-09-05T10:09:49Z</dcterms:modified>
</cp:coreProperties>
</file>