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3"/>
  </p:notesMasterIdLst>
  <p:handoutMasterIdLst>
    <p:handoutMasterId r:id="rId134"/>
  </p:handoutMasterIdLst>
  <p:sldIdLst>
    <p:sldId id="256" r:id="rId2"/>
    <p:sldId id="402" r:id="rId3"/>
    <p:sldId id="259" r:id="rId4"/>
    <p:sldId id="260" r:id="rId5"/>
    <p:sldId id="261" r:id="rId6"/>
    <p:sldId id="262" r:id="rId7"/>
    <p:sldId id="277" r:id="rId8"/>
    <p:sldId id="257" r:id="rId9"/>
    <p:sldId id="302" r:id="rId10"/>
    <p:sldId id="304" r:id="rId11"/>
    <p:sldId id="305" r:id="rId12"/>
    <p:sldId id="330" r:id="rId13"/>
    <p:sldId id="309" r:id="rId14"/>
    <p:sldId id="264" r:id="rId15"/>
    <p:sldId id="265" r:id="rId16"/>
    <p:sldId id="266" r:id="rId17"/>
    <p:sldId id="267" r:id="rId18"/>
    <p:sldId id="268" r:id="rId19"/>
    <p:sldId id="278" r:id="rId20"/>
    <p:sldId id="269" r:id="rId21"/>
    <p:sldId id="271" r:id="rId22"/>
    <p:sldId id="314" r:id="rId23"/>
    <p:sldId id="315" r:id="rId24"/>
    <p:sldId id="317" r:id="rId25"/>
    <p:sldId id="316" r:id="rId26"/>
    <p:sldId id="318" r:id="rId27"/>
    <p:sldId id="320" r:id="rId28"/>
    <p:sldId id="319" r:id="rId29"/>
    <p:sldId id="272" r:id="rId30"/>
    <p:sldId id="321" r:id="rId31"/>
    <p:sldId id="322" r:id="rId32"/>
    <p:sldId id="323" r:id="rId33"/>
    <p:sldId id="324" r:id="rId34"/>
    <p:sldId id="325" r:id="rId35"/>
    <p:sldId id="326" r:id="rId36"/>
    <p:sldId id="327" r:id="rId37"/>
    <p:sldId id="276" r:id="rId38"/>
    <p:sldId id="280" r:id="rId39"/>
    <p:sldId id="384" r:id="rId40"/>
    <p:sldId id="348" r:id="rId41"/>
    <p:sldId id="347" r:id="rId42"/>
    <p:sldId id="356" r:id="rId43"/>
    <p:sldId id="328" r:id="rId44"/>
    <p:sldId id="297" r:id="rId45"/>
    <p:sldId id="298" r:id="rId46"/>
    <p:sldId id="359" r:id="rId47"/>
    <p:sldId id="386" r:id="rId48"/>
    <p:sldId id="387" r:id="rId49"/>
    <p:sldId id="385" r:id="rId50"/>
    <p:sldId id="358" r:id="rId51"/>
    <p:sldId id="360" r:id="rId52"/>
    <p:sldId id="361" r:id="rId53"/>
    <p:sldId id="363" r:id="rId54"/>
    <p:sldId id="362" r:id="rId55"/>
    <p:sldId id="365" r:id="rId56"/>
    <p:sldId id="367" r:id="rId57"/>
    <p:sldId id="369" r:id="rId58"/>
    <p:sldId id="368" r:id="rId59"/>
    <p:sldId id="329" r:id="rId60"/>
    <p:sldId id="332" r:id="rId61"/>
    <p:sldId id="370" r:id="rId62"/>
    <p:sldId id="333" r:id="rId63"/>
    <p:sldId id="371" r:id="rId64"/>
    <p:sldId id="372" r:id="rId65"/>
    <p:sldId id="334" r:id="rId66"/>
    <p:sldId id="335" r:id="rId67"/>
    <p:sldId id="336" r:id="rId68"/>
    <p:sldId id="337" r:id="rId69"/>
    <p:sldId id="338" r:id="rId70"/>
    <p:sldId id="339" r:id="rId71"/>
    <p:sldId id="340" r:id="rId72"/>
    <p:sldId id="341" r:id="rId73"/>
    <p:sldId id="342" r:id="rId74"/>
    <p:sldId id="343" r:id="rId75"/>
    <p:sldId id="345" r:id="rId76"/>
    <p:sldId id="346" r:id="rId77"/>
    <p:sldId id="349" r:id="rId78"/>
    <p:sldId id="350" r:id="rId79"/>
    <p:sldId id="351" r:id="rId80"/>
    <p:sldId id="352" r:id="rId81"/>
    <p:sldId id="353" r:id="rId82"/>
    <p:sldId id="354" r:id="rId83"/>
    <p:sldId id="355" r:id="rId84"/>
    <p:sldId id="373" r:id="rId85"/>
    <p:sldId id="374" r:id="rId86"/>
    <p:sldId id="377" r:id="rId87"/>
    <p:sldId id="378" r:id="rId88"/>
    <p:sldId id="379" r:id="rId89"/>
    <p:sldId id="380" r:id="rId90"/>
    <p:sldId id="381" r:id="rId91"/>
    <p:sldId id="376" r:id="rId92"/>
    <p:sldId id="375" r:id="rId93"/>
    <p:sldId id="401" r:id="rId94"/>
    <p:sldId id="382" r:id="rId95"/>
    <p:sldId id="383" r:id="rId96"/>
    <p:sldId id="388" r:id="rId97"/>
    <p:sldId id="389" r:id="rId98"/>
    <p:sldId id="391" r:id="rId99"/>
    <p:sldId id="390" r:id="rId100"/>
    <p:sldId id="392" r:id="rId101"/>
    <p:sldId id="393" r:id="rId102"/>
    <p:sldId id="394" r:id="rId103"/>
    <p:sldId id="395" r:id="rId104"/>
    <p:sldId id="396" r:id="rId105"/>
    <p:sldId id="397" r:id="rId106"/>
    <p:sldId id="398" r:id="rId107"/>
    <p:sldId id="425" r:id="rId108"/>
    <p:sldId id="414" r:id="rId109"/>
    <p:sldId id="415" r:id="rId110"/>
    <p:sldId id="417" r:id="rId111"/>
    <p:sldId id="416" r:id="rId112"/>
    <p:sldId id="418" r:id="rId113"/>
    <p:sldId id="419" r:id="rId114"/>
    <p:sldId id="420" r:id="rId115"/>
    <p:sldId id="421" r:id="rId116"/>
    <p:sldId id="422" r:id="rId117"/>
    <p:sldId id="423" r:id="rId118"/>
    <p:sldId id="424" r:id="rId119"/>
    <p:sldId id="399" r:id="rId120"/>
    <p:sldId id="403" r:id="rId121"/>
    <p:sldId id="413" r:id="rId122"/>
    <p:sldId id="404" r:id="rId123"/>
    <p:sldId id="406" r:id="rId124"/>
    <p:sldId id="405" r:id="rId125"/>
    <p:sldId id="407" r:id="rId126"/>
    <p:sldId id="408" r:id="rId127"/>
    <p:sldId id="409" r:id="rId128"/>
    <p:sldId id="410" r:id="rId129"/>
    <p:sldId id="412" r:id="rId130"/>
    <p:sldId id="411" r:id="rId131"/>
    <p:sldId id="344" r:id="rId132"/>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F9E8C-0A85-4C74-BFCD-97BDB3FC2975}">
          <p14:sldIdLst>
            <p14:sldId id="256"/>
            <p14:sldId id="402"/>
            <p14:sldId id="259"/>
            <p14:sldId id="260"/>
            <p14:sldId id="261"/>
            <p14:sldId id="262"/>
            <p14:sldId id="277"/>
            <p14:sldId id="257"/>
            <p14:sldId id="302"/>
            <p14:sldId id="304"/>
            <p14:sldId id="305"/>
            <p14:sldId id="330"/>
            <p14:sldId id="309"/>
            <p14:sldId id="264"/>
            <p14:sldId id="265"/>
            <p14:sldId id="266"/>
            <p14:sldId id="267"/>
            <p14:sldId id="268"/>
            <p14:sldId id="278"/>
            <p14:sldId id="269"/>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48"/>
            <p14:sldId id="347"/>
            <p14:sldId id="356"/>
            <p14:sldId id="328"/>
            <p14:sldId id="297"/>
            <p14:sldId id="298"/>
            <p14:sldId id="359"/>
            <p14:sldId id="386"/>
            <p14:sldId id="387"/>
            <p14:sldId id="385"/>
            <p14:sldId id="358"/>
            <p14:sldId id="360"/>
            <p14:sldId id="361"/>
            <p14:sldId id="363"/>
            <p14:sldId id="362"/>
            <p14:sldId id="365"/>
            <p14:sldId id="367"/>
            <p14:sldId id="369"/>
            <p14:sldId id="368"/>
            <p14:sldId id="329"/>
            <p14:sldId id="332"/>
            <p14:sldId id="370"/>
            <p14:sldId id="333"/>
            <p14:sldId id="371"/>
            <p14:sldId id="372"/>
            <p14:sldId id="334"/>
            <p14:sldId id="335"/>
            <p14:sldId id="336"/>
            <p14:sldId id="337"/>
            <p14:sldId id="338"/>
            <p14:sldId id="339"/>
            <p14:sldId id="340"/>
            <p14:sldId id="341"/>
            <p14:sldId id="342"/>
            <p14:sldId id="343"/>
            <p14:sldId id="345"/>
            <p14:sldId id="346"/>
            <p14:sldId id="349"/>
            <p14:sldId id="350"/>
            <p14:sldId id="351"/>
            <p14:sldId id="352"/>
            <p14:sldId id="353"/>
            <p14:sldId id="354"/>
            <p14:sldId id="355"/>
            <p14:sldId id="373"/>
            <p14:sldId id="374"/>
            <p14:sldId id="377"/>
          </p14:sldIdLst>
        </p14:section>
        <p14:section name="Untitled Section" id="{A1C4EBB7-3ABC-4BED-BA7D-7C3B348ECFEB}">
          <p14:sldIdLst>
            <p14:sldId id="378"/>
            <p14:sldId id="379"/>
            <p14:sldId id="380"/>
            <p14:sldId id="381"/>
            <p14:sldId id="376"/>
            <p14:sldId id="375"/>
            <p14:sldId id="401"/>
            <p14:sldId id="382"/>
            <p14:sldId id="383"/>
            <p14:sldId id="388"/>
            <p14:sldId id="389"/>
            <p14:sldId id="391"/>
            <p14:sldId id="390"/>
            <p14:sldId id="392"/>
            <p14:sldId id="393"/>
            <p14:sldId id="394"/>
            <p14:sldId id="395"/>
            <p14:sldId id="396"/>
            <p14:sldId id="397"/>
            <p14:sldId id="398"/>
            <p14:sldId id="425"/>
            <p14:sldId id="414"/>
            <p14:sldId id="415"/>
            <p14:sldId id="417"/>
            <p14:sldId id="416"/>
            <p14:sldId id="418"/>
            <p14:sldId id="419"/>
            <p14:sldId id="420"/>
            <p14:sldId id="421"/>
            <p14:sldId id="422"/>
            <p14:sldId id="423"/>
            <p14:sldId id="424"/>
            <p14:sldId id="399"/>
            <p14:sldId id="403"/>
            <p14:sldId id="413"/>
            <p14:sldId id="404"/>
            <p14:sldId id="406"/>
            <p14:sldId id="405"/>
            <p14:sldId id="407"/>
            <p14:sldId id="408"/>
            <p14:sldId id="409"/>
            <p14:sldId id="410"/>
            <p14:sldId id="412"/>
            <p14:sldId id="411"/>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2/8/2020</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2/8/2020</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4515389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108</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295841777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119</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121</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86486538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131</a:t>
            </a:fld>
            <a:endParaRPr lang="en-US" dirty="0"/>
          </a:p>
        </p:txBody>
      </p:sp>
    </p:spTree>
    <p:extLst>
      <p:ext uri="{BB962C8B-B14F-4D97-AF65-F5344CB8AC3E}">
        <p14:creationId xmlns:p14="http://schemas.microsoft.com/office/powerpoint/2010/main" val="14580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429046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215171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2041568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1712421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609920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2805259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492291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val="3049362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28</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29</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30</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2549822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32</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33</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34</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35</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36</a:t>
            </a:fld>
            <a:endParaRPr lang="en-US" dirty="0"/>
          </a:p>
        </p:txBody>
      </p:sp>
    </p:spTree>
    <p:extLst>
      <p:ext uri="{BB962C8B-B14F-4D97-AF65-F5344CB8AC3E}">
        <p14:creationId xmlns:p14="http://schemas.microsoft.com/office/powerpoint/2010/main" val="2953082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37</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38</a:t>
            </a:fld>
            <a:endParaRPr lang="en-US" dirty="0"/>
          </a:p>
        </p:txBody>
      </p:sp>
    </p:spTree>
    <p:extLst>
      <p:ext uri="{BB962C8B-B14F-4D97-AF65-F5344CB8AC3E}">
        <p14:creationId xmlns:p14="http://schemas.microsoft.com/office/powerpoint/2010/main" val="411157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39</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40</a:t>
            </a:fld>
            <a:endParaRPr lang="en-US" dirty="0"/>
          </a:p>
        </p:txBody>
      </p:sp>
    </p:spTree>
    <p:extLst>
      <p:ext uri="{BB962C8B-B14F-4D97-AF65-F5344CB8AC3E}">
        <p14:creationId xmlns:p14="http://schemas.microsoft.com/office/powerpoint/2010/main" val="395790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194874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41</a:t>
            </a:fld>
            <a:endParaRPr lang="en-US" dirty="0"/>
          </a:p>
        </p:txBody>
      </p:sp>
    </p:spTree>
    <p:extLst>
      <p:ext uri="{BB962C8B-B14F-4D97-AF65-F5344CB8AC3E}">
        <p14:creationId xmlns:p14="http://schemas.microsoft.com/office/powerpoint/2010/main" val="1082719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42</a:t>
            </a:fld>
            <a:endParaRPr lang="en-US" dirty="0"/>
          </a:p>
        </p:txBody>
      </p:sp>
    </p:spTree>
    <p:extLst>
      <p:ext uri="{BB962C8B-B14F-4D97-AF65-F5344CB8AC3E}">
        <p14:creationId xmlns:p14="http://schemas.microsoft.com/office/powerpoint/2010/main" val="2125045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43</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44</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47</a:t>
            </a:fld>
            <a:endParaRPr lang="en-US" dirty="0"/>
          </a:p>
        </p:txBody>
      </p:sp>
    </p:spTree>
    <p:extLst>
      <p:ext uri="{BB962C8B-B14F-4D97-AF65-F5344CB8AC3E}">
        <p14:creationId xmlns:p14="http://schemas.microsoft.com/office/powerpoint/2010/main" val="4144746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48</a:t>
            </a:fld>
            <a:endParaRPr lang="en-US" dirty="0"/>
          </a:p>
        </p:txBody>
      </p:sp>
    </p:spTree>
    <p:extLst>
      <p:ext uri="{BB962C8B-B14F-4D97-AF65-F5344CB8AC3E}">
        <p14:creationId xmlns:p14="http://schemas.microsoft.com/office/powerpoint/2010/main" val="3223293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49</a:t>
            </a:fld>
            <a:endParaRPr lang="en-US" dirty="0"/>
          </a:p>
        </p:txBody>
      </p:sp>
    </p:spTree>
    <p:extLst>
      <p:ext uri="{BB962C8B-B14F-4D97-AF65-F5344CB8AC3E}">
        <p14:creationId xmlns:p14="http://schemas.microsoft.com/office/powerpoint/2010/main" val="42447553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 Dual </a:t>
            </a:r>
            <a:r>
              <a:rPr lang="en-US" smtClean="0"/>
              <a:t>Inline Package</a:t>
            </a:r>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4094889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51</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58</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59</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60</a:t>
            </a:fld>
            <a:endParaRPr lang="en-US" dirty="0"/>
          </a:p>
        </p:txBody>
      </p:sp>
    </p:spTree>
    <p:extLst>
      <p:ext uri="{BB962C8B-B14F-4D97-AF65-F5344CB8AC3E}">
        <p14:creationId xmlns:p14="http://schemas.microsoft.com/office/powerpoint/2010/main" val="2211061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28644601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61</a:t>
            </a:fld>
            <a:endParaRPr lang="en-US" dirty="0"/>
          </a:p>
        </p:txBody>
      </p:sp>
    </p:spTree>
    <p:extLst>
      <p:ext uri="{BB962C8B-B14F-4D97-AF65-F5344CB8AC3E}">
        <p14:creationId xmlns:p14="http://schemas.microsoft.com/office/powerpoint/2010/main" val="40378867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62</a:t>
            </a:fld>
            <a:endParaRPr lang="en-US" dirty="0"/>
          </a:p>
        </p:txBody>
      </p:sp>
    </p:spTree>
    <p:extLst>
      <p:ext uri="{BB962C8B-B14F-4D97-AF65-F5344CB8AC3E}">
        <p14:creationId xmlns:p14="http://schemas.microsoft.com/office/powerpoint/2010/main" val="14874614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63</a:t>
            </a:fld>
            <a:endParaRPr lang="en-US" dirty="0"/>
          </a:p>
        </p:txBody>
      </p:sp>
    </p:spTree>
    <p:extLst>
      <p:ext uri="{BB962C8B-B14F-4D97-AF65-F5344CB8AC3E}">
        <p14:creationId xmlns:p14="http://schemas.microsoft.com/office/powerpoint/2010/main" val="544477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64</a:t>
            </a:fld>
            <a:endParaRPr lang="en-US" dirty="0"/>
          </a:p>
        </p:txBody>
      </p:sp>
    </p:spTree>
    <p:extLst>
      <p:ext uri="{BB962C8B-B14F-4D97-AF65-F5344CB8AC3E}">
        <p14:creationId xmlns:p14="http://schemas.microsoft.com/office/powerpoint/2010/main" val="37549052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65</a:t>
            </a:fld>
            <a:endParaRPr lang="en-US" dirty="0"/>
          </a:p>
        </p:txBody>
      </p:sp>
    </p:spTree>
    <p:extLst>
      <p:ext uri="{BB962C8B-B14F-4D97-AF65-F5344CB8AC3E}">
        <p14:creationId xmlns:p14="http://schemas.microsoft.com/office/powerpoint/2010/main" val="1875746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66</a:t>
            </a:fld>
            <a:endParaRPr lang="en-US" dirty="0"/>
          </a:p>
        </p:txBody>
      </p:sp>
    </p:spTree>
    <p:extLst>
      <p:ext uri="{BB962C8B-B14F-4D97-AF65-F5344CB8AC3E}">
        <p14:creationId xmlns:p14="http://schemas.microsoft.com/office/powerpoint/2010/main" val="15941794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67</a:t>
            </a:fld>
            <a:endParaRPr lang="en-US" dirty="0"/>
          </a:p>
        </p:txBody>
      </p:sp>
    </p:spTree>
    <p:extLst>
      <p:ext uri="{BB962C8B-B14F-4D97-AF65-F5344CB8AC3E}">
        <p14:creationId xmlns:p14="http://schemas.microsoft.com/office/powerpoint/2010/main" val="24428677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68</a:t>
            </a:fld>
            <a:endParaRPr lang="en-US" dirty="0"/>
          </a:p>
        </p:txBody>
      </p:sp>
    </p:spTree>
    <p:extLst>
      <p:ext uri="{BB962C8B-B14F-4D97-AF65-F5344CB8AC3E}">
        <p14:creationId xmlns:p14="http://schemas.microsoft.com/office/powerpoint/2010/main" val="16981801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69</a:t>
            </a:fld>
            <a:endParaRPr lang="en-US" dirty="0"/>
          </a:p>
        </p:txBody>
      </p:sp>
    </p:spTree>
    <p:extLst>
      <p:ext uri="{BB962C8B-B14F-4D97-AF65-F5344CB8AC3E}">
        <p14:creationId xmlns:p14="http://schemas.microsoft.com/office/powerpoint/2010/main" val="18770589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70</a:t>
            </a:fld>
            <a:endParaRPr lang="en-US" dirty="0"/>
          </a:p>
        </p:txBody>
      </p:sp>
    </p:spTree>
    <p:extLst>
      <p:ext uri="{BB962C8B-B14F-4D97-AF65-F5344CB8AC3E}">
        <p14:creationId xmlns:p14="http://schemas.microsoft.com/office/powerpoint/2010/main" val="32392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9737960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71</a:t>
            </a:fld>
            <a:endParaRPr lang="en-US" dirty="0"/>
          </a:p>
        </p:txBody>
      </p:sp>
    </p:spTree>
    <p:extLst>
      <p:ext uri="{BB962C8B-B14F-4D97-AF65-F5344CB8AC3E}">
        <p14:creationId xmlns:p14="http://schemas.microsoft.com/office/powerpoint/2010/main" val="28412273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72</a:t>
            </a:fld>
            <a:endParaRPr lang="en-US" dirty="0"/>
          </a:p>
        </p:txBody>
      </p:sp>
    </p:spTree>
    <p:extLst>
      <p:ext uri="{BB962C8B-B14F-4D97-AF65-F5344CB8AC3E}">
        <p14:creationId xmlns:p14="http://schemas.microsoft.com/office/powerpoint/2010/main" val="33591976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73</a:t>
            </a:fld>
            <a:endParaRPr lang="en-US" dirty="0"/>
          </a:p>
        </p:txBody>
      </p:sp>
    </p:spTree>
    <p:extLst>
      <p:ext uri="{BB962C8B-B14F-4D97-AF65-F5344CB8AC3E}">
        <p14:creationId xmlns:p14="http://schemas.microsoft.com/office/powerpoint/2010/main" val="24407620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74</a:t>
            </a:fld>
            <a:endParaRPr lang="en-US" dirty="0"/>
          </a:p>
        </p:txBody>
      </p:sp>
    </p:spTree>
    <p:extLst>
      <p:ext uri="{BB962C8B-B14F-4D97-AF65-F5344CB8AC3E}">
        <p14:creationId xmlns:p14="http://schemas.microsoft.com/office/powerpoint/2010/main" val="20191494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75</a:t>
            </a:fld>
            <a:endParaRPr lang="en-US" dirty="0"/>
          </a:p>
        </p:txBody>
      </p:sp>
    </p:spTree>
    <p:extLst>
      <p:ext uri="{BB962C8B-B14F-4D97-AF65-F5344CB8AC3E}">
        <p14:creationId xmlns:p14="http://schemas.microsoft.com/office/powerpoint/2010/main" val="19327132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76</a:t>
            </a:fld>
            <a:endParaRPr lang="en-US" dirty="0"/>
          </a:p>
        </p:txBody>
      </p:sp>
    </p:spTree>
    <p:extLst>
      <p:ext uri="{BB962C8B-B14F-4D97-AF65-F5344CB8AC3E}">
        <p14:creationId xmlns:p14="http://schemas.microsoft.com/office/powerpoint/2010/main" val="41538062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77</a:t>
            </a:fld>
            <a:endParaRPr lang="en-US" dirty="0"/>
          </a:p>
        </p:txBody>
      </p:sp>
    </p:spTree>
    <p:extLst>
      <p:ext uri="{BB962C8B-B14F-4D97-AF65-F5344CB8AC3E}">
        <p14:creationId xmlns:p14="http://schemas.microsoft.com/office/powerpoint/2010/main" val="25560832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78</a:t>
            </a:fld>
            <a:endParaRPr lang="en-US" dirty="0"/>
          </a:p>
        </p:txBody>
      </p:sp>
    </p:spTree>
    <p:extLst>
      <p:ext uri="{BB962C8B-B14F-4D97-AF65-F5344CB8AC3E}">
        <p14:creationId xmlns:p14="http://schemas.microsoft.com/office/powerpoint/2010/main" val="34818905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79</a:t>
            </a:fld>
            <a:endParaRPr lang="en-US" dirty="0"/>
          </a:p>
        </p:txBody>
      </p:sp>
    </p:spTree>
    <p:extLst>
      <p:ext uri="{BB962C8B-B14F-4D97-AF65-F5344CB8AC3E}">
        <p14:creationId xmlns:p14="http://schemas.microsoft.com/office/powerpoint/2010/main" val="3484833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80</a:t>
            </a:fld>
            <a:endParaRPr lang="en-US" dirty="0"/>
          </a:p>
        </p:txBody>
      </p:sp>
    </p:spTree>
    <p:extLst>
      <p:ext uri="{BB962C8B-B14F-4D97-AF65-F5344CB8AC3E}">
        <p14:creationId xmlns:p14="http://schemas.microsoft.com/office/powerpoint/2010/main" val="379465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29612722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81</a:t>
            </a:fld>
            <a:endParaRPr lang="en-US" dirty="0"/>
          </a:p>
        </p:txBody>
      </p:sp>
    </p:spTree>
    <p:extLst>
      <p:ext uri="{BB962C8B-B14F-4D97-AF65-F5344CB8AC3E}">
        <p14:creationId xmlns:p14="http://schemas.microsoft.com/office/powerpoint/2010/main" val="21803915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82</a:t>
            </a:fld>
            <a:endParaRPr lang="en-US" dirty="0"/>
          </a:p>
        </p:txBody>
      </p:sp>
    </p:spTree>
    <p:extLst>
      <p:ext uri="{BB962C8B-B14F-4D97-AF65-F5344CB8AC3E}">
        <p14:creationId xmlns:p14="http://schemas.microsoft.com/office/powerpoint/2010/main" val="12242737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83</a:t>
            </a:fld>
            <a:endParaRPr lang="en-US" dirty="0"/>
          </a:p>
        </p:txBody>
      </p:sp>
    </p:spTree>
    <p:extLst>
      <p:ext uri="{BB962C8B-B14F-4D97-AF65-F5344CB8AC3E}">
        <p14:creationId xmlns:p14="http://schemas.microsoft.com/office/powerpoint/2010/main" val="24114220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84</a:t>
            </a:fld>
            <a:endParaRPr lang="en-US" dirty="0"/>
          </a:p>
        </p:txBody>
      </p:sp>
    </p:spTree>
    <p:extLst>
      <p:ext uri="{BB962C8B-B14F-4D97-AF65-F5344CB8AC3E}">
        <p14:creationId xmlns:p14="http://schemas.microsoft.com/office/powerpoint/2010/main" val="27684770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85</a:t>
            </a:fld>
            <a:endParaRPr lang="en-US" dirty="0"/>
          </a:p>
        </p:txBody>
      </p:sp>
    </p:spTree>
    <p:extLst>
      <p:ext uri="{BB962C8B-B14F-4D97-AF65-F5344CB8AC3E}">
        <p14:creationId xmlns:p14="http://schemas.microsoft.com/office/powerpoint/2010/main" val="18570497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86</a:t>
            </a:fld>
            <a:endParaRPr lang="en-US" dirty="0"/>
          </a:p>
        </p:txBody>
      </p:sp>
    </p:spTree>
    <p:extLst>
      <p:ext uri="{BB962C8B-B14F-4D97-AF65-F5344CB8AC3E}">
        <p14:creationId xmlns:p14="http://schemas.microsoft.com/office/powerpoint/2010/main" val="9512954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87</a:t>
            </a:fld>
            <a:endParaRPr lang="en-US" dirty="0"/>
          </a:p>
        </p:txBody>
      </p:sp>
    </p:spTree>
    <p:extLst>
      <p:ext uri="{BB962C8B-B14F-4D97-AF65-F5344CB8AC3E}">
        <p14:creationId xmlns:p14="http://schemas.microsoft.com/office/powerpoint/2010/main" val="24275736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88</a:t>
            </a:fld>
            <a:endParaRPr lang="en-US" dirty="0"/>
          </a:p>
        </p:txBody>
      </p:sp>
    </p:spTree>
    <p:extLst>
      <p:ext uri="{BB962C8B-B14F-4D97-AF65-F5344CB8AC3E}">
        <p14:creationId xmlns:p14="http://schemas.microsoft.com/office/powerpoint/2010/main" val="19224780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89</a:t>
            </a:fld>
            <a:endParaRPr lang="en-US" dirty="0"/>
          </a:p>
        </p:txBody>
      </p:sp>
    </p:spTree>
    <p:extLst>
      <p:ext uri="{BB962C8B-B14F-4D97-AF65-F5344CB8AC3E}">
        <p14:creationId xmlns:p14="http://schemas.microsoft.com/office/powerpoint/2010/main" val="21287688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90</a:t>
            </a:fld>
            <a:endParaRPr lang="en-US" dirty="0"/>
          </a:p>
        </p:txBody>
      </p:sp>
    </p:spTree>
    <p:extLst>
      <p:ext uri="{BB962C8B-B14F-4D97-AF65-F5344CB8AC3E}">
        <p14:creationId xmlns:p14="http://schemas.microsoft.com/office/powerpoint/2010/main" val="143314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17363969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91</a:t>
            </a:fld>
            <a:endParaRPr lang="en-US" dirty="0"/>
          </a:p>
        </p:txBody>
      </p:sp>
    </p:spTree>
    <p:extLst>
      <p:ext uri="{BB962C8B-B14F-4D97-AF65-F5344CB8AC3E}">
        <p14:creationId xmlns:p14="http://schemas.microsoft.com/office/powerpoint/2010/main" val="30224810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92</a:t>
            </a:fld>
            <a:endParaRPr lang="en-US" dirty="0"/>
          </a:p>
        </p:txBody>
      </p:sp>
    </p:spTree>
    <p:extLst>
      <p:ext uri="{BB962C8B-B14F-4D97-AF65-F5344CB8AC3E}">
        <p14:creationId xmlns:p14="http://schemas.microsoft.com/office/powerpoint/2010/main" val="28218971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93</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94</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96</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100</a:t>
            </a:fld>
            <a:endParaRPr lang="en-US" dirty="0"/>
          </a:p>
        </p:txBody>
      </p:sp>
    </p:spTree>
    <p:extLst>
      <p:ext uri="{BB962C8B-B14F-4D97-AF65-F5344CB8AC3E}">
        <p14:creationId xmlns:p14="http://schemas.microsoft.com/office/powerpoint/2010/main" val="71050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AE850C-AF93-4956-BF48-54E389529FC9}" type="datetime1">
              <a:rPr lang="en-US" smtClean="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559917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77206-DE01-4673-95B1-850E8293398C}" type="datetime1">
              <a:rPr lang="en-US" smtClean="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7673018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1FC94-5558-4295-BD29-57EEAEDAF123}" type="datetime1">
              <a:rPr lang="en-US" smtClean="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44040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CC5F7-AF58-4935-854F-1294D8480485}" type="datetime1">
              <a:rPr lang="en-US" smtClean="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9330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573B3-9B98-4AD7-A970-0B8A65E9F455}" type="datetime1">
              <a:rPr lang="en-US" smtClean="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1699447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4CF42-69A5-4F2A-9DCF-72FD5EDAD5B3}" type="datetime1">
              <a:rPr lang="en-US" smtClean="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927147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48530-A9A2-42A9-972D-2A40F4592579}" type="datetime1">
              <a:rPr lang="en-US" smtClean="0"/>
              <a:pPr/>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270308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69FFB-2912-4B6A-A049-8F3BD1CC1E5A}" type="datetime1">
              <a:rPr lang="en-US" smtClean="0"/>
              <a:pPr/>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56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C750-60AD-4FDC-BC50-E950272131C1}" type="datetime1">
              <a:rPr lang="en-US" smtClean="0"/>
              <a:pPr/>
              <a:t>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41130308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FC14E-AC3E-4FE0-8224-6CB0D030CA8B}" type="datetime1">
              <a:rPr lang="en-US" smtClean="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5168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2CF68-A398-40A5-AE77-71E77434B9D5}" type="datetime1">
              <a:rPr lang="en-US" smtClean="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812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AFFD7ED8-47ED-49B8-A8ED-5D345B6B7BCC}" type="datetime1">
              <a:rPr lang="en-US" smtClean="0"/>
              <a:pPr/>
              <a:t>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11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2.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8.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47.gif"/></Relationships>
</file>

<file path=ppt/slides/_rels/slide1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3.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47.gif"/></Relationships>
</file>

<file path=ppt/slides/_rels/slide12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8.png"/><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7.gif"/></Relationships>
</file>

<file path=ppt/slides/_rels/slide1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5.xml"/><Relationship Id="rId1" Type="http://schemas.openxmlformats.org/officeDocument/2006/relationships/slideLayout" Target="../slideLayouts/slideLayout6.xml"/><Relationship Id="rId4" Type="http://schemas.openxmlformats.org/officeDocument/2006/relationships/image" Target="../media/image47.gif"/></Relationships>
</file>

<file path=ppt/slides/_rels/slide1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6.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129.xml.rels><?xml version="1.0" encoding="UTF-8" standalone="yes"?>
<Relationships xmlns="http://schemas.openxmlformats.org/package/2006/relationships"><Relationship Id="rId3" Type="http://schemas.openxmlformats.org/officeDocument/2006/relationships/image" Target="../media/image21.gif"/><Relationship Id="rId7" Type="http://schemas.openxmlformats.org/officeDocument/2006/relationships/image" Target="../media/image49.png"/><Relationship Id="rId2" Type="http://schemas.openxmlformats.org/officeDocument/2006/relationships/notesSlide" Target="../notesSlides/notesSlide127.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tiff"/><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6.tiff"/><Relationship Id="rId5"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1.gif"/></Relationships>
</file>

<file path=ppt/slides/_rels/slide2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28.tiff"/><Relationship Id="rId4" Type="http://schemas.openxmlformats.org/officeDocument/2006/relationships/image" Target="../media/image27.tiff"/></Relationships>
</file>

<file path=ppt/slides/_rels/slide77.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image" Target="../media/image31.tiff"/><Relationship Id="rId4" Type="http://schemas.openxmlformats.org/officeDocument/2006/relationships/image" Target="../media/image30.tiff"/></Relationships>
</file>

<file path=ppt/slides/_rels/slide78.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image" Target="../media/image34.tiff"/><Relationship Id="rId4" Type="http://schemas.openxmlformats.org/officeDocument/2006/relationships/image" Target="../media/image33.tiff"/></Relationships>
</file>

<file path=ppt/slides/_rels/slide79.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37.jpeg"/><Relationship Id="rId4" Type="http://schemas.openxmlformats.org/officeDocument/2006/relationships/image" Target="../media/image36.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0.tif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58975"/>
            <a:ext cx="4724400" cy="1470025"/>
          </a:xfrm>
        </p:spPr>
        <p:txBody>
          <a:bodyPr>
            <a:normAutofit/>
          </a:bodyPr>
          <a:lstStyle/>
          <a:p>
            <a:r>
              <a:rPr lang="en-US" sz="3600" dirty="0" smtClean="0">
                <a:latin typeface="Octapost NBP" pitchFamily="2" charset="0"/>
              </a:rPr>
              <a:t>8086 Microprocessor</a:t>
            </a:r>
            <a:endParaRPr lang="en-US" sz="3600" dirty="0">
              <a:latin typeface="Octapost NBP" pitchFamily="2" charset="0"/>
            </a:endParaRPr>
          </a:p>
        </p:txBody>
      </p:sp>
      <p:sp>
        <p:nvSpPr>
          <p:cNvPr id="3" name="Subtitle 2"/>
          <p:cNvSpPr>
            <a:spLocks noGrp="1"/>
          </p:cNvSpPr>
          <p:nvPr>
            <p:ph type="subTitle" idx="1"/>
          </p:nvPr>
        </p:nvSpPr>
        <p:spPr>
          <a:xfrm>
            <a:off x="2209800" y="3429000"/>
            <a:ext cx="3581400" cy="1066800"/>
          </a:xfrm>
        </p:spPr>
        <p:txBody>
          <a:bodyPr>
            <a:normAutofit/>
          </a:bodyPr>
          <a:lstStyle/>
          <a:p>
            <a:pPr algn="l"/>
            <a:r>
              <a:rPr lang="en-US" sz="1400" b="1" dirty="0" smtClean="0">
                <a:solidFill>
                  <a:schemeClr val="tx1"/>
                </a:solidFill>
              </a:rPr>
              <a:t>J </a:t>
            </a:r>
            <a:r>
              <a:rPr lang="en-US" sz="1400" b="1" dirty="0" err="1" smtClean="0">
                <a:solidFill>
                  <a:schemeClr val="tx1"/>
                </a:solidFill>
              </a:rPr>
              <a:t>Srinivasa</a:t>
            </a:r>
            <a:r>
              <a:rPr lang="en-US" sz="1400" b="1" dirty="0" smtClean="0">
                <a:solidFill>
                  <a:schemeClr val="tx1"/>
                </a:solidFill>
              </a:rPr>
              <a:t> Rao</a:t>
            </a:r>
          </a:p>
          <a:p>
            <a:pPr algn="l"/>
            <a:r>
              <a:rPr lang="en-US" sz="1400" b="1" dirty="0" err="1" smtClean="0">
                <a:solidFill>
                  <a:schemeClr val="tx1"/>
                </a:solidFill>
              </a:rPr>
              <a:t>Govt</a:t>
            </a:r>
            <a:r>
              <a:rPr lang="en-US" sz="1400" b="1" dirty="0" smtClean="0">
                <a:solidFill>
                  <a:schemeClr val="tx1"/>
                </a:solidFill>
              </a:rPr>
              <a:t> Polytechnic </a:t>
            </a:r>
            <a:r>
              <a:rPr lang="en-US" sz="1400" b="1" dirty="0" err="1" smtClean="0">
                <a:solidFill>
                  <a:schemeClr val="tx1"/>
                </a:solidFill>
              </a:rPr>
              <a:t>Kothagudem</a:t>
            </a:r>
            <a:endParaRPr lang="en-US" sz="1400" b="1" dirty="0" smtClean="0">
              <a:solidFill>
                <a:schemeClr val="tx1"/>
              </a:solidFill>
            </a:endParaRPr>
          </a:p>
          <a:p>
            <a:pPr algn="l"/>
            <a:r>
              <a:rPr lang="en-US" sz="1400" b="1" dirty="0" err="1" smtClean="0">
                <a:solidFill>
                  <a:schemeClr val="tx1"/>
                </a:solidFill>
              </a:rPr>
              <a:t>Khammam</a:t>
            </a:r>
            <a:endParaRPr lang="en-US" sz="1400" b="1" dirty="0">
              <a:solidFill>
                <a:schemeClr val="tx1"/>
              </a:solidFill>
            </a:endParaRPr>
          </a:p>
        </p:txBody>
      </p:sp>
    </p:spTree>
    <p:extLst>
      <p:ext uri="{BB962C8B-B14F-4D97-AF65-F5344CB8AC3E}">
        <p14:creationId xmlns:p14="http://schemas.microsoft.com/office/powerpoint/2010/main" val="42456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334013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10</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mc:AlternateContent xmlns:mc="http://schemas.openxmlformats.org/markup-compatibility/2006" xmlns:a14="http://schemas.microsoft.com/office/drawing/2010/main">
        <mc:Choice Requires="a14">
          <p:sp>
            <p:nvSpPr>
              <p:cNvPr id="47" name="Rectangle 46"/>
              <p:cNvSpPr/>
              <p:nvPr/>
            </p:nvSpPr>
            <p:spPr>
              <a:xfrm>
                <a:off x="4648200" y="800993"/>
                <a:ext cx="4343400" cy="3016660"/>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TEST</a:t>
                </a:r>
              </a:p>
              <a:p>
                <a:pPr algn="just"/>
                <a:endParaRPr lang="en-US" b="1" dirty="0" smtClean="0">
                  <a:latin typeface="Verdana" pitchFamily="34" charset="0"/>
                  <a:ea typeface="Verdana" pitchFamily="34" charset="0"/>
                  <a:cs typeface="Verdana" pitchFamily="34" charset="0"/>
                </a:endParaRPr>
              </a:p>
              <a:p>
                <a:pPr algn="just"/>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rPr>
                        </m:ctrlPr>
                      </m:accPr>
                      <m:e>
                        <m:r>
                          <a:rPr lang="en-US" sz="1400" b="1">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input is </a:t>
                </a:r>
                <a:r>
                  <a:rPr lang="en-US" sz="1400" b="1" dirty="0" smtClean="0">
                    <a:latin typeface="Verdana" pitchFamily="34" charset="0"/>
                    <a:ea typeface="Verdana" pitchFamily="34" charset="0"/>
                    <a:cs typeface="Verdana" pitchFamily="34" charset="0"/>
                  </a:rPr>
                  <a:t>tested </a:t>
                </a:r>
                <a:r>
                  <a:rPr lang="en-US" sz="1400" b="1" dirty="0">
                    <a:latin typeface="Verdana" pitchFamily="34" charset="0"/>
                    <a:ea typeface="Verdana" pitchFamily="34" charset="0"/>
                    <a:cs typeface="Verdana" pitchFamily="34" charset="0"/>
                  </a:rPr>
                  <a:t>by </a:t>
                </a: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‘WAIT’ instruction.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8086 will enter a wait state after execution of the WAIT instruction and will resume execution only when the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rPr>
                        </m:ctrlPr>
                      </m:accPr>
                      <m:e>
                        <m:r>
                          <a:rPr lang="en-US" sz="1400" b="1" i="0" smtClean="0">
                            <a:latin typeface="Cambria Math"/>
                            <a:ea typeface="Verdana" pitchFamily="34" charset="0"/>
                            <a:cs typeface="Verdana" pitchFamily="34" charset="0"/>
                          </a:rPr>
                          <m:t>𝐓𝐄𝐒𝐓</m:t>
                        </m:r>
                      </m:e>
                    </m:acc>
                  </m:oMath>
                </a14:m>
                <a:r>
                  <a:rPr lang="en-US" sz="1400" b="1" dirty="0" smtClean="0">
                    <a:latin typeface="Verdana" pitchFamily="34" charset="0"/>
                    <a:ea typeface="Verdana" pitchFamily="34" charset="0"/>
                    <a:cs typeface="Verdana" pitchFamily="34" charset="0"/>
                  </a:rPr>
                  <a:t> is made low by an active hardware.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is used to synchronize an external activity to the processor internal operation.</a:t>
                </a:r>
              </a:p>
            </p:txBody>
          </p:sp>
        </mc:Choice>
        <mc:Fallback xmlns="">
          <p:sp>
            <p:nvSpPr>
              <p:cNvPr id="47" name="Rectangle 46"/>
              <p:cNvSpPr>
                <a:spLocks noRot="1" noChangeAspect="1" noMove="1" noResize="1" noEditPoints="1" noAdjustHandles="1" noChangeArrowheads="1" noChangeShapeType="1" noTextEdit="1"/>
              </p:cNvSpPr>
              <p:nvPr/>
            </p:nvSpPr>
            <p:spPr>
              <a:xfrm>
                <a:off x="4648200" y="800993"/>
                <a:ext cx="4343400" cy="3016660"/>
              </a:xfrm>
              <a:prstGeom prst="rect">
                <a:avLst/>
              </a:prstGeom>
              <a:blipFill rotWithShape="1">
                <a:blip r:embed="rId4"/>
                <a:stretch>
                  <a:fillRect l="-139" t="-600" b="-400"/>
                </a:stretch>
              </a:blipFill>
              <a:ln w="28575">
                <a:solidFill>
                  <a:schemeClr val="accent6">
                    <a:lumMod val="75000"/>
                  </a:schemeClr>
                </a:solidFill>
              </a:ln>
            </p:spPr>
            <p:txBody>
              <a:bodyPr/>
              <a:lstStyle/>
              <a:p>
                <a:r>
                  <a:rPr lang="en-US">
                    <a:noFill/>
                  </a:rPr>
                  <a:t> </a:t>
                </a:r>
              </a:p>
            </p:txBody>
          </p:sp>
        </mc:Fallback>
      </mc:AlternateContent>
      <p:sp>
        <p:nvSpPr>
          <p:cNvPr id="10" name="Rectangle 9"/>
          <p:cNvSpPr/>
          <p:nvPr/>
        </p:nvSpPr>
        <p:spPr>
          <a:xfrm>
            <a:off x="4648200" y="3981033"/>
            <a:ext cx="4343400" cy="2800767"/>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READY </a:t>
            </a: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the acknowledgement from the slow device or memory that they have completed the data transfer.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made available by the devices </a:t>
            </a:r>
            <a:r>
              <a:rPr lang="en-US" sz="1400" b="1" dirty="0" smtClean="0">
                <a:latin typeface="Verdana" pitchFamily="34" charset="0"/>
                <a:ea typeface="Verdana" pitchFamily="34" charset="0"/>
                <a:cs typeface="Verdana" pitchFamily="34" charset="0"/>
              </a:rPr>
              <a:t>is </a:t>
            </a:r>
            <a:r>
              <a:rPr lang="en-US" sz="1400" b="1" dirty="0">
                <a:latin typeface="Verdana" pitchFamily="34" charset="0"/>
                <a:ea typeface="Verdana" pitchFamily="34" charset="0"/>
                <a:cs typeface="Verdana" pitchFamily="34" charset="0"/>
              </a:rPr>
              <a:t>synchronized by the 8284A clock generator to provide ready input to the 8086.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active high.</a:t>
            </a:r>
          </a:p>
        </p:txBody>
      </p:sp>
    </p:spTree>
    <p:extLst>
      <p:ext uri="{BB962C8B-B14F-4D97-AF65-F5344CB8AC3E}">
        <p14:creationId xmlns:p14="http://schemas.microsoft.com/office/powerpoint/2010/main" val="655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2.11841E-6 L 1.38889E-6 0.29417 " pathEditMode="relative" rAng="0" ptsTypes="AA">
                                      <p:cBhvr>
                                        <p:cTn id="6" dur="500" fill="hold"/>
                                        <p:tgtEl>
                                          <p:spTgt spid="48"/>
                                        </p:tgtEl>
                                        <p:attrNameLst>
                                          <p:attrName>ppt_x</p:attrName>
                                          <p:attrName>ppt_y</p:attrName>
                                        </p:attrNameLst>
                                      </p:cBhvr>
                                      <p:rCtr x="0" y="14709"/>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889E-6 0.29417 L 0.00087 0.32747 " pathEditMode="relative" rAng="0" ptsTypes="AA">
                                      <p:cBhvr>
                                        <p:cTn id="13" dur="500" fill="hold"/>
                                        <p:tgtEl>
                                          <p:spTgt spid="48"/>
                                        </p:tgtEl>
                                        <p:attrNameLst>
                                          <p:attrName>ppt_x</p:attrName>
                                          <p:attrName>ppt_y</p:attrName>
                                        </p:attrNameLst>
                                      </p:cBhvr>
                                      <p:rCtr x="35" y="1665"/>
                                    </p:animMotion>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7" grpId="0" animBg="1"/>
      <p:bldP spid="1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Off-page Connector 7"/>
          <p:cNvSpPr/>
          <p:nvPr/>
        </p:nvSpPr>
        <p:spPr>
          <a:xfrm rot="16200000">
            <a:off x="835873" y="1369273"/>
            <a:ext cx="55056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TextBox 8"/>
          <p:cNvSpPr txBox="1"/>
          <p:nvPr/>
        </p:nvSpPr>
        <p:spPr>
          <a:xfrm>
            <a:off x="2971800" y="1066800"/>
            <a:ext cx="5638800" cy="1815882"/>
          </a:xfrm>
          <a:prstGeom prst="rect">
            <a:avLst/>
          </a:prstGeom>
          <a:noFill/>
        </p:spPr>
        <p:txBody>
          <a:bodyPr wrap="square" rtlCol="0">
            <a:spAutoFit/>
          </a:bodyPr>
          <a:lstStyle/>
          <a:p>
            <a:pPr marL="285750" indent="-285750">
              <a:buBlip>
                <a:blip r:embed="rId3"/>
              </a:buBlip>
            </a:pPr>
            <a:r>
              <a:rPr lang="en-US" sz="1600" b="1" dirty="0" smtClean="0"/>
              <a:t>SEGMENT : Used to indicate the beginning of a code/ data/ stack segment</a:t>
            </a:r>
          </a:p>
          <a:p>
            <a:pPr marL="285750" indent="-285750">
              <a:buBlip>
                <a:blip r:embed="rId3"/>
              </a:buBlip>
            </a:pPr>
            <a:endParaRPr lang="en-US" sz="1600" b="1" dirty="0"/>
          </a:p>
          <a:p>
            <a:pPr marL="285750" indent="-285750">
              <a:buBlip>
                <a:blip r:embed="rId3"/>
              </a:buBlip>
            </a:pPr>
            <a:r>
              <a:rPr lang="en-US" sz="1600" b="1" dirty="0" smtClean="0"/>
              <a:t>ENDS : Used to indicate the end of a </a:t>
            </a:r>
            <a:r>
              <a:rPr lang="en-US" sz="1600" b="1" dirty="0"/>
              <a:t>code/ data/ stack segment</a:t>
            </a:r>
          </a:p>
          <a:p>
            <a:endParaRPr lang="en-US" sz="1600" b="1" dirty="0"/>
          </a:p>
          <a:p>
            <a:pPr marL="285750" indent="-285750">
              <a:buBlip>
                <a:blip r:embed="rId3"/>
              </a:buBlip>
            </a:pPr>
            <a:r>
              <a:rPr lang="en-US" sz="1600" b="1" dirty="0" smtClean="0"/>
              <a:t>General form:</a:t>
            </a:r>
            <a:endParaRPr lang="en-US" sz="1600" b="1" dirty="0"/>
          </a:p>
        </p:txBody>
      </p:sp>
      <p:graphicFrame>
        <p:nvGraphicFramePr>
          <p:cNvPr id="5" name="Table 4"/>
          <p:cNvGraphicFramePr>
            <a:graphicFrameLocks noGrp="1"/>
          </p:cNvGraphicFramePr>
          <p:nvPr>
            <p:extLst>
              <p:ext uri="{D42A27DB-BD31-4B8C-83A1-F6EECF244321}">
                <p14:modId xmlns:p14="http://schemas.microsoft.com/office/powerpoint/2010/main" val="1846725969"/>
              </p:ext>
            </p:extLst>
          </p:nvPr>
        </p:nvGraphicFramePr>
        <p:xfrm>
          <a:off x="3581400" y="3474720"/>
          <a:ext cx="5181600" cy="19202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sz="1200" dirty="0" err="1" smtClean="0">
                          <a:solidFill>
                            <a:srgbClr val="990033"/>
                          </a:solidFill>
                        </a:rPr>
                        <a:t>Segnam</a:t>
                      </a:r>
                      <a:r>
                        <a:rPr lang="en-US" sz="1200" dirty="0" smtClean="0">
                          <a:solidFill>
                            <a:srgbClr val="990033"/>
                          </a:solidFill>
                        </a:rPr>
                        <a:t> SEGMENT</a:t>
                      </a:r>
                    </a:p>
                    <a:p>
                      <a:endParaRPr lang="en-US" sz="1200" dirty="0" smtClean="0">
                        <a:solidFill>
                          <a:srgbClr val="990033"/>
                        </a:solidFill>
                      </a:endParaRP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endParaRPr lang="en-US" sz="1200" dirty="0" smtClean="0">
                        <a:solidFill>
                          <a:srgbClr val="990033"/>
                        </a:solidFill>
                      </a:endParaRPr>
                    </a:p>
                    <a:p>
                      <a:r>
                        <a:rPr lang="en-US" sz="1200" dirty="0" err="1" smtClean="0">
                          <a:solidFill>
                            <a:srgbClr val="990033"/>
                          </a:solidFill>
                        </a:rPr>
                        <a:t>Segnam</a:t>
                      </a:r>
                      <a:r>
                        <a:rPr lang="en-US" sz="1200" dirty="0" smtClean="0">
                          <a:solidFill>
                            <a:srgbClr val="990033"/>
                          </a:solidFill>
                        </a:rPr>
                        <a:t> ENDS</a:t>
                      </a:r>
                      <a:endParaRPr lang="en-US" sz="1200" dirty="0">
                        <a:solidFill>
                          <a:srgbClr val="990033"/>
                        </a:solidFill>
                      </a:endParaRPr>
                    </a:p>
                  </a:txBody>
                  <a:tcPr>
                    <a:solidFill>
                      <a:schemeClr val="bg1"/>
                    </a:solidFill>
                  </a:tcPr>
                </a:tc>
                <a:tc>
                  <a:txBody>
                    <a:bodyPr/>
                    <a:lstStyle/>
                    <a:p>
                      <a:endParaRPr lang="en-US" dirty="0" smtClean="0">
                        <a:solidFill>
                          <a:srgbClr val="990033"/>
                        </a:solidFill>
                      </a:endParaRPr>
                    </a:p>
                    <a:p>
                      <a:endParaRPr lang="en-US" sz="1400" dirty="0" smtClean="0">
                        <a:solidFill>
                          <a:srgbClr val="990033"/>
                        </a:solidFill>
                      </a:endParaRPr>
                    </a:p>
                    <a:p>
                      <a:r>
                        <a:rPr lang="en-US" sz="1400" dirty="0" smtClean="0">
                          <a:solidFill>
                            <a:srgbClr val="990033"/>
                          </a:solidFill>
                        </a:rPr>
                        <a:t>Program code </a:t>
                      </a:r>
                    </a:p>
                    <a:p>
                      <a:r>
                        <a:rPr lang="en-US" sz="1400" dirty="0" smtClean="0">
                          <a:solidFill>
                            <a:srgbClr val="990033"/>
                          </a:solidFill>
                        </a:rPr>
                        <a:t>or</a:t>
                      </a:r>
                    </a:p>
                    <a:p>
                      <a:r>
                        <a:rPr lang="en-US" sz="1400" dirty="0" smtClean="0">
                          <a:solidFill>
                            <a:srgbClr val="990033"/>
                          </a:solidFill>
                        </a:rPr>
                        <a:t>Data Defining Statements</a:t>
                      </a:r>
                      <a:endParaRPr lang="en-US" sz="14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0" name="Line Callout 1 9"/>
          <p:cNvSpPr/>
          <p:nvPr/>
        </p:nvSpPr>
        <p:spPr>
          <a:xfrm>
            <a:off x="3276600" y="6125286"/>
            <a:ext cx="2286000" cy="427346"/>
          </a:xfrm>
          <a:prstGeom prst="borderCallout1">
            <a:avLst>
              <a:gd name="adj1" fmla="val -7691"/>
              <a:gd name="adj2" fmla="val 48230"/>
              <a:gd name="adj3" fmla="val -153346"/>
              <a:gd name="adj4" fmla="val 33295"/>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segment</a:t>
            </a:r>
            <a:endParaRPr lang="en-US" sz="1200" b="1" dirty="0">
              <a:solidFill>
                <a:schemeClr val="tx1"/>
              </a:solidFill>
            </a:endParaRPr>
          </a:p>
        </p:txBody>
      </p:sp>
      <p:sp>
        <p:nvSpPr>
          <p:cNvPr id="6" name="Right Brace 5"/>
          <p:cNvSpPr/>
          <p:nvPr/>
        </p:nvSpPr>
        <p:spPr>
          <a:xfrm>
            <a:off x="5562600" y="3810000"/>
            <a:ext cx="228600" cy="1219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smtClean="0">
              <a:solidFill>
                <a:srgbClr val="CC0066"/>
              </a:solidFill>
            </a:endParaRPr>
          </a:p>
          <a:p>
            <a:r>
              <a:rPr lang="en-US" sz="1600" b="1" dirty="0" smtClean="0">
                <a:solidFill>
                  <a:srgbClr val="CC0066"/>
                </a:solidFill>
              </a:rPr>
              <a:t>SHORT</a:t>
            </a:r>
            <a:endParaRPr lang="en-US" sz="1600" b="1" dirty="0">
              <a:solidFill>
                <a:srgbClr val="CC0066"/>
              </a:solidFill>
            </a:endParaRP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Tree>
    <p:extLst>
      <p:ext uri="{BB962C8B-B14F-4D97-AF65-F5344CB8AC3E}">
        <p14:creationId xmlns:p14="http://schemas.microsoft.com/office/powerpoint/2010/main" val="1405997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936293" y="1971817"/>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2971800" y="1066800"/>
            <a:ext cx="5638800" cy="1323439"/>
          </a:xfrm>
          <a:prstGeom prst="rect">
            <a:avLst/>
          </a:prstGeom>
          <a:noFill/>
        </p:spPr>
        <p:txBody>
          <a:bodyPr wrap="square" rtlCol="0">
            <a:spAutoFit/>
          </a:bodyPr>
          <a:lstStyle/>
          <a:p>
            <a:pPr marL="285750" indent="-285750">
              <a:buBlip>
                <a:blip r:embed="rId3"/>
              </a:buBlip>
            </a:pPr>
            <a:r>
              <a:rPr lang="en-US" sz="1600" b="1" dirty="0" smtClean="0"/>
              <a:t>Informs the assembler the name of the program/ data segment that should be used for a specific segment.</a:t>
            </a:r>
          </a:p>
          <a:p>
            <a:pPr marL="285750" indent="-285750">
              <a:buBlip>
                <a:blip r:embed="rId3"/>
              </a:buBlip>
            </a:pPr>
            <a:endParaRPr lang="en-US" sz="1600" b="1" dirty="0"/>
          </a:p>
          <a:p>
            <a:pPr marL="285750" indent="-285750">
              <a:buBlip>
                <a:blip r:embed="rId3"/>
              </a:buBlip>
            </a:pPr>
            <a:r>
              <a:rPr lang="en-US" sz="1600" b="1" dirty="0" smtClean="0"/>
              <a:t>General form:</a:t>
            </a:r>
            <a:endParaRPr lang="en-US" sz="1600" b="1" dirty="0"/>
          </a:p>
        </p:txBody>
      </p:sp>
      <p:sp>
        <p:nvSpPr>
          <p:cNvPr id="10" name="Line Callout 1 9"/>
          <p:cNvSpPr/>
          <p:nvPr/>
        </p:nvSpPr>
        <p:spPr>
          <a:xfrm>
            <a:off x="2819400" y="3382287"/>
            <a:ext cx="2286000" cy="427346"/>
          </a:xfrm>
          <a:prstGeom prst="borderCallout1">
            <a:avLst>
              <a:gd name="adj1" fmla="val 1890"/>
              <a:gd name="adj2" fmla="val 98976"/>
              <a:gd name="adj3" fmla="val -99055"/>
              <a:gd name="adj4" fmla="val 85832"/>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Segment Register</a:t>
            </a:r>
            <a:endParaRPr lang="en-US" sz="1200" b="1" dirty="0">
              <a:solidFill>
                <a:schemeClr val="tx1"/>
              </a:solidFill>
            </a:endParaRPr>
          </a:p>
        </p:txBody>
      </p:sp>
      <p:sp>
        <p:nvSpPr>
          <p:cNvPr id="7" name="Rectangle 6"/>
          <p:cNvSpPr/>
          <p:nvPr/>
        </p:nvSpPr>
        <p:spPr>
          <a:xfrm>
            <a:off x="3225907" y="2557046"/>
            <a:ext cx="5537093" cy="338554"/>
          </a:xfrm>
          <a:prstGeom prst="rect">
            <a:avLst/>
          </a:prstGeom>
        </p:spPr>
        <p:txBody>
          <a:bodyPr wrap="none">
            <a:spAutoFit/>
          </a:bodyPr>
          <a:lstStyle/>
          <a:p>
            <a:r>
              <a:rPr lang="en-US" sz="1600" b="1" dirty="0" smtClean="0">
                <a:solidFill>
                  <a:srgbClr val="FF0066"/>
                </a:solidFill>
              </a:rPr>
              <a:t>ASSUME </a:t>
            </a:r>
            <a:r>
              <a:rPr lang="en-US" sz="1600" b="1" dirty="0" err="1" smtClean="0">
                <a:solidFill>
                  <a:srgbClr val="FF0066"/>
                </a:solidFill>
              </a:rPr>
              <a:t>segreg</a:t>
            </a:r>
            <a:r>
              <a:rPr lang="en-US" sz="1600" b="1" dirty="0" smtClean="0">
                <a:solidFill>
                  <a:srgbClr val="FF0066"/>
                </a:solidFill>
              </a:rPr>
              <a:t> : </a:t>
            </a:r>
            <a:r>
              <a:rPr lang="en-US" sz="1600" b="1" dirty="0" err="1" smtClean="0">
                <a:solidFill>
                  <a:srgbClr val="FF0066"/>
                </a:solidFill>
              </a:rPr>
              <a:t>segnam</a:t>
            </a:r>
            <a:r>
              <a:rPr lang="en-US" sz="1600" b="1" dirty="0" smtClean="0">
                <a:solidFill>
                  <a:srgbClr val="FF0066"/>
                </a:solidFill>
              </a:rPr>
              <a:t>, .. , </a:t>
            </a:r>
            <a:r>
              <a:rPr lang="en-US" sz="1600" b="1" dirty="0" err="1">
                <a:solidFill>
                  <a:srgbClr val="FF0066"/>
                </a:solidFill>
              </a:rPr>
              <a:t>segreg</a:t>
            </a:r>
            <a:r>
              <a:rPr lang="en-US" sz="1600" b="1" dirty="0">
                <a:solidFill>
                  <a:srgbClr val="FF0066"/>
                </a:solidFill>
              </a:rPr>
              <a:t> : </a:t>
            </a:r>
            <a:r>
              <a:rPr lang="en-US" sz="1600" b="1" dirty="0" err="1">
                <a:solidFill>
                  <a:srgbClr val="FF0066"/>
                </a:solidFill>
              </a:rPr>
              <a:t>segnam</a:t>
            </a:r>
            <a:endParaRPr lang="en-US" sz="1600" b="1" dirty="0">
              <a:solidFill>
                <a:srgbClr val="FF0066"/>
              </a:solidFill>
            </a:endParaRPr>
          </a:p>
        </p:txBody>
      </p:sp>
      <p:sp>
        <p:nvSpPr>
          <p:cNvPr id="13" name="Line Callout 1 12"/>
          <p:cNvSpPr/>
          <p:nvPr/>
        </p:nvSpPr>
        <p:spPr>
          <a:xfrm>
            <a:off x="5334000" y="3382654"/>
            <a:ext cx="2286000" cy="427346"/>
          </a:xfrm>
          <a:prstGeom prst="borderCallout1">
            <a:avLst>
              <a:gd name="adj1" fmla="val -1304"/>
              <a:gd name="adj2" fmla="val 33901"/>
              <a:gd name="adj3" fmla="val -95861"/>
              <a:gd name="adj4" fmla="val 21354"/>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segment</a:t>
            </a:r>
            <a:endParaRPr lang="en-US" sz="1200" b="1" dirty="0">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471642878"/>
              </p:ext>
            </p:extLst>
          </p:nvPr>
        </p:nvGraphicFramePr>
        <p:xfrm>
          <a:off x="2858068" y="4785360"/>
          <a:ext cx="6133531" cy="1371600"/>
        </p:xfrm>
        <a:graphic>
          <a:graphicData uri="http://schemas.openxmlformats.org/drawingml/2006/table">
            <a:tbl>
              <a:tblPr firstRow="1" bandRow="1">
                <a:tableStyleId>{5C22544A-7EE6-4342-B048-85BDC9FD1C3A}</a:tableStyleId>
              </a:tblPr>
              <a:tblGrid>
                <a:gridCol w="2933132">
                  <a:extLst>
                    <a:ext uri="{9D8B030D-6E8A-4147-A177-3AD203B41FA5}">
                      <a16:colId xmlns:a16="http://schemas.microsoft.com/office/drawing/2014/main" val="20000"/>
                    </a:ext>
                  </a:extLst>
                </a:gridCol>
                <a:gridCol w="3200399">
                  <a:extLst>
                    <a:ext uri="{9D8B030D-6E8A-4147-A177-3AD203B41FA5}">
                      <a16:colId xmlns:a16="http://schemas.microsoft.com/office/drawing/2014/main" val="20001"/>
                    </a:ext>
                  </a:extLst>
                </a:gridCol>
              </a:tblGrid>
              <a:tr h="1158240">
                <a:tc>
                  <a:txBody>
                    <a:bodyPr/>
                    <a:lstStyle/>
                    <a:p>
                      <a:endParaRPr lang="en-US" sz="1200" dirty="0" smtClean="0">
                        <a:solidFill>
                          <a:srgbClr val="990033"/>
                        </a:solidFill>
                      </a:endParaRPr>
                    </a:p>
                    <a:p>
                      <a:r>
                        <a:rPr lang="en-US" sz="1200" dirty="0" smtClean="0">
                          <a:solidFill>
                            <a:srgbClr val="990033"/>
                          </a:solidFill>
                        </a:rPr>
                        <a:t>ASSUME CS: ACODE, DS:ADATA</a:t>
                      </a:r>
                      <a:endParaRPr lang="en-US" sz="1200" dirty="0">
                        <a:solidFill>
                          <a:srgbClr val="990033"/>
                        </a:solidFill>
                      </a:endParaRPr>
                    </a:p>
                  </a:txBody>
                  <a:tcPr>
                    <a:solidFill>
                      <a:srgbClr val="FF99FF"/>
                    </a:solidFill>
                  </a:tcPr>
                </a:tc>
                <a:tc>
                  <a:txBody>
                    <a:bodyPr/>
                    <a:lstStyle/>
                    <a:p>
                      <a:pPr algn="just"/>
                      <a:endParaRPr lang="en-US" sz="1200" dirty="0" smtClean="0">
                        <a:solidFill>
                          <a:srgbClr val="990033"/>
                        </a:solidFill>
                      </a:endParaRPr>
                    </a:p>
                    <a:p>
                      <a:pPr algn="just"/>
                      <a:r>
                        <a:rPr lang="en-US" sz="1200" dirty="0" smtClean="0">
                          <a:solidFill>
                            <a:srgbClr val="990033"/>
                          </a:solidFill>
                        </a:rPr>
                        <a:t>Tells the compiler that the</a:t>
                      </a:r>
                      <a:r>
                        <a:rPr lang="en-US" sz="1200" baseline="0" dirty="0" smtClean="0">
                          <a:solidFill>
                            <a:srgbClr val="990033"/>
                          </a:solidFill>
                        </a:rPr>
                        <a:t> instructions of the program are stored in the segment ACODE and data are stored in the segment ADATA</a:t>
                      </a:r>
                    </a:p>
                    <a:p>
                      <a:pPr algn="just"/>
                      <a:endParaRPr lang="en-US" sz="1200" dirty="0">
                        <a:solidFill>
                          <a:srgbClr val="990033"/>
                        </a:solidFill>
                      </a:endParaRPr>
                    </a:p>
                  </a:txBody>
                  <a:tcPr>
                    <a:solidFill>
                      <a:srgbClr val="FF99FF"/>
                    </a:solid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2850468" y="4310416"/>
            <a:ext cx="1321196" cy="338554"/>
          </a:xfrm>
          <a:prstGeom prst="rect">
            <a:avLst/>
          </a:prstGeom>
          <a:noFill/>
        </p:spPr>
        <p:txBody>
          <a:bodyPr wrap="none" rtlCol="0">
            <a:spAutoFit/>
          </a:bodyPr>
          <a:lstStyle/>
          <a:p>
            <a:r>
              <a:rPr lang="en-US" sz="1600" b="1" dirty="0" smtClean="0">
                <a:solidFill>
                  <a:srgbClr val="990033"/>
                </a:solidFill>
              </a:rPr>
              <a:t>Example: </a:t>
            </a:r>
            <a:endParaRPr lang="en-US" sz="1600" b="1" dirty="0">
              <a:solidFill>
                <a:srgbClr val="990033"/>
              </a:solidFill>
            </a:endParaRPr>
          </a:p>
        </p:txBody>
      </p:sp>
    </p:spTree>
    <p:extLst>
      <p:ext uri="{BB962C8B-B14F-4D97-AF65-F5344CB8AC3E}">
        <p14:creationId xmlns:p14="http://schemas.microsoft.com/office/powerpoint/2010/main" val="6030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286873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2246769"/>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ORG</a:t>
            </a:r>
            <a:r>
              <a:rPr lang="en-US" sz="1400" b="1" dirty="0" smtClean="0"/>
              <a:t> (Origin) is used to assign the starting address (Effective address) for a program/ data segment</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END</a:t>
            </a:r>
            <a:r>
              <a:rPr lang="en-US" sz="1400" b="1" dirty="0" smtClean="0"/>
              <a:t> is used to terminate a program; statements after END will be ignored</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EVEN</a:t>
            </a:r>
            <a:r>
              <a:rPr lang="en-US" sz="1400" b="1" dirty="0" smtClean="0"/>
              <a:t> : </a:t>
            </a:r>
            <a:r>
              <a:rPr lang="en-US" sz="1400" b="1" dirty="0"/>
              <a:t>I</a:t>
            </a:r>
            <a:r>
              <a:rPr lang="en-US" sz="1400" b="1" dirty="0" smtClean="0"/>
              <a:t>nforms the assembler to store program/ data segment starting from an even address </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EQU</a:t>
            </a:r>
            <a:r>
              <a:rPr lang="en-US" sz="1400" b="1" dirty="0" smtClean="0"/>
              <a:t> (Equate) is used to attach a value to a variable</a:t>
            </a:r>
            <a:endParaRPr lang="en-US" sz="1400" b="1" dirty="0"/>
          </a:p>
        </p:txBody>
      </p:sp>
      <p:graphicFrame>
        <p:nvGraphicFramePr>
          <p:cNvPr id="14" name="Table 13"/>
          <p:cNvGraphicFramePr>
            <a:graphicFrameLocks noGrp="1"/>
          </p:cNvGraphicFramePr>
          <p:nvPr>
            <p:extLst>
              <p:ext uri="{D42A27DB-BD31-4B8C-83A1-F6EECF244321}">
                <p14:modId xmlns:p14="http://schemas.microsoft.com/office/powerpoint/2010/main" val="1785704718"/>
              </p:ext>
            </p:extLst>
          </p:nvPr>
        </p:nvGraphicFramePr>
        <p:xfrm>
          <a:off x="2629469" y="3733800"/>
          <a:ext cx="6285931" cy="2951430"/>
        </p:xfrm>
        <a:graphic>
          <a:graphicData uri="http://schemas.openxmlformats.org/drawingml/2006/table">
            <a:tbl>
              <a:tblPr firstRow="1" bandRow="1">
                <a:tableStyleId>{93296810-A885-4BE3-A3E7-6D5BEEA58F35}</a:tableStyleId>
              </a:tblPr>
              <a:tblGrid>
                <a:gridCol w="2225077">
                  <a:extLst>
                    <a:ext uri="{9D8B030D-6E8A-4147-A177-3AD203B41FA5}">
                      <a16:colId xmlns:a16="http://schemas.microsoft.com/office/drawing/2014/main" val="20000"/>
                    </a:ext>
                  </a:extLst>
                </a:gridCol>
                <a:gridCol w="4060854">
                  <a:extLst>
                    <a:ext uri="{9D8B030D-6E8A-4147-A177-3AD203B41FA5}">
                      <a16:colId xmlns:a16="http://schemas.microsoft.com/office/drawing/2014/main" val="20001"/>
                    </a:ext>
                  </a:extLst>
                </a:gridCol>
              </a:tblGrid>
              <a:tr h="939750">
                <a:tc>
                  <a:txBody>
                    <a:bodyPr/>
                    <a:lstStyle/>
                    <a:p>
                      <a:r>
                        <a:rPr lang="en-US" sz="1200" b="1" dirty="0" smtClean="0">
                          <a:solidFill>
                            <a:srgbClr val="990033"/>
                          </a:solidFill>
                        </a:rPr>
                        <a:t>ORG 1000H</a:t>
                      </a:r>
                      <a:endParaRPr lang="en-US" sz="1200" b="1" dirty="0">
                        <a:solidFill>
                          <a:srgbClr val="990033"/>
                        </a:solidFill>
                      </a:endParaRPr>
                    </a:p>
                  </a:txBody>
                  <a:tcPr>
                    <a:solidFill>
                      <a:srgbClr val="CCECFF"/>
                    </a:solidFill>
                  </a:tcPr>
                </a:tc>
                <a:tc>
                  <a:txBody>
                    <a:bodyPr/>
                    <a:lstStyle/>
                    <a:p>
                      <a:pPr algn="just"/>
                      <a:r>
                        <a:rPr lang="en-US" sz="1200" b="1" dirty="0" smtClean="0">
                          <a:solidFill>
                            <a:srgbClr val="990033"/>
                          </a:solidFill>
                        </a:rPr>
                        <a:t>Informs the assembler that the statements following ORG 1000H should be stored</a:t>
                      </a:r>
                      <a:r>
                        <a:rPr lang="en-US" sz="1200" b="1" baseline="0" dirty="0" smtClean="0">
                          <a:solidFill>
                            <a:srgbClr val="990033"/>
                          </a:solidFill>
                        </a:rPr>
                        <a:t> in memory starting with effective address 1000</a:t>
                      </a:r>
                      <a:r>
                        <a:rPr lang="en-US" sz="1200" b="1" baseline="-25000" dirty="0" smtClean="0">
                          <a:solidFill>
                            <a:srgbClr val="990033"/>
                          </a:solidFill>
                        </a:rPr>
                        <a:t>H</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457200">
                <a:tc>
                  <a:txBody>
                    <a:bodyPr/>
                    <a:lstStyle/>
                    <a:p>
                      <a:endParaRPr lang="en-US" sz="1200" b="1" dirty="0" smtClean="0">
                        <a:solidFill>
                          <a:srgbClr val="990033"/>
                        </a:solidFill>
                      </a:endParaRPr>
                    </a:p>
                    <a:p>
                      <a:r>
                        <a:rPr lang="en-US" sz="1200" b="1" dirty="0" smtClean="0">
                          <a:solidFill>
                            <a:srgbClr val="990033"/>
                          </a:solidFill>
                        </a:rPr>
                        <a:t>LOOP EQU 10FEH</a:t>
                      </a:r>
                    </a:p>
                    <a:p>
                      <a:endParaRPr lang="en-US" sz="1200" b="1" dirty="0">
                        <a:solidFill>
                          <a:srgbClr val="990033"/>
                        </a:solidFill>
                      </a:endParaRPr>
                    </a:p>
                  </a:txBody>
                  <a:tcPr>
                    <a:solidFill>
                      <a:srgbClr val="CCECFF"/>
                    </a:solidFill>
                  </a:tcPr>
                </a:tc>
                <a:tc>
                  <a:txBody>
                    <a:bodyPr/>
                    <a:lstStyle/>
                    <a:p>
                      <a:pPr algn="just"/>
                      <a:endParaRPr lang="en-US" sz="1200" b="1" dirty="0" smtClean="0">
                        <a:solidFill>
                          <a:srgbClr val="990033"/>
                        </a:solidFill>
                      </a:endParaRPr>
                    </a:p>
                    <a:p>
                      <a:pPr algn="just"/>
                      <a:r>
                        <a:rPr lang="en-US" sz="1200" b="1" dirty="0" smtClean="0">
                          <a:solidFill>
                            <a:srgbClr val="990033"/>
                          </a:solidFill>
                        </a:rPr>
                        <a:t>Value</a:t>
                      </a:r>
                      <a:r>
                        <a:rPr lang="en-US" sz="1200" b="1" baseline="0" dirty="0" smtClean="0">
                          <a:solidFill>
                            <a:srgbClr val="990033"/>
                          </a:solidFill>
                        </a:rPr>
                        <a:t> of variable LOOP is 10FE</a:t>
                      </a:r>
                      <a:r>
                        <a:rPr lang="en-US" sz="1200" b="1" baseline="-25000" dirty="0" smtClean="0">
                          <a:solidFill>
                            <a:srgbClr val="990033"/>
                          </a:solidFill>
                        </a:rPr>
                        <a:t>H</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1"/>
                  </a:ext>
                </a:extLst>
              </a:tr>
              <a:tr h="228600">
                <a:tc>
                  <a:txBody>
                    <a:bodyPr/>
                    <a:lstStyle/>
                    <a:p>
                      <a:endParaRPr lang="en-US" sz="1200" b="1" dirty="0" smtClean="0">
                        <a:solidFill>
                          <a:srgbClr val="990033"/>
                        </a:solidFill>
                      </a:endParaRPr>
                    </a:p>
                    <a:p>
                      <a:r>
                        <a:rPr lang="en-US" sz="1200" b="1" dirty="0" smtClean="0">
                          <a:solidFill>
                            <a:srgbClr val="990033"/>
                          </a:solidFill>
                        </a:rPr>
                        <a:t>_SDATA SEGMENT</a:t>
                      </a:r>
                    </a:p>
                    <a:p>
                      <a:r>
                        <a:rPr lang="en-US" sz="1200" b="1" dirty="0" smtClean="0">
                          <a:solidFill>
                            <a:srgbClr val="990033"/>
                          </a:solidFill>
                        </a:rPr>
                        <a:t>            ORG 1200H</a:t>
                      </a:r>
                    </a:p>
                    <a:p>
                      <a:r>
                        <a:rPr lang="en-US" sz="1200" b="1" dirty="0" smtClean="0">
                          <a:solidFill>
                            <a:srgbClr val="990033"/>
                          </a:solidFill>
                        </a:rPr>
                        <a:t>            A DB 4CH</a:t>
                      </a:r>
                    </a:p>
                    <a:p>
                      <a:r>
                        <a:rPr lang="en-US" sz="1200" b="1" dirty="0" smtClean="0">
                          <a:solidFill>
                            <a:srgbClr val="990033"/>
                          </a:solidFill>
                        </a:rPr>
                        <a:t>            EVEN</a:t>
                      </a:r>
                    </a:p>
                    <a:p>
                      <a:r>
                        <a:rPr lang="en-US" sz="1200" b="1" dirty="0" smtClean="0">
                          <a:solidFill>
                            <a:srgbClr val="990033"/>
                          </a:solidFill>
                        </a:rPr>
                        <a:t>            B DW 1052H</a:t>
                      </a:r>
                    </a:p>
                    <a:p>
                      <a:r>
                        <a:rPr lang="en-US" sz="1200" b="1" dirty="0" smtClean="0">
                          <a:solidFill>
                            <a:srgbClr val="990033"/>
                          </a:solidFill>
                        </a:rPr>
                        <a:t>_SDATA ENDS</a:t>
                      </a:r>
                      <a:endParaRPr lang="en-US" sz="1200" b="1" dirty="0">
                        <a:solidFill>
                          <a:srgbClr val="990033"/>
                        </a:solidFill>
                      </a:endParaRPr>
                    </a:p>
                  </a:txBody>
                  <a:tcPr>
                    <a:solidFill>
                      <a:srgbClr val="CCECFF"/>
                    </a:solidFill>
                  </a:tcPr>
                </a:tc>
                <a:tc>
                  <a:txBody>
                    <a:bodyPr/>
                    <a:lstStyle/>
                    <a:p>
                      <a:pPr algn="just"/>
                      <a:endParaRPr lang="en-US" sz="1200" b="1" dirty="0" smtClean="0">
                        <a:solidFill>
                          <a:srgbClr val="990033"/>
                        </a:solidFill>
                      </a:endParaRPr>
                    </a:p>
                    <a:p>
                      <a:pPr algn="just"/>
                      <a:r>
                        <a:rPr lang="en-US" sz="1200" b="1" dirty="0" smtClean="0">
                          <a:solidFill>
                            <a:srgbClr val="990033"/>
                          </a:solidFill>
                        </a:rPr>
                        <a:t>In this data segment, effective</a:t>
                      </a:r>
                      <a:r>
                        <a:rPr lang="en-US" sz="1200" b="1" baseline="0" dirty="0" smtClean="0">
                          <a:solidFill>
                            <a:srgbClr val="990033"/>
                          </a:solidFill>
                        </a:rPr>
                        <a:t> address of memory location assigned to A will be 1200</a:t>
                      </a:r>
                      <a:r>
                        <a:rPr lang="en-US" sz="1200" b="1" baseline="-25000" dirty="0" smtClean="0">
                          <a:solidFill>
                            <a:srgbClr val="990033"/>
                          </a:solidFill>
                        </a:rPr>
                        <a:t>H</a:t>
                      </a:r>
                      <a:r>
                        <a:rPr lang="en-US" sz="1200" b="1" baseline="0" dirty="0" smtClean="0">
                          <a:solidFill>
                            <a:srgbClr val="990033"/>
                          </a:solidFill>
                        </a:rPr>
                        <a:t> and that of B will be 1202</a:t>
                      </a:r>
                      <a:r>
                        <a:rPr lang="en-US" sz="1200" b="1" baseline="-25000" dirty="0" smtClean="0">
                          <a:solidFill>
                            <a:srgbClr val="990033"/>
                          </a:solidFill>
                        </a:rPr>
                        <a:t>H</a:t>
                      </a:r>
                      <a:r>
                        <a:rPr lang="en-US" sz="1200" b="1" baseline="0" dirty="0" smtClean="0">
                          <a:solidFill>
                            <a:srgbClr val="990033"/>
                          </a:solidFill>
                        </a:rPr>
                        <a:t> and 1203</a:t>
                      </a:r>
                      <a:r>
                        <a:rPr lang="en-US" sz="1200" b="1" baseline="-25000" dirty="0" smtClean="0">
                          <a:solidFill>
                            <a:srgbClr val="990033"/>
                          </a:solidFill>
                        </a:rPr>
                        <a:t>H</a:t>
                      </a:r>
                      <a:r>
                        <a:rPr lang="en-US" sz="1200" b="1" baseline="0" dirty="0" smtClean="0">
                          <a:solidFill>
                            <a:srgbClr val="990033"/>
                          </a:solidFill>
                        </a:rPr>
                        <a:t>.</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2530522" y="3319046"/>
            <a:ext cx="1443024" cy="338554"/>
          </a:xfrm>
          <a:prstGeom prst="rect">
            <a:avLst/>
          </a:prstGeom>
          <a:noFill/>
        </p:spPr>
        <p:txBody>
          <a:bodyPr wrap="none" rtlCol="0">
            <a:spAutoFit/>
          </a:bodyPr>
          <a:lstStyle/>
          <a:p>
            <a:r>
              <a:rPr lang="en-US" sz="1600" b="1" dirty="0" smtClean="0">
                <a:solidFill>
                  <a:srgbClr val="990033"/>
                </a:solidFill>
              </a:rPr>
              <a:t>Examples: </a:t>
            </a:r>
            <a:endParaRPr lang="en-US" sz="1600" b="1" dirty="0">
              <a:solidFill>
                <a:srgbClr val="990033"/>
              </a:solidFill>
            </a:endParaRPr>
          </a:p>
        </p:txBody>
      </p:sp>
    </p:spTree>
    <p:extLst>
      <p:ext uri="{BB962C8B-B14F-4D97-AF65-F5344CB8AC3E}">
        <p14:creationId xmlns:p14="http://schemas.microsoft.com/office/powerpoint/2010/main" val="14508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406756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2031325"/>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PROC</a:t>
            </a:r>
            <a:r>
              <a:rPr lang="en-US" sz="1400" b="1" dirty="0" smtClean="0"/>
              <a:t> Indicates the beginning of a procedure</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ENDP</a:t>
            </a:r>
            <a:r>
              <a:rPr lang="en-US" sz="1400" b="1" dirty="0" smtClean="0"/>
              <a:t> End of procedure</a:t>
            </a:r>
          </a:p>
          <a:p>
            <a:endParaRPr lang="en-US" sz="1400" b="1" dirty="0"/>
          </a:p>
          <a:p>
            <a:pPr marL="285750" indent="-285750">
              <a:buBlip>
                <a:blip r:embed="rId3"/>
              </a:buBlip>
            </a:pPr>
            <a:r>
              <a:rPr lang="en-US" sz="1400" b="1" dirty="0" smtClean="0">
                <a:solidFill>
                  <a:srgbClr val="0070C0"/>
                </a:solidFill>
              </a:rPr>
              <a:t>FAR</a:t>
            </a:r>
            <a:r>
              <a:rPr lang="en-US" sz="1400" b="1" dirty="0" smtClean="0"/>
              <a:t> Intersegment call</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NEAR</a:t>
            </a:r>
            <a:r>
              <a:rPr lang="en-US" sz="1400" b="1" dirty="0" smtClean="0"/>
              <a:t> </a:t>
            </a:r>
            <a:r>
              <a:rPr lang="en-US" sz="1400" b="1" dirty="0" err="1" smtClean="0"/>
              <a:t>Intrasegment</a:t>
            </a:r>
            <a:r>
              <a:rPr lang="en-US" sz="1400" b="1" dirty="0" smtClean="0"/>
              <a:t> call</a:t>
            </a:r>
          </a:p>
          <a:p>
            <a:pPr marL="285750" indent="-285750">
              <a:buBlip>
                <a:blip r:embed="rId3"/>
              </a:buBlip>
            </a:pPr>
            <a:endParaRPr lang="en-US" sz="1400" b="1" dirty="0"/>
          </a:p>
          <a:p>
            <a:pPr marL="285750" indent="-285750">
              <a:buBlip>
                <a:blip r:embed="rId3"/>
              </a:buBlip>
            </a:pPr>
            <a:r>
              <a:rPr lang="en-US" sz="1400" b="1" dirty="0" smtClean="0"/>
              <a:t>General form</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3261935350"/>
              </p:ext>
            </p:extLst>
          </p:nvPr>
        </p:nvGraphicFramePr>
        <p:xfrm>
          <a:off x="3124200" y="3352800"/>
          <a:ext cx="5715000" cy="192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370840">
                <a:tc>
                  <a:txBody>
                    <a:bodyPr/>
                    <a:lstStyle/>
                    <a:p>
                      <a:r>
                        <a:rPr lang="en-US" sz="1200" dirty="0" err="1" smtClean="0">
                          <a:solidFill>
                            <a:srgbClr val="990033"/>
                          </a:solidFill>
                        </a:rPr>
                        <a:t>procname</a:t>
                      </a:r>
                      <a:r>
                        <a:rPr lang="en-US" sz="1200" dirty="0" smtClean="0">
                          <a:solidFill>
                            <a:srgbClr val="990033"/>
                          </a:solidFill>
                        </a:rPr>
                        <a:t> PROC[NEAR/ FAR]</a:t>
                      </a:r>
                    </a:p>
                    <a:p>
                      <a:endParaRPr lang="en-US" sz="1200" dirty="0" smtClean="0">
                        <a:solidFill>
                          <a:srgbClr val="990033"/>
                        </a:solidFill>
                      </a:endParaRP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endParaRPr lang="en-US" sz="1200" dirty="0" smtClean="0">
                        <a:solidFill>
                          <a:srgbClr val="990033"/>
                        </a:solidFill>
                      </a:endParaRPr>
                    </a:p>
                    <a:p>
                      <a:r>
                        <a:rPr lang="en-US" sz="1200" dirty="0" smtClean="0">
                          <a:solidFill>
                            <a:srgbClr val="990033"/>
                          </a:solidFill>
                        </a:rPr>
                        <a:t>                  RET</a:t>
                      </a:r>
                    </a:p>
                    <a:p>
                      <a:endParaRPr lang="en-US" sz="1200" dirty="0" smtClean="0">
                        <a:solidFill>
                          <a:srgbClr val="990033"/>
                        </a:solidFill>
                      </a:endParaRPr>
                    </a:p>
                    <a:p>
                      <a:endParaRPr lang="en-US" sz="1200" dirty="0" smtClean="0">
                        <a:solidFill>
                          <a:srgbClr val="990033"/>
                        </a:solidFill>
                      </a:endParaRPr>
                    </a:p>
                    <a:p>
                      <a:r>
                        <a:rPr lang="en-US" sz="1200" dirty="0" err="1" smtClean="0">
                          <a:solidFill>
                            <a:srgbClr val="990033"/>
                          </a:solidFill>
                        </a:rPr>
                        <a:t>procname</a:t>
                      </a:r>
                      <a:r>
                        <a:rPr lang="en-US" sz="1200" dirty="0" smtClean="0">
                          <a:solidFill>
                            <a:srgbClr val="990033"/>
                          </a:solidFill>
                        </a:rPr>
                        <a:t> ENDP</a:t>
                      </a:r>
                      <a:endParaRPr lang="en-US" sz="1200" dirty="0">
                        <a:solidFill>
                          <a:srgbClr val="990033"/>
                        </a:solidFill>
                      </a:endParaRPr>
                    </a:p>
                  </a:txBody>
                  <a:tcPr>
                    <a:solidFill>
                      <a:schemeClr val="bg1"/>
                    </a:solidFill>
                  </a:tcPr>
                </a:tc>
                <a:tc>
                  <a:txBody>
                    <a:bodyPr/>
                    <a:lstStyle/>
                    <a:p>
                      <a:endParaRPr lang="en-US" dirty="0" smtClean="0">
                        <a:solidFill>
                          <a:srgbClr val="990033"/>
                        </a:solidFill>
                      </a:endParaRPr>
                    </a:p>
                    <a:p>
                      <a:endParaRPr lang="en-US" sz="1400" dirty="0" smtClean="0">
                        <a:solidFill>
                          <a:srgbClr val="990033"/>
                        </a:solidFill>
                      </a:endParaRPr>
                    </a:p>
                    <a:p>
                      <a:r>
                        <a:rPr lang="en-US" sz="1200" dirty="0" smtClean="0">
                          <a:solidFill>
                            <a:srgbClr val="990033"/>
                          </a:solidFill>
                        </a:rPr>
                        <a:t>Program statements of the procedure</a:t>
                      </a:r>
                    </a:p>
                    <a:p>
                      <a:endParaRPr lang="en-US" sz="1200" dirty="0" smtClean="0">
                        <a:solidFill>
                          <a:srgbClr val="990033"/>
                        </a:solidFill>
                      </a:endParaRPr>
                    </a:p>
                    <a:p>
                      <a:r>
                        <a:rPr lang="en-US" sz="1200" dirty="0" smtClean="0">
                          <a:solidFill>
                            <a:srgbClr val="990033"/>
                          </a:solidFill>
                        </a:rPr>
                        <a:t>Last statement of the procedure </a:t>
                      </a:r>
                      <a:endParaRPr lang="en-US" sz="12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3" name="Right Brace 12"/>
          <p:cNvSpPr/>
          <p:nvPr/>
        </p:nvSpPr>
        <p:spPr>
          <a:xfrm>
            <a:off x="5867400" y="3749040"/>
            <a:ext cx="304800" cy="598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ine Callout 1 15"/>
          <p:cNvSpPr/>
          <p:nvPr/>
        </p:nvSpPr>
        <p:spPr>
          <a:xfrm>
            <a:off x="3124200" y="5715000"/>
            <a:ext cx="2286000" cy="427346"/>
          </a:xfrm>
          <a:prstGeom prst="borderCallout1">
            <a:avLst>
              <a:gd name="adj1" fmla="val -1304"/>
              <a:gd name="adj2" fmla="val 33901"/>
              <a:gd name="adj3" fmla="val -95861"/>
              <a:gd name="adj4" fmla="val 21354"/>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procedure</a:t>
            </a:r>
            <a:endParaRPr lang="en-US" sz="1200" b="1" dirty="0">
              <a:solidFill>
                <a:schemeClr val="tx1"/>
              </a:solidFill>
            </a:endParaRPr>
          </a:p>
        </p:txBody>
      </p:sp>
    </p:spTree>
    <p:extLst>
      <p:ext uri="{BB962C8B-B14F-4D97-AF65-F5344CB8AC3E}">
        <p14:creationId xmlns:p14="http://schemas.microsoft.com/office/powerpoint/2010/main" val="13195835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406756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534740220"/>
              </p:ext>
            </p:extLst>
          </p:nvPr>
        </p:nvGraphicFramePr>
        <p:xfrm>
          <a:off x="2629469" y="1874520"/>
          <a:ext cx="6285931" cy="3840480"/>
        </p:xfrm>
        <a:graphic>
          <a:graphicData uri="http://schemas.openxmlformats.org/drawingml/2006/table">
            <a:tbl>
              <a:tblPr firstRow="1" bandRow="1">
                <a:tableStyleId>{93296810-A885-4BE3-A3E7-6D5BEEA58F35}</a:tableStyleId>
              </a:tblPr>
              <a:tblGrid>
                <a:gridCol w="2225077">
                  <a:extLst>
                    <a:ext uri="{9D8B030D-6E8A-4147-A177-3AD203B41FA5}">
                      <a16:colId xmlns:a16="http://schemas.microsoft.com/office/drawing/2014/main" val="20000"/>
                    </a:ext>
                  </a:extLst>
                </a:gridCol>
                <a:gridCol w="4060854">
                  <a:extLst>
                    <a:ext uri="{9D8B030D-6E8A-4147-A177-3AD203B41FA5}">
                      <a16:colId xmlns:a16="http://schemas.microsoft.com/office/drawing/2014/main" val="20001"/>
                    </a:ext>
                  </a:extLst>
                </a:gridCol>
              </a:tblGrid>
              <a:tr h="457200">
                <a:tc>
                  <a:txBody>
                    <a:bodyPr/>
                    <a:lstStyle/>
                    <a:p>
                      <a:endParaRPr lang="en-US" sz="1200" b="1" dirty="0" smtClean="0">
                        <a:solidFill>
                          <a:srgbClr val="990033"/>
                        </a:solidFill>
                      </a:endParaRPr>
                    </a:p>
                    <a:p>
                      <a:r>
                        <a:rPr lang="en-US" sz="1200" b="1" dirty="0" smtClean="0">
                          <a:solidFill>
                            <a:srgbClr val="990033"/>
                          </a:solidFill>
                        </a:rPr>
                        <a:t>ADD64 PROC NEAR</a:t>
                      </a:r>
                    </a:p>
                    <a:p>
                      <a:endParaRPr lang="en-US" sz="1200" b="1" dirty="0" smtClean="0">
                        <a:solidFill>
                          <a:srgbClr val="990033"/>
                        </a:solidFill>
                      </a:endParaRPr>
                    </a:p>
                    <a:p>
                      <a:r>
                        <a:rPr lang="en-US" sz="1200" b="1" dirty="0" smtClean="0">
                          <a:solidFill>
                            <a:srgbClr val="990033"/>
                          </a:solidFill>
                        </a:rPr>
                        <a:t>                  …</a:t>
                      </a:r>
                    </a:p>
                    <a:p>
                      <a:r>
                        <a:rPr lang="en-US" sz="1200" b="1" dirty="0" smtClean="0">
                          <a:solidFill>
                            <a:srgbClr val="990033"/>
                          </a:solidFill>
                        </a:rPr>
                        <a:t>                  …</a:t>
                      </a:r>
                    </a:p>
                    <a:p>
                      <a:r>
                        <a:rPr lang="en-US" sz="1200" b="1" dirty="0" smtClean="0">
                          <a:solidFill>
                            <a:srgbClr val="990033"/>
                          </a:solidFill>
                        </a:rPr>
                        <a:t>                  …</a:t>
                      </a:r>
                    </a:p>
                    <a:p>
                      <a:endParaRPr lang="en-US" sz="1200" b="1" dirty="0" smtClean="0">
                        <a:solidFill>
                          <a:srgbClr val="990033"/>
                        </a:solidFill>
                      </a:endParaRPr>
                    </a:p>
                    <a:p>
                      <a:r>
                        <a:rPr lang="en-US" sz="1200" b="1" dirty="0" smtClean="0">
                          <a:solidFill>
                            <a:srgbClr val="990033"/>
                          </a:solidFill>
                        </a:rPr>
                        <a:t>            RET</a:t>
                      </a:r>
                    </a:p>
                    <a:p>
                      <a:r>
                        <a:rPr lang="en-US" sz="1200" b="1" dirty="0" smtClean="0">
                          <a:solidFill>
                            <a:srgbClr val="990033"/>
                          </a:solidFill>
                        </a:rPr>
                        <a:t>ADD64 ENDP</a:t>
                      </a:r>
                    </a:p>
                    <a:p>
                      <a:endParaRPr lang="en-US" sz="1200" b="1" dirty="0">
                        <a:solidFill>
                          <a:srgbClr val="990033"/>
                        </a:solidFill>
                      </a:endParaRPr>
                    </a:p>
                  </a:txBody>
                  <a:tcPr>
                    <a:solidFill>
                      <a:srgbClr val="CCECFF"/>
                    </a:solidFill>
                  </a:tcPr>
                </a:tc>
                <a:tc>
                  <a:txBody>
                    <a:bodyPr/>
                    <a:lstStyle/>
                    <a:p>
                      <a:pPr algn="just"/>
                      <a:endParaRPr lang="en-US" sz="1200" b="1" dirty="0" smtClean="0">
                        <a:solidFill>
                          <a:srgbClr val="990033"/>
                        </a:solidFill>
                      </a:endParaRPr>
                    </a:p>
                    <a:p>
                      <a:pPr algn="just"/>
                      <a:r>
                        <a:rPr lang="en-US" sz="1200" b="1" dirty="0" smtClean="0">
                          <a:solidFill>
                            <a:srgbClr val="990033"/>
                          </a:solidFill>
                        </a:rPr>
                        <a:t>The subroutine/</a:t>
                      </a:r>
                      <a:r>
                        <a:rPr lang="en-US" sz="1200" b="1" baseline="0" dirty="0" smtClean="0">
                          <a:solidFill>
                            <a:srgbClr val="990033"/>
                          </a:solidFill>
                        </a:rPr>
                        <a:t> procedure named ADD64 is declared as NEAR and so the assembler will code the CALL and RET instructions involved in this procedure as near call and return</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228600">
                <a:tc>
                  <a:txBody>
                    <a:bodyPr/>
                    <a:lstStyle/>
                    <a:p>
                      <a:endParaRPr lang="en-US" sz="1200" b="1" dirty="0" smtClean="0">
                        <a:solidFill>
                          <a:srgbClr val="990033"/>
                        </a:solidFill>
                      </a:endParaRPr>
                    </a:p>
                    <a:p>
                      <a:r>
                        <a:rPr lang="en-US" sz="1200" b="1" dirty="0" smtClean="0">
                          <a:solidFill>
                            <a:srgbClr val="990033"/>
                          </a:solidFill>
                        </a:rPr>
                        <a:t>CONVERT PROC FAR</a:t>
                      </a:r>
                    </a:p>
                    <a:p>
                      <a:endParaRPr lang="en-US" sz="1200" b="1" dirty="0" smtClean="0">
                        <a:solidFill>
                          <a:srgbClr val="990033"/>
                        </a:solidFill>
                      </a:endParaRPr>
                    </a:p>
                    <a:p>
                      <a:r>
                        <a:rPr lang="en-US" sz="1200" b="1" dirty="0" smtClean="0">
                          <a:solidFill>
                            <a:srgbClr val="990033"/>
                          </a:solidFill>
                        </a:rPr>
                        <a:t>                  …</a:t>
                      </a:r>
                    </a:p>
                    <a:p>
                      <a:r>
                        <a:rPr lang="en-US" sz="1200" b="1" dirty="0" smtClean="0">
                          <a:solidFill>
                            <a:srgbClr val="990033"/>
                          </a:solidFill>
                        </a:rPr>
                        <a:t>                  …</a:t>
                      </a:r>
                    </a:p>
                    <a:p>
                      <a:r>
                        <a:rPr lang="en-US" sz="1200" b="1" dirty="0" smtClean="0">
                          <a:solidFill>
                            <a:srgbClr val="990033"/>
                          </a:solidFill>
                        </a:rPr>
                        <a:t>                  …</a:t>
                      </a:r>
                    </a:p>
                    <a:p>
                      <a:endParaRPr lang="en-US" sz="1200" b="1" dirty="0" smtClean="0">
                        <a:solidFill>
                          <a:srgbClr val="990033"/>
                        </a:solidFill>
                      </a:endParaRPr>
                    </a:p>
                    <a:p>
                      <a:r>
                        <a:rPr lang="en-US" sz="1200" b="1" dirty="0" smtClean="0">
                          <a:solidFill>
                            <a:srgbClr val="990033"/>
                          </a:solidFill>
                        </a:rPr>
                        <a:t>                 RET</a:t>
                      </a:r>
                    </a:p>
                    <a:p>
                      <a:r>
                        <a:rPr lang="en-US" sz="1200" b="1" dirty="0" smtClean="0">
                          <a:solidFill>
                            <a:srgbClr val="990033"/>
                          </a:solidFill>
                        </a:rPr>
                        <a:t>CONVERT</a:t>
                      </a:r>
                      <a:r>
                        <a:rPr lang="en-US" sz="1200" b="1" baseline="0" dirty="0" smtClean="0">
                          <a:solidFill>
                            <a:srgbClr val="990033"/>
                          </a:solidFill>
                        </a:rPr>
                        <a:t> </a:t>
                      </a:r>
                      <a:r>
                        <a:rPr lang="en-US" sz="1200" b="1" dirty="0" smtClean="0">
                          <a:solidFill>
                            <a:srgbClr val="990033"/>
                          </a:solidFill>
                        </a:rPr>
                        <a:t>ENDP</a:t>
                      </a:r>
                    </a:p>
                    <a:p>
                      <a:endParaRPr lang="en-US" sz="1200" b="1" dirty="0" smtClean="0">
                        <a:solidFill>
                          <a:srgbClr val="990033"/>
                        </a:solidFill>
                      </a:endParaRPr>
                    </a:p>
                  </a:txBody>
                  <a:tcPr>
                    <a:solidFill>
                      <a:srgbClr val="99FFCC"/>
                    </a:solidFill>
                  </a:tcPr>
                </a:tc>
                <a:tc>
                  <a:txBody>
                    <a:bodyPr/>
                    <a:lstStyle/>
                    <a:p>
                      <a:pPr algn="just"/>
                      <a:endParaRPr lang="en-US" sz="1200" b="1" dirty="0" smtClean="0">
                        <a:solidFill>
                          <a:srgbClr val="990033"/>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990033"/>
                          </a:solidFill>
                        </a:rPr>
                        <a:t>The subroutine/</a:t>
                      </a:r>
                      <a:r>
                        <a:rPr lang="en-US" sz="1200" b="1" baseline="0" dirty="0" smtClean="0">
                          <a:solidFill>
                            <a:srgbClr val="990033"/>
                          </a:solidFill>
                        </a:rPr>
                        <a:t> procedure named CONVERT is declared as FAR and so the assembler will code the CALL and RET instructions involved in this procedure as far call and return</a:t>
                      </a:r>
                      <a:endParaRPr lang="en-US" sz="1200" b="1" dirty="0" smtClean="0">
                        <a:solidFill>
                          <a:srgbClr val="990033"/>
                        </a:solidFill>
                      </a:endParaRPr>
                    </a:p>
                    <a:p>
                      <a:pPr algn="just"/>
                      <a:endParaRPr lang="en-US" sz="1200" b="1" dirty="0">
                        <a:solidFill>
                          <a:srgbClr val="990033"/>
                        </a:solidFill>
                      </a:endParaRPr>
                    </a:p>
                  </a:txBody>
                  <a:tcPr>
                    <a:solidFill>
                      <a:srgbClr val="99FFCC"/>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2530522" y="1219200"/>
            <a:ext cx="1443024" cy="338554"/>
          </a:xfrm>
          <a:prstGeom prst="rect">
            <a:avLst/>
          </a:prstGeom>
          <a:noFill/>
        </p:spPr>
        <p:txBody>
          <a:bodyPr wrap="none" rtlCol="0">
            <a:spAutoFit/>
          </a:bodyPr>
          <a:lstStyle/>
          <a:p>
            <a:r>
              <a:rPr lang="en-US" sz="1600" b="1" dirty="0" smtClean="0">
                <a:solidFill>
                  <a:srgbClr val="990033"/>
                </a:solidFill>
              </a:rPr>
              <a:t>Examples: </a:t>
            </a:r>
            <a:endParaRPr lang="en-US" sz="1600" b="1" dirty="0">
              <a:solidFill>
                <a:srgbClr val="990033"/>
              </a:solidFill>
            </a:endParaRPr>
          </a:p>
        </p:txBody>
      </p:sp>
    </p:spTree>
    <p:extLst>
      <p:ext uri="{BB962C8B-B14F-4D97-AF65-F5344CB8AC3E}">
        <p14:creationId xmlns:p14="http://schemas.microsoft.com/office/powerpoint/2010/main" val="12161967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936293" y="4914589"/>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584775"/>
          </a:xfrm>
          <a:prstGeom prst="rect">
            <a:avLst/>
          </a:prstGeom>
          <a:noFill/>
        </p:spPr>
        <p:txBody>
          <a:bodyPr wrap="square" rtlCol="0">
            <a:spAutoFit/>
          </a:bodyPr>
          <a:lstStyle/>
          <a:p>
            <a:pPr marL="285750" indent="-285750">
              <a:buBlip>
                <a:blip r:embed="rId3"/>
              </a:buBlip>
            </a:pPr>
            <a:r>
              <a:rPr lang="en-US" sz="1600" b="1" dirty="0" smtClean="0"/>
              <a:t>Reserves one memory location for 8-bit signed displacement in jump instructions</a:t>
            </a:r>
          </a:p>
        </p:txBody>
      </p:sp>
      <p:graphicFrame>
        <p:nvGraphicFramePr>
          <p:cNvPr id="14" name="Table 13"/>
          <p:cNvGraphicFramePr>
            <a:graphicFrameLocks noGrp="1"/>
          </p:cNvGraphicFramePr>
          <p:nvPr>
            <p:extLst>
              <p:ext uri="{D42A27DB-BD31-4B8C-83A1-F6EECF244321}">
                <p14:modId xmlns:p14="http://schemas.microsoft.com/office/powerpoint/2010/main" val="3045180115"/>
              </p:ext>
            </p:extLst>
          </p:nvPr>
        </p:nvGraphicFramePr>
        <p:xfrm>
          <a:off x="3174604" y="2499360"/>
          <a:ext cx="5740796" cy="1158240"/>
        </p:xfrm>
        <a:graphic>
          <a:graphicData uri="http://schemas.openxmlformats.org/drawingml/2006/table">
            <a:tbl>
              <a:tblPr firstRow="1" bandRow="1">
                <a:tableStyleId>{93296810-A885-4BE3-A3E7-6D5BEEA58F35}</a:tableStyleId>
              </a:tblPr>
              <a:tblGrid>
                <a:gridCol w="1930796">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57200">
                <a:tc>
                  <a:txBody>
                    <a:bodyPr/>
                    <a:lstStyle/>
                    <a:p>
                      <a:endParaRPr lang="en-US" sz="1400" b="1" dirty="0" smtClean="0">
                        <a:solidFill>
                          <a:srgbClr val="990033"/>
                        </a:solidFill>
                      </a:endParaRPr>
                    </a:p>
                    <a:p>
                      <a:r>
                        <a:rPr lang="en-US" sz="1400" b="1" dirty="0" smtClean="0">
                          <a:solidFill>
                            <a:srgbClr val="990033"/>
                          </a:solidFill>
                        </a:rPr>
                        <a:t>JMP SHORT AHEAD</a:t>
                      </a:r>
                      <a:endParaRPr lang="en-US" sz="1400" b="1" dirty="0">
                        <a:solidFill>
                          <a:srgbClr val="990033"/>
                        </a:solidFill>
                      </a:endParaRPr>
                    </a:p>
                  </a:txBody>
                  <a:tcPr>
                    <a:solidFill>
                      <a:srgbClr val="CCECFF"/>
                    </a:solidFill>
                  </a:tcPr>
                </a:tc>
                <a:tc>
                  <a:txBody>
                    <a:bodyPr/>
                    <a:lstStyle/>
                    <a:p>
                      <a:pPr algn="just"/>
                      <a:endParaRPr lang="en-US" sz="1400" b="1" dirty="0" smtClean="0">
                        <a:solidFill>
                          <a:srgbClr val="990033"/>
                        </a:solidFill>
                      </a:endParaRPr>
                    </a:p>
                    <a:p>
                      <a:pPr algn="just"/>
                      <a:r>
                        <a:rPr lang="en-US" sz="1400" b="1" dirty="0" smtClean="0">
                          <a:solidFill>
                            <a:srgbClr val="990033"/>
                          </a:solidFill>
                        </a:rPr>
                        <a:t>The directive will reserve one memory location for 8-bit displacement named AHEAD</a:t>
                      </a:r>
                    </a:p>
                    <a:p>
                      <a:pPr algn="just"/>
                      <a:endParaRPr lang="en-US" sz="1400" b="1" dirty="0" smtClean="0">
                        <a:solidFill>
                          <a:srgbClr val="990033"/>
                        </a:solidFill>
                      </a:endParaRPr>
                    </a:p>
                  </a:txBody>
                  <a:tcPr>
                    <a:solidFill>
                      <a:srgbClr val="CCECFF"/>
                    </a:solid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3174604" y="1844040"/>
            <a:ext cx="1321196" cy="338554"/>
          </a:xfrm>
          <a:prstGeom prst="rect">
            <a:avLst/>
          </a:prstGeom>
          <a:noFill/>
        </p:spPr>
        <p:txBody>
          <a:bodyPr wrap="none" rtlCol="0">
            <a:spAutoFit/>
          </a:bodyPr>
          <a:lstStyle/>
          <a:p>
            <a:r>
              <a:rPr lang="en-US" sz="1600" b="1" dirty="0" smtClean="0">
                <a:solidFill>
                  <a:srgbClr val="990033"/>
                </a:solidFill>
              </a:rPr>
              <a:t>Example: </a:t>
            </a:r>
            <a:endParaRPr lang="en-US" sz="1600" b="1" dirty="0">
              <a:solidFill>
                <a:srgbClr val="990033"/>
              </a:solidFill>
            </a:endParaRPr>
          </a:p>
        </p:txBody>
      </p:sp>
    </p:spTree>
    <p:extLst>
      <p:ext uri="{BB962C8B-B14F-4D97-AF65-F5344CB8AC3E}">
        <p14:creationId xmlns:p14="http://schemas.microsoft.com/office/powerpoint/2010/main" val="29097268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855140" y="5530635"/>
            <a:ext cx="512031"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1323439"/>
          </a:xfrm>
          <a:prstGeom prst="rect">
            <a:avLst/>
          </a:prstGeom>
          <a:noFill/>
        </p:spPr>
        <p:txBody>
          <a:bodyPr wrap="square" rtlCol="0">
            <a:spAutoFit/>
          </a:bodyPr>
          <a:lstStyle/>
          <a:p>
            <a:pPr marL="285750" indent="-285750">
              <a:buBlip>
                <a:blip r:embed="rId3"/>
              </a:buBlip>
            </a:pPr>
            <a:r>
              <a:rPr lang="en-US" sz="1600" b="1" dirty="0" smtClean="0">
                <a:solidFill>
                  <a:srgbClr val="0070C0"/>
                </a:solidFill>
              </a:rPr>
              <a:t>MACRO</a:t>
            </a:r>
            <a:r>
              <a:rPr lang="en-US" sz="1600" b="1" dirty="0" smtClean="0"/>
              <a:t> Indicate the beginning of a macro </a:t>
            </a:r>
          </a:p>
          <a:p>
            <a:pPr marL="285750" indent="-285750">
              <a:buBlip>
                <a:blip r:embed="rId3"/>
              </a:buBlip>
            </a:pPr>
            <a:endParaRPr lang="en-US" sz="1600" b="1" dirty="0"/>
          </a:p>
          <a:p>
            <a:pPr marL="285750" indent="-285750">
              <a:buBlip>
                <a:blip r:embed="rId3"/>
              </a:buBlip>
            </a:pPr>
            <a:r>
              <a:rPr lang="en-US" sz="1600" b="1" dirty="0" smtClean="0">
                <a:solidFill>
                  <a:srgbClr val="0070C0"/>
                </a:solidFill>
              </a:rPr>
              <a:t>ENDM</a:t>
            </a:r>
            <a:r>
              <a:rPr lang="en-US" sz="1600" b="1" dirty="0" smtClean="0"/>
              <a:t> End of a macro</a:t>
            </a:r>
          </a:p>
          <a:p>
            <a:pPr marL="285750" indent="-285750">
              <a:buBlip>
                <a:blip r:embed="rId3"/>
              </a:buBlip>
            </a:pPr>
            <a:endParaRPr lang="en-US" sz="1600" b="1" dirty="0"/>
          </a:p>
          <a:p>
            <a:pPr marL="285750" indent="-285750">
              <a:buBlip>
                <a:blip r:embed="rId3"/>
              </a:buBlip>
            </a:pPr>
            <a:r>
              <a:rPr lang="en-US" sz="1600" b="1" dirty="0" smtClean="0"/>
              <a:t>General form:</a:t>
            </a:r>
          </a:p>
        </p:txBody>
      </p:sp>
      <p:graphicFrame>
        <p:nvGraphicFramePr>
          <p:cNvPr id="10" name="Table 9"/>
          <p:cNvGraphicFramePr>
            <a:graphicFrameLocks noGrp="1"/>
          </p:cNvGraphicFramePr>
          <p:nvPr>
            <p:extLst>
              <p:ext uri="{D42A27DB-BD31-4B8C-83A1-F6EECF244321}">
                <p14:modId xmlns:p14="http://schemas.microsoft.com/office/powerpoint/2010/main" val="55371250"/>
              </p:ext>
            </p:extLst>
          </p:nvPr>
        </p:nvGraphicFramePr>
        <p:xfrm>
          <a:off x="3124200" y="2667000"/>
          <a:ext cx="5715000" cy="158496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err="1" smtClean="0">
                          <a:solidFill>
                            <a:srgbClr val="990033"/>
                          </a:solidFill>
                        </a:rPr>
                        <a:t>macroname</a:t>
                      </a:r>
                      <a:r>
                        <a:rPr lang="en-US" sz="1400" dirty="0" smtClean="0">
                          <a:solidFill>
                            <a:srgbClr val="990033"/>
                          </a:solidFill>
                        </a:rPr>
                        <a:t> MACRO[Arg1, Arg2 ...]</a:t>
                      </a:r>
                    </a:p>
                    <a:p>
                      <a:endParaRPr lang="en-US" sz="1400" dirty="0" smtClean="0">
                        <a:solidFill>
                          <a:srgbClr val="990033"/>
                        </a:solidFill>
                      </a:endParaRPr>
                    </a:p>
                    <a:p>
                      <a:r>
                        <a:rPr lang="en-US" sz="1400" dirty="0" smtClean="0">
                          <a:solidFill>
                            <a:srgbClr val="990033"/>
                          </a:solidFill>
                        </a:rPr>
                        <a:t>                  …</a:t>
                      </a:r>
                    </a:p>
                    <a:p>
                      <a:r>
                        <a:rPr lang="en-US" sz="1400" dirty="0" smtClean="0">
                          <a:solidFill>
                            <a:srgbClr val="990033"/>
                          </a:solidFill>
                        </a:rPr>
                        <a:t>                  …</a:t>
                      </a:r>
                    </a:p>
                    <a:p>
                      <a:r>
                        <a:rPr lang="en-US" sz="1400" dirty="0" smtClean="0">
                          <a:solidFill>
                            <a:srgbClr val="990033"/>
                          </a:solidFill>
                        </a:rPr>
                        <a:t>                  …</a:t>
                      </a:r>
                    </a:p>
                    <a:p>
                      <a:endParaRPr lang="en-US" sz="1400" dirty="0" smtClean="0">
                        <a:solidFill>
                          <a:srgbClr val="990033"/>
                        </a:solidFill>
                      </a:endParaRPr>
                    </a:p>
                    <a:p>
                      <a:r>
                        <a:rPr lang="en-US" sz="1400" dirty="0" err="1" smtClean="0">
                          <a:solidFill>
                            <a:srgbClr val="990033"/>
                          </a:solidFill>
                        </a:rPr>
                        <a:t>macroname</a:t>
                      </a:r>
                      <a:r>
                        <a:rPr lang="en-US" sz="1400" dirty="0" smtClean="0">
                          <a:solidFill>
                            <a:srgbClr val="990033"/>
                          </a:solidFill>
                        </a:rPr>
                        <a:t> ENDM</a:t>
                      </a:r>
                      <a:endParaRPr lang="en-US" sz="1400" dirty="0">
                        <a:solidFill>
                          <a:srgbClr val="990033"/>
                        </a:solidFill>
                      </a:endParaRPr>
                    </a:p>
                  </a:txBody>
                  <a:tcPr>
                    <a:solidFill>
                      <a:schemeClr val="bg1"/>
                    </a:solidFill>
                  </a:tcPr>
                </a:tc>
                <a:tc>
                  <a:txBody>
                    <a:bodyPr/>
                    <a:lstStyle/>
                    <a:p>
                      <a:endParaRPr lang="en-US" sz="1400" dirty="0" smtClean="0">
                        <a:solidFill>
                          <a:srgbClr val="990033"/>
                        </a:solidFill>
                      </a:endParaRPr>
                    </a:p>
                    <a:p>
                      <a:r>
                        <a:rPr lang="en-US" sz="1400" dirty="0" smtClean="0">
                          <a:solidFill>
                            <a:srgbClr val="990033"/>
                          </a:solidFill>
                        </a:rPr>
                        <a:t>Program statements</a:t>
                      </a:r>
                      <a:r>
                        <a:rPr lang="en-US" sz="1400" baseline="0" dirty="0" smtClean="0">
                          <a:solidFill>
                            <a:srgbClr val="990033"/>
                          </a:solidFill>
                        </a:rPr>
                        <a:t> in the macro</a:t>
                      </a:r>
                      <a:endParaRPr lang="en-US" sz="14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3" name="Right Brace 12"/>
          <p:cNvSpPr/>
          <p:nvPr/>
        </p:nvSpPr>
        <p:spPr>
          <a:xfrm>
            <a:off x="6324600" y="3063240"/>
            <a:ext cx="304800" cy="598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ine Callout 1 15"/>
          <p:cNvSpPr/>
          <p:nvPr/>
        </p:nvSpPr>
        <p:spPr>
          <a:xfrm>
            <a:off x="3124200" y="5029200"/>
            <a:ext cx="2286000" cy="427346"/>
          </a:xfrm>
          <a:prstGeom prst="borderCallout1">
            <a:avLst>
              <a:gd name="adj1" fmla="val -1304"/>
              <a:gd name="adj2" fmla="val 33901"/>
              <a:gd name="adj3" fmla="val -185282"/>
              <a:gd name="adj4" fmla="val 2016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macro</a:t>
            </a:r>
            <a:endParaRPr lang="en-US" sz="1200" b="1" dirty="0">
              <a:solidFill>
                <a:schemeClr val="tx1"/>
              </a:solidFill>
            </a:endParaRPr>
          </a:p>
        </p:txBody>
      </p:sp>
    </p:spTree>
    <p:extLst>
      <p:ext uri="{BB962C8B-B14F-4D97-AF65-F5344CB8AC3E}">
        <p14:creationId xmlns:p14="http://schemas.microsoft.com/office/powerpoint/2010/main" val="22032271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E6815B-E59C-4D87-B1F6-ECBDD22AF1DC}" type="slidenum">
              <a:rPr lang="en-US" smtClean="0"/>
              <a:pPr/>
              <a:t>107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3" y="1981200"/>
            <a:ext cx="795305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4602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Interfacing  memory  and  i/o  ports</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1592668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emory</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228600" y="3059668"/>
            <a:ext cx="1295400" cy="369332"/>
          </a:xfrm>
          <a:prstGeom prst="rect">
            <a:avLst/>
          </a:prstGeom>
          <a:noFill/>
        </p:spPr>
        <p:txBody>
          <a:bodyPr wrap="square" rtlCol="0">
            <a:spAutoFit/>
          </a:bodyPr>
          <a:lstStyle/>
          <a:p>
            <a:r>
              <a:rPr lang="en-US" b="1" dirty="0" smtClean="0"/>
              <a:t>Memory</a:t>
            </a:r>
            <a:endParaRPr lang="en-US" b="1" dirty="0"/>
          </a:p>
        </p:txBody>
      </p:sp>
      <p:sp>
        <p:nvSpPr>
          <p:cNvPr id="7" name="TextBox 6"/>
          <p:cNvSpPr txBox="1"/>
          <p:nvPr/>
        </p:nvSpPr>
        <p:spPr>
          <a:xfrm>
            <a:off x="3733800" y="914400"/>
            <a:ext cx="2584362" cy="369332"/>
          </a:xfrm>
          <a:prstGeom prst="rect">
            <a:avLst/>
          </a:prstGeom>
          <a:noFill/>
        </p:spPr>
        <p:txBody>
          <a:bodyPr wrap="none" rtlCol="0">
            <a:spAutoFit/>
          </a:bodyPr>
          <a:lstStyle/>
          <a:p>
            <a:r>
              <a:rPr lang="en-US" b="1" dirty="0" smtClean="0"/>
              <a:t>Processor Memory</a:t>
            </a:r>
            <a:endParaRPr lang="en-US" b="1" dirty="0"/>
          </a:p>
        </p:txBody>
      </p:sp>
      <p:sp>
        <p:nvSpPr>
          <p:cNvPr id="16" name="TextBox 15"/>
          <p:cNvSpPr txBox="1"/>
          <p:nvPr/>
        </p:nvSpPr>
        <p:spPr>
          <a:xfrm>
            <a:off x="3733800" y="2514600"/>
            <a:ext cx="3377848" cy="369332"/>
          </a:xfrm>
          <a:prstGeom prst="rect">
            <a:avLst/>
          </a:prstGeom>
          <a:noFill/>
        </p:spPr>
        <p:txBody>
          <a:bodyPr wrap="none" rtlCol="0">
            <a:spAutoFit/>
          </a:bodyPr>
          <a:lstStyle/>
          <a:p>
            <a:r>
              <a:rPr lang="en-US" b="1" dirty="0" smtClean="0"/>
              <a:t>Primary or Main Memory</a:t>
            </a:r>
            <a:endParaRPr lang="en-US" b="1" dirty="0"/>
          </a:p>
        </p:txBody>
      </p:sp>
      <p:sp>
        <p:nvSpPr>
          <p:cNvPr id="17" name="TextBox 16"/>
          <p:cNvSpPr txBox="1"/>
          <p:nvPr/>
        </p:nvSpPr>
        <p:spPr>
          <a:xfrm>
            <a:off x="3733800" y="4888468"/>
            <a:ext cx="2662908" cy="369332"/>
          </a:xfrm>
          <a:prstGeom prst="rect">
            <a:avLst/>
          </a:prstGeom>
          <a:noFill/>
        </p:spPr>
        <p:txBody>
          <a:bodyPr wrap="none" rtlCol="0">
            <a:spAutoFit/>
          </a:bodyPr>
          <a:lstStyle/>
          <a:p>
            <a:r>
              <a:rPr lang="en-US" b="1" dirty="0" smtClean="0"/>
              <a:t>Secondary Memory</a:t>
            </a:r>
            <a:endParaRPr lang="en-US" b="1" dirty="0"/>
          </a:p>
        </p:txBody>
      </p:sp>
      <p:sp>
        <p:nvSpPr>
          <p:cNvPr id="8" name="TextBox 7"/>
          <p:cNvSpPr txBox="1"/>
          <p:nvPr/>
        </p:nvSpPr>
        <p:spPr>
          <a:xfrm>
            <a:off x="255896" y="3491552"/>
            <a:ext cx="1365117" cy="738664"/>
          </a:xfrm>
          <a:prstGeom prst="rect">
            <a:avLst/>
          </a:prstGeom>
          <a:noFill/>
        </p:spPr>
        <p:txBody>
          <a:bodyPr wrap="square" rtlCol="0">
            <a:spAutoFit/>
          </a:bodyPr>
          <a:lstStyle/>
          <a:p>
            <a:r>
              <a:rPr lang="en-US" sz="1400" b="1" dirty="0" smtClean="0">
                <a:solidFill>
                  <a:schemeClr val="accent6">
                    <a:lumMod val="50000"/>
                  </a:schemeClr>
                </a:solidFill>
              </a:rPr>
              <a:t>Store Programs and Data</a:t>
            </a:r>
            <a:endParaRPr lang="en-US" sz="1400" b="1" dirty="0">
              <a:solidFill>
                <a:schemeClr val="accent6">
                  <a:lumMod val="50000"/>
                </a:schemeClr>
              </a:solidFill>
            </a:endParaRPr>
          </a:p>
        </p:txBody>
      </p:sp>
      <p:sp>
        <p:nvSpPr>
          <p:cNvPr id="19" name="TextBox 18"/>
          <p:cNvSpPr txBox="1"/>
          <p:nvPr/>
        </p:nvSpPr>
        <p:spPr>
          <a:xfrm>
            <a:off x="4114800" y="1331893"/>
            <a:ext cx="4267178" cy="954107"/>
          </a:xfrm>
          <a:prstGeom prst="rect">
            <a:avLst/>
          </a:prstGeom>
          <a:noFill/>
        </p:spPr>
        <p:txBody>
          <a:bodyPr wrap="square" rtlCol="0">
            <a:spAutoFit/>
          </a:bodyPr>
          <a:lstStyle/>
          <a:p>
            <a:pPr marL="285750" indent="-285750">
              <a:buFont typeface="Wingdings" pitchFamily="2" charset="2"/>
              <a:buChar char="§"/>
            </a:pPr>
            <a:r>
              <a:rPr lang="en-US" sz="1400" b="1" dirty="0" smtClean="0">
                <a:solidFill>
                  <a:schemeClr val="accent6">
                    <a:lumMod val="50000"/>
                  </a:schemeClr>
                </a:solidFill>
              </a:rPr>
              <a:t>Registers inside a microcomputer</a:t>
            </a:r>
          </a:p>
          <a:p>
            <a:pPr marL="285750" indent="-285750">
              <a:buFont typeface="Wingdings" pitchFamily="2" charset="2"/>
              <a:buChar char="§"/>
            </a:pPr>
            <a:r>
              <a:rPr lang="en-US" sz="1400" b="1" dirty="0" smtClean="0">
                <a:solidFill>
                  <a:schemeClr val="accent6">
                    <a:lumMod val="50000"/>
                  </a:schemeClr>
                </a:solidFill>
              </a:rPr>
              <a:t>Store data and results temporarily</a:t>
            </a:r>
          </a:p>
          <a:p>
            <a:pPr marL="285750" indent="-285750">
              <a:buFont typeface="Wingdings" pitchFamily="2" charset="2"/>
              <a:buChar char="§"/>
            </a:pPr>
            <a:r>
              <a:rPr lang="en-US" sz="1400" b="1" dirty="0" smtClean="0">
                <a:solidFill>
                  <a:schemeClr val="accent6">
                    <a:lumMod val="50000"/>
                  </a:schemeClr>
                </a:solidFill>
              </a:rPr>
              <a:t>No speed disparity</a:t>
            </a:r>
          </a:p>
          <a:p>
            <a:pPr marL="285750" indent="-285750">
              <a:buFont typeface="Wingdings" pitchFamily="2" charset="2"/>
              <a:buChar char="§"/>
            </a:pPr>
            <a:r>
              <a:rPr lang="en-US" sz="1400" b="1" dirty="0" smtClean="0">
                <a:solidFill>
                  <a:schemeClr val="accent6">
                    <a:lumMod val="50000"/>
                  </a:schemeClr>
                </a:solidFill>
              </a:rPr>
              <a:t>Cost  </a:t>
            </a:r>
            <a:r>
              <a:rPr lang="en-US" sz="1400" b="1" dirty="0" smtClean="0">
                <a:solidFill>
                  <a:schemeClr val="accent6">
                    <a:lumMod val="50000"/>
                  </a:schemeClr>
                </a:solidFill>
                <a:sym typeface="Symbol"/>
              </a:rPr>
              <a:t></a:t>
            </a:r>
            <a:endParaRPr lang="en-US" sz="1400" b="1" dirty="0">
              <a:solidFill>
                <a:schemeClr val="accent6">
                  <a:lumMod val="50000"/>
                </a:schemeClr>
              </a:solidFill>
            </a:endParaRPr>
          </a:p>
        </p:txBody>
      </p:sp>
      <p:sp>
        <p:nvSpPr>
          <p:cNvPr id="20" name="TextBox 19"/>
          <p:cNvSpPr txBox="1"/>
          <p:nvPr/>
        </p:nvSpPr>
        <p:spPr>
          <a:xfrm>
            <a:off x="4114822" y="2960132"/>
            <a:ext cx="4267178" cy="1815882"/>
          </a:xfrm>
          <a:prstGeom prst="rect">
            <a:avLst/>
          </a:prstGeom>
          <a:noFill/>
        </p:spPr>
        <p:txBody>
          <a:bodyPr wrap="square" rtlCol="0">
            <a:spAutoFit/>
          </a:bodyPr>
          <a:lstStyle/>
          <a:p>
            <a:pPr marL="285750" indent="-285750">
              <a:buFont typeface="Wingdings" pitchFamily="2" charset="2"/>
              <a:buChar char="§"/>
            </a:pPr>
            <a:r>
              <a:rPr lang="en-US" sz="1400" b="1" dirty="0" smtClean="0">
                <a:solidFill>
                  <a:schemeClr val="accent6">
                    <a:lumMod val="50000"/>
                  </a:schemeClr>
                </a:solidFill>
              </a:rPr>
              <a:t>Storage area which can be directly accessed by microprocessor</a:t>
            </a:r>
          </a:p>
          <a:p>
            <a:pPr marL="285750" indent="-285750">
              <a:buFont typeface="Wingdings" pitchFamily="2" charset="2"/>
              <a:buChar char="§"/>
            </a:pPr>
            <a:r>
              <a:rPr lang="en-US" sz="1400" b="1" dirty="0" smtClean="0">
                <a:solidFill>
                  <a:schemeClr val="accent6">
                    <a:lumMod val="50000"/>
                  </a:schemeClr>
                </a:solidFill>
              </a:rPr>
              <a:t>Store programs and data prior to execution</a:t>
            </a:r>
          </a:p>
          <a:p>
            <a:pPr marL="285750" indent="-285750">
              <a:buFont typeface="Wingdings" pitchFamily="2" charset="2"/>
              <a:buChar char="§"/>
            </a:pPr>
            <a:r>
              <a:rPr lang="en-US" sz="1400" b="1" dirty="0" smtClean="0">
                <a:solidFill>
                  <a:schemeClr val="accent6">
                    <a:lumMod val="50000"/>
                  </a:schemeClr>
                </a:solidFill>
              </a:rPr>
              <a:t>Should not have speed disparity with processor   </a:t>
            </a:r>
            <a:r>
              <a:rPr lang="en-US" sz="1400" b="1" dirty="0" smtClean="0">
                <a:solidFill>
                  <a:schemeClr val="accent6">
                    <a:lumMod val="50000"/>
                  </a:schemeClr>
                </a:solidFill>
                <a:sym typeface="Symbol"/>
              </a:rPr>
              <a:t>  Semi Conductor memories using CMOS technology</a:t>
            </a:r>
            <a:endParaRPr lang="en-US" sz="1400" b="1" dirty="0" smtClean="0">
              <a:solidFill>
                <a:schemeClr val="accent6">
                  <a:lumMod val="50000"/>
                </a:schemeClr>
              </a:solidFill>
            </a:endParaRPr>
          </a:p>
          <a:p>
            <a:pPr marL="285750" indent="-285750">
              <a:buFont typeface="Wingdings" pitchFamily="2" charset="2"/>
              <a:buChar char="§"/>
            </a:pPr>
            <a:r>
              <a:rPr lang="en-US" sz="1400" b="1" dirty="0" smtClean="0">
                <a:solidFill>
                  <a:schemeClr val="accent6">
                    <a:lumMod val="50000"/>
                  </a:schemeClr>
                </a:solidFill>
              </a:rPr>
              <a:t>ROM, EPROM, Static RAM, DRAM</a:t>
            </a:r>
            <a:endParaRPr lang="en-US" sz="1400" b="1" dirty="0">
              <a:solidFill>
                <a:schemeClr val="accent6">
                  <a:lumMod val="50000"/>
                </a:schemeClr>
              </a:solidFill>
            </a:endParaRPr>
          </a:p>
        </p:txBody>
      </p:sp>
      <p:sp>
        <p:nvSpPr>
          <p:cNvPr id="21" name="TextBox 20"/>
          <p:cNvSpPr txBox="1"/>
          <p:nvPr/>
        </p:nvSpPr>
        <p:spPr>
          <a:xfrm>
            <a:off x="4114800" y="5270718"/>
            <a:ext cx="4267178" cy="1384995"/>
          </a:xfrm>
          <a:prstGeom prst="rect">
            <a:avLst/>
          </a:prstGeom>
          <a:noFill/>
        </p:spPr>
        <p:txBody>
          <a:bodyPr wrap="square" rtlCol="0">
            <a:spAutoFit/>
          </a:bodyPr>
          <a:lstStyle/>
          <a:p>
            <a:pPr marL="285750" indent="-285750">
              <a:buFont typeface="Wingdings" pitchFamily="2" charset="2"/>
              <a:buChar char="§"/>
            </a:pPr>
            <a:r>
              <a:rPr lang="en-US" sz="1400" b="1" dirty="0" smtClean="0">
                <a:solidFill>
                  <a:schemeClr val="accent6">
                    <a:lumMod val="50000"/>
                  </a:schemeClr>
                </a:solidFill>
              </a:rPr>
              <a:t>Storage media comprising of slow devices such as magnetic tapes and disks</a:t>
            </a:r>
          </a:p>
          <a:p>
            <a:pPr marL="285750" indent="-285750">
              <a:buFont typeface="Wingdings" pitchFamily="2" charset="2"/>
              <a:buChar char="§"/>
            </a:pPr>
            <a:r>
              <a:rPr lang="en-US" sz="1400" b="1" dirty="0" smtClean="0">
                <a:solidFill>
                  <a:schemeClr val="accent6">
                    <a:lumMod val="50000"/>
                  </a:schemeClr>
                </a:solidFill>
              </a:rPr>
              <a:t>Hold large data files and programs: Operating system, compilers, databases, permanent programs etc.</a:t>
            </a:r>
          </a:p>
        </p:txBody>
      </p:sp>
      <p:cxnSp>
        <p:nvCxnSpPr>
          <p:cNvPr id="10" name="Straight Arrow Connector 9"/>
          <p:cNvCxnSpPr>
            <a:stCxn id="6" idx="3"/>
            <a:endCxn id="7" idx="1"/>
          </p:cNvCxnSpPr>
          <p:nvPr/>
        </p:nvCxnSpPr>
        <p:spPr>
          <a:xfrm flipV="1">
            <a:off x="1524000" y="1099066"/>
            <a:ext cx="2209800" cy="2145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6" idx="1"/>
          </p:cNvCxnSpPr>
          <p:nvPr/>
        </p:nvCxnSpPr>
        <p:spPr>
          <a:xfrm flipV="1">
            <a:off x="3124200" y="2699266"/>
            <a:ext cx="609600" cy="6535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24000" y="33528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24000" y="34290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7" idx="1"/>
          </p:cNvCxnSpPr>
          <p:nvPr/>
        </p:nvCxnSpPr>
        <p:spPr>
          <a:xfrm>
            <a:off x="3124200" y="3429000"/>
            <a:ext cx="609600" cy="1644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5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5563584"/>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11</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172354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RESET (Input)</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Causes </a:t>
            </a:r>
            <a:r>
              <a:rPr lang="en-US" sz="1400" b="1" dirty="0">
                <a:latin typeface="Verdana" pitchFamily="34" charset="0"/>
                <a:ea typeface="Verdana" pitchFamily="34" charset="0"/>
                <a:cs typeface="Verdana" pitchFamily="34" charset="0"/>
              </a:rPr>
              <a:t>the processor to immediately terminate its present  activity.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must be active HIGH for at least four clock cycles.</a:t>
            </a:r>
          </a:p>
        </p:txBody>
      </p:sp>
      <p:sp>
        <p:nvSpPr>
          <p:cNvPr id="10" name="Rectangle 9"/>
          <p:cNvSpPr/>
          <p:nvPr/>
        </p:nvSpPr>
        <p:spPr>
          <a:xfrm>
            <a:off x="4648200" y="2606695"/>
            <a:ext cx="4343400" cy="1508105"/>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CLK</a:t>
            </a:r>
          </a:p>
          <a:p>
            <a:pPr algn="ctr"/>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clock input provides the basic timing for processor operation and bus control activity. Its an asymmetric square wave with 33% duty cycle.</a:t>
            </a:r>
          </a:p>
        </p:txBody>
      </p:sp>
      <p:sp>
        <p:nvSpPr>
          <p:cNvPr id="11" name="Rectangle 10"/>
          <p:cNvSpPr/>
          <p:nvPr/>
        </p:nvSpPr>
        <p:spPr>
          <a:xfrm>
            <a:off x="4648200" y="4191000"/>
            <a:ext cx="4343400" cy="2585323"/>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INTR Interrupt </a:t>
            </a:r>
            <a:r>
              <a:rPr lang="en-US" b="1" dirty="0">
                <a:latin typeface="Verdana" pitchFamily="34" charset="0"/>
                <a:ea typeface="Verdana" pitchFamily="34" charset="0"/>
                <a:cs typeface="Verdana" pitchFamily="34" charset="0"/>
              </a:rPr>
              <a:t>Request  </a:t>
            </a:r>
          </a:p>
          <a:p>
            <a:endParaRPr lang="en-US"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a triggered input. This is sampled during the last clock cycles of each instruction to determine the availability of the request. If any interrupt request is pending, the processor enters the interrupt acknowledge cycle.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signal is active high and internally synchronized.</a:t>
            </a:r>
          </a:p>
        </p:txBody>
      </p:sp>
    </p:spTree>
    <p:extLst>
      <p:ext uri="{BB962C8B-B14F-4D97-AF65-F5344CB8AC3E}">
        <p14:creationId xmlns:p14="http://schemas.microsoft.com/office/powerpoint/2010/main" val="31765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3.43201E-6 L 1.38889E-6 0.03677 " pathEditMode="relative" rAng="0" ptsTypes="AA">
                                      <p:cBhvr>
                                        <p:cTn id="6" dur="500" fill="hold"/>
                                        <p:tgtEl>
                                          <p:spTgt spid="48"/>
                                        </p:tgtEl>
                                        <p:attrNameLst>
                                          <p:attrName>ppt_x</p:attrName>
                                          <p:attrName>ppt_y</p:attrName>
                                        </p:attrNameLst>
                                      </p:cBhvr>
                                      <p:rCtr x="0" y="1827"/>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1.38889E-6 0.03677 L -0.25 0.03677 " pathEditMode="relative" rAng="0" ptsTypes="AA">
                                      <p:cBhvr>
                                        <p:cTn id="13" dur="500" fill="hold"/>
                                        <p:tgtEl>
                                          <p:spTgt spid="48"/>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64" presetClass="path" presetSubtype="0" accel="50000" decel="50000" fill="hold" grpId="2" nodeType="withEffect">
                                  <p:stCondLst>
                                    <p:cond delay="0"/>
                                  </p:stCondLst>
                                  <p:childTnLst>
                                    <p:animMotion origin="layout" path="M -0.25 0.03677 L -0.25 0.00347 " pathEditMode="relative" rAng="0" ptsTypes="AA">
                                      <p:cBhvr>
                                        <p:cTn id="20" dur="500" fill="hold"/>
                                        <p:tgtEl>
                                          <p:spTgt spid="48"/>
                                        </p:tgtEl>
                                        <p:attrNameLst>
                                          <p:attrName>ppt_x</p:attrName>
                                          <p:attrName>ppt_y</p:attrName>
                                        </p:attrNameLst>
                                      </p:cBhvr>
                                      <p:rCtr x="0" y="-1665"/>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64" presetClass="path" presetSubtype="0" accel="50000" decel="50000" fill="hold" grpId="3" nodeType="withEffect">
                                  <p:stCondLst>
                                    <p:cond delay="0"/>
                                  </p:stCondLst>
                                  <p:childTnLst>
                                    <p:animMotion origin="layout" path="M -0.25 0.00347 L -0.25 -0.02983 " pathEditMode="relative" rAng="0" ptsTypes="AA">
                                      <p:cBhvr>
                                        <p:cTn id="27" dur="500" fill="hold"/>
                                        <p:tgtEl>
                                          <p:spTgt spid="48"/>
                                        </p:tgtEl>
                                        <p:attrNameLst>
                                          <p:attrName>ppt_x</p:attrName>
                                          <p:attrName>ppt_y</p:attrName>
                                        </p:attrNameLst>
                                      </p:cBhvr>
                                      <p:rCtr x="0" y="-1665"/>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4" nodeType="clickEffect">
                                  <p:stCondLst>
                                    <p:cond delay="0"/>
                                  </p:stCondLst>
                                  <p:childTnLst>
                                    <p:animMotion origin="layout" path="M -0.25 -0.02983 L -0.25 -0.06313 " pathEditMode="relative" rAng="0" ptsTypes="AA">
                                      <p:cBhvr>
                                        <p:cTn id="31" dur="500" fill="hold"/>
                                        <p:tgtEl>
                                          <p:spTgt spid="48"/>
                                        </p:tgtEl>
                                        <p:attrNameLst>
                                          <p:attrName>ppt_x</p:attrName>
                                          <p:attrName>ppt_y</p:attrName>
                                        </p:attrNameLst>
                                      </p:cBhvr>
                                      <p:rCtr x="0" y="-1665"/>
                                    </p:animMotion>
                                  </p:childTnLst>
                                </p:cTn>
                              </p:par>
                            </p:childTnLst>
                          </p:cTn>
                        </p:par>
                      </p:childTnLst>
                    </p:cTn>
                  </p:par>
                  <p:par>
                    <p:cTn id="32" fill="hold">
                      <p:stCondLst>
                        <p:cond delay="indefinite"/>
                      </p:stCondLst>
                      <p:childTnLst>
                        <p:par>
                          <p:cTn id="33" fill="hold">
                            <p:stCondLst>
                              <p:cond delay="0"/>
                            </p:stCondLst>
                            <p:childTnLst>
                              <p:par>
                                <p:cTn id="34" presetID="56" presetClass="path" presetSubtype="0" accel="50000" decel="50000" fill="hold" grpId="5" nodeType="clickEffect">
                                  <p:stCondLst>
                                    <p:cond delay="0"/>
                                  </p:stCondLst>
                                  <p:childTnLst>
                                    <p:animMotion origin="layout" path="M -0.25 -0.06521 L -0.00747 -0.57585 " pathEditMode="relative" rAng="0" ptsTypes="AA">
                                      <p:cBhvr>
                                        <p:cTn id="35" dur="500" fill="hold"/>
                                        <p:tgtEl>
                                          <p:spTgt spid="48"/>
                                        </p:tgtEl>
                                        <p:attrNameLst>
                                          <p:attrName>ppt_x</p:attrName>
                                          <p:attrName>ppt_y</p:attrName>
                                        </p:attrNameLst>
                                      </p:cBhvr>
                                      <p:rCtr x="12118" y="-2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P spid="48" grpId="5" animBg="1"/>
      <p:bldP spid="47" grpId="0" animBg="1"/>
      <p:bldP spid="10" grpId="0" animBg="1"/>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8086</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21" name="TextBox 20"/>
              <p:cNvSpPr txBox="1"/>
              <p:nvPr/>
            </p:nvSpPr>
            <p:spPr>
              <a:xfrm>
                <a:off x="367352" y="1447800"/>
                <a:ext cx="4267200" cy="4031873"/>
              </a:xfrm>
              <a:prstGeom prst="rect">
                <a:avLst/>
              </a:prstGeom>
              <a:noFill/>
            </p:spPr>
            <p:txBody>
              <a:bodyPr wrap="square" rtlCol="0">
                <a:spAutoFit/>
              </a:bodyPr>
              <a:lstStyle/>
              <a:p>
                <a:pPr marL="285750" indent="-285750">
                  <a:buBlip>
                    <a:blip r:embed="rId3"/>
                  </a:buBlip>
                </a:pPr>
                <a:r>
                  <a:rPr lang="en-US" sz="1600" b="1" dirty="0" smtClean="0">
                    <a:solidFill>
                      <a:schemeClr val="accent4">
                        <a:lumMod val="50000"/>
                      </a:schemeClr>
                    </a:solidFill>
                  </a:rPr>
                  <a:t>Memory IC’s : Byte oriented</a:t>
                </a:r>
              </a:p>
              <a:p>
                <a:pPr marL="285750" indent="-285750">
                  <a:buBlip>
                    <a:blip r:embed="rId3"/>
                  </a:buBlip>
                </a:pPr>
                <a:endParaRPr lang="en-US" sz="1600" b="1" dirty="0" smtClean="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8086 : 16-bit</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Word : Stored by two consecutive memory locations; for LSB and MSB </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Address of word : Address of LSB</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rgbClr val="FF0000"/>
                    </a:solidFill>
                  </a:rPr>
                  <a:t>Bank 0 </a:t>
                </a:r>
                <a:r>
                  <a:rPr lang="en-US" sz="1600" b="1" dirty="0" smtClean="0">
                    <a:solidFill>
                      <a:schemeClr val="accent4">
                        <a:lumMod val="50000"/>
                      </a:schemeClr>
                    </a:solidFill>
                  </a:rPr>
                  <a:t>: A</a:t>
                </a:r>
                <a:r>
                  <a:rPr lang="en-US" sz="1600" b="1" baseline="-25000" dirty="0" smtClean="0">
                    <a:solidFill>
                      <a:schemeClr val="accent4">
                        <a:lumMod val="50000"/>
                      </a:schemeClr>
                    </a:solidFill>
                  </a:rPr>
                  <a:t>0</a:t>
                </a:r>
                <a:r>
                  <a:rPr lang="en-US" sz="1600" b="1" dirty="0" smtClean="0">
                    <a:solidFill>
                      <a:schemeClr val="accent4">
                        <a:lumMod val="50000"/>
                      </a:schemeClr>
                    </a:solidFill>
                  </a:rPr>
                  <a:t> = 0     </a:t>
                </a:r>
                <a:r>
                  <a:rPr lang="en-US" sz="1600" b="1" dirty="0" smtClean="0">
                    <a:solidFill>
                      <a:schemeClr val="accent4">
                        <a:lumMod val="50000"/>
                      </a:schemeClr>
                    </a:solidFill>
                    <a:sym typeface="Symbol"/>
                  </a:rPr>
                  <a:t>    Even addressed memory bank</a:t>
                </a:r>
              </a:p>
              <a:p>
                <a:pPr marL="285750" indent="-285750">
                  <a:buBlip>
                    <a:blip r:embed="rId3"/>
                  </a:buBlip>
                </a:pPr>
                <a:endParaRPr lang="en-US" sz="1600" b="1" dirty="0">
                  <a:solidFill>
                    <a:schemeClr val="accent4">
                      <a:lumMod val="50000"/>
                    </a:schemeClr>
                  </a:solidFill>
                </a:endParaRPr>
              </a:p>
              <a:p>
                <a:r>
                  <a:rPr lang="en-US" sz="1600" b="1" dirty="0" smtClean="0">
                    <a:solidFill>
                      <a:srgbClr val="FF0000"/>
                    </a:solidFill>
                  </a:rPr>
                  <a:t>Bank 1 </a:t>
                </a:r>
                <a:r>
                  <a:rPr lang="en-US" sz="1600" b="1" dirty="0" smtClean="0">
                    <a:solidFill>
                      <a:schemeClr val="accent4">
                        <a:lumMod val="50000"/>
                      </a:schemeClr>
                    </a:solidFill>
                  </a:rPr>
                  <a:t>: </a:t>
                </a:r>
                <a14:m>
                  <m:oMath xmlns:m="http://schemas.openxmlformats.org/officeDocument/2006/math">
                    <m:acc>
                      <m:accPr>
                        <m:chr m:val="̅"/>
                        <m:ctrlPr>
                          <a:rPr lang="en-US" sz="1600" b="1" i="1" smtClean="0">
                            <a:solidFill>
                              <a:schemeClr val="accent4">
                                <a:lumMod val="50000"/>
                              </a:schemeClr>
                            </a:solidFill>
                            <a:latin typeface="Cambria Math" panose="02040503050406030204" pitchFamily="18" charset="0"/>
                          </a:rPr>
                        </m:ctrlPr>
                      </m:accPr>
                      <m:e>
                        <m:r>
                          <a:rPr lang="en-US" sz="1600" b="1" i="1" smtClean="0">
                            <a:solidFill>
                              <a:schemeClr val="accent4">
                                <a:lumMod val="50000"/>
                              </a:schemeClr>
                            </a:solidFill>
                            <a:latin typeface="Cambria Math"/>
                          </a:rPr>
                          <m:t>𝑩𝑯𝑬</m:t>
                        </m:r>
                      </m:e>
                    </m:acc>
                  </m:oMath>
                </a14:m>
                <a:r>
                  <a:rPr lang="en-US" sz="1600" b="1" dirty="0" smtClean="0">
                    <a:solidFill>
                      <a:schemeClr val="accent4">
                        <a:lumMod val="50000"/>
                      </a:schemeClr>
                    </a:solidFill>
                  </a:rPr>
                  <a:t> = 0  </a:t>
                </a:r>
                <a:r>
                  <a:rPr lang="en-US" sz="1600" b="1" dirty="0" smtClean="0">
                    <a:solidFill>
                      <a:schemeClr val="accent4">
                        <a:lumMod val="50000"/>
                      </a:schemeClr>
                    </a:solidFill>
                    <a:sym typeface="Symbol"/>
                  </a:rPr>
                  <a:t>    Odd   </a:t>
                </a:r>
              </a:p>
              <a:p>
                <a:r>
                  <a:rPr lang="en-US" sz="1600" b="1" dirty="0" smtClean="0">
                    <a:solidFill>
                      <a:schemeClr val="accent4">
                        <a:lumMod val="50000"/>
                      </a:schemeClr>
                    </a:solidFill>
                    <a:sym typeface="Symbol"/>
                  </a:rPr>
                  <a:t>   addressed </a:t>
                </a:r>
                <a:r>
                  <a:rPr lang="en-US" sz="1600" b="1" dirty="0">
                    <a:solidFill>
                      <a:schemeClr val="accent4">
                        <a:lumMod val="50000"/>
                      </a:schemeClr>
                    </a:solidFill>
                    <a:sym typeface="Symbol"/>
                  </a:rPr>
                  <a:t>memory bank</a:t>
                </a:r>
                <a:endParaRPr lang="en-US" sz="1600" b="1" dirty="0" smtClean="0">
                  <a:solidFill>
                    <a:schemeClr val="accent4">
                      <a:lumMod val="5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67352" y="1447800"/>
                <a:ext cx="4267200" cy="4031873"/>
              </a:xfrm>
              <a:prstGeom prst="rect">
                <a:avLst/>
              </a:prstGeom>
              <a:blipFill rotWithShape="1">
                <a:blip r:embed="rId4"/>
                <a:stretch>
                  <a:fillRect t="-454" b="-908"/>
                </a:stretch>
              </a:blipFill>
            </p:spPr>
            <p:txBody>
              <a:bodyPr/>
              <a:lstStyle/>
              <a:p>
                <a:r>
                  <a:rPr lang="en-US">
                    <a:noFill/>
                  </a:rPr>
                  <a:t> </a:t>
                </a:r>
              </a:p>
            </p:txBody>
          </p:sp>
        </mc:Fallback>
      </mc:AlternateContent>
      <p:pic>
        <p:nvPicPr>
          <p:cNvPr id="1027" name="Picture 3" descr="C:\Users\AMMU\Desktop\Untitled-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0867" y="1752600"/>
            <a:ext cx="476313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8086</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7" name="Picture 3" descr="C:\Users\AMMU\Desktop\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952" y="685800"/>
            <a:ext cx="3581400" cy="24636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08642710"/>
                  </p:ext>
                </p:extLst>
              </p:nvPr>
            </p:nvGraphicFramePr>
            <p:xfrm>
              <a:off x="457200" y="3200400"/>
              <a:ext cx="8229600" cy="3486556"/>
            </p:xfrm>
            <a:graphic>
              <a:graphicData uri="http://schemas.openxmlformats.org/drawingml/2006/table">
                <a:tbl>
                  <a:tblPr firstRow="1" bandRow="1">
                    <a:tableStyleId>{93296810-A885-4BE3-A3E7-6D5BEEA58F35}</a:tableStyleId>
                  </a:tblPr>
                  <a:tblGrid>
                    <a:gridCol w="304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tblGrid>
                  <a:tr h="490194">
                    <a:tc>
                      <a:txBody>
                        <a:bodyPr/>
                        <a:lstStyle/>
                        <a:p>
                          <a:endParaRPr lang="en-US" sz="1400" dirty="0"/>
                        </a:p>
                      </a:txBody>
                      <a:tcPr/>
                    </a:tc>
                    <a:tc>
                      <a:txBody>
                        <a:bodyPr/>
                        <a:lstStyle/>
                        <a:p>
                          <a:r>
                            <a:rPr lang="en-US" sz="1400" dirty="0" smtClean="0"/>
                            <a:t>Operation</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1" i="1" smtClean="0">
                                        <a:latin typeface="Cambria Math"/>
                                      </a:rPr>
                                      <m:t>𝑩𝑯𝑬</m:t>
                                    </m:r>
                                  </m:e>
                                </m:acc>
                              </m:oMath>
                            </m:oMathPara>
                          </a14:m>
                          <a:endParaRPr lang="en-US" sz="1400" dirty="0"/>
                        </a:p>
                      </a:txBody>
                      <a:tcPr/>
                    </a:tc>
                    <a:tc>
                      <a:txBody>
                        <a:bodyPr/>
                        <a:lstStyle/>
                        <a:p>
                          <a:r>
                            <a:rPr lang="en-US" sz="1400" dirty="0" smtClean="0"/>
                            <a:t>A</a:t>
                          </a:r>
                          <a:r>
                            <a:rPr lang="en-US" sz="1400" baseline="-25000" dirty="0" smtClean="0"/>
                            <a:t>0</a:t>
                          </a:r>
                          <a:endParaRPr lang="en-US" sz="1400" baseline="-25000" dirty="0"/>
                        </a:p>
                      </a:txBody>
                      <a:tcPr/>
                    </a:tc>
                    <a:tc>
                      <a:txBody>
                        <a:bodyPr/>
                        <a:lstStyle/>
                        <a:p>
                          <a:r>
                            <a:rPr lang="en-US" sz="1400" dirty="0" smtClean="0"/>
                            <a:t>Data Lines Used</a:t>
                          </a:r>
                          <a:endParaRPr lang="en-US" sz="1400" dirty="0"/>
                        </a:p>
                      </a:txBody>
                      <a:tcPr/>
                    </a:tc>
                    <a:extLst>
                      <a:ext uri="{0D108BD9-81ED-4DB2-BD59-A6C34878D82A}">
                        <a16:rowId xmlns:a16="http://schemas.microsoft.com/office/drawing/2014/main" val="10000"/>
                      </a:ext>
                    </a:extLst>
                  </a:tr>
                  <a:tr h="497002">
                    <a:tc>
                      <a:txBody>
                        <a:bodyPr/>
                        <a:lstStyle/>
                        <a:p>
                          <a:r>
                            <a:rPr lang="en-US" sz="1400" dirty="0" smtClean="0"/>
                            <a:t>1</a:t>
                          </a:r>
                          <a:endParaRPr lang="en-US" sz="1400" dirty="0"/>
                        </a:p>
                      </a:txBody>
                      <a:tcPr/>
                    </a:tc>
                    <a:tc>
                      <a:txBody>
                        <a:bodyPr/>
                        <a:lstStyle/>
                        <a:p>
                          <a:r>
                            <a:rPr lang="en-US" sz="1400" dirty="0" smtClean="0"/>
                            <a:t>Read/</a:t>
                          </a:r>
                          <a:r>
                            <a:rPr lang="en-US" sz="1400" baseline="0" dirty="0" smtClean="0"/>
                            <a:t> Write byte at an even address</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D</a:t>
                          </a:r>
                          <a:r>
                            <a:rPr lang="en-US" sz="1400" baseline="-25000" dirty="0" smtClean="0"/>
                            <a:t>7</a:t>
                          </a:r>
                          <a:r>
                            <a:rPr lang="en-US" sz="1400" dirty="0" smtClean="0"/>
                            <a:t> – D</a:t>
                          </a:r>
                          <a:r>
                            <a:rPr lang="en-US" sz="1400" baseline="-25000" dirty="0" smtClean="0"/>
                            <a:t>0</a:t>
                          </a:r>
                          <a:endParaRPr lang="en-US" sz="1400" baseline="-25000" dirty="0"/>
                        </a:p>
                      </a:txBody>
                      <a:tcPr/>
                    </a:tc>
                    <a:extLst>
                      <a:ext uri="{0D108BD9-81ED-4DB2-BD59-A6C34878D82A}">
                        <a16:rowId xmlns:a16="http://schemas.microsoft.com/office/drawing/2014/main" val="10001"/>
                      </a:ext>
                    </a:extLst>
                  </a:tr>
                  <a:tr h="497002">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byte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8</a:t>
                          </a:r>
                        </a:p>
                        <a:p>
                          <a:endParaRPr lang="en-US" sz="1400" dirty="0"/>
                        </a:p>
                      </a:txBody>
                      <a:tcPr/>
                    </a:tc>
                    <a:extLst>
                      <a:ext uri="{0D108BD9-81ED-4DB2-BD59-A6C34878D82A}">
                        <a16:rowId xmlns:a16="http://schemas.microsoft.com/office/drawing/2014/main" val="10002"/>
                      </a:ext>
                    </a:extLst>
                  </a:tr>
                  <a:tr h="497002">
                    <a:tc>
                      <a:txBody>
                        <a:bodyPr/>
                        <a:lstStyle/>
                        <a:p>
                          <a:r>
                            <a:rPr lang="en-US" sz="1400" dirty="0" smtClean="0"/>
                            <a:t>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even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p>
                        <a:p>
                          <a:endParaRPr lang="en-US" sz="1400" dirty="0"/>
                        </a:p>
                      </a:txBody>
                      <a:tcPr/>
                    </a:tc>
                    <a:extLst>
                      <a:ext uri="{0D108BD9-81ED-4DB2-BD59-A6C34878D82A}">
                        <a16:rowId xmlns:a16="http://schemas.microsoft.com/office/drawing/2014/main" val="10003"/>
                      </a:ext>
                    </a:extLst>
                  </a:tr>
                  <a:tr h="497002">
                    <a:tc>
                      <a:txBody>
                        <a:bodyPr/>
                        <a:lstStyle/>
                        <a:p>
                          <a:r>
                            <a:rPr lang="en-US" sz="1400" dirty="0" smtClean="0"/>
                            <a: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extLst>
                      <a:ext uri="{0D108BD9-81ED-4DB2-BD59-A6C34878D82A}">
                        <a16:rowId xmlns:a16="http://schemas.microsoft.com/office/drawing/2014/main" val="10004"/>
                      </a:ext>
                    </a:extLst>
                  </a:tr>
                  <a:tr h="497002">
                    <a:tc>
                      <a:txBody>
                        <a:bodyPr/>
                        <a:lstStyle/>
                        <a:p>
                          <a:endParaRPr lang="en-US" sz="1400" dirty="0"/>
                        </a:p>
                      </a:txBody>
                      <a:tcPr/>
                    </a:tc>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7</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1008642710"/>
                  </p:ext>
                </p:extLst>
              </p:nvPr>
            </p:nvGraphicFramePr>
            <p:xfrm>
              <a:off x="457200" y="3200400"/>
              <a:ext cx="8229600" cy="3486556"/>
            </p:xfrm>
            <a:graphic>
              <a:graphicData uri="http://schemas.openxmlformats.org/drawingml/2006/table">
                <a:tbl>
                  <a:tblPr firstRow="1" bandRow="1">
                    <a:tableStyleId>{93296810-A885-4BE3-A3E7-6D5BEEA58F35}</a:tableStyleId>
                  </a:tblPr>
                  <a:tblGrid>
                    <a:gridCol w="304800"/>
                    <a:gridCol w="3733800"/>
                    <a:gridCol w="685800"/>
                    <a:gridCol w="685800"/>
                    <a:gridCol w="2819400"/>
                  </a:tblGrid>
                  <a:tr h="490194">
                    <a:tc>
                      <a:txBody>
                        <a:bodyPr/>
                        <a:lstStyle/>
                        <a:p>
                          <a:endParaRPr lang="en-US" sz="1400" dirty="0"/>
                        </a:p>
                      </a:txBody>
                      <a:tcPr/>
                    </a:tc>
                    <a:tc>
                      <a:txBody>
                        <a:bodyPr/>
                        <a:lstStyle/>
                        <a:p>
                          <a:r>
                            <a:rPr lang="en-US" sz="1400" dirty="0" smtClean="0"/>
                            <a:t>Operation</a:t>
                          </a:r>
                          <a:endParaRPr lang="en-US" sz="1400" dirty="0"/>
                        </a:p>
                      </a:txBody>
                      <a:tcPr/>
                    </a:tc>
                    <a:tc>
                      <a:txBody>
                        <a:bodyPr/>
                        <a:lstStyle/>
                        <a:p>
                          <a:endParaRPr lang="en-US"/>
                        </a:p>
                      </a:txBody>
                      <a:tcPr>
                        <a:blipFill rotWithShape="1">
                          <a:blip r:embed="rId4"/>
                          <a:stretch>
                            <a:fillRect l="-591964" t="-1250" r="-513393" b="-627500"/>
                          </a:stretch>
                        </a:blipFill>
                      </a:tcPr>
                    </a:tc>
                    <a:tc>
                      <a:txBody>
                        <a:bodyPr/>
                        <a:lstStyle/>
                        <a:p>
                          <a:r>
                            <a:rPr lang="en-US" sz="1400" dirty="0" smtClean="0"/>
                            <a:t>A</a:t>
                          </a:r>
                          <a:r>
                            <a:rPr lang="en-US" sz="1400" baseline="-25000" dirty="0" smtClean="0"/>
                            <a:t>0</a:t>
                          </a:r>
                          <a:endParaRPr lang="en-US" sz="1400" baseline="-25000" dirty="0"/>
                        </a:p>
                      </a:txBody>
                      <a:tcPr/>
                    </a:tc>
                    <a:tc>
                      <a:txBody>
                        <a:bodyPr/>
                        <a:lstStyle/>
                        <a:p>
                          <a:r>
                            <a:rPr lang="en-US" sz="1400" dirty="0" smtClean="0"/>
                            <a:t>Data Lines Used</a:t>
                          </a:r>
                          <a:endParaRPr lang="en-US" sz="1400" dirty="0"/>
                        </a:p>
                      </a:txBody>
                      <a:tcPr/>
                    </a:tc>
                  </a:tr>
                  <a:tr h="497002">
                    <a:tc>
                      <a:txBody>
                        <a:bodyPr/>
                        <a:lstStyle/>
                        <a:p>
                          <a:r>
                            <a:rPr lang="en-US" sz="1400" dirty="0" smtClean="0"/>
                            <a:t>1</a:t>
                          </a:r>
                          <a:endParaRPr lang="en-US" sz="1400" dirty="0"/>
                        </a:p>
                      </a:txBody>
                      <a:tcPr/>
                    </a:tc>
                    <a:tc>
                      <a:txBody>
                        <a:bodyPr/>
                        <a:lstStyle/>
                        <a:p>
                          <a:r>
                            <a:rPr lang="en-US" sz="1400" dirty="0" smtClean="0"/>
                            <a:t>Read/</a:t>
                          </a:r>
                          <a:r>
                            <a:rPr lang="en-US" sz="1400" baseline="0" dirty="0" smtClean="0"/>
                            <a:t> Write byte at an even address</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D</a:t>
                          </a:r>
                          <a:r>
                            <a:rPr lang="en-US" sz="1400" baseline="-25000" dirty="0" smtClean="0"/>
                            <a:t>7</a:t>
                          </a:r>
                          <a:r>
                            <a:rPr lang="en-US" sz="1400" dirty="0" smtClean="0"/>
                            <a:t> – D</a:t>
                          </a:r>
                          <a:r>
                            <a:rPr lang="en-US" sz="1400" baseline="-25000" dirty="0" smtClean="0"/>
                            <a:t>0</a:t>
                          </a:r>
                          <a:endParaRPr lang="en-US" sz="1400" baseline="-25000" dirty="0"/>
                        </a:p>
                      </a:txBody>
                      <a:tcPr/>
                    </a:tc>
                  </a:tr>
                  <a:tr h="518160">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byte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8</a:t>
                          </a:r>
                        </a:p>
                        <a:p>
                          <a:endParaRPr lang="en-US" sz="1400" dirty="0"/>
                        </a:p>
                      </a:txBody>
                      <a:tcPr/>
                    </a:tc>
                  </a:tr>
                  <a:tr h="518160">
                    <a:tc>
                      <a:txBody>
                        <a:bodyPr/>
                        <a:lstStyle/>
                        <a:p>
                          <a:r>
                            <a:rPr lang="en-US" sz="1400" dirty="0" smtClean="0"/>
                            <a:t>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even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p>
                        <a:p>
                          <a:endParaRPr lang="en-US" sz="1400" dirty="0"/>
                        </a:p>
                      </a:txBody>
                      <a:tcPr/>
                    </a:tc>
                  </a:tr>
                  <a:tr h="731520">
                    <a:tc>
                      <a:txBody>
                        <a:bodyPr/>
                        <a:lstStyle/>
                        <a:p>
                          <a:r>
                            <a:rPr lang="en-US" sz="1400" dirty="0" smtClean="0"/>
                            <a: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tr>
                  <a:tr h="731520">
                    <a:tc>
                      <a:txBody>
                        <a:bodyPr/>
                        <a:lstStyle/>
                        <a:p>
                          <a:endParaRPr lang="en-US" sz="1400" dirty="0"/>
                        </a:p>
                      </a:txBody>
                      <a:tcPr/>
                    </a:tc>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7</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tr>
                </a:tbl>
              </a:graphicData>
            </a:graphic>
          </p:graphicFrame>
        </mc:Fallback>
      </mc:AlternateContent>
    </p:spTree>
    <p:extLst>
      <p:ext uri="{BB962C8B-B14F-4D97-AF65-F5344CB8AC3E}">
        <p14:creationId xmlns:p14="http://schemas.microsoft.com/office/powerpoint/2010/main" val="28065899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8086</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1" name="TextBox 20"/>
          <p:cNvSpPr txBox="1"/>
          <p:nvPr/>
        </p:nvSpPr>
        <p:spPr>
          <a:xfrm>
            <a:off x="367352" y="1447800"/>
            <a:ext cx="5652448" cy="2062103"/>
          </a:xfrm>
          <a:prstGeom prst="rect">
            <a:avLst/>
          </a:prstGeom>
          <a:noFill/>
        </p:spPr>
        <p:txBody>
          <a:bodyPr wrap="square" rtlCol="0">
            <a:spAutoFit/>
          </a:bodyPr>
          <a:lstStyle/>
          <a:p>
            <a:pPr marL="285750" indent="-285750">
              <a:buBlip>
                <a:blip r:embed="rId3"/>
              </a:buBlip>
            </a:pPr>
            <a:r>
              <a:rPr lang="en-US" sz="1600" b="1" dirty="0" smtClean="0">
                <a:solidFill>
                  <a:schemeClr val="accent4">
                    <a:lumMod val="50000"/>
                  </a:schemeClr>
                </a:solidFill>
              </a:rPr>
              <a:t>Available memory space  =  EPROM   +  RAM</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Allot equal address space in odd and even bank for both EPROM and RAM</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Can be implemented in two IC’s (one for even and other for odd) or in multiple IC’s  </a:t>
            </a:r>
          </a:p>
          <a:p>
            <a:endParaRPr lang="en-US" sz="1600" b="1" dirty="0" smtClean="0">
              <a:solidFill>
                <a:schemeClr val="accent4">
                  <a:lumMod val="50000"/>
                </a:schemeClr>
              </a:solidFill>
            </a:endParaRPr>
          </a:p>
        </p:txBody>
      </p:sp>
    </p:spTree>
    <p:extLst>
      <p:ext uri="{BB962C8B-B14F-4D97-AF65-F5344CB8AC3E}">
        <p14:creationId xmlns:p14="http://schemas.microsoft.com/office/powerpoint/2010/main" val="23408859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1" name="TextBox 20"/>
          <p:cNvSpPr txBox="1"/>
          <p:nvPr/>
        </p:nvSpPr>
        <p:spPr>
          <a:xfrm>
            <a:off x="367352" y="1295400"/>
            <a:ext cx="5652448" cy="1569660"/>
          </a:xfrm>
          <a:prstGeom prst="rect">
            <a:avLst/>
          </a:prstGeom>
          <a:noFill/>
        </p:spPr>
        <p:txBody>
          <a:bodyPr wrap="square" rtlCol="0">
            <a:spAutoFit/>
          </a:bodyPr>
          <a:lstStyle/>
          <a:p>
            <a:pPr marL="285750" indent="-285750">
              <a:buBlip>
                <a:blip r:embed="rId3"/>
              </a:buBlip>
            </a:pPr>
            <a:r>
              <a:rPr lang="en-US" sz="1600" b="1" dirty="0" smtClean="0">
                <a:solidFill>
                  <a:schemeClr val="accent4">
                    <a:lumMod val="50000"/>
                  </a:schemeClr>
                </a:solidFill>
              </a:rPr>
              <a:t>Memory interface  </a:t>
            </a:r>
            <a:r>
              <a:rPr lang="en-US" sz="1600" b="1" dirty="0" smtClean="0">
                <a:solidFill>
                  <a:schemeClr val="accent4">
                    <a:lumMod val="50000"/>
                  </a:schemeClr>
                </a:solidFill>
                <a:sym typeface="Symbol"/>
              </a:rPr>
              <a:t>  Read from and write in to a set of semiconductor memory IC chip</a:t>
            </a:r>
          </a:p>
          <a:p>
            <a:pPr marL="285750" indent="-285750">
              <a:buBlip>
                <a:blip r:embed="rId3"/>
              </a:buBlip>
            </a:pPr>
            <a:endParaRPr lang="en-US" sz="1600" b="1" dirty="0">
              <a:solidFill>
                <a:schemeClr val="accent4">
                  <a:lumMod val="50000"/>
                </a:schemeClr>
              </a:solidFill>
              <a:sym typeface="Symbol"/>
            </a:endParaRPr>
          </a:p>
          <a:p>
            <a:pPr marL="285750" indent="-285750">
              <a:buBlip>
                <a:blip r:embed="rId3"/>
              </a:buBlip>
            </a:pPr>
            <a:r>
              <a:rPr lang="en-US" sz="1600" b="1" dirty="0" smtClean="0">
                <a:solidFill>
                  <a:schemeClr val="accent4">
                    <a:lumMod val="50000"/>
                  </a:schemeClr>
                </a:solidFill>
                <a:sym typeface="Symbol"/>
              </a:rPr>
              <a:t>EPROM </a:t>
            </a:r>
            <a:r>
              <a:rPr lang="en-US" sz="1600" b="1" dirty="0">
                <a:solidFill>
                  <a:schemeClr val="accent4">
                    <a:lumMod val="50000"/>
                  </a:schemeClr>
                </a:solidFill>
                <a:sym typeface="Symbol"/>
              </a:rPr>
              <a:t> </a:t>
            </a:r>
            <a:r>
              <a:rPr lang="en-US" sz="1600" b="1" dirty="0" smtClean="0">
                <a:solidFill>
                  <a:schemeClr val="accent4">
                    <a:lumMod val="50000"/>
                  </a:schemeClr>
                </a:solidFill>
                <a:sym typeface="Symbol"/>
              </a:rPr>
              <a:t>  Read operations</a:t>
            </a:r>
          </a:p>
          <a:p>
            <a:pPr marL="285750" indent="-285750">
              <a:buBlip>
                <a:blip r:embed="rId3"/>
              </a:buBlip>
            </a:pPr>
            <a:endParaRPr lang="en-US" sz="1600" b="1" dirty="0">
              <a:solidFill>
                <a:schemeClr val="accent4">
                  <a:lumMod val="50000"/>
                </a:schemeClr>
              </a:solidFill>
              <a:sym typeface="Symbol"/>
            </a:endParaRPr>
          </a:p>
          <a:p>
            <a:pPr marL="285750" indent="-285750">
              <a:buBlip>
                <a:blip r:embed="rId3"/>
              </a:buBlip>
            </a:pPr>
            <a:r>
              <a:rPr lang="en-US" sz="1600" b="1" dirty="0" smtClean="0">
                <a:solidFill>
                  <a:schemeClr val="accent4">
                    <a:lumMod val="50000"/>
                  </a:schemeClr>
                </a:solidFill>
                <a:sym typeface="Symbol"/>
              </a:rPr>
              <a:t>RAM </a:t>
            </a:r>
            <a:r>
              <a:rPr lang="en-US" sz="1600" b="1" dirty="0">
                <a:solidFill>
                  <a:schemeClr val="accent4">
                    <a:lumMod val="50000"/>
                  </a:schemeClr>
                </a:solidFill>
                <a:sym typeface="Symbol"/>
              </a:rPr>
              <a:t> </a:t>
            </a:r>
            <a:r>
              <a:rPr lang="en-US" sz="1600" b="1" dirty="0" smtClean="0">
                <a:solidFill>
                  <a:schemeClr val="accent4">
                    <a:lumMod val="50000"/>
                  </a:schemeClr>
                </a:solidFill>
                <a:sym typeface="Symbol"/>
              </a:rPr>
              <a:t>  Read and Write</a:t>
            </a:r>
            <a:endParaRPr lang="en-US" sz="1600" b="1" dirty="0" smtClean="0">
              <a:solidFill>
                <a:schemeClr val="accent4">
                  <a:lumMod val="50000"/>
                </a:schemeClr>
              </a:solidFill>
            </a:endParaRPr>
          </a:p>
        </p:txBody>
      </p:sp>
      <p:sp>
        <p:nvSpPr>
          <p:cNvPr id="6" name="TextBox 5"/>
          <p:cNvSpPr txBox="1"/>
          <p:nvPr/>
        </p:nvSpPr>
        <p:spPr>
          <a:xfrm>
            <a:off x="2729552" y="3389055"/>
            <a:ext cx="5652448" cy="2554545"/>
          </a:xfrm>
          <a:prstGeom prst="rect">
            <a:avLst/>
          </a:prstGeom>
          <a:noFill/>
        </p:spPr>
        <p:txBody>
          <a:bodyPr wrap="square" rtlCol="0">
            <a:spAutoFit/>
          </a:bodyPr>
          <a:lstStyle/>
          <a:p>
            <a:r>
              <a:rPr lang="en-US" sz="1600" b="1" dirty="0" smtClean="0">
                <a:sym typeface="Symbol"/>
              </a:rPr>
              <a:t>In order to perform read/ write operations,</a:t>
            </a:r>
          </a:p>
          <a:p>
            <a:endParaRPr lang="en-US" sz="1600" b="1" dirty="0">
              <a:sym typeface="Symbol"/>
            </a:endParaRPr>
          </a:p>
          <a:p>
            <a:pPr marL="285750" indent="-285750">
              <a:buBlip>
                <a:blip r:embed="rId3"/>
              </a:buBlip>
            </a:pPr>
            <a:r>
              <a:rPr lang="en-US" sz="1600" b="1" dirty="0" smtClean="0">
                <a:sym typeface="Symbol"/>
              </a:rPr>
              <a:t>Memory access time    read / write time of the processor</a:t>
            </a:r>
          </a:p>
          <a:p>
            <a:pPr marL="285750" indent="-285750">
              <a:buBlip>
                <a:blip r:embed="rId3"/>
              </a:buBlip>
            </a:pPr>
            <a:endParaRPr lang="en-US" sz="1600" b="1" dirty="0">
              <a:sym typeface="Symbol"/>
            </a:endParaRPr>
          </a:p>
          <a:p>
            <a:pPr marL="285750" indent="-285750">
              <a:buBlip>
                <a:blip r:embed="rId3"/>
              </a:buBlip>
            </a:pPr>
            <a:r>
              <a:rPr lang="en-US" sz="1600" b="1" dirty="0" smtClean="0">
                <a:sym typeface="Symbol"/>
              </a:rPr>
              <a:t>Chip Select (CS) signal has to be generated</a:t>
            </a:r>
          </a:p>
          <a:p>
            <a:pPr marL="285750" indent="-285750">
              <a:buBlip>
                <a:blip r:embed="rId3"/>
              </a:buBlip>
            </a:pPr>
            <a:endParaRPr lang="en-US" sz="1600" b="1" dirty="0">
              <a:sym typeface="Symbol"/>
            </a:endParaRPr>
          </a:p>
          <a:p>
            <a:pPr marL="285750" indent="-285750">
              <a:buBlip>
                <a:blip r:embed="rId3"/>
              </a:buBlip>
            </a:pPr>
            <a:r>
              <a:rPr lang="en-US" sz="1600" b="1" dirty="0" smtClean="0">
                <a:sym typeface="Symbol"/>
              </a:rPr>
              <a:t>Control signals for read / write operations</a:t>
            </a:r>
          </a:p>
          <a:p>
            <a:pPr marL="285750" indent="-285750">
              <a:buBlip>
                <a:blip r:embed="rId3"/>
              </a:buBlip>
            </a:pPr>
            <a:endParaRPr lang="en-US" sz="1600" b="1" dirty="0">
              <a:sym typeface="Symbol"/>
            </a:endParaRPr>
          </a:p>
          <a:p>
            <a:pPr marL="285750" indent="-285750">
              <a:buBlip>
                <a:blip r:embed="rId3"/>
              </a:buBlip>
            </a:pPr>
            <a:r>
              <a:rPr lang="en-US" sz="1600" b="1" dirty="0" smtClean="0">
                <a:sym typeface="Symbol"/>
              </a:rPr>
              <a:t>Allot address for each memory location</a:t>
            </a:r>
            <a:endParaRPr lang="en-US" sz="1600" b="1" dirty="0" smtClean="0"/>
          </a:p>
        </p:txBody>
      </p:sp>
      <p:sp>
        <p:nvSpPr>
          <p:cNvPr id="5" name="Rectangle 4"/>
          <p:cNvSpPr/>
          <p:nvPr/>
        </p:nvSpPr>
        <p:spPr>
          <a:xfrm>
            <a:off x="367352" y="1295400"/>
            <a:ext cx="5652448" cy="15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5155" y="3376544"/>
            <a:ext cx="5652448" cy="2719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2050" name="Picture 2" descr="C:\Users\AMMU\Desktop\Untitle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600200"/>
            <a:ext cx="7315200" cy="1584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660" y="973835"/>
            <a:ext cx="4434227" cy="369332"/>
          </a:xfrm>
          <a:prstGeom prst="rect">
            <a:avLst/>
          </a:prstGeom>
          <a:noFill/>
        </p:spPr>
        <p:txBody>
          <a:bodyPr wrap="none" rtlCol="0">
            <a:spAutoFit/>
          </a:bodyPr>
          <a:lstStyle/>
          <a:p>
            <a:pPr marL="285750" indent="-285750">
              <a:buBlip>
                <a:blip r:embed="rId4"/>
              </a:buBlip>
            </a:pPr>
            <a:r>
              <a:rPr lang="en-US" b="1" dirty="0" smtClean="0"/>
              <a:t>Typical Semiconductor IC Chip</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307798266"/>
              </p:ext>
            </p:extLst>
          </p:nvPr>
        </p:nvGraphicFramePr>
        <p:xfrm>
          <a:off x="615287" y="4038600"/>
          <a:ext cx="8077200" cy="1828801"/>
        </p:xfrm>
        <a:graphic>
          <a:graphicData uri="http://schemas.openxmlformats.org/drawingml/2006/table">
            <a:tbl>
              <a:tblPr firstRow="1" bandRow="1">
                <a:tableStyleId>{93296810-A885-4BE3-A3E7-6D5BEEA58F35}</a:tableStyleId>
              </a:tblPr>
              <a:tblGrid>
                <a:gridCol w="1177925">
                  <a:extLst>
                    <a:ext uri="{9D8B030D-6E8A-4147-A177-3AD203B41FA5}">
                      <a16:colId xmlns:a16="http://schemas.microsoft.com/office/drawing/2014/main" val="20000"/>
                    </a:ext>
                  </a:extLst>
                </a:gridCol>
                <a:gridCol w="2052955">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520168">
                <a:tc rowSpan="2">
                  <a:txBody>
                    <a:bodyPr/>
                    <a:lstStyle/>
                    <a:p>
                      <a:pPr algn="ctr"/>
                      <a:r>
                        <a:rPr lang="en-US" sz="1400" dirty="0" smtClean="0"/>
                        <a:t>No of</a:t>
                      </a:r>
                      <a:r>
                        <a:rPr lang="en-US" sz="1400" baseline="0" dirty="0" smtClean="0"/>
                        <a:t> Address pins</a:t>
                      </a:r>
                      <a:endParaRPr lang="en-US" sz="1400" dirty="0"/>
                    </a:p>
                  </a:txBody>
                  <a:tcPr/>
                </a:tc>
                <a:tc gridSpan="3">
                  <a:txBody>
                    <a:bodyPr/>
                    <a:lstStyle/>
                    <a:p>
                      <a:pPr algn="ctr"/>
                      <a:r>
                        <a:rPr lang="en-US" sz="1400" dirty="0" smtClean="0"/>
                        <a:t>Memory</a:t>
                      </a:r>
                      <a:r>
                        <a:rPr lang="en-US" sz="1400" baseline="0" dirty="0" smtClean="0"/>
                        <a:t> capacity</a:t>
                      </a:r>
                      <a:endParaRPr lang="en-US" sz="1400"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sz="1400" dirty="0" smtClean="0"/>
                        <a:t>Range of address in </a:t>
                      </a:r>
                      <a:r>
                        <a:rPr lang="en-US" sz="1400" dirty="0" err="1" smtClean="0"/>
                        <a:t>hexa</a:t>
                      </a:r>
                      <a:endParaRPr lang="en-US" sz="1400" dirty="0"/>
                    </a:p>
                  </a:txBody>
                  <a:tcPr/>
                </a:tc>
                <a:extLst>
                  <a:ext uri="{0D108BD9-81ED-4DB2-BD59-A6C34878D82A}">
                    <a16:rowId xmlns:a16="http://schemas.microsoft.com/office/drawing/2014/main" val="10000"/>
                  </a:ext>
                </a:extLst>
              </a:tr>
              <a:tr h="520168">
                <a:tc vMerge="1">
                  <a:txBody>
                    <a:bodyPr/>
                    <a:lstStyle/>
                    <a:p>
                      <a:endParaRPr lang="en-US" dirty="0"/>
                    </a:p>
                  </a:txBody>
                  <a:tcPr/>
                </a:tc>
                <a:tc>
                  <a:txBody>
                    <a:bodyPr/>
                    <a:lstStyle/>
                    <a:p>
                      <a:pPr algn="ctr"/>
                      <a:r>
                        <a:rPr lang="en-US" sz="1400" smtClean="0"/>
                        <a:t>In Decimal</a:t>
                      </a:r>
                      <a:endParaRPr lang="en-US" sz="1400" dirty="0"/>
                    </a:p>
                  </a:txBody>
                  <a:tcPr/>
                </a:tc>
                <a:tc>
                  <a:txBody>
                    <a:bodyPr/>
                    <a:lstStyle/>
                    <a:p>
                      <a:pPr algn="ctr"/>
                      <a:r>
                        <a:rPr lang="en-US" sz="1400" dirty="0" smtClean="0"/>
                        <a:t>In kilo</a:t>
                      </a:r>
                      <a:endParaRPr lang="en-US" sz="1400" dirty="0"/>
                    </a:p>
                  </a:txBody>
                  <a:tcPr/>
                </a:tc>
                <a:tc>
                  <a:txBody>
                    <a:bodyPr/>
                    <a:lstStyle/>
                    <a:p>
                      <a:pPr algn="ctr"/>
                      <a:r>
                        <a:rPr lang="en-US" sz="1400" dirty="0" smtClean="0"/>
                        <a:t>In </a:t>
                      </a:r>
                      <a:r>
                        <a:rPr lang="en-US" sz="1400" dirty="0" err="1" smtClean="0"/>
                        <a:t>hexa</a:t>
                      </a:r>
                      <a:endParaRPr lang="en-US" sz="1400" dirty="0"/>
                    </a:p>
                  </a:txBody>
                  <a:tcPr/>
                </a:tc>
                <a:tc vMerge="1">
                  <a:txBody>
                    <a:bodyPr/>
                    <a:lstStyle/>
                    <a:p>
                      <a:endParaRPr lang="en-US" sz="1400" dirty="0"/>
                    </a:p>
                  </a:txBody>
                  <a:tcPr/>
                </a:tc>
                <a:extLst>
                  <a:ext uri="{0D108BD9-81ED-4DB2-BD59-A6C34878D82A}">
                    <a16:rowId xmlns:a16="http://schemas.microsoft.com/office/drawing/2014/main" val="10001"/>
                  </a:ext>
                </a:extLst>
              </a:tr>
              <a:tr h="788465">
                <a:tc>
                  <a:txBody>
                    <a:bodyPr/>
                    <a:lstStyle/>
                    <a:p>
                      <a:r>
                        <a:rPr lang="en-US" sz="1400" dirty="0" smtClean="0"/>
                        <a:t>20</a:t>
                      </a:r>
                      <a:endParaRPr lang="en-US" sz="1400" dirty="0"/>
                    </a:p>
                  </a:txBody>
                  <a:tcPr/>
                </a:tc>
                <a:tc>
                  <a:txBody>
                    <a:bodyPr/>
                    <a:lstStyle/>
                    <a:p>
                      <a:r>
                        <a:rPr lang="en-US" sz="1400" dirty="0" smtClean="0"/>
                        <a:t>2</a:t>
                      </a:r>
                      <a:r>
                        <a:rPr lang="en-US" sz="1400" baseline="30000" dirty="0" smtClean="0"/>
                        <a:t>20</a:t>
                      </a:r>
                      <a:r>
                        <a:rPr lang="en-US" sz="1400" dirty="0" smtClean="0"/>
                        <a:t>= 10,48,576</a:t>
                      </a:r>
                      <a:endParaRPr lang="en-US" sz="1400" dirty="0"/>
                    </a:p>
                  </a:txBody>
                  <a:tcPr/>
                </a:tc>
                <a:tc>
                  <a:txBody>
                    <a:bodyPr/>
                    <a:lstStyle/>
                    <a:p>
                      <a:r>
                        <a:rPr lang="en-US" sz="1400" dirty="0" smtClean="0"/>
                        <a:t>1024 k = 1M</a:t>
                      </a:r>
                      <a:endParaRPr lang="en-US" sz="1400" dirty="0"/>
                    </a:p>
                  </a:txBody>
                  <a:tcPr/>
                </a:tc>
                <a:tc>
                  <a:txBody>
                    <a:bodyPr/>
                    <a:lstStyle/>
                    <a:p>
                      <a:r>
                        <a:rPr lang="en-US" sz="1400" dirty="0" smtClean="0"/>
                        <a:t>100000</a:t>
                      </a:r>
                      <a:endParaRPr lang="en-US" sz="1400" dirty="0"/>
                    </a:p>
                  </a:txBody>
                  <a:tcPr/>
                </a:tc>
                <a:tc>
                  <a:txBody>
                    <a:bodyPr/>
                    <a:lstStyle/>
                    <a:p>
                      <a:pPr algn="ctr"/>
                      <a:r>
                        <a:rPr lang="en-US" sz="1400" dirty="0" smtClean="0"/>
                        <a:t>00000</a:t>
                      </a:r>
                    </a:p>
                    <a:p>
                      <a:pPr algn="ctr"/>
                      <a:r>
                        <a:rPr lang="en-US" sz="1400" dirty="0" smtClean="0"/>
                        <a:t>to</a:t>
                      </a:r>
                    </a:p>
                    <a:p>
                      <a:pPr algn="ctr"/>
                      <a:r>
                        <a:rPr lang="en-US" sz="1400" dirty="0" smtClean="0"/>
                        <a:t>FFFFF</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885621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3074" name="Picture 2" descr="C:\Users\AMMU\Desktop\Untitled-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280" y="2209800"/>
            <a:ext cx="6091062" cy="2895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19660" y="973835"/>
            <a:ext cx="3219151" cy="369332"/>
          </a:xfrm>
          <a:prstGeom prst="rect">
            <a:avLst/>
          </a:prstGeom>
          <a:noFill/>
        </p:spPr>
        <p:txBody>
          <a:bodyPr wrap="none" rtlCol="0">
            <a:spAutoFit/>
          </a:bodyPr>
          <a:lstStyle/>
          <a:p>
            <a:pPr marL="285750" indent="-285750">
              <a:buBlip>
                <a:blip r:embed="rId4"/>
              </a:buBlip>
            </a:pPr>
            <a:r>
              <a:rPr lang="en-US" b="1" dirty="0" smtClean="0"/>
              <a:t>Memory map of 8086</a:t>
            </a:r>
            <a:endParaRPr lang="en-US" b="1" dirty="0"/>
          </a:p>
        </p:txBody>
      </p:sp>
      <p:cxnSp>
        <p:nvCxnSpPr>
          <p:cNvPr id="6" name="Straight Arrow Connector 5"/>
          <p:cNvCxnSpPr/>
          <p:nvPr/>
        </p:nvCxnSpPr>
        <p:spPr>
          <a:xfrm flipH="1" flipV="1">
            <a:off x="1600200" y="5105400"/>
            <a:ext cx="900752"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0952" y="5562600"/>
            <a:ext cx="6338248" cy="307777"/>
          </a:xfrm>
          <a:prstGeom prst="rect">
            <a:avLst/>
          </a:prstGeom>
          <a:noFill/>
        </p:spPr>
        <p:txBody>
          <a:bodyPr wrap="square" rtlCol="0">
            <a:spAutoFit/>
          </a:bodyPr>
          <a:lstStyle/>
          <a:p>
            <a:r>
              <a:rPr lang="en-US" sz="1400" b="1" dirty="0" smtClean="0">
                <a:solidFill>
                  <a:srgbClr val="FF0000"/>
                </a:solidFill>
              </a:rPr>
              <a:t>RAM are mapped at the beginning; 00000H is allotted to RAM</a:t>
            </a:r>
            <a:endParaRPr lang="en-US" sz="1400" b="1" dirty="0">
              <a:solidFill>
                <a:srgbClr val="FF0000"/>
              </a:solidFill>
            </a:endParaRPr>
          </a:p>
        </p:txBody>
      </p:sp>
      <p:sp>
        <p:nvSpPr>
          <p:cNvPr id="14" name="TextBox 13"/>
          <p:cNvSpPr txBox="1"/>
          <p:nvPr/>
        </p:nvSpPr>
        <p:spPr>
          <a:xfrm>
            <a:off x="2500952" y="1600200"/>
            <a:ext cx="6338248" cy="738664"/>
          </a:xfrm>
          <a:prstGeom prst="rect">
            <a:avLst/>
          </a:prstGeom>
          <a:noFill/>
        </p:spPr>
        <p:txBody>
          <a:bodyPr wrap="square" rtlCol="0">
            <a:spAutoFit/>
          </a:bodyPr>
          <a:lstStyle/>
          <a:p>
            <a:r>
              <a:rPr lang="en-US" sz="1400" b="1" dirty="0" smtClean="0">
                <a:solidFill>
                  <a:srgbClr val="FF0000"/>
                </a:solidFill>
              </a:rPr>
              <a:t>EPROM’s are mapped at FFFFF</a:t>
            </a:r>
            <a:r>
              <a:rPr lang="en-US" sz="1400" b="1" baseline="-25000" dirty="0" smtClean="0">
                <a:solidFill>
                  <a:srgbClr val="FF0000"/>
                </a:solidFill>
              </a:rPr>
              <a:t>H</a:t>
            </a:r>
          </a:p>
          <a:p>
            <a:r>
              <a:rPr lang="en-US" sz="1400" b="1" dirty="0" smtClean="0">
                <a:solidFill>
                  <a:srgbClr val="990033"/>
                </a:solidFill>
              </a:rPr>
              <a:t>          </a:t>
            </a:r>
            <a:r>
              <a:rPr lang="en-US" sz="1400" b="1" dirty="0" smtClean="0">
                <a:solidFill>
                  <a:srgbClr val="990033"/>
                </a:solidFill>
                <a:sym typeface="Symbol"/>
              </a:rPr>
              <a:t>  </a:t>
            </a:r>
            <a:r>
              <a:rPr lang="en-US" sz="1400" b="1" dirty="0" smtClean="0">
                <a:solidFill>
                  <a:srgbClr val="990033"/>
                </a:solidFill>
              </a:rPr>
              <a:t>Facilitate automatic execution of monitor programs 	and creation of interrupt vector table</a:t>
            </a:r>
            <a:endParaRPr lang="en-US" sz="1400" b="1" dirty="0">
              <a:solidFill>
                <a:srgbClr val="990033"/>
              </a:solidFill>
            </a:endParaRPr>
          </a:p>
        </p:txBody>
      </p:sp>
      <p:cxnSp>
        <p:nvCxnSpPr>
          <p:cNvPr id="15" name="Straight Arrow Connector 14"/>
          <p:cNvCxnSpPr/>
          <p:nvPr/>
        </p:nvCxnSpPr>
        <p:spPr>
          <a:xfrm flipH="1">
            <a:off x="1524000" y="1752600"/>
            <a:ext cx="976952" cy="4242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02286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533400" y="1206984"/>
            <a:ext cx="6338248" cy="2923877"/>
          </a:xfrm>
          <a:prstGeom prst="rect">
            <a:avLst/>
          </a:prstGeom>
          <a:noFill/>
        </p:spPr>
        <p:txBody>
          <a:bodyPr wrap="square" rtlCol="0">
            <a:spAutoFit/>
          </a:bodyPr>
          <a:lstStyle/>
          <a:p>
            <a:r>
              <a:rPr lang="en-US" b="1" dirty="0" smtClean="0"/>
              <a:t>Monitor Programs</a:t>
            </a:r>
          </a:p>
          <a:p>
            <a:endParaRPr lang="en-US" b="1" baseline="-25000" dirty="0" smtClean="0"/>
          </a:p>
          <a:p>
            <a:r>
              <a:rPr lang="en-US" sz="1400" b="1" dirty="0" smtClean="0">
                <a:solidFill>
                  <a:srgbClr val="990033"/>
                </a:solidFill>
              </a:rPr>
              <a:t>          </a:t>
            </a:r>
            <a:r>
              <a:rPr lang="en-US" sz="1400" b="1" dirty="0" smtClean="0">
                <a:solidFill>
                  <a:srgbClr val="990033"/>
                </a:solidFill>
                <a:sym typeface="Symbol"/>
              </a:rPr>
              <a:t>  </a:t>
            </a:r>
            <a:r>
              <a:rPr lang="en-US" sz="1400" b="1" dirty="0" smtClean="0">
                <a:solidFill>
                  <a:srgbClr val="990033"/>
                </a:solidFill>
              </a:rPr>
              <a:t>Programing 8279 for keyboard scanning and display 	refreshing</a:t>
            </a:r>
          </a:p>
          <a:p>
            <a:endParaRPr lang="en-US" sz="1400" b="1" dirty="0">
              <a:solidFill>
                <a:srgbClr val="990033"/>
              </a:solidFill>
            </a:endParaRPr>
          </a:p>
          <a:p>
            <a:r>
              <a:rPr lang="en-US" sz="1400" b="1" dirty="0" smtClean="0">
                <a:solidFill>
                  <a:srgbClr val="990033"/>
                </a:solidFill>
                <a:sym typeface="Symbol"/>
              </a:rPr>
              <a:t>            Programming peripheral IC’s 8259, 8257, 8255, 	8251, 8254 </a:t>
            </a:r>
            <a:r>
              <a:rPr lang="en-US" sz="1400" b="1" dirty="0" err="1" smtClean="0">
                <a:solidFill>
                  <a:srgbClr val="990033"/>
                </a:solidFill>
                <a:sym typeface="Symbol"/>
              </a:rPr>
              <a:t>etc</a:t>
            </a:r>
            <a:endParaRPr lang="en-US" sz="1400" b="1" dirty="0" smtClean="0">
              <a:solidFill>
                <a:srgbClr val="990033"/>
              </a:solidFill>
              <a:sym typeface="Symbol"/>
            </a:endParaRPr>
          </a:p>
          <a:p>
            <a:endParaRPr lang="en-US" sz="1400" b="1" dirty="0">
              <a:solidFill>
                <a:srgbClr val="990033"/>
              </a:solidFill>
              <a:sym typeface="Symbol"/>
            </a:endParaRPr>
          </a:p>
          <a:p>
            <a:r>
              <a:rPr lang="en-US" sz="1400" b="1" dirty="0" smtClean="0">
                <a:solidFill>
                  <a:srgbClr val="990033"/>
                </a:solidFill>
                <a:sym typeface="Symbol"/>
              </a:rPr>
              <a:t>            Initialization of stack</a:t>
            </a:r>
          </a:p>
          <a:p>
            <a:endParaRPr lang="en-US" sz="1400" b="1" dirty="0">
              <a:solidFill>
                <a:srgbClr val="990033"/>
              </a:solidFill>
              <a:sym typeface="Symbol"/>
            </a:endParaRPr>
          </a:p>
          <a:p>
            <a:r>
              <a:rPr lang="en-US" sz="1400" b="1" dirty="0" smtClean="0">
                <a:solidFill>
                  <a:srgbClr val="990033"/>
                </a:solidFill>
                <a:sym typeface="Symbol"/>
              </a:rPr>
              <a:t>            Display a message on display (output)</a:t>
            </a:r>
          </a:p>
          <a:p>
            <a:endParaRPr lang="en-US" sz="1400" b="1" dirty="0">
              <a:solidFill>
                <a:srgbClr val="990033"/>
              </a:solidFill>
              <a:sym typeface="Symbol"/>
            </a:endParaRPr>
          </a:p>
          <a:p>
            <a:r>
              <a:rPr lang="en-US" sz="1400" b="1" dirty="0" smtClean="0">
                <a:solidFill>
                  <a:srgbClr val="990033"/>
                </a:solidFill>
                <a:sym typeface="Symbol"/>
              </a:rPr>
              <a:t>            Initializing interrupt vector table</a:t>
            </a:r>
            <a:endParaRPr lang="en-US" sz="1400" b="1" dirty="0">
              <a:solidFill>
                <a:srgbClr val="990033"/>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143733"/>
              </p:ext>
            </p:extLst>
          </p:nvPr>
        </p:nvGraphicFramePr>
        <p:xfrm>
          <a:off x="2819400" y="4800600"/>
          <a:ext cx="6096000" cy="14833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r>
                        <a:rPr lang="en-US" sz="1400" b="1" dirty="0" smtClean="0">
                          <a:solidFill>
                            <a:schemeClr val="tx1"/>
                          </a:solidFill>
                        </a:rPr>
                        <a:t>8279</a:t>
                      </a:r>
                      <a:endParaRPr lang="en-US" sz="1400" b="1" dirty="0">
                        <a:solidFill>
                          <a:schemeClr val="tx1"/>
                        </a:solidFill>
                      </a:endParaRPr>
                    </a:p>
                  </a:txBody>
                  <a:tcPr>
                    <a:noFill/>
                  </a:tcPr>
                </a:tc>
                <a:tc>
                  <a:txBody>
                    <a:bodyPr/>
                    <a:lstStyle/>
                    <a:p>
                      <a:r>
                        <a:rPr lang="en-US" sz="1400" b="1" dirty="0" smtClean="0">
                          <a:solidFill>
                            <a:schemeClr val="tx1"/>
                          </a:solidFill>
                        </a:rPr>
                        <a:t>Programmable keyboard/ display controller</a:t>
                      </a:r>
                      <a:endParaRPr lang="en-US" sz="1400" b="1"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US" sz="1400" b="1" dirty="0" smtClean="0">
                          <a:solidFill>
                            <a:schemeClr val="tx1"/>
                          </a:solidFill>
                        </a:rPr>
                        <a:t>8257</a:t>
                      </a:r>
                      <a:endParaRPr lang="en-US" sz="1400" b="1" dirty="0">
                        <a:solidFill>
                          <a:schemeClr val="tx1"/>
                        </a:solidFill>
                      </a:endParaRPr>
                    </a:p>
                  </a:txBody>
                  <a:tcPr>
                    <a:noFill/>
                  </a:tcPr>
                </a:tc>
                <a:tc>
                  <a:txBody>
                    <a:bodyPr/>
                    <a:lstStyle/>
                    <a:p>
                      <a:r>
                        <a:rPr lang="en-US" sz="1400" b="1" dirty="0" smtClean="0">
                          <a:solidFill>
                            <a:schemeClr val="tx1"/>
                          </a:solidFill>
                        </a:rPr>
                        <a:t>DMA controller</a:t>
                      </a:r>
                      <a:endParaRPr lang="en-US" sz="1400" b="1" dirty="0">
                        <a:solidFill>
                          <a:schemeClr val="tx1"/>
                        </a:solidFill>
                      </a:endParaRPr>
                    </a:p>
                  </a:txBody>
                  <a:tcPr>
                    <a:noFill/>
                  </a:tcPr>
                </a:tc>
                <a:extLst>
                  <a:ext uri="{0D108BD9-81ED-4DB2-BD59-A6C34878D82A}">
                    <a16:rowId xmlns:a16="http://schemas.microsoft.com/office/drawing/2014/main" val="10001"/>
                  </a:ext>
                </a:extLst>
              </a:tr>
              <a:tr h="370840">
                <a:tc>
                  <a:txBody>
                    <a:bodyPr/>
                    <a:lstStyle/>
                    <a:p>
                      <a:r>
                        <a:rPr lang="en-US" sz="1400" b="1" dirty="0" smtClean="0">
                          <a:solidFill>
                            <a:schemeClr val="tx1"/>
                          </a:solidFill>
                        </a:rPr>
                        <a:t>8259</a:t>
                      </a:r>
                      <a:endParaRPr lang="en-US" sz="1400" b="1" dirty="0">
                        <a:solidFill>
                          <a:schemeClr val="tx1"/>
                        </a:solidFill>
                      </a:endParaRPr>
                    </a:p>
                  </a:txBody>
                  <a:tcPr>
                    <a:noFill/>
                  </a:tcPr>
                </a:tc>
                <a:tc>
                  <a:txBody>
                    <a:bodyPr/>
                    <a:lstStyle/>
                    <a:p>
                      <a:r>
                        <a:rPr lang="en-US" sz="1400" b="1" dirty="0" smtClean="0">
                          <a:solidFill>
                            <a:schemeClr val="tx1"/>
                          </a:solidFill>
                        </a:rPr>
                        <a:t>Programmable interrupt controller</a:t>
                      </a:r>
                      <a:endParaRPr lang="en-US" sz="1400" b="1" dirty="0">
                        <a:solidFill>
                          <a:schemeClr val="tx1"/>
                        </a:solidFill>
                      </a:endParaRPr>
                    </a:p>
                  </a:txBody>
                  <a:tcPr>
                    <a:noFill/>
                  </a:tcPr>
                </a:tc>
                <a:extLst>
                  <a:ext uri="{0D108BD9-81ED-4DB2-BD59-A6C34878D82A}">
                    <a16:rowId xmlns:a16="http://schemas.microsoft.com/office/drawing/2014/main" val="10002"/>
                  </a:ext>
                </a:extLst>
              </a:tr>
              <a:tr h="370840">
                <a:tc>
                  <a:txBody>
                    <a:bodyPr/>
                    <a:lstStyle/>
                    <a:p>
                      <a:r>
                        <a:rPr lang="en-US" sz="1400" b="1" dirty="0" smtClean="0">
                          <a:solidFill>
                            <a:schemeClr val="tx1"/>
                          </a:solidFill>
                        </a:rPr>
                        <a:t>8255</a:t>
                      </a:r>
                      <a:endParaRPr lang="en-US" sz="1400" b="1" dirty="0">
                        <a:solidFill>
                          <a:schemeClr val="tx1"/>
                        </a:solidFill>
                      </a:endParaRPr>
                    </a:p>
                  </a:txBody>
                  <a:tcPr>
                    <a:noFill/>
                  </a:tcPr>
                </a:tc>
                <a:tc>
                  <a:txBody>
                    <a:bodyPr/>
                    <a:lstStyle/>
                    <a:p>
                      <a:r>
                        <a:rPr lang="en-US" sz="1400" b="1" dirty="0" smtClean="0">
                          <a:solidFill>
                            <a:schemeClr val="tx1"/>
                          </a:solidFill>
                        </a:rPr>
                        <a:t>Programmable peripheral interface</a:t>
                      </a:r>
                      <a:endParaRPr lang="en-US" sz="1400" b="1" dirty="0">
                        <a:solidFill>
                          <a:schemeClr val="tx1"/>
                        </a:solidFill>
                      </a:endParaRPr>
                    </a:p>
                  </a:txBody>
                  <a:tcPr>
                    <a:noFill/>
                  </a:tcPr>
                </a:tc>
                <a:extLst>
                  <a:ext uri="{0D108BD9-81ED-4DB2-BD59-A6C34878D82A}">
                    <a16:rowId xmlns:a16="http://schemas.microsoft.com/office/drawing/2014/main" val="10003"/>
                  </a:ext>
                </a:extLst>
              </a:tr>
            </a:tbl>
          </a:graphicData>
        </a:graphic>
      </p:graphicFrame>
      <p:sp>
        <p:nvSpPr>
          <p:cNvPr id="7" name="TextBox 6"/>
          <p:cNvSpPr txBox="1"/>
          <p:nvPr/>
        </p:nvSpPr>
        <p:spPr>
          <a:xfrm>
            <a:off x="1600200" y="4751696"/>
            <a:ext cx="970137" cy="369332"/>
          </a:xfrm>
          <a:prstGeom prst="rect">
            <a:avLst/>
          </a:prstGeom>
          <a:noFill/>
        </p:spPr>
        <p:txBody>
          <a:bodyPr wrap="none" rtlCol="0">
            <a:spAutoFit/>
          </a:bodyPr>
          <a:lstStyle/>
          <a:p>
            <a:r>
              <a:rPr lang="en-US" b="1" dirty="0" smtClean="0"/>
              <a:t>Note :</a:t>
            </a:r>
            <a:endParaRPr lang="en-US" b="1" dirty="0"/>
          </a:p>
        </p:txBody>
      </p:sp>
    </p:spTree>
    <p:extLst>
      <p:ext uri="{BB962C8B-B14F-4D97-AF65-F5344CB8AC3E}">
        <p14:creationId xmlns:p14="http://schemas.microsoft.com/office/powerpoint/2010/main" val="207367302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I/O and peripheral devices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457200" y="1038523"/>
            <a:ext cx="6338248" cy="3139321"/>
          </a:xfrm>
          <a:prstGeom prst="rect">
            <a:avLst/>
          </a:prstGeom>
          <a:noFill/>
        </p:spPr>
        <p:txBody>
          <a:bodyPr wrap="square" rtlCol="0">
            <a:spAutoFit/>
          </a:bodyPr>
          <a:lstStyle/>
          <a:p>
            <a:r>
              <a:rPr lang="en-US" b="1" dirty="0" smtClean="0"/>
              <a:t>I/O devices</a:t>
            </a:r>
          </a:p>
          <a:p>
            <a:endParaRPr lang="en-US" b="1" baseline="-25000" dirty="0" smtClean="0"/>
          </a:p>
          <a:p>
            <a:r>
              <a:rPr lang="en-US" sz="1400" b="1" dirty="0" smtClean="0">
                <a:solidFill>
                  <a:srgbClr val="990033"/>
                </a:solidFill>
              </a:rPr>
              <a:t>          </a:t>
            </a:r>
            <a:r>
              <a:rPr lang="en-US" sz="1400" b="1" dirty="0" smtClean="0">
                <a:solidFill>
                  <a:srgbClr val="990033"/>
                </a:solidFill>
                <a:sym typeface="Symbol"/>
              </a:rPr>
              <a:t>  </a:t>
            </a:r>
            <a:r>
              <a:rPr lang="en-US" sz="1400" b="1" dirty="0" smtClean="0">
                <a:solidFill>
                  <a:srgbClr val="990033"/>
                </a:solidFill>
              </a:rPr>
              <a:t>For communication between microprocessor and 	outside world</a:t>
            </a:r>
          </a:p>
          <a:p>
            <a:endParaRPr lang="en-US" sz="1400" b="1" dirty="0">
              <a:solidFill>
                <a:srgbClr val="990033"/>
              </a:solidFill>
            </a:endParaRPr>
          </a:p>
          <a:p>
            <a:r>
              <a:rPr lang="en-US" sz="1400" b="1" dirty="0" smtClean="0">
                <a:solidFill>
                  <a:srgbClr val="990033"/>
                </a:solidFill>
                <a:sym typeface="Symbol"/>
              </a:rPr>
              <a:t>            </a:t>
            </a:r>
            <a:r>
              <a:rPr lang="en-US" sz="1400" b="1" dirty="0" smtClean="0">
                <a:solidFill>
                  <a:srgbClr val="990033"/>
                </a:solidFill>
              </a:rPr>
              <a:t>Keyboards, CRT displays, Printers, Compact Discs 	etc.</a:t>
            </a:r>
          </a:p>
          <a:p>
            <a:endParaRPr lang="en-US" sz="1400" b="1" dirty="0">
              <a:solidFill>
                <a:srgbClr val="990033"/>
              </a:solidFill>
            </a:endParaRPr>
          </a:p>
          <a:p>
            <a:r>
              <a:rPr lang="en-US" sz="1400" b="1" dirty="0" smtClean="0">
                <a:solidFill>
                  <a:srgbClr val="990033"/>
                </a:solidFill>
                <a:sym typeface="Symbol"/>
              </a:rPr>
              <a:t>          </a:t>
            </a:r>
          </a:p>
          <a:p>
            <a:endParaRPr lang="en-US" sz="1400" b="1" dirty="0">
              <a:solidFill>
                <a:srgbClr val="990033"/>
              </a:solidFill>
              <a:sym typeface="Symbol"/>
            </a:endParaRPr>
          </a:p>
          <a:p>
            <a:endParaRPr lang="en-US" sz="1400" b="1" dirty="0" smtClean="0">
              <a:solidFill>
                <a:srgbClr val="990033"/>
              </a:solidFill>
              <a:sym typeface="Symbol"/>
            </a:endParaRPr>
          </a:p>
          <a:p>
            <a:endParaRPr lang="en-US" sz="1400" b="1" dirty="0">
              <a:solidFill>
                <a:srgbClr val="990033"/>
              </a:solidFill>
              <a:sym typeface="Symbol"/>
            </a:endParaRPr>
          </a:p>
          <a:p>
            <a:r>
              <a:rPr lang="en-US" sz="1400" b="1" dirty="0" smtClean="0">
                <a:solidFill>
                  <a:srgbClr val="990033"/>
                </a:solidFill>
                <a:sym typeface="Symbol"/>
              </a:rPr>
              <a:t>            Data transfer types</a:t>
            </a:r>
            <a:endParaRPr lang="en-US" sz="1400" b="1" dirty="0">
              <a:solidFill>
                <a:srgbClr val="990033"/>
              </a:solidFill>
              <a:sym typeface="Symbol"/>
            </a:endParaRPr>
          </a:p>
          <a:p>
            <a:endParaRPr lang="en-US" sz="1400" b="1" dirty="0">
              <a:solidFill>
                <a:srgbClr val="990033"/>
              </a:solidFill>
            </a:endParaRPr>
          </a:p>
        </p:txBody>
      </p:sp>
      <p:sp>
        <p:nvSpPr>
          <p:cNvPr id="6" name="Rectangle 5"/>
          <p:cNvSpPr/>
          <p:nvPr/>
        </p:nvSpPr>
        <p:spPr>
          <a:xfrm>
            <a:off x="1676400" y="2895600"/>
            <a:ext cx="2057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solidFill>
                  <a:srgbClr val="C00000"/>
                </a:solidFill>
              </a:rPr>
              <a:t>Microprocessor</a:t>
            </a:r>
            <a:endParaRPr lang="en-US" sz="1400" b="1" dirty="0">
              <a:solidFill>
                <a:srgbClr val="C00000"/>
              </a:solidFill>
            </a:endParaRPr>
          </a:p>
        </p:txBody>
      </p:sp>
      <p:sp>
        <p:nvSpPr>
          <p:cNvPr id="9" name="Rectangle 8"/>
          <p:cNvSpPr/>
          <p:nvPr/>
        </p:nvSpPr>
        <p:spPr>
          <a:xfrm>
            <a:off x="6740856" y="2895600"/>
            <a:ext cx="2071048"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solidFill>
                  <a:srgbClr val="C00000"/>
                </a:solidFill>
              </a:rPr>
              <a:t>I/ O devices</a:t>
            </a:r>
            <a:endParaRPr lang="en-US" sz="1400" b="1" dirty="0">
              <a:solidFill>
                <a:srgbClr val="C00000"/>
              </a:solidFill>
            </a:endParaRPr>
          </a:p>
        </p:txBody>
      </p:sp>
      <p:sp>
        <p:nvSpPr>
          <p:cNvPr id="10" name="Rectangle 9"/>
          <p:cNvSpPr/>
          <p:nvPr/>
        </p:nvSpPr>
        <p:spPr>
          <a:xfrm>
            <a:off x="4038600" y="2895600"/>
            <a:ext cx="2362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solidFill>
                  <a:srgbClr val="C00000"/>
                </a:solidFill>
              </a:rPr>
              <a:t>Ports / Buffer IC’s</a:t>
            </a:r>
          </a:p>
          <a:p>
            <a:pPr algn="ctr"/>
            <a:r>
              <a:rPr lang="en-US" sz="1400" b="1" dirty="0" smtClean="0">
                <a:solidFill>
                  <a:srgbClr val="C00000"/>
                </a:solidFill>
              </a:rPr>
              <a:t>(interface circuitry)</a:t>
            </a:r>
            <a:endParaRPr lang="en-US" sz="1400" b="1" dirty="0">
              <a:solidFill>
                <a:srgbClr val="C00000"/>
              </a:solidFill>
            </a:endParaRPr>
          </a:p>
        </p:txBody>
      </p:sp>
      <p:cxnSp>
        <p:nvCxnSpPr>
          <p:cNvPr id="13" name="Straight Arrow Connector 12"/>
          <p:cNvCxnSpPr/>
          <p:nvPr/>
        </p:nvCxnSpPr>
        <p:spPr>
          <a:xfrm>
            <a:off x="3733800"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14448"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10000"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88910" y="3891888"/>
            <a:ext cx="14786" cy="1975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90048" y="4002206"/>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02787" y="4165979"/>
            <a:ext cx="4098013" cy="2677656"/>
          </a:xfrm>
          <a:prstGeom prst="rect">
            <a:avLst/>
          </a:prstGeom>
          <a:noFill/>
        </p:spPr>
        <p:txBody>
          <a:bodyPr wrap="square" rtlCol="0">
            <a:spAutoFit/>
          </a:bodyPr>
          <a:lstStyle/>
          <a:p>
            <a:r>
              <a:rPr lang="en-US" sz="1400" b="1" dirty="0" smtClean="0"/>
              <a:t>Programmed I/ O</a:t>
            </a:r>
          </a:p>
          <a:p>
            <a:r>
              <a:rPr lang="en-US" sz="1400" b="1" dirty="0" smtClean="0">
                <a:solidFill>
                  <a:srgbClr val="C00000"/>
                </a:solidFill>
              </a:rPr>
              <a:t>	Data transfer is accomplished 	through an I/O port 	controlled by software</a:t>
            </a:r>
          </a:p>
          <a:p>
            <a:endParaRPr lang="en-US" sz="1400" b="1" dirty="0"/>
          </a:p>
          <a:p>
            <a:r>
              <a:rPr lang="en-US" sz="1400" b="1" dirty="0" smtClean="0"/>
              <a:t>Interrupt </a:t>
            </a:r>
            <a:r>
              <a:rPr lang="en-US" sz="1400" b="1" dirty="0"/>
              <a:t>driven I/ O</a:t>
            </a:r>
          </a:p>
          <a:p>
            <a:pPr lvl="2"/>
            <a:r>
              <a:rPr lang="en-US" sz="1400" b="1" dirty="0" smtClean="0">
                <a:solidFill>
                  <a:srgbClr val="C00000"/>
                </a:solidFill>
              </a:rPr>
              <a:t>I/O device interrupts the processor and initiate data transfer</a:t>
            </a:r>
            <a:endParaRPr lang="en-US" sz="1400" b="1" dirty="0"/>
          </a:p>
          <a:p>
            <a:r>
              <a:rPr lang="en-US" sz="1400" b="1" dirty="0" smtClean="0"/>
              <a:t>Direct memory access</a:t>
            </a:r>
          </a:p>
          <a:p>
            <a:pPr lvl="2"/>
            <a:r>
              <a:rPr lang="en-US" sz="1400" b="1" dirty="0" smtClean="0">
                <a:solidFill>
                  <a:srgbClr val="C00000"/>
                </a:solidFill>
              </a:rPr>
              <a:t>Data transfer is achieved by bypassing the microprocessor</a:t>
            </a:r>
            <a:endParaRPr lang="en-US" sz="1400" b="1" dirty="0">
              <a:solidFill>
                <a:srgbClr val="C00000"/>
              </a:solidFill>
            </a:endParaRPr>
          </a:p>
        </p:txBody>
      </p:sp>
      <p:cxnSp>
        <p:nvCxnSpPr>
          <p:cNvPr id="28" name="Straight Connector 27"/>
          <p:cNvCxnSpPr/>
          <p:nvPr/>
        </p:nvCxnSpPr>
        <p:spPr>
          <a:xfrm>
            <a:off x="1703696" y="5064456"/>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08814" y="5871949"/>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72301" y="3891888"/>
            <a:ext cx="2137580" cy="738664"/>
          </a:xfrm>
          <a:prstGeom prst="rect">
            <a:avLst/>
          </a:prstGeom>
          <a:noFill/>
        </p:spPr>
        <p:txBody>
          <a:bodyPr wrap="square" rtlCol="0">
            <a:spAutoFit/>
          </a:bodyPr>
          <a:lstStyle/>
          <a:p>
            <a:r>
              <a:rPr lang="en-US" sz="1400" b="1" dirty="0" smtClean="0"/>
              <a:t>Memory mapped</a:t>
            </a:r>
          </a:p>
          <a:p>
            <a:endParaRPr lang="en-US" sz="1400" b="1" dirty="0"/>
          </a:p>
          <a:p>
            <a:r>
              <a:rPr lang="en-US" sz="1400" b="1" dirty="0" smtClean="0"/>
              <a:t>I/O mapped</a:t>
            </a:r>
            <a:endParaRPr lang="en-US" sz="1400" b="1" dirty="0"/>
          </a:p>
        </p:txBody>
      </p:sp>
      <p:cxnSp>
        <p:nvCxnSpPr>
          <p:cNvPr id="37" name="Straight Connector 36"/>
          <p:cNvCxnSpPr/>
          <p:nvPr/>
        </p:nvCxnSpPr>
        <p:spPr>
          <a:xfrm flipV="1">
            <a:off x="6400800" y="4002206"/>
            <a:ext cx="571501"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4448" y="4307006"/>
            <a:ext cx="557853" cy="188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3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and 8088 comparison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3756028"/>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smtClean="0">
                          <a:solidFill>
                            <a:srgbClr val="FF0000"/>
                          </a:solidFill>
                        </a:rPr>
                        <a:t>Memory mapping</a:t>
                      </a:r>
                      <a:endParaRPr lang="en-US" sz="1400"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FF0000"/>
                          </a:solidFill>
                        </a:rPr>
                        <a:t>I/O mapping</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559196866"/>
              </p:ext>
            </p:extLst>
          </p:nvPr>
        </p:nvGraphicFramePr>
        <p:xfrm>
          <a:off x="685800" y="1295400"/>
          <a:ext cx="7696200" cy="6604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2060"/>
                          </a:solidFill>
                        </a:rPr>
                        <a:t>20 bit address are provided</a:t>
                      </a:r>
                      <a:r>
                        <a:rPr lang="en-US" sz="1400" baseline="0" dirty="0" smtClean="0">
                          <a:solidFill>
                            <a:srgbClr val="002060"/>
                          </a:solidFill>
                        </a:rPr>
                        <a:t> for I/O devices</a:t>
                      </a:r>
                      <a:endParaRPr lang="en-US" sz="1400" baseline="-25000" dirty="0" smtClean="0">
                        <a:solidFill>
                          <a:srgbClr val="002060"/>
                        </a:solidFill>
                      </a:endParaRP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8-bit or 16-bit addresses are provided for I/O devices</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653534621"/>
              </p:ext>
            </p:extLst>
          </p:nvPr>
        </p:nvGraphicFramePr>
        <p:xfrm>
          <a:off x="685800" y="2008496"/>
          <a:ext cx="7696200" cy="13716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70C0"/>
                          </a:solidFill>
                        </a:rPr>
                        <a:t>The I/O ports or</a:t>
                      </a:r>
                      <a:r>
                        <a:rPr lang="en-US" sz="1400" baseline="0" dirty="0" smtClean="0">
                          <a:solidFill>
                            <a:srgbClr val="0070C0"/>
                          </a:solidFill>
                        </a:rPr>
                        <a:t> peripherals can be treated like memory locations and so all instructions related to memory can be used for data transmission between I/O device and processor</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smtClean="0">
                          <a:solidFill>
                            <a:srgbClr val="0070C0"/>
                          </a:solidFill>
                        </a:rPr>
                        <a:t>Only IN and OUT instructions can be used for data</a:t>
                      </a:r>
                      <a:r>
                        <a:rPr lang="en-US" sz="1400" baseline="0" dirty="0" smtClean="0">
                          <a:solidFill>
                            <a:srgbClr val="0070C0"/>
                          </a:solidFill>
                        </a:rPr>
                        <a:t> transfer between I/O device and processor</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603415484"/>
              </p:ext>
            </p:extLst>
          </p:nvPr>
        </p:nvGraphicFramePr>
        <p:xfrm>
          <a:off x="685800" y="3444240"/>
          <a:ext cx="7696200" cy="5181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2060"/>
                          </a:solidFill>
                        </a:rPr>
                        <a:t>Data can be</a:t>
                      </a:r>
                      <a:r>
                        <a:rPr lang="en-US" sz="1400" baseline="0" dirty="0" smtClean="0">
                          <a:solidFill>
                            <a:srgbClr val="002060"/>
                          </a:solidFill>
                        </a:rPr>
                        <a:t> moved from any register to ports and vice versa</a:t>
                      </a:r>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Data transfer takes place only between accumulator and</a:t>
                      </a:r>
                      <a:r>
                        <a:rPr lang="en-US" sz="1400" baseline="0" dirty="0" smtClean="0">
                          <a:solidFill>
                            <a:srgbClr val="002060"/>
                          </a:solidFill>
                        </a:rPr>
                        <a:t> ports</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266950125"/>
              </p:ext>
            </p:extLst>
          </p:nvPr>
        </p:nvGraphicFramePr>
        <p:xfrm>
          <a:off x="685800" y="4006528"/>
          <a:ext cx="7696200" cy="15849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70C0"/>
                          </a:solidFill>
                        </a:rPr>
                        <a:t>When memory mapping is used for I/O devices, full memory address space cannot be used for addressing memory. </a:t>
                      </a:r>
                    </a:p>
                    <a:p>
                      <a:pPr algn="l"/>
                      <a:endParaRPr lang="en-US" sz="1400" dirty="0" smtClean="0">
                        <a:solidFill>
                          <a:srgbClr val="0070C0"/>
                        </a:solidFill>
                        <a:sym typeface="Symbol"/>
                      </a:endParaRPr>
                    </a:p>
                    <a:p>
                      <a:pPr algn="l"/>
                      <a:r>
                        <a:rPr lang="en-US" sz="1400" dirty="0" smtClean="0">
                          <a:solidFill>
                            <a:srgbClr val="0070C0"/>
                          </a:solidFill>
                          <a:sym typeface="Symbol"/>
                        </a:rPr>
                        <a:t> Useful only for small systems where memory requirement is</a:t>
                      </a:r>
                      <a:r>
                        <a:rPr lang="en-US" sz="1400" baseline="0" dirty="0" smtClean="0">
                          <a:solidFill>
                            <a:srgbClr val="0070C0"/>
                          </a:solidFill>
                          <a:sym typeface="Symbol"/>
                        </a:rPr>
                        <a:t> less</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smtClean="0">
                          <a:solidFill>
                            <a:srgbClr val="0070C0"/>
                          </a:solidFill>
                        </a:rPr>
                        <a:t>Full memory space</a:t>
                      </a:r>
                      <a:r>
                        <a:rPr lang="en-US" sz="1400" baseline="0" dirty="0" smtClean="0">
                          <a:solidFill>
                            <a:srgbClr val="0070C0"/>
                          </a:solidFill>
                        </a:rPr>
                        <a:t> can be used for addressing memory.</a:t>
                      </a:r>
                    </a:p>
                    <a:p>
                      <a:pPr algn="l"/>
                      <a:endParaRPr lang="en-US" sz="1400" dirty="0" smtClean="0">
                        <a:solidFill>
                          <a:srgbClr val="0070C0"/>
                        </a:solidFill>
                        <a:sym typeface="Symbol"/>
                      </a:endParaRPr>
                    </a:p>
                    <a:p>
                      <a:pPr algn="l"/>
                      <a:r>
                        <a:rPr lang="en-US" sz="1400" dirty="0" smtClean="0">
                          <a:solidFill>
                            <a:srgbClr val="0070C0"/>
                          </a:solidFill>
                          <a:sym typeface="Symbol"/>
                        </a:rPr>
                        <a:t> Suitable for systems</a:t>
                      </a:r>
                      <a:r>
                        <a:rPr lang="en-US" sz="1400" baseline="0" dirty="0" smtClean="0">
                          <a:solidFill>
                            <a:srgbClr val="0070C0"/>
                          </a:solidFill>
                          <a:sym typeface="Symbol"/>
                        </a:rPr>
                        <a:t> which require large memory capacity</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771043857"/>
                  </p:ext>
                </p:extLst>
              </p:nvPr>
            </p:nvGraphicFramePr>
            <p:xfrm>
              <a:off x="685800" y="5587859"/>
              <a:ext cx="7696200" cy="1158685"/>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b="1" dirty="0" smtClean="0">
                              <a:solidFill>
                                <a:srgbClr val="002060"/>
                              </a:solidFill>
                            </a:rPr>
                            <a:t>For accessing the memory mapped devices, the processor executes memory read or write cycle.</a:t>
                          </a:r>
                        </a:p>
                        <a:p>
                          <a:pPr algn="l"/>
                          <a:endParaRPr lang="en-US" sz="1400" b="1" i="1" dirty="0" smtClean="0">
                            <a:solidFill>
                              <a:srgbClr val="002060"/>
                            </a:solidFill>
                            <a:latin typeface="Cambria Math"/>
                          </a:endParaRPr>
                        </a:p>
                        <a:p>
                          <a:pPr algn="l"/>
                          <a:r>
                            <a:rPr lang="en-US" sz="1400" b="1" dirty="0" smtClean="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smtClean="0">
                              <a:solidFill>
                                <a:srgbClr val="002060"/>
                              </a:solidFill>
                            </a:rPr>
                            <a:t> is asserted high</a:t>
                          </a:r>
                          <a:endParaRPr lang="en-US" sz="1400" dirty="0">
                            <a:solidFill>
                              <a:srgbClr val="00206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smtClean="0">
                              <a:solidFill>
                                <a:srgbClr val="002060"/>
                              </a:solidFill>
                            </a:rPr>
                            <a:t>For accessing the I/O mapped devices, the processor executes I/O read or write cycle.</a:t>
                          </a:r>
                        </a:p>
                        <a:p>
                          <a:pPr algn="l"/>
                          <a:endParaRPr lang="en-US" sz="1400" b="1" i="1" dirty="0" smtClean="0">
                            <a:solidFill>
                              <a:srgbClr val="002060"/>
                            </a:solidFill>
                            <a:latin typeface="Cambria Math"/>
                          </a:endParaRPr>
                        </a:p>
                        <a:p>
                          <a:pPr algn="l"/>
                          <a:r>
                            <a:rPr lang="en-US" sz="1400" b="1" dirty="0" smtClean="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smtClean="0">
                              <a:solidFill>
                                <a:srgbClr val="002060"/>
                              </a:solidFill>
                            </a:rPr>
                            <a:t> is asserted low</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771043857"/>
                  </p:ext>
                </p:extLst>
              </p:nvPr>
            </p:nvGraphicFramePr>
            <p:xfrm>
              <a:off x="685800" y="5587859"/>
              <a:ext cx="7696200" cy="1158685"/>
            </p:xfrm>
            <a:graphic>
              <a:graphicData uri="http://schemas.openxmlformats.org/drawingml/2006/table">
                <a:tbl>
                  <a:tblPr firstRow="1" bandRow="1">
                    <a:tableStyleId>{5C22544A-7EE6-4342-B048-85BDC9FD1C3A}</a:tableStyleId>
                  </a:tblPr>
                  <a:tblGrid>
                    <a:gridCol w="3810000"/>
                    <a:gridCol w="3886200"/>
                  </a:tblGrid>
                  <a:tr h="115868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60" t="-526" r="-101920" b="-52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98273" t="-526" b="-5263"/>
                          </a:stretch>
                        </a:blipFill>
                      </a:tcPr>
                    </a:tc>
                  </a:tr>
                </a:tbl>
              </a:graphicData>
            </a:graphic>
          </p:graphicFrame>
        </mc:Fallback>
      </mc:AlternateContent>
    </p:spTree>
    <p:extLst>
      <p:ext uri="{BB962C8B-B14F-4D97-AF65-F5344CB8AC3E}">
        <p14:creationId xmlns:p14="http://schemas.microsoft.com/office/powerpoint/2010/main" val="118462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8086  and  8088  comparison</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3238261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E6815B-E59C-4D87-B1F6-ECBDD22AF1DC}" type="slidenum">
              <a:rPr lang="en-US" smtClean="0"/>
              <a:pPr/>
              <a:t>12</a:t>
            </a:fld>
            <a:endParaRPr lang="en-US" dirty="0"/>
          </a:p>
        </p:txBody>
      </p:sp>
    </p:spTree>
    <p:extLst>
      <p:ext uri="{BB962C8B-B14F-4D97-AF65-F5344CB8AC3E}">
        <p14:creationId xmlns:p14="http://schemas.microsoft.com/office/powerpoint/2010/main" val="364650640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and 8088 comparison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73314367"/>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smtClean="0">
                          <a:solidFill>
                            <a:srgbClr val="FF0000"/>
                          </a:solidFill>
                        </a:rPr>
                        <a:t>8086</a:t>
                      </a:r>
                      <a:endParaRPr lang="en-US" sz="1400"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FF0000"/>
                          </a:solidFill>
                        </a:rPr>
                        <a:t>8088</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124660739"/>
              </p:ext>
            </p:extLst>
          </p:nvPr>
        </p:nvGraphicFramePr>
        <p:xfrm>
          <a:off x="685800" y="1447800"/>
          <a:ext cx="7696200" cy="30480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304800">
                <a:tc>
                  <a:txBody>
                    <a:bodyPr/>
                    <a:lstStyle/>
                    <a:p>
                      <a:pPr algn="l"/>
                      <a:r>
                        <a:rPr lang="en-US" sz="1400" dirty="0" smtClean="0">
                          <a:solidFill>
                            <a:srgbClr val="0070C0"/>
                          </a:solidFill>
                        </a:rPr>
                        <a:t>Similar EU</a:t>
                      </a:r>
                      <a:r>
                        <a:rPr lang="en-US" sz="1400" baseline="0" dirty="0" smtClean="0">
                          <a:solidFill>
                            <a:srgbClr val="0070C0"/>
                          </a:solidFill>
                        </a:rPr>
                        <a:t> </a:t>
                      </a:r>
                      <a:r>
                        <a:rPr lang="en-US" sz="1400" dirty="0" smtClean="0">
                          <a:solidFill>
                            <a:srgbClr val="0070C0"/>
                          </a:solidFill>
                        </a:rPr>
                        <a:t>and Instruction set ; dissimilar BIU</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837521134"/>
              </p:ext>
            </p:extLst>
          </p:nvPr>
        </p:nvGraphicFramePr>
        <p:xfrm>
          <a:off x="685800" y="1869440"/>
          <a:ext cx="7696200" cy="8737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16-bit Data</a:t>
                      </a:r>
                      <a:r>
                        <a:rPr lang="en-US" sz="1400" baseline="0" dirty="0" smtClean="0">
                          <a:solidFill>
                            <a:srgbClr val="002060"/>
                          </a:solidFill>
                        </a:rPr>
                        <a:t> bus lines obtained by </a:t>
                      </a:r>
                      <a:r>
                        <a:rPr lang="en-US" sz="1400" baseline="0" dirty="0" err="1" smtClean="0">
                          <a:solidFill>
                            <a:srgbClr val="002060"/>
                          </a:solidFill>
                        </a:rPr>
                        <a:t>demultiplexing</a:t>
                      </a:r>
                      <a:r>
                        <a:rPr lang="en-US" sz="1400" baseline="0" dirty="0" smtClean="0">
                          <a:solidFill>
                            <a:srgbClr val="002060"/>
                          </a:solidFill>
                        </a:rPr>
                        <a:t> AD</a:t>
                      </a:r>
                      <a:r>
                        <a:rPr lang="en-US" sz="1400" baseline="-25000" dirty="0" smtClean="0">
                          <a:solidFill>
                            <a:srgbClr val="002060"/>
                          </a:solidFill>
                        </a:rPr>
                        <a:t>0</a:t>
                      </a:r>
                      <a:r>
                        <a:rPr lang="en-US" sz="1400" baseline="0" dirty="0" smtClean="0">
                          <a:solidFill>
                            <a:srgbClr val="002060"/>
                          </a:solidFill>
                        </a:rPr>
                        <a:t> – AD</a:t>
                      </a:r>
                      <a:r>
                        <a:rPr lang="en-US" sz="1400" baseline="-25000" dirty="0" smtClean="0">
                          <a:solidFill>
                            <a:srgbClr val="002060"/>
                          </a:solidFill>
                        </a:rPr>
                        <a:t>15</a:t>
                      </a: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8-bit Data</a:t>
                      </a:r>
                      <a:r>
                        <a:rPr lang="en-US" sz="1400" baseline="0" dirty="0" smtClean="0">
                          <a:solidFill>
                            <a:srgbClr val="002060"/>
                          </a:solidFill>
                        </a:rPr>
                        <a:t> bus lines obtained by </a:t>
                      </a:r>
                      <a:r>
                        <a:rPr lang="en-US" sz="1400" baseline="0" dirty="0" err="1" smtClean="0">
                          <a:solidFill>
                            <a:srgbClr val="002060"/>
                          </a:solidFill>
                        </a:rPr>
                        <a:t>demultiplexing</a:t>
                      </a:r>
                      <a:r>
                        <a:rPr lang="en-US" sz="1400" baseline="0" dirty="0" smtClean="0">
                          <a:solidFill>
                            <a:srgbClr val="002060"/>
                          </a:solidFill>
                        </a:rPr>
                        <a:t> AD</a:t>
                      </a:r>
                      <a:r>
                        <a:rPr lang="en-US" sz="1400" baseline="-25000" dirty="0" smtClean="0">
                          <a:solidFill>
                            <a:srgbClr val="002060"/>
                          </a:solidFill>
                        </a:rPr>
                        <a:t>0</a:t>
                      </a:r>
                      <a:r>
                        <a:rPr lang="en-US" sz="1400" baseline="0" dirty="0" smtClean="0">
                          <a:solidFill>
                            <a:srgbClr val="002060"/>
                          </a:solidFill>
                        </a:rPr>
                        <a:t> – AD</a:t>
                      </a:r>
                      <a:r>
                        <a:rPr lang="en-US" sz="1400" baseline="-25000" dirty="0" smtClean="0">
                          <a:solidFill>
                            <a:srgbClr val="002060"/>
                          </a:solidFill>
                        </a:rPr>
                        <a:t>7</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182052395"/>
              </p:ext>
            </p:extLst>
          </p:nvPr>
        </p:nvGraphicFramePr>
        <p:xfrm>
          <a:off x="685800" y="25450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70C0"/>
                        </a:solidFill>
                      </a:endParaRPr>
                    </a:p>
                    <a:p>
                      <a:pPr algn="l"/>
                      <a:r>
                        <a:rPr lang="en-US" sz="1400" dirty="0" smtClean="0">
                          <a:solidFill>
                            <a:srgbClr val="0070C0"/>
                          </a:solidFill>
                        </a:rPr>
                        <a:t>20-bit address bus</a:t>
                      </a:r>
                    </a:p>
                    <a:p>
                      <a:pPr algn="l"/>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70C0"/>
                        </a:solidFill>
                      </a:endParaRPr>
                    </a:p>
                    <a:p>
                      <a:pPr algn="l"/>
                      <a:r>
                        <a:rPr lang="en-US" sz="1400" dirty="0" smtClean="0">
                          <a:solidFill>
                            <a:srgbClr val="0070C0"/>
                          </a:solidFill>
                        </a:rPr>
                        <a:t>8-bit address bus</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066635852"/>
              </p:ext>
            </p:extLst>
          </p:nvPr>
        </p:nvGraphicFramePr>
        <p:xfrm>
          <a:off x="685800" y="3093720"/>
          <a:ext cx="7696200" cy="9448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Two banks of memory each of 512 kb</a:t>
                      </a:r>
                    </a:p>
                    <a:p>
                      <a:pPr algn="l"/>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Single memory bank</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98514656"/>
              </p:ext>
            </p:extLst>
          </p:nvPr>
        </p:nvGraphicFramePr>
        <p:xfrm>
          <a:off x="685800" y="38404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70C0"/>
                        </a:solidFill>
                      </a:endParaRPr>
                    </a:p>
                    <a:p>
                      <a:pPr algn="l"/>
                      <a:r>
                        <a:rPr lang="en-US" sz="1400" dirty="0" smtClean="0">
                          <a:solidFill>
                            <a:srgbClr val="0070C0"/>
                          </a:solidFill>
                        </a:rPr>
                        <a:t>6-bit instruction queue</a:t>
                      </a:r>
                    </a:p>
                    <a:p>
                      <a:pPr algn="l"/>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70C0"/>
                        </a:solidFill>
                      </a:endParaRPr>
                    </a:p>
                    <a:p>
                      <a:pPr algn="l"/>
                      <a:r>
                        <a:rPr lang="en-US" sz="1400" dirty="0" smtClean="0">
                          <a:solidFill>
                            <a:srgbClr val="0070C0"/>
                          </a:solidFill>
                        </a:rPr>
                        <a:t>4-bit instruction queue</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523660519"/>
              </p:ext>
            </p:extLst>
          </p:nvPr>
        </p:nvGraphicFramePr>
        <p:xfrm>
          <a:off x="685800" y="43738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Clock speeds: 5 / 8 / 10 MHz</a:t>
                      </a:r>
                    </a:p>
                    <a:p>
                      <a:pPr algn="l"/>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2060"/>
                        </a:solidFill>
                      </a:endParaRPr>
                    </a:p>
                    <a:p>
                      <a:pPr algn="l"/>
                      <a:r>
                        <a:rPr lang="en-US" sz="1400" dirty="0" smtClean="0">
                          <a:solidFill>
                            <a:srgbClr val="002060"/>
                          </a:solidFill>
                        </a:rPr>
                        <a:t>5 / 8 MHz</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829158202"/>
                  </p:ext>
                </p:extLst>
              </p:nvPr>
            </p:nvGraphicFramePr>
            <p:xfrm>
              <a:off x="685800" y="4922075"/>
              <a:ext cx="7696200" cy="945325"/>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70C0"/>
                            </a:solidFill>
                          </a:endParaRPr>
                        </a:p>
                        <a:p>
                          <a:pPr algn="l"/>
                          <a:r>
                            <a:rPr lang="en-US" sz="1400" dirty="0" smtClean="0">
                              <a:solidFill>
                                <a:srgbClr val="0070C0"/>
                              </a:solidFill>
                            </a:rPr>
                            <a:t>In MIN mode, pin 28 is assigned the signal M / </a:t>
                          </a:r>
                          <a14:m>
                            <m:oMath xmlns:m="http://schemas.openxmlformats.org/officeDocument/2006/math">
                              <m:acc>
                                <m:accPr>
                                  <m:chr m:val="̅"/>
                                  <m:ctrlPr>
                                    <a:rPr lang="en-US" sz="1400" i="1" smtClean="0">
                                      <a:solidFill>
                                        <a:srgbClr val="0070C0"/>
                                      </a:solidFill>
                                      <a:latin typeface="Cambria Math" panose="02040503050406030204" pitchFamily="18" charset="0"/>
                                    </a:rPr>
                                  </m:ctrlPr>
                                </m:accPr>
                                <m:e>
                                  <m:r>
                                    <a:rPr lang="en-US" sz="1400" b="1" i="0" smtClean="0">
                                      <a:solidFill>
                                        <a:srgbClr val="0070C0"/>
                                      </a:solidFill>
                                      <a:latin typeface="Cambria Math"/>
                                    </a:rPr>
                                    <m:t>𝐈𝐎</m:t>
                                  </m:r>
                                </m:e>
                              </m:acc>
                            </m:oMath>
                          </a14:m>
                          <a:endParaRPr lang="en-US" sz="1400" dirty="0" smtClean="0">
                            <a:solidFill>
                              <a:srgbClr val="0070C0"/>
                            </a:solidFill>
                          </a:endParaRPr>
                        </a:p>
                        <a:p>
                          <a:pPr algn="l"/>
                          <a:endParaRPr lang="en-US" sz="1400" dirty="0">
                            <a:solidFill>
                              <a:srgbClr val="0070C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70C0"/>
                            </a:solidFill>
                          </a:endParaRPr>
                        </a:p>
                        <a:p>
                          <a:pPr algn="l"/>
                          <a:r>
                            <a:rPr lang="en-US" sz="1400" dirty="0" smtClean="0">
                              <a:solidFill>
                                <a:srgbClr val="0070C0"/>
                              </a:solidFill>
                            </a:rPr>
                            <a:t>In MIN mode, pin 28 is assigned the signal IO / </a:t>
                          </a:r>
                          <a14:m>
                            <m:oMath xmlns:m="http://schemas.openxmlformats.org/officeDocument/2006/math">
                              <m:acc>
                                <m:accPr>
                                  <m:chr m:val="̅"/>
                                  <m:ctrlPr>
                                    <a:rPr lang="en-US" sz="1400" i="1" smtClean="0">
                                      <a:solidFill>
                                        <a:srgbClr val="0070C0"/>
                                      </a:solidFill>
                                      <a:latin typeface="Cambria Math" panose="02040503050406030204" pitchFamily="18" charset="0"/>
                                    </a:rPr>
                                  </m:ctrlPr>
                                </m:accPr>
                                <m:e>
                                  <m:r>
                                    <a:rPr lang="en-US" sz="1400" b="1" i="0" smtClean="0">
                                      <a:solidFill>
                                        <a:srgbClr val="0070C0"/>
                                      </a:solidFill>
                                      <a:latin typeface="Cambria Math"/>
                                    </a:rPr>
                                    <m:t>𝐌</m:t>
                                  </m:r>
                                </m:e>
                              </m:acc>
                            </m:oMath>
                          </a14:m>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829158202"/>
                  </p:ext>
                </p:extLst>
              </p:nvPr>
            </p:nvGraphicFramePr>
            <p:xfrm>
              <a:off x="685800" y="4922075"/>
              <a:ext cx="7696200" cy="945325"/>
            </p:xfrm>
            <a:graphic>
              <a:graphicData uri="http://schemas.openxmlformats.org/drawingml/2006/table">
                <a:tbl>
                  <a:tblPr firstRow="1" bandRow="1">
                    <a:tableStyleId>{5C22544A-7EE6-4342-B048-85BDC9FD1C3A}</a:tableStyleId>
                  </a:tblPr>
                  <a:tblGrid>
                    <a:gridCol w="3810000"/>
                    <a:gridCol w="3886200"/>
                  </a:tblGrid>
                  <a:tr h="94532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blipFill rotWithShape="1">
                          <a:blip r:embed="rId3"/>
                          <a:stretch>
                            <a:fillRect l="-160" r="-10192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blipFill rotWithShape="1">
                          <a:blip r:embed="rId3"/>
                          <a:stretch>
                            <a:fillRect l="-9827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4280947856"/>
                  </p:ext>
                </p:extLst>
              </p:nvPr>
            </p:nvGraphicFramePr>
            <p:xfrm>
              <a:off x="685800" y="571500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To access higher byte, </a:t>
                          </a:r>
                          <a14:m>
                            <m:oMath xmlns:m="http://schemas.openxmlformats.org/officeDocument/2006/math">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𝐁𝐇𝐄</m:t>
                                  </m:r>
                                </m:e>
                              </m:acc>
                            </m:oMath>
                          </a14:m>
                          <a:r>
                            <a:rPr lang="en-US" sz="1400" dirty="0" smtClean="0">
                              <a:solidFill>
                                <a:srgbClr val="002060"/>
                              </a:solidFill>
                            </a:rPr>
                            <a:t> signal is used</a:t>
                          </a:r>
                          <a:endParaRPr lang="en-US" sz="1400" dirty="0">
                            <a:solidFill>
                              <a:srgbClr val="00206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400" dirty="0" smtClean="0">
                            <a:solidFill>
                              <a:srgbClr val="002060"/>
                            </a:solidFill>
                          </a:endParaRPr>
                        </a:p>
                        <a:p>
                          <a:pPr algn="l"/>
                          <a:r>
                            <a:rPr lang="en-US" sz="1400" dirty="0" smtClean="0">
                              <a:solidFill>
                                <a:srgbClr val="002060"/>
                              </a:solidFill>
                            </a:rPr>
                            <a:t>No such signal required,</a:t>
                          </a:r>
                          <a:r>
                            <a:rPr lang="en-US" sz="1400" baseline="0" dirty="0" smtClean="0">
                              <a:solidFill>
                                <a:srgbClr val="002060"/>
                              </a:solidFill>
                            </a:rPr>
                            <a:t> since the data width is only 1-byte</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4280947856"/>
                  </p:ext>
                </p:extLst>
              </p:nvPr>
            </p:nvGraphicFramePr>
            <p:xfrm>
              <a:off x="685800" y="5715000"/>
              <a:ext cx="7696200" cy="731520"/>
            </p:xfrm>
            <a:graphic>
              <a:graphicData uri="http://schemas.openxmlformats.org/drawingml/2006/table">
                <a:tbl>
                  <a:tblPr firstRow="1" bandRow="1">
                    <a:tableStyleId>{5C22544A-7EE6-4342-B048-85BDC9FD1C3A}</a:tableStyleId>
                  </a:tblPr>
                  <a:tblGrid>
                    <a:gridCol w="3810000"/>
                    <a:gridCol w="3886200"/>
                  </a:tblGrid>
                  <a:tr h="73152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60" t="-833" r="-101920" b="-7500"/>
                          </a:stretch>
                        </a:blipFill>
                      </a:tcPr>
                    </a:tc>
                    <a:tc>
                      <a:txBody>
                        <a:bodyPr/>
                        <a:lstStyle/>
                        <a:p>
                          <a:pPr algn="l"/>
                          <a:endParaRPr lang="en-US" sz="1400" dirty="0" smtClean="0">
                            <a:solidFill>
                              <a:srgbClr val="002060"/>
                            </a:solidFill>
                          </a:endParaRPr>
                        </a:p>
                        <a:p>
                          <a:pPr algn="l"/>
                          <a:r>
                            <a:rPr lang="en-US" sz="1400" dirty="0" smtClean="0">
                              <a:solidFill>
                                <a:srgbClr val="002060"/>
                              </a:solidFill>
                            </a:rPr>
                            <a:t>No such signal required,</a:t>
                          </a:r>
                          <a:r>
                            <a:rPr lang="en-US" sz="1400" baseline="0" dirty="0" smtClean="0">
                              <a:solidFill>
                                <a:srgbClr val="002060"/>
                              </a:solidFill>
                            </a:rPr>
                            <a:t> since the data width is only 1-byte</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40476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8087  Coprocessor</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2096064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230021" y="1447800"/>
            <a:ext cx="2103461" cy="646331"/>
          </a:xfrm>
          <a:prstGeom prst="rect">
            <a:avLst/>
          </a:prstGeom>
          <a:noFill/>
        </p:spPr>
        <p:txBody>
          <a:bodyPr wrap="none" rtlCol="0">
            <a:spAutoFit/>
          </a:bodyPr>
          <a:lstStyle/>
          <a:p>
            <a:pPr algn="r"/>
            <a:r>
              <a:rPr lang="en-US" b="1" dirty="0" smtClean="0"/>
              <a:t>Multiprocessor</a:t>
            </a:r>
          </a:p>
          <a:p>
            <a:pPr algn="r"/>
            <a:r>
              <a:rPr lang="en-US" b="1" dirty="0" smtClean="0"/>
              <a:t>system</a:t>
            </a:r>
            <a:endParaRPr lang="en-US" b="1" dirty="0"/>
          </a:p>
        </p:txBody>
      </p:sp>
      <p:cxnSp>
        <p:nvCxnSpPr>
          <p:cNvPr id="8" name="Straight Connector 7"/>
          <p:cNvCxnSpPr/>
          <p:nvPr/>
        </p:nvCxnSpPr>
        <p:spPr>
          <a:xfrm>
            <a:off x="2347130" y="1545608"/>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1447800"/>
            <a:ext cx="6019800" cy="1169551"/>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A microprocessor system comprising of two or more processors</a:t>
            </a:r>
          </a:p>
          <a:p>
            <a:pPr marL="285750" indent="-285750">
              <a:buBlip>
                <a:blip r:embed="rId3"/>
              </a:buBlip>
            </a:pPr>
            <a:endParaRPr lang="en-US" sz="1400" b="1" dirty="0">
              <a:solidFill>
                <a:srgbClr val="0070C0"/>
              </a:solidFill>
            </a:endParaRPr>
          </a:p>
          <a:p>
            <a:pPr marL="285750" indent="-285750">
              <a:buBlip>
                <a:blip r:embed="rId3"/>
              </a:buBlip>
            </a:pPr>
            <a:r>
              <a:rPr lang="en-US" sz="1400" b="1" dirty="0" smtClean="0">
                <a:solidFill>
                  <a:schemeClr val="accent5">
                    <a:lumMod val="50000"/>
                  </a:schemeClr>
                </a:solidFill>
              </a:rPr>
              <a:t>Distributed processing: </a:t>
            </a:r>
            <a:r>
              <a:rPr lang="en-US" sz="1400" b="1" dirty="0" smtClean="0">
                <a:solidFill>
                  <a:srgbClr val="0070C0"/>
                </a:solidFill>
              </a:rPr>
              <a:t>Entire task is divided in to subtasks  </a:t>
            </a:r>
            <a:endParaRPr lang="en-US" sz="1400" b="1" dirty="0">
              <a:solidFill>
                <a:srgbClr val="0070C0"/>
              </a:solidFill>
            </a:endParaRPr>
          </a:p>
        </p:txBody>
      </p:sp>
      <p:sp>
        <p:nvSpPr>
          <p:cNvPr id="10" name="TextBox 9"/>
          <p:cNvSpPr txBox="1"/>
          <p:nvPr/>
        </p:nvSpPr>
        <p:spPr>
          <a:xfrm>
            <a:off x="638190" y="3163431"/>
            <a:ext cx="1707519" cy="369332"/>
          </a:xfrm>
          <a:prstGeom prst="rect">
            <a:avLst/>
          </a:prstGeom>
          <a:noFill/>
        </p:spPr>
        <p:txBody>
          <a:bodyPr wrap="none" rtlCol="0">
            <a:spAutoFit/>
          </a:bodyPr>
          <a:lstStyle/>
          <a:p>
            <a:pPr algn="r"/>
            <a:r>
              <a:rPr lang="en-US" b="1" dirty="0" smtClean="0"/>
              <a:t>Advantages</a:t>
            </a:r>
            <a:endParaRPr lang="en-US" b="1" dirty="0"/>
          </a:p>
        </p:txBody>
      </p:sp>
      <p:cxnSp>
        <p:nvCxnSpPr>
          <p:cNvPr id="11" name="Straight Connector 10"/>
          <p:cNvCxnSpPr/>
          <p:nvPr/>
        </p:nvCxnSpPr>
        <p:spPr>
          <a:xfrm>
            <a:off x="2359357" y="3261239"/>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6827" y="3163431"/>
            <a:ext cx="6019800" cy="2462213"/>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Better system throughput by having more than one processor</a:t>
            </a:r>
          </a:p>
          <a:p>
            <a:pPr marL="285750" indent="-285750">
              <a:buBlip>
                <a:blip r:embed="rId3"/>
              </a:buBlip>
            </a:pPr>
            <a:endParaRPr lang="en-US" sz="1400" b="1" dirty="0">
              <a:solidFill>
                <a:srgbClr val="0070C0"/>
              </a:solidFill>
            </a:endParaRPr>
          </a:p>
          <a:p>
            <a:pPr marL="285750" indent="-285750">
              <a:buBlip>
                <a:blip r:embed="rId3"/>
              </a:buBlip>
            </a:pPr>
            <a:r>
              <a:rPr lang="en-US" sz="1400" b="1" dirty="0" smtClean="0">
                <a:solidFill>
                  <a:schemeClr val="accent5">
                    <a:lumMod val="50000"/>
                  </a:schemeClr>
                </a:solidFill>
              </a:rPr>
              <a:t>Each processor have a local bus to access local memory or I/O devices so that a greater degree of parallel processing can be achieved</a:t>
            </a:r>
          </a:p>
          <a:p>
            <a:pPr marL="285750" indent="-285750">
              <a:buBlip>
                <a:blip r:embed="rId3"/>
              </a:buBlip>
            </a:pPr>
            <a:endParaRPr lang="en-US" sz="1400" b="1" dirty="0">
              <a:solidFill>
                <a:srgbClr val="0070C0"/>
              </a:solidFill>
            </a:endParaRPr>
          </a:p>
          <a:p>
            <a:pPr marL="285750" indent="-285750">
              <a:buBlip>
                <a:blip r:embed="rId3"/>
              </a:buBlip>
            </a:pPr>
            <a:r>
              <a:rPr lang="en-US" sz="1400" b="1" dirty="0" smtClean="0">
                <a:solidFill>
                  <a:srgbClr val="0070C0"/>
                </a:solidFill>
              </a:rPr>
              <a:t>System structure is more flexible.                                                 </a:t>
            </a:r>
            <a:r>
              <a:rPr lang="en-US" sz="1400" b="1" dirty="0" smtClean="0">
                <a:solidFill>
                  <a:schemeClr val="accent5">
                    <a:lumMod val="50000"/>
                  </a:schemeClr>
                </a:solidFill>
              </a:rPr>
              <a:t>One can easily add or remove  modules to 	change the </a:t>
            </a:r>
            <a:r>
              <a:rPr lang="en-US" sz="1400" b="1" dirty="0">
                <a:solidFill>
                  <a:schemeClr val="accent5">
                    <a:lumMod val="50000"/>
                  </a:schemeClr>
                </a:solidFill>
              </a:rPr>
              <a:t> </a:t>
            </a:r>
            <a:r>
              <a:rPr lang="en-US" sz="1400" b="1" dirty="0" smtClean="0">
                <a:solidFill>
                  <a:schemeClr val="accent5">
                    <a:lumMod val="50000"/>
                  </a:schemeClr>
                </a:solidFill>
              </a:rPr>
              <a:t>      system configuration without affecting the other modules in the system  </a:t>
            </a:r>
            <a:endParaRPr lang="en-US" sz="1400" b="1" dirty="0">
              <a:solidFill>
                <a:schemeClr val="accent5">
                  <a:lumMod val="50000"/>
                </a:schemeClr>
              </a:solidFill>
            </a:endParaRPr>
          </a:p>
        </p:txBody>
      </p:sp>
    </p:spTree>
    <p:extLst>
      <p:ext uri="{BB962C8B-B14F-4D97-AF65-F5344CB8AC3E}">
        <p14:creationId xmlns:p14="http://schemas.microsoft.com/office/powerpoint/2010/main" val="28113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90800" y="2895600"/>
            <a:ext cx="58674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2590800" y="1066800"/>
            <a:ext cx="6096000" cy="1600438"/>
          </a:xfrm>
          <a:prstGeom prst="rect">
            <a:avLst/>
          </a:prstGeom>
          <a:noFill/>
        </p:spPr>
        <p:txBody>
          <a:bodyPr wrap="square" rtlCol="0">
            <a:spAutoFit/>
          </a:bodyPr>
          <a:lstStyle/>
          <a:p>
            <a:pPr marL="285750" indent="-285750">
              <a:buBlip>
                <a:blip r:embed="rId3"/>
              </a:buBlip>
            </a:pPr>
            <a:r>
              <a:rPr lang="en-US" sz="1400" b="1" dirty="0" smtClean="0">
                <a:solidFill>
                  <a:schemeClr val="accent1">
                    <a:lumMod val="50000"/>
                  </a:schemeClr>
                </a:solidFill>
              </a:rPr>
              <a:t>Specially designed to take care of mathematical calculations involving integer and floating point data</a:t>
            </a:r>
          </a:p>
          <a:p>
            <a:pPr marL="285750" indent="-285750">
              <a:buBlip>
                <a:blip r:embed="rId3"/>
              </a:buBlip>
            </a:pPr>
            <a:endParaRPr lang="en-US" sz="1400" b="1" dirty="0">
              <a:solidFill>
                <a:schemeClr val="accent1">
                  <a:lumMod val="50000"/>
                </a:schemeClr>
              </a:solidFill>
            </a:endParaRPr>
          </a:p>
          <a:p>
            <a:pPr marL="285750" indent="-285750">
              <a:buBlip>
                <a:blip r:embed="rId3"/>
              </a:buBlip>
            </a:pPr>
            <a:r>
              <a:rPr lang="en-US" sz="1400" b="1" dirty="0" smtClean="0">
                <a:solidFill>
                  <a:schemeClr val="accent1">
                    <a:lumMod val="50000"/>
                  </a:schemeClr>
                </a:solidFill>
              </a:rPr>
              <a:t>“Math coprocessor” or “Numeric Data Processor (NDP)” </a:t>
            </a:r>
          </a:p>
          <a:p>
            <a:pPr marL="285750" indent="-285750">
              <a:buBlip>
                <a:blip r:embed="rId3"/>
              </a:buBlip>
            </a:pPr>
            <a:endParaRPr lang="en-US" sz="1400" b="1" dirty="0">
              <a:solidFill>
                <a:schemeClr val="accent1">
                  <a:lumMod val="50000"/>
                </a:schemeClr>
              </a:solidFill>
            </a:endParaRPr>
          </a:p>
          <a:p>
            <a:pPr marL="285750" indent="-285750">
              <a:buBlip>
                <a:blip r:embed="rId3"/>
              </a:buBlip>
            </a:pPr>
            <a:r>
              <a:rPr lang="en-US" sz="1400" b="1" dirty="0" smtClean="0">
                <a:solidFill>
                  <a:schemeClr val="accent1">
                    <a:lumMod val="50000"/>
                  </a:schemeClr>
                </a:solidFill>
              </a:rPr>
              <a:t>Works in parallel with a 8086 in the maximum  mode</a:t>
            </a:r>
          </a:p>
          <a:p>
            <a:endParaRPr lang="en-US" sz="1400" b="1" dirty="0">
              <a:solidFill>
                <a:schemeClr val="accent1">
                  <a:lumMod val="50000"/>
                </a:schemeClr>
              </a:solidFill>
            </a:endParaRPr>
          </a:p>
        </p:txBody>
      </p:sp>
      <p:sp>
        <p:nvSpPr>
          <p:cNvPr id="5" name="TextBox 4"/>
          <p:cNvSpPr txBox="1"/>
          <p:nvPr/>
        </p:nvSpPr>
        <p:spPr>
          <a:xfrm>
            <a:off x="581079" y="1066800"/>
            <a:ext cx="1752403" cy="646331"/>
          </a:xfrm>
          <a:prstGeom prst="rect">
            <a:avLst/>
          </a:prstGeom>
          <a:noFill/>
        </p:spPr>
        <p:txBody>
          <a:bodyPr wrap="none" rtlCol="0">
            <a:spAutoFit/>
          </a:bodyPr>
          <a:lstStyle/>
          <a:p>
            <a:pPr algn="r"/>
            <a:r>
              <a:rPr lang="en-US" b="1" dirty="0" smtClean="0"/>
              <a:t>8087 </a:t>
            </a:r>
          </a:p>
          <a:p>
            <a:pPr algn="r"/>
            <a:r>
              <a:rPr lang="en-US" b="1" dirty="0" smtClean="0"/>
              <a:t>coprocessor</a:t>
            </a:r>
            <a:endParaRPr lang="en-US" b="1" dirty="0"/>
          </a:p>
        </p:txBody>
      </p:sp>
      <p:cxnSp>
        <p:nvCxnSpPr>
          <p:cNvPr id="8" name="Straight Connector 7"/>
          <p:cNvCxnSpPr/>
          <p:nvPr/>
        </p:nvCxnSpPr>
        <p:spPr>
          <a:xfrm>
            <a:off x="2347130" y="1164608"/>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971562"/>
            <a:ext cx="6096000" cy="3108543"/>
          </a:xfrm>
          <a:prstGeom prst="rect">
            <a:avLst/>
          </a:prstGeom>
          <a:noFill/>
        </p:spPr>
        <p:txBody>
          <a:bodyPr wrap="square" rtlCol="0">
            <a:spAutoFit/>
          </a:bodyPr>
          <a:lstStyle/>
          <a:p>
            <a:pPr marL="342900" indent="-342900">
              <a:buFont typeface="+mj-lt"/>
              <a:buAutoNum type="arabicParenR"/>
            </a:pPr>
            <a:r>
              <a:rPr lang="en-US" sz="1400" b="1" dirty="0">
                <a:solidFill>
                  <a:schemeClr val="accent1">
                    <a:lumMod val="50000"/>
                  </a:schemeClr>
                </a:solidFill>
              </a:rPr>
              <a:t>C</a:t>
            </a:r>
            <a:r>
              <a:rPr lang="en-US" sz="1400" b="1" dirty="0" smtClean="0">
                <a:solidFill>
                  <a:schemeClr val="accent1">
                    <a:lumMod val="50000"/>
                  </a:schemeClr>
                </a:solidFill>
              </a:rPr>
              <a:t>an operate on data of the integer, decimal and real types with lengths ranging from 2 to 10 bytes</a:t>
            </a:r>
          </a:p>
          <a:p>
            <a:pPr marL="342900" indent="-342900">
              <a:buFont typeface="+mj-lt"/>
              <a:buAutoNum type="arabicParenR"/>
            </a:pPr>
            <a:endParaRPr lang="en-US" sz="1400" b="1" dirty="0">
              <a:solidFill>
                <a:schemeClr val="accent1">
                  <a:lumMod val="50000"/>
                </a:schemeClr>
              </a:solidFill>
            </a:endParaRPr>
          </a:p>
          <a:p>
            <a:pPr marL="342900" indent="-342900">
              <a:buFont typeface="+mj-lt"/>
              <a:buAutoNum type="arabicParenR"/>
            </a:pPr>
            <a:r>
              <a:rPr lang="en-US" sz="1400" b="1" dirty="0" smtClean="0">
                <a:solidFill>
                  <a:schemeClr val="accent1">
                    <a:lumMod val="50000"/>
                  </a:schemeClr>
                </a:solidFill>
              </a:rPr>
              <a:t>Instruction set involves square root, exponential, tangent etc. in addition to addition, subtraction, multiplication and division.</a:t>
            </a:r>
          </a:p>
          <a:p>
            <a:pPr marL="342900" indent="-342900">
              <a:buFont typeface="+mj-lt"/>
              <a:buAutoNum type="arabicParenR"/>
            </a:pPr>
            <a:endParaRPr lang="en-US" sz="1400" b="1" dirty="0">
              <a:solidFill>
                <a:schemeClr val="accent1">
                  <a:lumMod val="50000"/>
                </a:schemeClr>
              </a:solidFill>
            </a:endParaRPr>
          </a:p>
          <a:p>
            <a:pPr marL="342900" indent="-342900">
              <a:buFont typeface="+mj-lt"/>
              <a:buAutoNum type="arabicParenR"/>
            </a:pPr>
            <a:r>
              <a:rPr lang="en-US" sz="1400" b="1" dirty="0" smtClean="0">
                <a:solidFill>
                  <a:schemeClr val="accent1">
                    <a:lumMod val="50000"/>
                  </a:schemeClr>
                </a:solidFill>
              </a:rPr>
              <a:t>High performance numeric data processor </a:t>
            </a:r>
            <a:r>
              <a:rPr lang="en-US" sz="1400" b="1" dirty="0" smtClean="0">
                <a:solidFill>
                  <a:schemeClr val="accent1">
                    <a:lumMod val="50000"/>
                  </a:schemeClr>
                </a:solidFill>
                <a:sym typeface="Symbol"/>
              </a:rPr>
              <a:t> it can multiply two 64-bit real numbers in about 27s and calculate square root in about </a:t>
            </a:r>
            <a:r>
              <a:rPr lang="en-US" sz="1400" b="1" dirty="0">
                <a:solidFill>
                  <a:schemeClr val="accent1">
                    <a:lumMod val="50000"/>
                  </a:schemeClr>
                </a:solidFill>
                <a:sym typeface="Symbol"/>
              </a:rPr>
              <a:t>36 </a:t>
            </a:r>
            <a:r>
              <a:rPr lang="en-US" sz="1400" b="1" dirty="0" smtClean="0">
                <a:solidFill>
                  <a:schemeClr val="accent1">
                    <a:lumMod val="50000"/>
                  </a:schemeClr>
                </a:solidFill>
                <a:sym typeface="Symbol"/>
              </a:rPr>
              <a:t>s</a:t>
            </a:r>
          </a:p>
          <a:p>
            <a:pPr marL="342900" indent="-342900">
              <a:buFont typeface="+mj-lt"/>
              <a:buAutoNum type="arabicParenR"/>
            </a:pPr>
            <a:endParaRPr lang="en-US" sz="1400" b="1" dirty="0">
              <a:solidFill>
                <a:schemeClr val="accent1">
                  <a:lumMod val="50000"/>
                </a:schemeClr>
              </a:solidFill>
              <a:sym typeface="Symbol"/>
            </a:endParaRPr>
          </a:p>
          <a:p>
            <a:pPr marL="342900" indent="-342900">
              <a:buFont typeface="+mj-lt"/>
              <a:buAutoNum type="arabicParenR"/>
            </a:pPr>
            <a:r>
              <a:rPr lang="en-US" sz="1400" b="1" dirty="0" smtClean="0">
                <a:solidFill>
                  <a:schemeClr val="accent1">
                    <a:lumMod val="50000"/>
                  </a:schemeClr>
                </a:solidFill>
                <a:sym typeface="Symbol"/>
              </a:rPr>
              <a:t>Follows IEEE floating point standard</a:t>
            </a:r>
          </a:p>
          <a:p>
            <a:pPr marL="342900" indent="-342900">
              <a:buFont typeface="+mj-lt"/>
              <a:buAutoNum type="arabicParenR"/>
            </a:pPr>
            <a:endParaRPr lang="en-US" sz="1400" b="1" dirty="0">
              <a:solidFill>
                <a:schemeClr val="accent1">
                  <a:lumMod val="50000"/>
                </a:schemeClr>
              </a:solidFill>
              <a:sym typeface="Symbol"/>
            </a:endParaRPr>
          </a:p>
          <a:p>
            <a:pPr marL="342900" indent="-342900">
              <a:buFont typeface="+mj-lt"/>
              <a:buAutoNum type="arabicParenR"/>
            </a:pPr>
            <a:r>
              <a:rPr lang="en-US" sz="1400" b="1" dirty="0" smtClean="0">
                <a:solidFill>
                  <a:schemeClr val="accent1">
                    <a:lumMod val="50000"/>
                  </a:schemeClr>
                </a:solidFill>
                <a:sym typeface="Symbol"/>
              </a:rPr>
              <a:t>It is multi bus compatible</a:t>
            </a:r>
            <a:r>
              <a:rPr lang="en-US" sz="1400" b="1" dirty="0" smtClean="0">
                <a:solidFill>
                  <a:schemeClr val="accent1">
                    <a:lumMod val="50000"/>
                  </a:schemeClr>
                </a:solidFill>
              </a:rPr>
              <a:t> </a:t>
            </a:r>
            <a:endParaRPr lang="en-US" sz="1400" b="1" dirty="0">
              <a:solidFill>
                <a:schemeClr val="accent1">
                  <a:lumMod val="50000"/>
                </a:schemeClr>
              </a:solidFill>
            </a:endParaRPr>
          </a:p>
        </p:txBody>
      </p:sp>
      <p:sp>
        <p:nvSpPr>
          <p:cNvPr id="11" name="TextBox 10"/>
          <p:cNvSpPr txBox="1"/>
          <p:nvPr/>
        </p:nvSpPr>
        <p:spPr>
          <a:xfrm>
            <a:off x="1013890" y="2971562"/>
            <a:ext cx="1319592" cy="369332"/>
          </a:xfrm>
          <a:prstGeom prst="rect">
            <a:avLst/>
          </a:prstGeom>
          <a:noFill/>
        </p:spPr>
        <p:txBody>
          <a:bodyPr wrap="none" rtlCol="0">
            <a:spAutoFit/>
          </a:bodyPr>
          <a:lstStyle/>
          <a:p>
            <a:pPr algn="r"/>
            <a:r>
              <a:rPr lang="en-US" b="1" dirty="0" smtClean="0"/>
              <a:t>Features</a:t>
            </a:r>
            <a:endParaRPr lang="en-US" b="1" dirty="0"/>
          </a:p>
        </p:txBody>
      </p:sp>
      <p:cxnSp>
        <p:nvCxnSpPr>
          <p:cNvPr id="12" name="Straight Connector 11"/>
          <p:cNvCxnSpPr/>
          <p:nvPr/>
        </p:nvCxnSpPr>
        <p:spPr>
          <a:xfrm>
            <a:off x="2347130" y="3069370"/>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3.33333E-6 4.19981E-6 L 3.33333E-6 0.0999 " pathEditMode="relative" rAng="0" ptsTypes="AA">
                                      <p:cBhvr>
                                        <p:cTn id="21" dur="500" fill="hold"/>
                                        <p:tgtEl>
                                          <p:spTgt spid="7"/>
                                        </p:tgtEl>
                                        <p:attrNameLst>
                                          <p:attrName>ppt_x</p:attrName>
                                          <p:attrName>ppt_y</p:attrName>
                                        </p:attrNameLst>
                                      </p:cBhvr>
                                      <p:rCtr x="0" y="4995"/>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3.33333E-6 0.0999 L 3.33333E-6 0.23311 " pathEditMode="relative" rAng="0" ptsTypes="AA">
                                      <p:cBhvr>
                                        <p:cTn id="25" dur="500" fill="hold"/>
                                        <p:tgtEl>
                                          <p:spTgt spid="7"/>
                                        </p:tgtEl>
                                        <p:attrNameLst>
                                          <p:attrName>ppt_x</p:attrName>
                                          <p:attrName>ppt_y</p:attrName>
                                        </p:attrNameLst>
                                      </p:cBhvr>
                                      <p:rCtr x="0" y="666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3" nodeType="clickEffect">
                                  <p:stCondLst>
                                    <p:cond delay="100"/>
                                  </p:stCondLst>
                                  <p:childTnLst>
                                    <p:animMotion origin="layout" path="M 3.33333E-6 0.23311 L 3.33333E-6 0.32192 " pathEditMode="relative" rAng="0" ptsTypes="AA">
                                      <p:cBhvr>
                                        <p:cTn id="29" dur="500" fill="hold"/>
                                        <p:tgtEl>
                                          <p:spTgt spid="7"/>
                                        </p:tgtEl>
                                        <p:attrNameLst>
                                          <p:attrName>ppt_x</p:attrName>
                                          <p:attrName>ppt_y</p:attrName>
                                        </p:attrNameLst>
                                      </p:cBhvr>
                                      <p:rCtr x="0" y="4440"/>
                                    </p:animMotion>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4" nodeType="clickEffect">
                                  <p:stCondLst>
                                    <p:cond delay="0"/>
                                  </p:stCondLst>
                                  <p:childTnLst>
                                    <p:animMotion origin="layout" path="M 3.33333E-6 0.32192 L 3.33333E-6 0.37742 " pathEditMode="relative" rAng="0" ptsTypes="AA">
                                      <p:cBhvr>
                                        <p:cTn id="33" dur="500" fill="hold"/>
                                        <p:tgtEl>
                                          <p:spTgt spid="7"/>
                                        </p:tgtEl>
                                        <p:attrNameLst>
                                          <p:attrName>ppt_x</p:attrName>
                                          <p:attrName>ppt_y</p:attrName>
                                        </p:attrNameLst>
                                      </p:cBhvr>
                                      <p:rCtr x="0" y="27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10" grpId="0"/>
      <p:bldP spid="1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48871" y="1676400"/>
            <a:ext cx="865929" cy="685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551" y="1676400"/>
            <a:ext cx="1323833" cy="4572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19600" y="1692057"/>
            <a:ext cx="4267200" cy="2462213"/>
          </a:xfrm>
          <a:prstGeom prst="rect">
            <a:avLst/>
          </a:prstGeom>
          <a:noFill/>
        </p:spPr>
        <p:txBody>
          <a:bodyPr wrap="square" rtlCol="0">
            <a:spAutoFit/>
          </a:bodyPr>
          <a:lstStyle/>
          <a:p>
            <a:pPr marL="285750" indent="-285750">
              <a:buBlip>
                <a:blip r:embed="rId4"/>
              </a:buBlip>
            </a:pPr>
            <a:r>
              <a:rPr lang="en-US" sz="1400" b="1" dirty="0" smtClean="0"/>
              <a:t>16 multiplexed address / data pins and 4 multiplexed address / status pins</a:t>
            </a:r>
          </a:p>
          <a:p>
            <a:pPr marL="285750" indent="-285750">
              <a:buBlip>
                <a:blip r:embed="rId4"/>
              </a:buBlip>
            </a:pPr>
            <a:endParaRPr lang="en-US" sz="1400" b="1" dirty="0"/>
          </a:p>
          <a:p>
            <a:pPr marL="285750" indent="-285750">
              <a:buBlip>
                <a:blip r:embed="rId4"/>
              </a:buBlip>
            </a:pPr>
            <a:r>
              <a:rPr lang="en-US" sz="1400" b="1" dirty="0" smtClean="0">
                <a:sym typeface="Symbol"/>
              </a:rPr>
              <a:t>Hence it can have 16-bit external data bus and 20-bit external address bus like 8086</a:t>
            </a:r>
            <a:r>
              <a:rPr lang="en-US" sz="1400" b="1" dirty="0" smtClean="0"/>
              <a:t>  </a:t>
            </a:r>
          </a:p>
          <a:p>
            <a:pPr marL="285750" indent="-285750">
              <a:buBlip>
                <a:blip r:embed="rId4"/>
              </a:buBlip>
            </a:pPr>
            <a:endParaRPr lang="en-US" sz="1400" b="1" dirty="0"/>
          </a:p>
          <a:p>
            <a:pPr marL="285750" indent="-285750">
              <a:buBlip>
                <a:blip r:embed="rId4"/>
              </a:buBlip>
            </a:pPr>
            <a:r>
              <a:rPr lang="en-US" sz="1400" b="1" dirty="0" smtClean="0"/>
              <a:t>Processor clock, ready and reset signals are applied as clock, ready and reset signals for coprocessor</a:t>
            </a:r>
            <a:endParaRPr lang="en-US" sz="1400" b="1" dirty="0"/>
          </a:p>
        </p:txBody>
      </p:sp>
    </p:spTree>
    <p:extLst>
      <p:ext uri="{BB962C8B-B14F-4D97-AF65-F5344CB8AC3E}">
        <p14:creationId xmlns:p14="http://schemas.microsoft.com/office/powerpoint/2010/main" val="176919124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48871" y="3276999"/>
            <a:ext cx="865929" cy="228201"/>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495800" y="2072159"/>
                <a:ext cx="4267200" cy="3109441"/>
              </a:xfrm>
              <a:prstGeom prst="rect">
                <a:avLst/>
              </a:prstGeom>
              <a:noFill/>
            </p:spPr>
            <p:txBody>
              <a:bodyPr wrap="square" rtlCol="0">
                <a:spAutoFit/>
              </a:bodyPr>
              <a:lstStyle/>
              <a:p>
                <a:pPr marL="285750" indent="-285750">
                  <a:buBlip>
                    <a:blip r:embed="rId4"/>
                  </a:buBlip>
                </a:pPr>
                <a:r>
                  <a:rPr lang="en-US" sz="1400" b="1" dirty="0" smtClean="0"/>
                  <a:t>BUSY signal from 8087 is connected to the </a:t>
                </a:r>
                <a14:m>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𝐓𝐄𝐒𝐓</m:t>
                        </m:r>
                      </m:e>
                    </m:acc>
                  </m:oMath>
                </a14:m>
                <a:r>
                  <a:rPr lang="en-US" sz="1400" b="1" dirty="0" smtClean="0"/>
                  <a:t>  input of 8086</a:t>
                </a:r>
              </a:p>
              <a:p>
                <a:pPr marL="285750" indent="-285750">
                  <a:buBlip>
                    <a:blip r:embed="rId4"/>
                  </a:buBlip>
                </a:pPr>
                <a:endParaRPr lang="en-US" sz="1400" b="1" dirty="0"/>
              </a:p>
              <a:p>
                <a:pPr marL="285750" indent="-285750">
                  <a:buBlip>
                    <a:blip r:embed="rId4"/>
                  </a:buBlip>
                </a:pPr>
                <a:r>
                  <a:rPr lang="en-US" sz="1400" b="1" dirty="0" smtClean="0"/>
                  <a:t>If the 8086 needs the result of some computation that the 8087 is doing before it can execute the next instruction in the program, a user can tell 8086 with a WAIT instruction to keep looking at its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𝐓𝐄𝐒𝐓</m:t>
                        </m:r>
                      </m:e>
                    </m:acc>
                  </m:oMath>
                </a14:m>
                <a:r>
                  <a:rPr lang="en-US" sz="1400" b="1" dirty="0" smtClean="0"/>
                  <a:t> pin until it finds the pin low </a:t>
                </a:r>
              </a:p>
              <a:p>
                <a:pPr marL="285750" indent="-285750">
                  <a:buBlip>
                    <a:blip r:embed="rId4"/>
                  </a:buBlip>
                </a:pPr>
                <a:endParaRPr lang="en-US" sz="1400" b="1" dirty="0"/>
              </a:p>
              <a:p>
                <a:pPr marL="285750" indent="-285750">
                  <a:buBlip>
                    <a:blip r:embed="rId4"/>
                  </a:buBlip>
                </a:pPr>
                <a:r>
                  <a:rPr lang="en-US" sz="1400" b="1" dirty="0" smtClean="0"/>
                  <a:t>A low on the BUSY output indicates that the 8087 has completed the computation</a:t>
                </a:r>
                <a:endParaRPr lang="en-US" sz="1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495800" y="2072159"/>
                <a:ext cx="4267200" cy="3109441"/>
              </a:xfrm>
              <a:prstGeom prst="rect">
                <a:avLst/>
              </a:prstGeom>
              <a:blipFill rotWithShape="1">
                <a:blip r:embed="rId5"/>
                <a:stretch>
                  <a:fillRect t="-196" r="-1571" b="-980"/>
                </a:stretch>
              </a:blipFill>
            </p:spPr>
            <p:txBody>
              <a:bodyPr/>
              <a:lstStyle/>
              <a:p>
                <a:r>
                  <a:rPr lang="en-US">
                    <a:noFill/>
                  </a:rPr>
                  <a:t> </a:t>
                </a:r>
              </a:p>
            </p:txBody>
          </p:sp>
        </mc:Fallback>
      </mc:AlternateContent>
      <p:sp>
        <p:nvSpPr>
          <p:cNvPr id="6" name="TextBox 5"/>
          <p:cNvSpPr txBox="1"/>
          <p:nvPr/>
        </p:nvSpPr>
        <p:spPr>
          <a:xfrm>
            <a:off x="4509448" y="1371600"/>
            <a:ext cx="881973" cy="369332"/>
          </a:xfrm>
          <a:prstGeom prst="rect">
            <a:avLst/>
          </a:prstGeom>
          <a:noFill/>
        </p:spPr>
        <p:txBody>
          <a:bodyPr wrap="none" rtlCol="0">
            <a:spAutoFit/>
          </a:bodyPr>
          <a:lstStyle/>
          <a:p>
            <a:r>
              <a:rPr lang="en-US" b="1" dirty="0" smtClean="0"/>
              <a:t>BUSY</a:t>
            </a:r>
            <a:endParaRPr lang="en-US" b="1" dirty="0"/>
          </a:p>
        </p:txBody>
      </p:sp>
    </p:spTree>
    <p:extLst>
      <p:ext uri="{BB962C8B-B14F-4D97-AF65-F5344CB8AC3E}">
        <p14:creationId xmlns:p14="http://schemas.microsoft.com/office/powerpoint/2010/main" val="17378148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19600" y="3733719"/>
            <a:ext cx="4343400" cy="180751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82152" y="1316684"/>
            <a:ext cx="4343400" cy="180751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2448880"/>
            <a:ext cx="865929" cy="489169"/>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495800" y="2072159"/>
                <a:ext cx="4267200" cy="954557"/>
              </a:xfrm>
              <a:prstGeom prst="rect">
                <a:avLst/>
              </a:prstGeom>
              <a:noFill/>
            </p:spPr>
            <p:txBody>
              <a:bodyPr wrap="square" rtlCol="0">
                <a:spAutoFit/>
              </a:bodyPr>
              <a:lstStyle/>
              <a:p>
                <a:pPr marL="285750" indent="-285750">
                  <a:buBlip>
                    <a:blip r:embed="rId4"/>
                  </a:buBlip>
                </a:pPr>
                <a:r>
                  <a:rPr lang="en-US" sz="1400" b="1" dirty="0" smtClean="0"/>
                  <a:t>The request / grant signal from the 8087 is usually connected to the request / grant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𝐑𝐐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𝐆𝐓</m:t>
                        </m:r>
                        <m:r>
                          <a:rPr lang="en-US" sz="1400" b="1" baseline="-25000">
                            <a:latin typeface="Cambria Math"/>
                          </a:rPr>
                          <m:t>𝟎</m:t>
                        </m:r>
                      </m:e>
                    </m:acc>
                  </m:oMath>
                </a14:m>
                <a:r>
                  <a:rPr lang="en-US" sz="1400" b="1" dirty="0" smtClean="0"/>
                  <a:t>  or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𝐑𝐐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𝐆𝐓</m:t>
                        </m:r>
                        <m:r>
                          <a:rPr lang="en-US" sz="1400" b="1" i="0" baseline="-25000" smtClean="0">
                            <a:latin typeface="Cambria Math"/>
                          </a:rPr>
                          <m:t>𝟏</m:t>
                        </m:r>
                      </m:e>
                    </m:acc>
                  </m:oMath>
                </a14:m>
                <a:r>
                  <a:rPr lang="en-US" sz="1400" b="1" dirty="0" smtClean="0"/>
                  <a:t>) pin of the 8086</a:t>
                </a:r>
                <a:endParaRPr lang="en-US" sz="1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495800" y="2072159"/>
                <a:ext cx="4267200" cy="954557"/>
              </a:xfrm>
              <a:prstGeom prst="rect">
                <a:avLst/>
              </a:prstGeom>
              <a:blipFill rotWithShape="1">
                <a:blip r:embed="rId5"/>
                <a:stretch>
                  <a:fillRect t="-637" r="-1571"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09448" y="1371600"/>
                <a:ext cx="1340432" cy="369909"/>
              </a:xfrm>
              <a:prstGeom prst="rect">
                <a:avLst/>
              </a:prstGeom>
              <a:noFill/>
            </p:spPr>
            <p:txBody>
              <a:bodyPr wrap="none" rtlCol="0">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𝐑𝐐</m:t>
                        </m:r>
                      </m:e>
                    </m:acc>
                  </m:oMath>
                </a14:m>
                <a:r>
                  <a:rPr lang="en-US" b="1" dirty="0" smtClean="0"/>
                  <a:t> / </a:t>
                </a:r>
                <a14:m>
                  <m:oMath xmlns:m="http://schemas.openxmlformats.org/officeDocument/2006/math">
                    <m:acc>
                      <m:accPr>
                        <m:chr m:val="̅"/>
                        <m:ctrlPr>
                          <a:rPr lang="en-US" b="1" i="1">
                            <a:latin typeface="Cambria Math" panose="02040503050406030204" pitchFamily="18" charset="0"/>
                          </a:rPr>
                        </m:ctrlPr>
                      </m:accPr>
                      <m:e>
                        <m:r>
                          <a:rPr lang="en-US" b="1" i="0" smtClean="0">
                            <a:latin typeface="Cambria Math"/>
                          </a:rPr>
                          <m:t>𝐆𝐓</m:t>
                        </m:r>
                        <m:r>
                          <a:rPr lang="en-US" b="1" i="0" baseline="-25000" smtClean="0">
                            <a:latin typeface="Cambria Math"/>
                          </a:rPr>
                          <m:t>𝟎</m:t>
                        </m:r>
                      </m:e>
                    </m:acc>
                  </m:oMath>
                </a14:m>
                <a:endParaRPr lang="en-US" b="1"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4509448" y="1371600"/>
                <a:ext cx="1340432" cy="369909"/>
              </a:xfrm>
              <a:prstGeom prst="rect">
                <a:avLst/>
              </a:prstGeom>
              <a:blipFill rotWithShape="1">
                <a:blip r:embed="rId6"/>
                <a:stretch>
                  <a:fillRect l="-909" t="-8197" b="-24590"/>
                </a:stretch>
              </a:blipFill>
            </p:spPr>
            <p:txBody>
              <a:bodyPr/>
              <a:lstStyle/>
              <a:p>
                <a:r>
                  <a:rPr lang="en-US">
                    <a:noFill/>
                  </a:rPr>
                  <a:t> </a:t>
                </a:r>
              </a:p>
            </p:txBody>
          </p:sp>
        </mc:Fallback>
      </mc:AlternateContent>
      <p:sp>
        <p:nvSpPr>
          <p:cNvPr id="9" name="TextBox 8"/>
          <p:cNvSpPr txBox="1"/>
          <p:nvPr/>
        </p:nvSpPr>
        <p:spPr>
          <a:xfrm>
            <a:off x="4495800" y="4455643"/>
            <a:ext cx="4267200" cy="954107"/>
          </a:xfrm>
          <a:prstGeom prst="rect">
            <a:avLst/>
          </a:prstGeom>
          <a:noFill/>
        </p:spPr>
        <p:txBody>
          <a:bodyPr wrap="square" rtlCol="0">
            <a:spAutoFit/>
          </a:bodyPr>
          <a:lstStyle/>
          <a:p>
            <a:pPr marL="285750" indent="-285750">
              <a:buBlip>
                <a:blip r:embed="rId4"/>
              </a:buBlip>
            </a:pPr>
            <a:r>
              <a:rPr lang="en-US" sz="1400" b="1" dirty="0" smtClean="0"/>
              <a:t>The request / grant signal from the 8087 is usually connected to the request / grant pin of the independent processor such as 8089</a:t>
            </a:r>
            <a:endParaRPr lang="en-US" sz="1400" b="1" dirty="0"/>
          </a:p>
        </p:txBody>
      </p:sp>
      <mc:AlternateContent xmlns:mc="http://schemas.openxmlformats.org/markup-compatibility/2006" xmlns:a14="http://schemas.microsoft.com/office/drawing/2010/main">
        <mc:Choice Requires="a14">
          <p:sp>
            <p:nvSpPr>
              <p:cNvPr id="10" name="TextBox 9"/>
              <p:cNvSpPr txBox="1"/>
              <p:nvPr/>
            </p:nvSpPr>
            <p:spPr>
              <a:xfrm>
                <a:off x="4509448" y="3755084"/>
                <a:ext cx="1293944" cy="369909"/>
              </a:xfrm>
              <a:prstGeom prst="rect">
                <a:avLst/>
              </a:prstGeom>
              <a:noFill/>
            </p:spPr>
            <p:txBody>
              <a:bodyPr wrap="none" rtlCol="0">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𝐑𝐐</m:t>
                        </m:r>
                      </m:e>
                    </m:acc>
                  </m:oMath>
                </a14:m>
                <a:r>
                  <a:rPr lang="en-US" b="1" dirty="0" smtClean="0"/>
                  <a:t> / </a:t>
                </a:r>
                <a14:m>
                  <m:oMath xmlns:m="http://schemas.openxmlformats.org/officeDocument/2006/math">
                    <m:acc>
                      <m:accPr>
                        <m:chr m:val="̅"/>
                        <m:ctrlPr>
                          <a:rPr lang="en-US" b="1" i="1">
                            <a:latin typeface="Cambria Math" panose="02040503050406030204" pitchFamily="18" charset="0"/>
                          </a:rPr>
                        </m:ctrlPr>
                      </m:accPr>
                      <m:e>
                        <m:r>
                          <a:rPr lang="en-US" b="1" i="0" smtClean="0">
                            <a:latin typeface="Cambria Math"/>
                          </a:rPr>
                          <m:t>𝐆𝐓</m:t>
                        </m:r>
                        <m:r>
                          <a:rPr lang="en-US" b="1" i="0" baseline="-25000" smtClean="0">
                            <a:latin typeface="Cambria Math"/>
                          </a:rPr>
                          <m:t>𝟏</m:t>
                        </m:r>
                      </m:e>
                    </m:acc>
                  </m:oMath>
                </a14:m>
                <a:endParaRPr lang="en-US" b="1"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4509448" y="3755084"/>
                <a:ext cx="1293944" cy="369909"/>
              </a:xfrm>
              <a:prstGeom prst="rect">
                <a:avLst/>
              </a:prstGeom>
              <a:blipFill rotWithShape="1">
                <a:blip r:embed="rId8"/>
                <a:stretch>
                  <a:fillRect l="-94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2039958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19600" y="2182618"/>
            <a:ext cx="4343400" cy="246558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3070007"/>
            <a:ext cx="865929" cy="228201"/>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95800" y="2945249"/>
            <a:ext cx="4267200" cy="1600438"/>
          </a:xfrm>
          <a:prstGeom prst="rect">
            <a:avLst/>
          </a:prstGeom>
          <a:noFill/>
        </p:spPr>
        <p:txBody>
          <a:bodyPr wrap="square" rtlCol="0">
            <a:spAutoFit/>
          </a:bodyPr>
          <a:lstStyle/>
          <a:p>
            <a:pPr marL="285750" indent="-285750">
              <a:buBlip>
                <a:blip r:embed="rId4"/>
              </a:buBlip>
            </a:pPr>
            <a:r>
              <a:rPr lang="en-US" sz="1400" b="1" dirty="0" smtClean="0"/>
              <a:t>The interrupt pin is connected to the interrupt management logic. </a:t>
            </a:r>
          </a:p>
          <a:p>
            <a:pPr marL="285750" indent="-285750">
              <a:buBlip>
                <a:blip r:embed="rId4"/>
              </a:buBlip>
            </a:pPr>
            <a:endParaRPr lang="en-US" sz="1400" b="1" dirty="0"/>
          </a:p>
          <a:p>
            <a:pPr marL="285750" indent="-285750">
              <a:buBlip>
                <a:blip r:embed="rId4"/>
              </a:buBlip>
            </a:pPr>
            <a:r>
              <a:rPr lang="en-US" sz="1400" b="1" dirty="0" smtClean="0"/>
              <a:t>The 8087 can interrupt the 8086 through this interrupt management logic at the time error condition exists</a:t>
            </a:r>
            <a:endParaRPr lang="en-US" sz="1400" b="1" dirty="0"/>
          </a:p>
        </p:txBody>
      </p:sp>
      <p:sp>
        <p:nvSpPr>
          <p:cNvPr id="6" name="TextBox 5"/>
          <p:cNvSpPr txBox="1"/>
          <p:nvPr/>
        </p:nvSpPr>
        <p:spPr>
          <a:xfrm>
            <a:off x="4509448" y="2244690"/>
            <a:ext cx="663964" cy="369332"/>
          </a:xfrm>
          <a:prstGeom prst="rect">
            <a:avLst/>
          </a:prstGeom>
          <a:noFill/>
        </p:spPr>
        <p:txBody>
          <a:bodyPr wrap="none" rtlCol="0">
            <a:spAutoFit/>
          </a:bodyPr>
          <a:lstStyle/>
          <a:p>
            <a:r>
              <a:rPr lang="en-US" b="1" dirty="0" smtClean="0"/>
              <a:t>INT</a:t>
            </a:r>
            <a:endParaRPr lang="en-US" b="1" dirty="0"/>
          </a:p>
        </p:txBody>
      </p:sp>
    </p:spTree>
    <p:extLst>
      <p:ext uri="{BB962C8B-B14F-4D97-AF65-F5344CB8AC3E}">
        <p14:creationId xmlns:p14="http://schemas.microsoft.com/office/powerpoint/2010/main" val="34182606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248871" y="4421919"/>
            <a:ext cx="865929" cy="476542"/>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3657600"/>
            <a:ext cx="865929" cy="651085"/>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4572000" y="990600"/>
                <a:ext cx="957313" cy="369909"/>
              </a:xfrm>
              <a:prstGeom prst="rect">
                <a:avLst/>
              </a:prstGeom>
            </p:spPr>
            <p:txBody>
              <a:bodyPr wrap="none">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𝐒</m:t>
                        </m:r>
                        <m:r>
                          <a:rPr lang="en-US" b="1" baseline="-25000">
                            <a:latin typeface="Cambria Math"/>
                          </a:rPr>
                          <m:t>𝟎</m:t>
                        </m:r>
                      </m:e>
                    </m:acc>
                  </m:oMath>
                </a14:m>
                <a:r>
                  <a:rPr lang="en-US" b="1" dirty="0" smtClean="0"/>
                  <a:t>-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𝐒</m:t>
                        </m:r>
                      </m:e>
                    </m:acc>
                    <m:r>
                      <a:rPr lang="en-US" b="1" i="1" baseline="-25000" smtClean="0">
                        <a:latin typeface="Cambria Math"/>
                      </a:rPr>
                      <m:t>𝟐</m:t>
                    </m:r>
                  </m:oMath>
                </a14:m>
                <a:endParaRPr lang="en-US" b="1" dirty="0" smtClean="0"/>
              </a:p>
            </p:txBody>
          </p:sp>
        </mc:Choice>
        <mc:Fallback xmlns="">
          <p:sp>
            <p:nvSpPr>
              <p:cNvPr id="5" name="Rectangle 4"/>
              <p:cNvSpPr>
                <a:spLocks noRot="1" noChangeAspect="1" noMove="1" noResize="1" noEditPoints="1" noAdjustHandles="1" noChangeArrowheads="1" noChangeShapeType="1" noTextEdit="1"/>
              </p:cNvSpPr>
              <p:nvPr/>
            </p:nvSpPr>
            <p:spPr>
              <a:xfrm>
                <a:off x="4572000" y="990600"/>
                <a:ext cx="957313" cy="369909"/>
              </a:xfrm>
              <a:prstGeom prst="rect">
                <a:avLst/>
              </a:prstGeom>
              <a:blipFill rotWithShape="1">
                <a:blip r:embed="rId4"/>
                <a:stretch>
                  <a:fillRect t="-8333" r="-70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067538015"/>
                  </p:ext>
                </p:extLst>
              </p:nvPr>
            </p:nvGraphicFramePr>
            <p:xfrm>
              <a:off x="4674708" y="1506620"/>
              <a:ext cx="4240692" cy="1692420"/>
            </p:xfrm>
            <a:graphic>
              <a:graphicData uri="http://schemas.openxmlformats.org/drawingml/2006/table">
                <a:tbl>
                  <a:tblPr firstRow="1" bandRow="1">
                    <a:tableStyleId>{68D230F3-CF80-4859-8CE7-A43EE81993B5}</a:tableStyleId>
                  </a:tblPr>
                  <a:tblGrid>
                    <a:gridCol w="811692">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38484">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i="0" baseline="-25000" smtClean="0">
                                        <a:latin typeface="Cambria Math"/>
                                      </a:rPr>
                                      <m:t>𝟐</m:t>
                                    </m:r>
                                  </m:e>
                                </m:acc>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i="0" baseline="-25000" smtClean="0">
                                        <a:latin typeface="Cambria Math"/>
                                      </a:rPr>
                                      <m:t>𝟏</m:t>
                                    </m:r>
                                  </m:e>
                                </m:acc>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baseline="-25000">
                                        <a:latin typeface="Cambria Math"/>
                                      </a:rPr>
                                      <m:t>𝟎</m:t>
                                    </m:r>
                                  </m:e>
                                </m:acc>
                              </m:oMath>
                            </m:oMathPara>
                          </a14:m>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10000"/>
                      </a:ext>
                    </a:extLst>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Unused</a:t>
                          </a:r>
                          <a:endParaRPr lang="en-US" sz="1400" dirty="0"/>
                        </a:p>
                      </a:txBody>
                      <a:tcPr/>
                    </a:tc>
                    <a:extLst>
                      <a:ext uri="{0D108BD9-81ED-4DB2-BD59-A6C34878D82A}">
                        <a16:rowId xmlns:a16="http://schemas.microsoft.com/office/drawing/2014/main" val="10001"/>
                      </a:ext>
                    </a:extLst>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 memory</a:t>
                          </a:r>
                          <a:endParaRPr lang="en-US" sz="1400" dirty="0"/>
                        </a:p>
                      </a:txBody>
                      <a:tcPr/>
                    </a:tc>
                    <a:extLst>
                      <a:ext uri="{0D108BD9-81ED-4DB2-BD59-A6C34878D82A}">
                        <a16:rowId xmlns:a16="http://schemas.microsoft.com/office/drawing/2014/main" val="10002"/>
                      </a:ext>
                    </a:extLst>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Write</a:t>
                          </a:r>
                          <a:r>
                            <a:rPr lang="en-US" sz="1400" baseline="0" dirty="0" smtClean="0"/>
                            <a:t> memory</a:t>
                          </a:r>
                          <a:endParaRPr lang="en-US" sz="1400" dirty="0"/>
                        </a:p>
                      </a:txBody>
                      <a:tcPr/>
                    </a:tc>
                    <a:extLst>
                      <a:ext uri="{0D108BD9-81ED-4DB2-BD59-A6C34878D82A}">
                        <a16:rowId xmlns:a16="http://schemas.microsoft.com/office/drawing/2014/main" val="10003"/>
                      </a:ext>
                    </a:extLst>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Passive</a:t>
                          </a:r>
                          <a:endParaRPr lang="en-US" sz="1400" dirty="0"/>
                        </a:p>
                      </a:txBody>
                      <a:tcPr/>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xmlns="" xmlns:a14="http://schemas.microsoft.com/office/drawing/2010/main" val="1067538015"/>
                  </p:ext>
                </p:extLst>
              </p:nvPr>
            </p:nvGraphicFramePr>
            <p:xfrm>
              <a:off x="4674708" y="1506620"/>
              <a:ext cx="4240692" cy="1692420"/>
            </p:xfrm>
            <a:graphic>
              <a:graphicData uri="http://schemas.openxmlformats.org/drawingml/2006/table">
                <a:tbl>
                  <a:tblPr firstRow="1" bandRow="1">
                    <a:tableStyleId>{68D230F3-CF80-4859-8CE7-A43EE81993B5}</a:tableStyleId>
                  </a:tblPr>
                  <a:tblGrid>
                    <a:gridCol w="811692"/>
                    <a:gridCol w="914400"/>
                    <a:gridCol w="914400"/>
                    <a:gridCol w="1600200"/>
                  </a:tblGrid>
                  <a:tr h="338484">
                    <a:tc>
                      <a:txBody>
                        <a:bodyPr/>
                        <a:lstStyle/>
                        <a:p>
                          <a:endParaRPr lang="en-US"/>
                        </a:p>
                      </a:txBody>
                      <a:tcPr>
                        <a:blipFill rotWithShape="1">
                          <a:blip r:embed="rId5"/>
                          <a:stretch>
                            <a:fillRect l="-752" t="-1786" r="-423308" b="-403571"/>
                          </a:stretch>
                        </a:blipFill>
                      </a:tcPr>
                    </a:tc>
                    <a:tc>
                      <a:txBody>
                        <a:bodyPr/>
                        <a:lstStyle/>
                        <a:p>
                          <a:endParaRPr lang="en-US"/>
                        </a:p>
                      </a:txBody>
                      <a:tcPr>
                        <a:blipFill rotWithShape="1">
                          <a:blip r:embed="rId5"/>
                          <a:stretch>
                            <a:fillRect l="-89333" t="-1786" r="-275333" b="-403571"/>
                          </a:stretch>
                        </a:blipFill>
                      </a:tcPr>
                    </a:tc>
                    <a:tc>
                      <a:txBody>
                        <a:bodyPr/>
                        <a:lstStyle/>
                        <a:p>
                          <a:endParaRPr lang="en-US"/>
                        </a:p>
                      </a:txBody>
                      <a:tcPr>
                        <a:blipFill rotWithShape="1">
                          <a:blip r:embed="rId5"/>
                          <a:stretch>
                            <a:fillRect l="-189333" t="-1786" r="-175333" b="-403571"/>
                          </a:stretch>
                        </a:blipFill>
                      </a:tcPr>
                    </a:tc>
                    <a:tc>
                      <a:txBody>
                        <a:bodyPr/>
                        <a:lstStyle/>
                        <a:p>
                          <a:r>
                            <a:rPr lang="en-US" sz="1400" dirty="0" smtClean="0"/>
                            <a:t>Status</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Unused</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 memory</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Write</a:t>
                          </a:r>
                          <a:r>
                            <a:rPr lang="en-US" sz="1400" baseline="0" dirty="0" smtClean="0"/>
                            <a:t> memory</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Passive</a:t>
                          </a:r>
                          <a:endParaRPr lang="en-US" sz="1400" dirty="0"/>
                        </a:p>
                      </a:txBody>
                      <a:tcPr/>
                    </a:tc>
                  </a:tr>
                </a:tbl>
              </a:graphicData>
            </a:graphic>
          </p:graphicFrame>
        </mc:Fallback>
      </mc:AlternateContent>
      <p:sp>
        <p:nvSpPr>
          <p:cNvPr id="11" name="Rectangle 10"/>
          <p:cNvSpPr/>
          <p:nvPr/>
        </p:nvSpPr>
        <p:spPr>
          <a:xfrm>
            <a:off x="4572000" y="3733800"/>
            <a:ext cx="1308371" cy="338554"/>
          </a:xfrm>
          <a:prstGeom prst="rect">
            <a:avLst/>
          </a:prstGeom>
        </p:spPr>
        <p:txBody>
          <a:bodyPr wrap="none">
            <a:spAutoFit/>
          </a:bodyPr>
          <a:lstStyle/>
          <a:p>
            <a:r>
              <a:rPr lang="en-US" sz="1600" b="1" dirty="0" smtClean="0"/>
              <a:t>QS</a:t>
            </a:r>
            <a:r>
              <a:rPr lang="en-US" sz="1600" b="1" baseline="-25000" dirty="0" smtClean="0"/>
              <a:t>0</a:t>
            </a:r>
            <a:r>
              <a:rPr lang="en-US" sz="1600" b="1" dirty="0" smtClean="0"/>
              <a:t> – QS</a:t>
            </a:r>
            <a:r>
              <a:rPr lang="en-US" sz="1600" b="1" baseline="-25000" dirty="0" smtClean="0"/>
              <a:t>1</a:t>
            </a:r>
            <a:endParaRPr lang="en-US" sz="1600" b="1" baseline="-25000" dirty="0"/>
          </a:p>
        </p:txBody>
      </p:sp>
      <p:graphicFrame>
        <p:nvGraphicFramePr>
          <p:cNvPr id="12" name="Table 11"/>
          <p:cNvGraphicFramePr>
            <a:graphicFrameLocks noGrp="1"/>
          </p:cNvGraphicFramePr>
          <p:nvPr>
            <p:extLst>
              <p:ext uri="{D42A27DB-BD31-4B8C-83A1-F6EECF244321}">
                <p14:modId xmlns:p14="http://schemas.microsoft.com/office/powerpoint/2010/main" val="2320007420"/>
              </p:ext>
            </p:extLst>
          </p:nvPr>
        </p:nvGraphicFramePr>
        <p:xfrm>
          <a:off x="4674708" y="4249820"/>
          <a:ext cx="4164492" cy="2051772"/>
        </p:xfrm>
        <a:graphic>
          <a:graphicData uri="http://schemas.openxmlformats.org/drawingml/2006/table">
            <a:tbl>
              <a:tblPr firstRow="1" bandRow="1">
                <a:tableStyleId>{68D230F3-CF80-4859-8CE7-A43EE81993B5}</a:tableStyleId>
              </a:tblPr>
              <a:tblGrid>
                <a:gridCol w="1016232">
                  <a:extLst>
                    <a:ext uri="{9D8B030D-6E8A-4147-A177-3AD203B41FA5}">
                      <a16:colId xmlns:a16="http://schemas.microsoft.com/office/drawing/2014/main" val="20000"/>
                    </a:ext>
                  </a:extLst>
                </a:gridCol>
                <a:gridCol w="1144822">
                  <a:extLst>
                    <a:ext uri="{9D8B030D-6E8A-4147-A177-3AD203B41FA5}">
                      <a16:colId xmlns:a16="http://schemas.microsoft.com/office/drawing/2014/main" val="20001"/>
                    </a:ext>
                  </a:extLst>
                </a:gridCol>
                <a:gridCol w="2003438">
                  <a:extLst>
                    <a:ext uri="{9D8B030D-6E8A-4147-A177-3AD203B41FA5}">
                      <a16:colId xmlns:a16="http://schemas.microsoft.com/office/drawing/2014/main" val="20002"/>
                    </a:ext>
                  </a:extLst>
                </a:gridCol>
              </a:tblGrid>
              <a:tr h="338484">
                <a:tc>
                  <a:txBody>
                    <a:bodyPr/>
                    <a:lstStyle/>
                    <a:p>
                      <a:r>
                        <a:rPr lang="en-US" sz="1400" dirty="0" smtClean="0"/>
                        <a:t>QS</a:t>
                      </a:r>
                      <a:r>
                        <a:rPr lang="en-US" sz="1400" baseline="-25000" dirty="0" smtClean="0"/>
                        <a:t>0</a:t>
                      </a:r>
                      <a:endParaRPr lang="en-US" sz="1400" baseline="-25000" dirty="0"/>
                    </a:p>
                  </a:txBody>
                  <a:tcPr/>
                </a:tc>
                <a:tc>
                  <a:txBody>
                    <a:bodyPr/>
                    <a:lstStyle/>
                    <a:p>
                      <a:r>
                        <a:rPr lang="en-US" sz="1400" dirty="0" smtClean="0"/>
                        <a:t>QS</a:t>
                      </a:r>
                      <a:r>
                        <a:rPr lang="en-US" sz="1400" baseline="-25000" dirty="0" smtClean="0"/>
                        <a:t>1</a:t>
                      </a:r>
                      <a:endParaRPr lang="en-US" sz="1400" baseline="-250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10000"/>
                  </a:ext>
                </a:extLst>
              </a:tr>
              <a:tr h="338484">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No operation</a:t>
                      </a:r>
                      <a:endParaRPr lang="en-US" sz="1400" dirty="0"/>
                    </a:p>
                  </a:txBody>
                  <a:tcPr/>
                </a:tc>
                <a:extLst>
                  <a:ext uri="{0D108BD9-81ED-4DB2-BD59-A6C34878D82A}">
                    <a16:rowId xmlns:a16="http://schemas.microsoft.com/office/drawing/2014/main" val="10001"/>
                  </a:ext>
                </a:extLst>
              </a:tr>
              <a:tr h="338484">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First byte of</a:t>
                      </a:r>
                      <a:r>
                        <a:rPr lang="en-US" sz="1400" baseline="0" dirty="0" smtClean="0"/>
                        <a:t> </a:t>
                      </a:r>
                      <a:r>
                        <a:rPr lang="en-US" sz="1400" baseline="0" dirty="0" err="1" smtClean="0"/>
                        <a:t>opcode</a:t>
                      </a:r>
                      <a:r>
                        <a:rPr lang="en-US" sz="1400" baseline="0" dirty="0" smtClean="0"/>
                        <a:t> from queue</a:t>
                      </a:r>
                      <a:endParaRPr lang="en-US" sz="1400" dirty="0"/>
                    </a:p>
                  </a:txBody>
                  <a:tcPr/>
                </a:tc>
                <a:extLst>
                  <a:ext uri="{0D108BD9-81ED-4DB2-BD59-A6C34878D82A}">
                    <a16:rowId xmlns:a16="http://schemas.microsoft.com/office/drawing/2014/main" val="10002"/>
                  </a:ext>
                </a:extLst>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Queue</a:t>
                      </a:r>
                      <a:r>
                        <a:rPr lang="en-US" sz="1400" baseline="0" dirty="0" smtClean="0"/>
                        <a:t> empty </a:t>
                      </a:r>
                      <a:endParaRPr lang="en-US" sz="1400" dirty="0"/>
                    </a:p>
                  </a:txBody>
                  <a:tcPr/>
                </a:tc>
                <a:extLst>
                  <a:ext uri="{0D108BD9-81ED-4DB2-BD59-A6C34878D82A}">
                    <a16:rowId xmlns:a16="http://schemas.microsoft.com/office/drawing/2014/main" val="10003"/>
                  </a:ext>
                </a:extLst>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Subsequent byte of</a:t>
                      </a:r>
                      <a:r>
                        <a:rPr lang="en-US" sz="1400" baseline="0" dirty="0" smtClean="0"/>
                        <a:t> </a:t>
                      </a:r>
                      <a:r>
                        <a:rPr lang="en-US" sz="1400" baseline="0" dirty="0" err="1" smtClean="0"/>
                        <a:t>opcode</a:t>
                      </a:r>
                      <a:r>
                        <a:rPr lang="en-US" sz="1400" baseline="0" dirty="0" smtClean="0"/>
                        <a:t> from queue</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664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152400" y="1573649"/>
            <a:ext cx="1752600" cy="1169551"/>
          </a:xfrm>
          <a:prstGeom prst="rect">
            <a:avLst/>
          </a:prstGeom>
          <a:solidFill>
            <a:srgbClr val="CCFF99"/>
          </a:solidFill>
        </p:spPr>
        <p:txBody>
          <a:bodyPr wrap="square" rtlCol="0">
            <a:spAutoFit/>
          </a:bodyPr>
          <a:lstStyle/>
          <a:p>
            <a:pPr marL="285750" indent="-285750">
              <a:buBlip>
                <a:blip r:embed="rId3"/>
              </a:buBlip>
            </a:pPr>
            <a:r>
              <a:rPr lang="en-US" sz="1400" b="1" dirty="0" smtClean="0"/>
              <a:t>8087 instructions are inserted in the 8086 program </a:t>
            </a:r>
            <a:endParaRPr lang="en-US" sz="1400" b="1" dirty="0"/>
          </a:p>
        </p:txBody>
      </p:sp>
      <p:sp>
        <p:nvSpPr>
          <p:cNvPr id="29" name="TextBox 28"/>
          <p:cNvSpPr txBox="1"/>
          <p:nvPr/>
        </p:nvSpPr>
        <p:spPr>
          <a:xfrm>
            <a:off x="2536208" y="1066800"/>
            <a:ext cx="2811439" cy="2246769"/>
          </a:xfrm>
          <a:prstGeom prst="rect">
            <a:avLst/>
          </a:prstGeom>
          <a:solidFill>
            <a:srgbClr val="CCFF99"/>
          </a:solidFill>
        </p:spPr>
        <p:txBody>
          <a:bodyPr wrap="square" rtlCol="0">
            <a:spAutoFit/>
          </a:bodyPr>
          <a:lstStyle/>
          <a:p>
            <a:pPr marL="285750" indent="-285750">
              <a:buBlip>
                <a:blip r:embed="rId3"/>
              </a:buBlip>
            </a:pPr>
            <a:r>
              <a:rPr lang="en-US" sz="1400" b="1" dirty="0" smtClean="0"/>
              <a:t>8086 and 8087 reads instruction bytes and puts them in the respective queues</a:t>
            </a:r>
          </a:p>
          <a:p>
            <a:pPr marL="285750" indent="-285750">
              <a:buBlip>
                <a:blip r:embed="rId3"/>
              </a:buBlip>
            </a:pPr>
            <a:endParaRPr lang="en-US" sz="1400" b="1" dirty="0" smtClean="0"/>
          </a:p>
          <a:p>
            <a:pPr marL="285750" indent="-285750">
              <a:buBlip>
                <a:blip r:embed="rId3"/>
              </a:buBlip>
            </a:pPr>
            <a:r>
              <a:rPr lang="en-US" sz="1400" b="1" dirty="0" smtClean="0"/>
              <a:t>NOP</a:t>
            </a:r>
          </a:p>
          <a:p>
            <a:pPr marL="285750" indent="-285750">
              <a:buBlip>
                <a:blip r:embed="rId3"/>
              </a:buBlip>
            </a:pPr>
            <a:endParaRPr lang="en-US" sz="1400" b="1" dirty="0" smtClean="0"/>
          </a:p>
          <a:p>
            <a:pPr marL="285750" indent="-285750">
              <a:buBlip>
                <a:blip r:embed="rId3"/>
              </a:buBlip>
            </a:pPr>
            <a:r>
              <a:rPr lang="en-US" sz="1400" b="1" dirty="0" smtClean="0"/>
              <a:t>8087 instructions have 11011 as the MSB of their first code byte</a:t>
            </a:r>
            <a:endParaRPr lang="en-US" sz="1400" b="1" dirty="0"/>
          </a:p>
        </p:txBody>
      </p:sp>
      <mc:AlternateContent xmlns:mc="http://schemas.openxmlformats.org/markup-compatibility/2006" xmlns:a14="http://schemas.microsoft.com/office/drawing/2010/main">
        <mc:Choice Requires="a14">
          <p:sp>
            <p:nvSpPr>
              <p:cNvPr id="30" name="TextBox 29"/>
              <p:cNvSpPr txBox="1"/>
              <p:nvPr/>
            </p:nvSpPr>
            <p:spPr>
              <a:xfrm>
                <a:off x="5943600" y="1095361"/>
                <a:ext cx="3048000" cy="5047985"/>
              </a:xfrm>
              <a:prstGeom prst="rect">
                <a:avLst/>
              </a:prstGeom>
              <a:solidFill>
                <a:srgbClr val="CCFF99"/>
              </a:solidFill>
            </p:spPr>
            <p:txBody>
              <a:bodyPr wrap="square" rtlCol="0">
                <a:spAutoFit/>
              </a:bodyPr>
              <a:lstStyle/>
              <a:p>
                <a:pPr marL="285750" indent="-285750">
                  <a:buBlip>
                    <a:blip r:embed="rId3"/>
                  </a:buBlip>
                </a:pPr>
                <a:r>
                  <a:rPr lang="en-US" sz="1400" b="1" dirty="0" smtClean="0"/>
                  <a:t>8087 keeps track for ESC instruction by monitoring </a:t>
                </a:r>
                <a14:m>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a:rPr>
                          <m:t>𝑺</m:t>
                        </m:r>
                        <m:r>
                          <a:rPr lang="en-US" sz="1400" b="1" i="1" baseline="-25000" smtClean="0">
                            <a:latin typeface="Cambria Math"/>
                          </a:rPr>
                          <m:t>𝟐</m:t>
                        </m:r>
                      </m:e>
                    </m:acc>
                  </m:oMath>
                </a14:m>
                <a:r>
                  <a:rPr lang="en-US" sz="1400" b="1" dirty="0" smtClean="0"/>
                  <a:t> -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a:rPr>
                          <m:t>𝑺</m:t>
                        </m:r>
                        <m:r>
                          <a:rPr lang="en-US" sz="1400" b="1" i="1" baseline="-25000" smtClean="0">
                            <a:latin typeface="Cambria Math"/>
                          </a:rPr>
                          <m:t>𝟎</m:t>
                        </m:r>
                      </m:e>
                    </m:acc>
                    <m:r>
                      <a:rPr lang="en-US" sz="1400" b="1" i="1" baseline="-25000" smtClean="0">
                        <a:latin typeface="Cambria Math"/>
                      </a:rPr>
                      <m:t> </m:t>
                    </m:r>
                  </m:oMath>
                </a14:m>
                <a:r>
                  <a:rPr lang="en-US" sz="1400" b="1" dirty="0" smtClean="0"/>
                  <a:t> and AD</a:t>
                </a:r>
                <a:r>
                  <a:rPr lang="en-US" sz="1400" b="1" baseline="-25000" dirty="0" smtClean="0"/>
                  <a:t>0</a:t>
                </a:r>
                <a:r>
                  <a:rPr lang="en-US" sz="1400" b="1" dirty="0" smtClean="0"/>
                  <a:t> – AD</a:t>
                </a:r>
                <a:r>
                  <a:rPr lang="en-US" sz="1400" b="1" baseline="-25000" dirty="0" smtClean="0"/>
                  <a:t>15</a:t>
                </a:r>
                <a:r>
                  <a:rPr lang="en-US" sz="1400" b="1" dirty="0" smtClean="0"/>
                  <a:t> of 8086.</a:t>
                </a:r>
              </a:p>
              <a:p>
                <a:pPr marL="285750" indent="-285750">
                  <a:buBlip>
                    <a:blip r:embed="rId3"/>
                  </a:buBlip>
                </a:pPr>
                <a:endParaRPr lang="en-US" sz="1400" b="1" dirty="0" smtClean="0"/>
              </a:p>
              <a:p>
                <a:pPr marL="285750" indent="-285750">
                  <a:buBlip>
                    <a:blip r:embed="rId3"/>
                  </a:buBlip>
                </a:pPr>
                <a:r>
                  <a:rPr lang="en-US" sz="1400" b="1" dirty="0" smtClean="0"/>
                  <a:t>Also keeps track of QS</a:t>
                </a:r>
                <a:r>
                  <a:rPr lang="en-US" sz="1400" b="1" baseline="-25000" dirty="0" smtClean="0"/>
                  <a:t>0</a:t>
                </a:r>
                <a:r>
                  <a:rPr lang="en-US" sz="1400" b="1" dirty="0" smtClean="0"/>
                  <a:t> – QS</a:t>
                </a:r>
                <a:r>
                  <a:rPr lang="en-US" sz="1400" b="1" baseline="-25000" dirty="0" smtClean="0"/>
                  <a:t>1</a:t>
                </a:r>
                <a:r>
                  <a:rPr lang="en-US" sz="1400" b="1" dirty="0" smtClean="0"/>
                  <a:t>.</a:t>
                </a:r>
              </a:p>
              <a:p>
                <a:pPr marL="285750" indent="-285750">
                  <a:buBlip>
                    <a:blip r:embed="rId3"/>
                  </a:buBlip>
                </a:pPr>
                <a:endParaRPr lang="en-US" sz="1400" b="1" dirty="0" smtClean="0"/>
              </a:p>
              <a:p>
                <a:pPr marL="285750" indent="-285750">
                  <a:buBlip>
                    <a:blip r:embed="rId3"/>
                  </a:buBlip>
                </a:pPr>
                <a:r>
                  <a:rPr lang="en-US" sz="1400" b="1" dirty="0" smtClean="0"/>
                  <a:t>Q status 00; does nothing</a:t>
                </a:r>
              </a:p>
              <a:p>
                <a:pPr marL="285750" indent="-285750">
                  <a:buBlip>
                    <a:blip r:embed="rId3"/>
                  </a:buBlip>
                </a:pPr>
                <a:endParaRPr lang="en-US" sz="1400" b="1" dirty="0" smtClean="0"/>
              </a:p>
              <a:p>
                <a:pPr marL="285750" indent="-285750">
                  <a:buBlip>
                    <a:blip r:embed="rId3"/>
                  </a:buBlip>
                </a:pPr>
                <a:r>
                  <a:rPr lang="en-US" sz="1400" b="1" dirty="0" smtClean="0"/>
                  <a:t>Q status 01; 8087 compares the five MSB bits with 11011</a:t>
                </a:r>
              </a:p>
              <a:p>
                <a:pPr marL="285750" indent="-285750">
                  <a:buBlip>
                    <a:blip r:embed="rId3"/>
                  </a:buBlip>
                </a:pPr>
                <a:endParaRPr lang="en-US" sz="1400" b="1" dirty="0" smtClean="0"/>
              </a:p>
              <a:p>
                <a:pPr marL="285750" indent="-285750">
                  <a:buBlip>
                    <a:blip r:embed="rId3"/>
                  </a:buBlip>
                </a:pPr>
                <a:r>
                  <a:rPr lang="en-US" sz="1400" b="1" dirty="0" smtClean="0"/>
                  <a:t>If there is a match, then the ESC instruction is fetched and executed by 8087</a:t>
                </a:r>
              </a:p>
              <a:p>
                <a:pPr marL="285750" indent="-285750">
                  <a:buBlip>
                    <a:blip r:embed="rId3"/>
                  </a:buBlip>
                </a:pPr>
                <a:endParaRPr lang="en-US" sz="1400" b="1" dirty="0" smtClean="0"/>
              </a:p>
              <a:p>
                <a:pPr marL="285750" indent="-285750">
                  <a:buBlip>
                    <a:blip r:embed="rId3"/>
                  </a:buBlip>
                </a:pPr>
                <a:r>
                  <a:rPr lang="en-US" sz="1400" b="1" dirty="0" smtClean="0"/>
                  <a:t>If there is error during decoding an ESC instruction, 8087 sends an interrupt request</a:t>
                </a:r>
                <a:endParaRPr lang="en-US" sz="1400"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5943600" y="1095361"/>
                <a:ext cx="3048000" cy="5047985"/>
              </a:xfrm>
              <a:prstGeom prst="rect">
                <a:avLst/>
              </a:prstGeom>
              <a:blipFill rotWithShape="1">
                <a:blip r:embed="rId5"/>
                <a:stretch>
                  <a:fillRect t="-121" r="-1600" b="-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22561" y="4953000"/>
                <a:ext cx="2811439" cy="1386342"/>
              </a:xfrm>
              <a:prstGeom prst="rect">
                <a:avLst/>
              </a:prstGeom>
              <a:solidFill>
                <a:srgbClr val="CCFF99"/>
              </a:solidFill>
            </p:spPr>
            <p:txBody>
              <a:bodyPr wrap="square" rtlCol="0">
                <a:spAutoFit/>
              </a:bodyPr>
              <a:lstStyle/>
              <a:p>
                <a:pPr marL="285750" indent="-285750">
                  <a:buBlip>
                    <a:blip r:embed="rId3"/>
                  </a:buBlip>
                </a:pPr>
                <a:r>
                  <a:rPr lang="en-US" sz="1400" b="1" dirty="0" smtClean="0"/>
                  <a:t>Memory read/ write</a:t>
                </a:r>
              </a:p>
              <a:p>
                <a:pPr marL="285750" indent="-285750">
                  <a:buBlip>
                    <a:blip r:embed="rId3"/>
                  </a:buBlip>
                </a:pPr>
                <a:r>
                  <a:rPr lang="en-US" sz="1400" b="1" dirty="0" smtClean="0"/>
                  <a:t>Additional words : </a:t>
                </a: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𝑹𝑸</m:t>
                        </m:r>
                      </m:e>
                    </m:acc>
                    <m:r>
                      <a:rPr lang="en-US" sz="1400" b="1" i="1" baseline="-25000" smtClean="0">
                        <a:latin typeface="Cambria Math"/>
                      </a:rPr>
                      <m:t> </m:t>
                    </m:r>
                  </m:oMath>
                </a14:m>
                <a:r>
                  <a:rPr lang="en-US" sz="1400" b="1" dirty="0" smtClean="0"/>
                  <a:t>- </a:t>
                </a: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𝑮𝑻</m:t>
                        </m:r>
                        <m:r>
                          <a:rPr lang="en-US" sz="1400" b="1" i="1" baseline="-25000" smtClean="0">
                            <a:latin typeface="Cambria Math"/>
                          </a:rPr>
                          <m:t>𝟎</m:t>
                        </m:r>
                      </m:e>
                    </m:acc>
                  </m:oMath>
                </a14:m>
                <a:endParaRPr lang="en-US" sz="1400" b="1" dirty="0" smtClean="0"/>
              </a:p>
              <a:p>
                <a:pPr marL="285750" indent="-285750">
                  <a:buBlip>
                    <a:blip r:embed="rId3"/>
                  </a:buBlip>
                </a:pPr>
                <a:r>
                  <a:rPr lang="en-US" sz="1400" b="1" dirty="0" smtClean="0"/>
                  <a:t>8087 BUSY pin high</a:t>
                </a:r>
              </a:p>
              <a:p>
                <a:pPr marL="285750" indent="-285750">
                  <a:buBlip>
                    <a:blip r:embed="rId3"/>
                  </a:buBlip>
                </a:pP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𝑻𝑬𝑺𝑻</m:t>
                        </m:r>
                      </m:e>
                    </m:acc>
                  </m:oMath>
                </a14:m>
                <a:endParaRPr lang="en-US" sz="1400" b="1" dirty="0" smtClean="0"/>
              </a:p>
              <a:p>
                <a:pPr marL="285750" indent="-285750">
                  <a:buBlip>
                    <a:blip r:embed="rId3"/>
                  </a:buBlip>
                </a:pPr>
                <a:r>
                  <a:rPr lang="en-US" sz="1400" b="1" dirty="0" smtClean="0"/>
                  <a:t>WAIT</a:t>
                </a:r>
                <a:endParaRPr lang="en-US" sz="1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2522561" y="4953000"/>
                <a:ext cx="2811439" cy="1386342"/>
              </a:xfrm>
              <a:prstGeom prst="rect">
                <a:avLst/>
              </a:prstGeom>
              <a:blipFill rotWithShape="1">
                <a:blip r:embed="rId6"/>
                <a:stretch>
                  <a:fillRect t="-441" b="-3084"/>
                </a:stretch>
              </a:blipFill>
            </p:spPr>
            <p:txBody>
              <a:bodyPr/>
              <a:lstStyle/>
              <a:p>
                <a:r>
                  <a:rPr lang="en-US">
                    <a:noFill/>
                  </a:rPr>
                  <a:t> </a:t>
                </a:r>
              </a:p>
            </p:txBody>
          </p:sp>
        </mc:Fallback>
      </mc:AlternateContent>
      <p:sp>
        <p:nvSpPr>
          <p:cNvPr id="6" name="TextBox 5"/>
          <p:cNvSpPr txBox="1"/>
          <p:nvPr/>
        </p:nvSpPr>
        <p:spPr>
          <a:xfrm>
            <a:off x="118196" y="6553200"/>
            <a:ext cx="6877204" cy="261610"/>
          </a:xfrm>
          <a:prstGeom prst="rect">
            <a:avLst/>
          </a:prstGeom>
          <a:noFill/>
        </p:spPr>
        <p:txBody>
          <a:bodyPr wrap="none" rtlCol="0">
            <a:spAutoFit/>
          </a:bodyPr>
          <a:lstStyle/>
          <a:p>
            <a:r>
              <a:rPr lang="en-US" sz="1100" b="1" dirty="0" smtClean="0"/>
              <a:t>Ref: Microprocessor, </a:t>
            </a:r>
            <a:r>
              <a:rPr lang="en-US" sz="1100" b="1" dirty="0" err="1" smtClean="0"/>
              <a:t>Atul</a:t>
            </a:r>
            <a:r>
              <a:rPr lang="en-US" sz="1100" b="1" dirty="0" smtClean="0"/>
              <a:t> P. </a:t>
            </a:r>
            <a:r>
              <a:rPr lang="en-US" sz="1100" b="1" dirty="0" err="1" smtClean="0"/>
              <a:t>Godse</a:t>
            </a:r>
            <a:r>
              <a:rPr lang="en-US" sz="1100" b="1" dirty="0" smtClean="0"/>
              <a:t>, </a:t>
            </a:r>
            <a:r>
              <a:rPr lang="en-US" sz="1100" b="1" dirty="0" err="1" smtClean="0"/>
              <a:t>Deepali</a:t>
            </a:r>
            <a:r>
              <a:rPr lang="en-US" sz="1100" b="1" dirty="0" smtClean="0"/>
              <a:t> A. </a:t>
            </a:r>
            <a:r>
              <a:rPr lang="en-US" sz="1100" b="1" dirty="0" err="1" smtClean="0"/>
              <a:t>Gode</a:t>
            </a:r>
            <a:r>
              <a:rPr lang="en-US" sz="1100" b="1" dirty="0" smtClean="0"/>
              <a:t>, Technical publications, Chap 11</a:t>
            </a:r>
            <a:endParaRPr lang="en-US" sz="1100" b="1" dirty="0"/>
          </a:p>
        </p:txBody>
      </p:sp>
      <p:sp>
        <p:nvSpPr>
          <p:cNvPr id="7" name="Right Arrow 6"/>
          <p:cNvSpPr/>
          <p:nvPr/>
        </p:nvSpPr>
        <p:spPr>
          <a:xfrm>
            <a:off x="2071048" y="1905000"/>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86400" y="1905000"/>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86400" y="5282624"/>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E:\Maharajas\Microprocessor\808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2" y="3369620"/>
            <a:ext cx="2231408" cy="20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8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8" grpId="0" animBg="1"/>
      <p:bldP spid="7"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990600"/>
            <a:ext cx="4572000" cy="88187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4" name="Rectangle 3"/>
          <p:cNvSpPr/>
          <p:nvPr/>
        </p:nvSpPr>
        <p:spPr>
          <a:xfrm>
            <a:off x="0" y="1752600"/>
            <a:ext cx="3200400" cy="15865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3507" y="138752"/>
            <a:ext cx="2249334" cy="400110"/>
          </a:xfrm>
          <a:prstGeom prst="rect">
            <a:avLst/>
          </a:prstGeom>
          <a:noFill/>
        </p:spPr>
        <p:txBody>
          <a:bodyPr wrap="none" rtlCol="0">
            <a:spAutoFit/>
          </a:bodyPr>
          <a:lstStyle/>
          <a:p>
            <a:r>
              <a:rPr lang="en-US" sz="2000" b="1" dirty="0" smtClean="0">
                <a:latin typeface="Verdana" pitchFamily="34" charset="0"/>
                <a:ea typeface="Verdana" pitchFamily="34" charset="0"/>
                <a:cs typeface="Verdana" pitchFamily="34" charset="0"/>
              </a:rPr>
              <a:t>Min/ Max Pins</a:t>
            </a:r>
            <a:endParaRPr lang="en-US" sz="2000" b="1" dirty="0">
              <a:latin typeface="Verdana" pitchFamily="34" charset="0"/>
              <a:ea typeface="Verdana" pitchFamily="34" charset="0"/>
              <a:cs typeface="Verdana" pitchFamily="34" charset="0"/>
            </a:endParaRPr>
          </a:p>
        </p:txBody>
      </p:sp>
      <p:sp>
        <p:nvSpPr>
          <p:cNvPr id="6" name="Rectangle 5"/>
          <p:cNvSpPr/>
          <p:nvPr/>
        </p:nvSpPr>
        <p:spPr>
          <a:xfrm>
            <a:off x="4114800" y="1066800"/>
            <a:ext cx="4572000" cy="5047536"/>
          </a:xfrm>
          <a:prstGeom prst="rect">
            <a:avLst/>
          </a:prstGeom>
        </p:spPr>
        <p:txBody>
          <a:bodyPr>
            <a:spAutoFit/>
          </a:bodyPr>
          <a:lstStyle/>
          <a:p>
            <a:pPr algn="just"/>
            <a:r>
              <a:rPr lang="en-US" sz="1400" b="1" dirty="0">
                <a:latin typeface="Verdana" pitchFamily="34" charset="0"/>
                <a:ea typeface="Verdana" pitchFamily="34" charset="0"/>
                <a:cs typeface="Verdana" pitchFamily="34" charset="0"/>
              </a:rPr>
              <a:t>The 8086 microprocessor can work in two  modes of  operations :</a:t>
            </a:r>
            <a:r>
              <a:rPr lang="en-US" sz="1400" b="1" dirty="0" smtClean="0">
                <a:latin typeface="Verdana" pitchFamily="34" charset="0"/>
                <a:ea typeface="Verdana" pitchFamily="34" charset="0"/>
                <a:cs typeface="Verdana" pitchFamily="34" charset="0"/>
              </a:rPr>
              <a:t> </a:t>
            </a:r>
            <a:r>
              <a:rPr lang="en-US" sz="1400" b="1" dirty="0" smtClean="0">
                <a:solidFill>
                  <a:srgbClr val="FF0066"/>
                </a:solidFill>
                <a:latin typeface="Verdana" pitchFamily="34" charset="0"/>
                <a:ea typeface="Verdana" pitchFamily="34" charset="0"/>
                <a:cs typeface="Verdana" pitchFamily="34" charset="0"/>
              </a:rPr>
              <a:t>Minimum </a:t>
            </a:r>
            <a:r>
              <a:rPr lang="en-US" sz="1400" b="1" dirty="0">
                <a:solidFill>
                  <a:srgbClr val="FF0066"/>
                </a:solidFill>
                <a:latin typeface="Verdana" pitchFamily="34" charset="0"/>
                <a:ea typeface="Verdana" pitchFamily="34" charset="0"/>
                <a:cs typeface="Verdana" pitchFamily="34" charset="0"/>
              </a:rPr>
              <a:t>mode </a:t>
            </a:r>
            <a:r>
              <a:rPr lang="en-US" sz="1400" b="1" dirty="0">
                <a:latin typeface="Verdana" pitchFamily="34" charset="0"/>
                <a:ea typeface="Verdana" pitchFamily="34" charset="0"/>
                <a:cs typeface="Verdana" pitchFamily="34" charset="0"/>
              </a:rPr>
              <a:t>and </a:t>
            </a:r>
            <a:r>
              <a:rPr lang="en-US" sz="1400" b="1" dirty="0">
                <a:solidFill>
                  <a:srgbClr val="FF0066"/>
                </a:solidFill>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of operation the microprocessor </a:t>
            </a:r>
            <a:r>
              <a:rPr lang="en-US" sz="1400" b="1" u="sng" dirty="0">
                <a:latin typeface="Verdana" pitchFamily="34" charset="0"/>
                <a:ea typeface="Verdana" pitchFamily="34" charset="0"/>
                <a:cs typeface="Verdana" pitchFamily="34" charset="0"/>
              </a:rPr>
              <a:t>do not </a:t>
            </a:r>
            <a:r>
              <a:rPr lang="en-US" sz="1400" b="1" dirty="0">
                <a:latin typeface="Verdana" pitchFamily="34" charset="0"/>
                <a:ea typeface="Verdana" pitchFamily="34" charset="0"/>
                <a:cs typeface="Verdana" pitchFamily="34" charset="0"/>
              </a:rPr>
              <a:t>associate with any co-processors   and can not be used for multiprocessor   systems.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the 8086 </a:t>
            </a:r>
            <a:r>
              <a:rPr lang="en-US" sz="1400" b="1" u="sng" dirty="0">
                <a:latin typeface="Verdana" pitchFamily="34" charset="0"/>
                <a:ea typeface="Verdana" pitchFamily="34" charset="0"/>
                <a:cs typeface="Verdana" pitchFamily="34" charset="0"/>
              </a:rPr>
              <a:t>can work</a:t>
            </a:r>
            <a:r>
              <a:rPr lang="en-US" sz="1400" b="1" dirty="0">
                <a:latin typeface="Verdana" pitchFamily="34" charset="0"/>
                <a:ea typeface="Verdana" pitchFamily="34" charset="0"/>
                <a:cs typeface="Verdana" pitchFamily="34" charset="0"/>
              </a:rPr>
              <a:t> in multi-processor or co-processor   configuration.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Minimum  </a:t>
            </a:r>
            <a:r>
              <a:rPr lang="en-US" sz="1400" b="1" dirty="0">
                <a:latin typeface="Verdana" pitchFamily="34" charset="0"/>
                <a:ea typeface="Verdana" pitchFamily="34" charset="0"/>
                <a:cs typeface="Verdana" pitchFamily="34" charset="0"/>
              </a:rPr>
              <a:t>or maximum </a:t>
            </a:r>
            <a:r>
              <a:rPr lang="en-US" sz="1400" b="1" dirty="0" smtClean="0">
                <a:latin typeface="Verdana" pitchFamily="34" charset="0"/>
                <a:ea typeface="Verdana" pitchFamily="34" charset="0"/>
                <a:cs typeface="Verdana" pitchFamily="34" charset="0"/>
              </a:rPr>
              <a:t>mode operations  </a:t>
            </a:r>
            <a:r>
              <a:rPr lang="en-US" sz="1400" b="1" dirty="0">
                <a:latin typeface="Verdana" pitchFamily="34" charset="0"/>
                <a:ea typeface="Verdana" pitchFamily="34" charset="0"/>
                <a:cs typeface="Verdana" pitchFamily="34" charset="0"/>
              </a:rPr>
              <a:t>are decided by the pin MN/ MX(Active low).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this pin is </a:t>
            </a:r>
            <a:r>
              <a:rPr lang="en-US" sz="1400" b="1" u="sng" dirty="0">
                <a:latin typeface="Verdana" pitchFamily="34" charset="0"/>
                <a:ea typeface="Verdana" pitchFamily="34" charset="0"/>
                <a:cs typeface="Verdana" pitchFamily="34" charset="0"/>
              </a:rPr>
              <a:t>high</a:t>
            </a:r>
            <a:r>
              <a:rPr lang="en-US" sz="1400" b="1" dirty="0">
                <a:latin typeface="Verdana" pitchFamily="34" charset="0"/>
                <a:ea typeface="Verdana" pitchFamily="34" charset="0"/>
                <a:cs typeface="Verdana" pitchFamily="34" charset="0"/>
              </a:rPr>
              <a:t> 8086 operates in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otherwise it operates in </a:t>
            </a:r>
            <a:r>
              <a:rPr lang="en-US" sz="1400" b="1" dirty="0" smtClean="0">
                <a:latin typeface="Verdana" pitchFamily="34" charset="0"/>
                <a:ea typeface="Verdana" pitchFamily="34" charset="0"/>
                <a:cs typeface="Verdana" pitchFamily="34" charset="0"/>
              </a:rPr>
              <a:t>Maximum </a:t>
            </a:r>
            <a:r>
              <a:rPr lang="en-US" sz="1400" b="1" dirty="0">
                <a:latin typeface="Verdana" pitchFamily="34" charset="0"/>
                <a:ea typeface="Verdana" pitchFamily="34" charset="0"/>
                <a:cs typeface="Verdana" pitchFamily="34" charset="0"/>
              </a:rPr>
              <a:t>mode.</a:t>
            </a:r>
          </a:p>
        </p:txBody>
      </p:sp>
      <p:sp>
        <p:nvSpPr>
          <p:cNvPr id="21" name="Rectangle 20"/>
          <p:cNvSpPr/>
          <p:nvPr/>
        </p:nvSpPr>
        <p:spPr>
          <a:xfrm>
            <a:off x="1351129" y="3557872"/>
            <a:ext cx="1890215" cy="16228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3352800"/>
            <a:ext cx="1022294" cy="3673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0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3.14524E-6 L 0 0.16883 " pathEditMode="relative" rAng="0" ptsTypes="AA">
                                      <p:cBhvr>
                                        <p:cTn id="12" dur="500" fill="hold"/>
                                        <p:tgtEl>
                                          <p:spTgt spid="7"/>
                                        </p:tgtEl>
                                        <p:attrNameLst>
                                          <p:attrName>ppt_x</p:attrName>
                                          <p:attrName>ppt_y</p:attrName>
                                        </p:attrNameLst>
                                      </p:cBhvr>
                                      <p:rCtr x="0" y="844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16883 L 0 0.34644 " pathEditMode="relative" rAng="0" ptsTypes="AA">
                                      <p:cBhvr>
                                        <p:cTn id="16" dur="500" fill="hold"/>
                                        <p:tgtEl>
                                          <p:spTgt spid="7"/>
                                        </p:tgtEl>
                                        <p:attrNameLst>
                                          <p:attrName>ppt_x</p:attrName>
                                          <p:attrName>ppt_y</p:attrName>
                                        </p:attrNameLst>
                                      </p:cBhvr>
                                      <p:rCtr x="0" y="88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 0.34644 L 0 0.47965 " pathEditMode="relative" rAng="0" ptsTypes="AA">
                                      <p:cBhvr>
                                        <p:cTn id="20" dur="500" fill="hold"/>
                                        <p:tgtEl>
                                          <p:spTgt spid="7"/>
                                        </p:tgtEl>
                                        <p:attrNameLst>
                                          <p:attrName>ppt_x</p:attrName>
                                          <p:attrName>ppt_y</p:attrName>
                                        </p:attrNameLst>
                                      </p:cBhvr>
                                      <p:rCtr x="0" y="666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 0.47965 L 0 0.62396 " pathEditMode="relative" rAng="0" ptsTypes="AA">
                                      <p:cBhvr>
                                        <p:cTn id="24" dur="500" fill="hold"/>
                                        <p:tgtEl>
                                          <p:spTgt spid="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130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Oval 5"/>
          <p:cNvSpPr/>
          <p:nvPr/>
        </p:nvSpPr>
        <p:spPr>
          <a:xfrm>
            <a:off x="2286000" y="1828800"/>
            <a:ext cx="990600" cy="8382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ESC</a:t>
            </a:r>
            <a:endParaRPr lang="en-US" sz="1400" b="1" dirty="0">
              <a:solidFill>
                <a:schemeClr val="tx1"/>
              </a:solidFill>
            </a:endParaRPr>
          </a:p>
        </p:txBody>
      </p:sp>
      <p:sp>
        <p:nvSpPr>
          <p:cNvPr id="13" name="Oval 12"/>
          <p:cNvSpPr/>
          <p:nvPr/>
        </p:nvSpPr>
        <p:spPr>
          <a:xfrm>
            <a:off x="1752600" y="3352800"/>
            <a:ext cx="2057400" cy="1143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Execute the 8086 instructions</a:t>
            </a:r>
            <a:endParaRPr lang="en-US" sz="1400" b="1" dirty="0">
              <a:solidFill>
                <a:schemeClr val="tx1"/>
              </a:solidFill>
            </a:endParaRPr>
          </a:p>
        </p:txBody>
      </p:sp>
      <p:sp>
        <p:nvSpPr>
          <p:cNvPr id="14" name="Oval 13"/>
          <p:cNvSpPr/>
          <p:nvPr/>
        </p:nvSpPr>
        <p:spPr>
          <a:xfrm>
            <a:off x="2209800" y="5181600"/>
            <a:ext cx="1143000" cy="8382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WAIT</a:t>
            </a:r>
            <a:endParaRPr lang="en-US" sz="1400" b="1" dirty="0">
              <a:solidFill>
                <a:schemeClr val="tx1"/>
              </a:solidFill>
            </a:endParaRPr>
          </a:p>
        </p:txBody>
      </p:sp>
      <p:sp>
        <p:nvSpPr>
          <p:cNvPr id="15" name="Oval 14"/>
          <p:cNvSpPr/>
          <p:nvPr/>
        </p:nvSpPr>
        <p:spPr>
          <a:xfrm>
            <a:off x="4585648" y="1828800"/>
            <a:ext cx="1524000"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Monitor 8086/ 8088</a:t>
            </a:r>
            <a:endParaRPr lang="en-US" sz="1400" b="1" dirty="0">
              <a:solidFill>
                <a:schemeClr val="tx1"/>
              </a:solidFill>
            </a:endParaRPr>
          </a:p>
        </p:txBody>
      </p:sp>
      <p:sp>
        <p:nvSpPr>
          <p:cNvPr id="16" name="Oval 15"/>
          <p:cNvSpPr/>
          <p:nvPr/>
        </p:nvSpPr>
        <p:spPr>
          <a:xfrm>
            <a:off x="4087504" y="3200400"/>
            <a:ext cx="2541896" cy="1295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Deactivate the host’s TEST pin and execute the specific operation</a:t>
            </a:r>
            <a:endParaRPr lang="en-US" sz="1400" b="1" dirty="0">
              <a:solidFill>
                <a:schemeClr val="tx1"/>
              </a:solidFill>
            </a:endParaRPr>
          </a:p>
        </p:txBody>
      </p:sp>
      <p:sp>
        <p:nvSpPr>
          <p:cNvPr id="17" name="Oval 16"/>
          <p:cNvSpPr/>
          <p:nvPr/>
        </p:nvSpPr>
        <p:spPr>
          <a:xfrm>
            <a:off x="4544704" y="5181600"/>
            <a:ext cx="1627496"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Activate the TEST pin </a:t>
            </a:r>
            <a:endParaRPr lang="en-US" sz="1400" b="1" dirty="0">
              <a:solidFill>
                <a:schemeClr val="tx1"/>
              </a:solidFill>
            </a:endParaRPr>
          </a:p>
        </p:txBody>
      </p:sp>
      <p:cxnSp>
        <p:nvCxnSpPr>
          <p:cNvPr id="10" name="Straight Arrow Connector 9"/>
          <p:cNvCxnSpPr>
            <a:endCxn id="6" idx="0"/>
          </p:cNvCxnSpPr>
          <p:nvPr/>
        </p:nvCxnSpPr>
        <p:spPr>
          <a:xfrm>
            <a:off x="2781300" y="1143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81300" y="2667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81300" y="4495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78456" y="6019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47648" y="1143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47648" y="2667000"/>
            <a:ext cx="0" cy="5334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47648" y="4495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6" idx="6"/>
            <a:endCxn id="15" idx="2"/>
          </p:cNvCxnSpPr>
          <p:nvPr/>
        </p:nvCxnSpPr>
        <p:spPr>
          <a:xfrm>
            <a:off x="3276600" y="2247900"/>
            <a:ext cx="1309048" cy="0"/>
          </a:xfrm>
          <a:prstGeom prst="straightConnector1">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6" name="Straight Arrow Connector 1045"/>
          <p:cNvCxnSpPr>
            <a:stCxn id="17" idx="2"/>
            <a:endCxn id="14" idx="6"/>
          </p:cNvCxnSpPr>
          <p:nvPr/>
        </p:nvCxnSpPr>
        <p:spPr>
          <a:xfrm flipH="1">
            <a:off x="3352800" y="5600700"/>
            <a:ext cx="1191904" cy="0"/>
          </a:xfrm>
          <a:prstGeom prst="straightConnector1">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9" name="Straight Connector 1048"/>
          <p:cNvCxnSpPr/>
          <p:nvPr/>
        </p:nvCxnSpPr>
        <p:spPr>
          <a:xfrm>
            <a:off x="5358452" y="6362700"/>
            <a:ext cx="14995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p:cNvCxnSpPr/>
          <p:nvPr/>
        </p:nvCxnSpPr>
        <p:spPr>
          <a:xfrm flipV="1">
            <a:off x="6858000" y="1676400"/>
            <a:ext cx="0" cy="46863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3" name="Straight Arrow Connector 1052"/>
          <p:cNvCxnSpPr/>
          <p:nvPr/>
        </p:nvCxnSpPr>
        <p:spPr>
          <a:xfrm flipH="1">
            <a:off x="5358452" y="1676400"/>
            <a:ext cx="1499548" cy="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5" name="Straight Connector 1054"/>
          <p:cNvCxnSpPr>
            <a:stCxn id="17" idx="4"/>
          </p:cNvCxnSpPr>
          <p:nvPr/>
        </p:nvCxnSpPr>
        <p:spPr>
          <a:xfrm>
            <a:off x="5358452" y="6019800"/>
            <a:ext cx="0" cy="3429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56" name="TextBox 1055"/>
          <p:cNvSpPr txBox="1"/>
          <p:nvPr/>
        </p:nvSpPr>
        <p:spPr>
          <a:xfrm>
            <a:off x="3120788" y="1534180"/>
            <a:ext cx="1603612" cy="523220"/>
          </a:xfrm>
          <a:prstGeom prst="rect">
            <a:avLst/>
          </a:prstGeom>
          <a:noFill/>
        </p:spPr>
        <p:txBody>
          <a:bodyPr wrap="square" rtlCol="0">
            <a:spAutoFit/>
          </a:bodyPr>
          <a:lstStyle/>
          <a:p>
            <a:pPr algn="ctr"/>
            <a:r>
              <a:rPr lang="en-US" sz="1400" b="1" dirty="0" smtClean="0"/>
              <a:t>Wake up the coprocessor</a:t>
            </a:r>
            <a:endParaRPr lang="en-US" sz="1400" b="1" dirty="0"/>
          </a:p>
        </p:txBody>
      </p:sp>
      <p:sp>
        <p:nvSpPr>
          <p:cNvPr id="65" name="TextBox 64"/>
          <p:cNvSpPr txBox="1"/>
          <p:nvPr/>
        </p:nvSpPr>
        <p:spPr>
          <a:xfrm>
            <a:off x="3273188" y="5929640"/>
            <a:ext cx="1603612" cy="523220"/>
          </a:xfrm>
          <a:prstGeom prst="rect">
            <a:avLst/>
          </a:prstGeom>
          <a:noFill/>
        </p:spPr>
        <p:txBody>
          <a:bodyPr wrap="square" rtlCol="0">
            <a:spAutoFit/>
          </a:bodyPr>
          <a:lstStyle/>
          <a:p>
            <a:pPr algn="ctr"/>
            <a:r>
              <a:rPr lang="en-US" sz="1400" b="1" dirty="0" smtClean="0"/>
              <a:t>Wake up the 8086/ 8088</a:t>
            </a:r>
            <a:endParaRPr lang="en-US" sz="1400" b="1" dirty="0"/>
          </a:p>
        </p:txBody>
      </p:sp>
      <p:sp>
        <p:nvSpPr>
          <p:cNvPr id="66" name="TextBox 65"/>
          <p:cNvSpPr txBox="1"/>
          <p:nvPr/>
        </p:nvSpPr>
        <p:spPr>
          <a:xfrm>
            <a:off x="1981200" y="835223"/>
            <a:ext cx="1603612" cy="307777"/>
          </a:xfrm>
          <a:prstGeom prst="rect">
            <a:avLst/>
          </a:prstGeom>
          <a:noFill/>
        </p:spPr>
        <p:txBody>
          <a:bodyPr wrap="square" rtlCol="0">
            <a:spAutoFit/>
          </a:bodyPr>
          <a:lstStyle/>
          <a:p>
            <a:pPr algn="ctr"/>
            <a:r>
              <a:rPr lang="en-US" sz="1400" b="1" dirty="0" smtClean="0"/>
              <a:t>8086/ 8088</a:t>
            </a:r>
            <a:endParaRPr lang="en-US" sz="1400" b="1" dirty="0"/>
          </a:p>
        </p:txBody>
      </p:sp>
      <p:sp>
        <p:nvSpPr>
          <p:cNvPr id="67" name="TextBox 66"/>
          <p:cNvSpPr txBox="1"/>
          <p:nvPr/>
        </p:nvSpPr>
        <p:spPr>
          <a:xfrm>
            <a:off x="4568588" y="833734"/>
            <a:ext cx="1603612" cy="307777"/>
          </a:xfrm>
          <a:prstGeom prst="rect">
            <a:avLst/>
          </a:prstGeom>
          <a:noFill/>
        </p:spPr>
        <p:txBody>
          <a:bodyPr wrap="square" rtlCol="0">
            <a:spAutoFit/>
          </a:bodyPr>
          <a:lstStyle/>
          <a:p>
            <a:pPr algn="ctr"/>
            <a:r>
              <a:rPr lang="en-US" sz="1400" b="1" dirty="0" smtClean="0"/>
              <a:t>Coprocessor</a:t>
            </a:r>
            <a:endParaRPr lang="en-US" sz="1400" b="1" dirty="0"/>
          </a:p>
        </p:txBody>
      </p:sp>
    </p:spTree>
    <p:extLst>
      <p:ext uri="{BB962C8B-B14F-4D97-AF65-F5344CB8AC3E}">
        <p14:creationId xmlns:p14="http://schemas.microsoft.com/office/powerpoint/2010/main" val="21924521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E6815B-E59C-4D87-B1F6-ECBDD22AF1DC}" type="slidenum">
              <a:rPr lang="en-US" smtClean="0"/>
              <a:pPr/>
              <a:t>131</a:t>
            </a:fld>
            <a:endParaRPr lang="en-US" dirty="0"/>
          </a:p>
        </p:txBody>
      </p:sp>
    </p:spTree>
    <p:extLst>
      <p:ext uri="{BB962C8B-B14F-4D97-AF65-F5344CB8AC3E}">
        <p14:creationId xmlns:p14="http://schemas.microsoft.com/office/powerpoint/2010/main" val="3130271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4539344"/>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5" name="TextBox 4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DT/</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m:t>
                                  </m:r>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5"/>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8"/>
              <p:cNvGraphicFramePr>
                <a:graphicFrameLocks noGrp="1"/>
              </p:cNvGraphicFramePr>
              <p:nvPr>
                <p:extLst>
                  <p:ext uri="{D42A27DB-BD31-4B8C-83A1-F6EECF244321}">
                    <p14:modId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𝐃𝐄𝐍</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9" name="Table 48"/>
              <p:cNvGraphicFramePr>
                <a:graphicFrameLocks noGrp="1"/>
              </p:cNvGraphicFramePr>
              <p:nvPr>
                <p:extLst>
                  <p:ext uri="{D42A27DB-BD31-4B8C-83A1-F6EECF244321}">
                    <p14:modId xmlns:p14="http://schemas.microsoft.com/office/powerpoint/2010/main" xmlns="" xmlns:a14="http://schemas.microsoft.com/office/drawing/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6"/>
                          <a:stretch>
                            <a:fillRect t="-1333" r="-489610" b="-9333"/>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graphicFrame>
        <p:nvGraphicFramePr>
          <p:cNvPr id="50" name="Table 49"/>
          <p:cNvGraphicFramePr>
            <a:graphicFrameLocks noGrp="1"/>
          </p:cNvGraphicFramePr>
          <p:nvPr>
            <p:extLst>
              <p:ext uri="{D42A27DB-BD31-4B8C-83A1-F6EECF244321}">
                <p14:modId xmlns:p14="http://schemas.microsoft.com/office/powerpoint/2010/main" val="3590338562"/>
              </p:ext>
            </p:extLst>
          </p:nvPr>
        </p:nvGraphicFramePr>
        <p:xfrm>
          <a:off x="3385457" y="38557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ALE</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Address Latch Enable</a:t>
                      </a:r>
                      <a:r>
                        <a:rPr lang="en-US" sz="1200" dirty="0" smtClean="0">
                          <a:solidFill>
                            <a:schemeClr val="tx1"/>
                          </a:solidFill>
                          <a:latin typeface="Verdana" pitchFamily="34" charset="0"/>
                          <a:ea typeface="Verdana" pitchFamily="34" charset="0"/>
                          <a:cs typeface="Verdana" pitchFamily="34" charset="0"/>
                        </a:rPr>
                        <a:t>) Used</a:t>
                      </a:r>
                      <a:r>
                        <a:rPr lang="en-US" sz="1200" baseline="0" dirty="0" smtClean="0">
                          <a:solidFill>
                            <a:schemeClr val="tx1"/>
                          </a:solidFill>
                          <a:latin typeface="Verdana" pitchFamily="34" charset="0"/>
                          <a:ea typeface="Verdana" pitchFamily="34" charset="0"/>
                          <a:cs typeface="Verdana" pitchFamily="34" charset="0"/>
                        </a:rPr>
                        <a:t> to </a:t>
                      </a:r>
                      <a:r>
                        <a:rPr lang="en-US" sz="1200" baseline="0" dirty="0" err="1" smtClean="0">
                          <a:solidFill>
                            <a:schemeClr val="tx1"/>
                          </a:solidFill>
                          <a:latin typeface="Verdana" pitchFamily="34" charset="0"/>
                          <a:ea typeface="Verdana" pitchFamily="34" charset="0"/>
                          <a:cs typeface="Verdana" pitchFamily="34" charset="0"/>
                        </a:rPr>
                        <a:t>demultiplex</a:t>
                      </a:r>
                      <a:r>
                        <a:rPr lang="en-US" sz="1200" baseline="0" dirty="0" smtClean="0">
                          <a:solidFill>
                            <a:schemeClr val="tx1"/>
                          </a:solidFill>
                          <a:latin typeface="Verdana" pitchFamily="34" charset="0"/>
                          <a:ea typeface="Verdana" pitchFamily="34" charset="0"/>
                          <a:cs typeface="Verdana" pitchFamily="34" charset="0"/>
                        </a:rPr>
                        <a:t> the address and data lines using external latches</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M/</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𝐈𝐎</m:t>
                                  </m:r>
                                </m:e>
                              </m:acc>
                            </m:oMath>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xmlns="" xmlns:a14="http://schemas.microsoft.com/office/drawing/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7"/>
                          <a:stretch>
                            <a:fillRect t="-952" r="-489610" b="-666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𝐖𝐑</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xmlns="" xmlns:a14="http://schemas.microsoft.com/office/drawing/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8"/>
                          <a:stretch>
                            <a:fillRect t="-1333" r="-489610" b="-9333"/>
                          </a:stretch>
                        </a:blip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𝐈𝐍𝐓𝐀</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xmlns="" xmlns:a14="http://schemas.microsoft.com/office/drawing/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9"/>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4" name="Rectangle 3"/>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p:spTree>
    <p:extLst>
      <p:ext uri="{BB962C8B-B14F-4D97-AF65-F5344CB8AC3E}">
        <p14:creationId xmlns:p14="http://schemas.microsoft.com/office/powerpoint/2010/main" val="22288753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42" presetClass="path" presetSubtype="0" accel="50000" decel="50000" fill="hold" grpId="1" nodeType="withEffect">
                                  <p:stCondLst>
                                    <p:cond delay="0"/>
                                  </p:stCondLst>
                                  <p:childTnLst>
                                    <p:animMotion origin="layout" path="M 2.77778E-6 1.85185E-6 L 2.77778E-6 0.03171 " pathEditMode="relative" rAng="0" ptsTypes="AA">
                                      <p:cBhvr>
                                        <p:cTn id="17" dur="500" fill="hold"/>
                                        <p:tgtEl>
                                          <p:spTgt spid="44"/>
                                        </p:tgtEl>
                                        <p:attrNameLst>
                                          <p:attrName>ppt_x</p:attrName>
                                          <p:attrName>ppt_y</p:attrName>
                                        </p:attrNameLst>
                                      </p:cBhvr>
                                      <p:rCtr x="0" y="1574"/>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2" nodeType="withEffect">
                                  <p:stCondLst>
                                    <p:cond delay="0"/>
                                  </p:stCondLst>
                                  <p:childTnLst>
                                    <p:animMotion origin="layout" path="M 2.77778E-6 0.03171 L 2.77778E-6 0.06342 " pathEditMode="relative" rAng="0" ptsTypes="AA">
                                      <p:cBhvr>
                                        <p:cTn id="24" dur="500" fill="hold"/>
                                        <p:tgtEl>
                                          <p:spTgt spid="44"/>
                                        </p:tgtEl>
                                        <p:attrNameLst>
                                          <p:attrName>ppt_x</p:attrName>
                                          <p:attrName>ppt_y</p:attrName>
                                        </p:attrNameLst>
                                      </p:cBhvr>
                                      <p:rCtr x="0" y="1574"/>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64" presetClass="path" presetSubtype="0" accel="50000" decel="50000" fill="hold" grpId="3" nodeType="withEffect">
                                  <p:stCondLst>
                                    <p:cond delay="0"/>
                                  </p:stCondLst>
                                  <p:childTnLst>
                                    <p:animMotion origin="layout" path="M 2.77778E-6 0.06412 L 2.77778E-6 -0.03588 " pathEditMode="relative" rAng="0" ptsTypes="AA">
                                      <p:cBhvr>
                                        <p:cTn id="31" dur="500" fill="hold"/>
                                        <p:tgtEl>
                                          <p:spTgt spid="44"/>
                                        </p:tgtEl>
                                        <p:attrNameLst>
                                          <p:attrName>ppt_x</p:attrName>
                                          <p:attrName>ppt_y</p:attrName>
                                        </p:attrNameLst>
                                      </p:cBhvr>
                                      <p:rCtr x="0" y="-50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64" presetClass="path" presetSubtype="0" accel="50000" decel="50000" fill="hold" grpId="4" nodeType="withEffect">
                                  <p:stCondLst>
                                    <p:cond delay="0"/>
                                  </p:stCondLst>
                                  <p:childTnLst>
                                    <p:animMotion origin="layout" path="M 2.77778E-6 -0.03496 L 2.77778E-6 -0.0581 " pathEditMode="relative" rAng="0" ptsTypes="AA">
                                      <p:cBhvr>
                                        <p:cTn id="38" dur="500" fill="hold"/>
                                        <p:tgtEl>
                                          <p:spTgt spid="44"/>
                                        </p:tgtEl>
                                        <p:attrNameLst>
                                          <p:attrName>ppt_x</p:attrName>
                                          <p:attrName>ppt_y</p:attrName>
                                        </p:attrNameLst>
                                      </p:cBhvr>
                                      <p:rCtr x="0" y="-1157"/>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42" presetClass="path" presetSubtype="0" accel="50000" decel="50000" fill="hold" grpId="5" nodeType="withEffect">
                                  <p:stCondLst>
                                    <p:cond delay="0"/>
                                  </p:stCondLst>
                                  <p:childTnLst>
                                    <p:animMotion origin="layout" path="M 2.77778E-6 -0.05648 L 2.77778E-6 0.08819 " pathEditMode="relative" rAng="0" ptsTypes="AA">
                                      <p:cBhvr>
                                        <p:cTn id="45" dur="500" fill="hold"/>
                                        <p:tgtEl>
                                          <p:spTgt spid="44"/>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44" grpId="4" animBg="1"/>
      <p:bldP spid="44" grpId="5"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3733800"/>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Table 46"/>
          <p:cNvGraphicFramePr>
            <a:graphicFrameLocks noGrp="1"/>
          </p:cNvGraphicFramePr>
          <p:nvPr>
            <p:extLst>
              <p:ext uri="{D42A27DB-BD31-4B8C-83A1-F6EECF244321}">
                <p14:modId xmlns:p14="http://schemas.microsoft.com/office/powerpoint/2010/main" val="1320106113"/>
              </p:ext>
            </p:extLst>
          </p:nvPr>
        </p:nvGraphicFramePr>
        <p:xfrm>
          <a:off x="3385457" y="2362200"/>
          <a:ext cx="5529943" cy="100584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HOLD</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Input signal to the processor form the</a:t>
                      </a:r>
                      <a:r>
                        <a:rPr lang="en-US" sz="1200" baseline="0" dirty="0" smtClean="0">
                          <a:solidFill>
                            <a:sysClr val="windowText" lastClr="000000"/>
                          </a:solidFill>
                          <a:latin typeface="Verdana" pitchFamily="34" charset="0"/>
                          <a:ea typeface="Verdana" pitchFamily="34" charset="0"/>
                          <a:cs typeface="Verdana" pitchFamily="34" charset="0"/>
                        </a:rPr>
                        <a:t> bus masters as a request to grant the control of the bus.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Usually used by the DMA controller to get the control of the bus.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229589364"/>
              </p:ext>
            </p:extLst>
          </p:nvPr>
        </p:nvGraphicFramePr>
        <p:xfrm>
          <a:off x="3385457" y="3764280"/>
          <a:ext cx="5529943" cy="118872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HLDA</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Hold Acknowledge</a:t>
                      </a:r>
                      <a:r>
                        <a:rPr lang="en-US" sz="1200" dirty="0" smtClean="0">
                          <a:solidFill>
                            <a:sysClr val="windowText" lastClr="000000"/>
                          </a:solidFill>
                          <a:latin typeface="Verdana" pitchFamily="34" charset="0"/>
                          <a:ea typeface="Verdana" pitchFamily="34" charset="0"/>
                          <a:cs typeface="Verdana" pitchFamily="34" charset="0"/>
                        </a:rPr>
                        <a:t>) Acknowledge</a:t>
                      </a:r>
                      <a:r>
                        <a:rPr lang="en-US" sz="1200" baseline="0" dirty="0" smtClean="0">
                          <a:solidFill>
                            <a:sysClr val="windowText" lastClr="000000"/>
                          </a:solidFill>
                          <a:latin typeface="Verdana" pitchFamily="34" charset="0"/>
                          <a:ea typeface="Verdana" pitchFamily="34" charset="0"/>
                          <a:cs typeface="Verdana" pitchFamily="34" charset="0"/>
                        </a:rPr>
                        <a:t> signal by the processor to the bus master requesting the control of the bus through HOLD.</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dirty="0" smtClean="0">
                          <a:solidFill>
                            <a:sysClr val="windowText" lastClr="000000"/>
                          </a:solidFill>
                          <a:latin typeface="Verdana" pitchFamily="34" charset="0"/>
                          <a:ea typeface="Verdana" pitchFamily="34" charset="0"/>
                          <a:cs typeface="Verdana" pitchFamily="34" charset="0"/>
                        </a:rPr>
                        <a:t>The acknowledge</a:t>
                      </a:r>
                      <a:r>
                        <a:rPr lang="en-US" sz="1200" baseline="0" dirty="0" smtClean="0">
                          <a:solidFill>
                            <a:sysClr val="windowText" lastClr="000000"/>
                          </a:solidFill>
                          <a:latin typeface="Verdana" pitchFamily="34" charset="0"/>
                          <a:ea typeface="Verdana" pitchFamily="34" charset="0"/>
                          <a:cs typeface="Verdana" pitchFamily="34" charset="0"/>
                        </a:rPr>
                        <a:t> is asserted high, when the processor accepts HOLD.</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sp>
        <p:nvSpPr>
          <p:cNvPr id="10" name="Rectangle 9"/>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mc:AlternateContent xmlns:mc="http://schemas.openxmlformats.org/markup-compatibility/2006" xmlns:a14="http://schemas.microsoft.com/office/drawing/2010/main">
        <mc:Choice Requires="a14">
          <p:sp>
            <p:nvSpPr>
              <p:cNvPr id="15" name="TextBox 1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spTree>
    <p:extLst>
      <p:ext uri="{BB962C8B-B14F-4D97-AF65-F5344CB8AC3E}">
        <p14:creationId xmlns:p14="http://schemas.microsoft.com/office/powerpoint/2010/main" val="30627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42" presetClass="path" presetSubtype="0" accel="50000" decel="50000" fill="hold" grpId="0" nodeType="withEffect">
                                  <p:stCondLst>
                                    <p:cond delay="0"/>
                                  </p:stCondLst>
                                  <p:childTnLst>
                                    <p:animMotion origin="layout" path="M 2.77778E-6 0.00463 L 2.77778E-6 0.03148 " pathEditMode="relative" rAng="0" ptsTypes="AA">
                                      <p:cBhvr>
                                        <p:cTn id="9" dur="500" fill="hold"/>
                                        <p:tgtEl>
                                          <p:spTgt spid="44"/>
                                        </p:tgtEl>
                                        <p:attrNameLst>
                                          <p:attrName>ppt_x</p:attrName>
                                          <p:attrName>ppt_y</p:attrName>
                                        </p:attrNameLst>
                                      </p:cBhvr>
                                      <p:rCtr x="0"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338891"/>
            <a:ext cx="1424940" cy="627902"/>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𝟐</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4"/>
                          <a:stretch>
                            <a:fillRect r="-489610" b="-7619"/>
                          </a:stretch>
                        </a:blip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1837" y="2911474"/>
            <a:ext cx="3108325" cy="31083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33273006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952999"/>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𝑸𝑺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1" smtClean="0">
                                      <a:solidFill>
                                        <a:srgbClr val="FF0066"/>
                                      </a:solidFill>
                                      <a:latin typeface="Cambria Math"/>
                                    </a:rPr>
                                    <m:t>𝑸</m:t>
                                  </m:r>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1554480">
                    <a:tc>
                      <a:txBody>
                        <a:bodyPr/>
                        <a:lstStyle/>
                        <a:p>
                          <a:endParaRPr lang="en-US"/>
                        </a:p>
                      </a:txBody>
                      <a:tcPr>
                        <a:blipFill rotWithShape="1">
                          <a:blip r:embed="rId4"/>
                          <a:stretch>
                            <a:fillRect r="-489610" b="-3137"/>
                          </a:stretch>
                        </a:blip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914775"/>
            <a:ext cx="4344504"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58601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28800" y="4133851"/>
            <a:ext cx="1424940" cy="213938"/>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02130" y="3725023"/>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3328042336"/>
                  </p:ext>
                </p:extLst>
              </p:nvPr>
            </p:nvGraphicFramePr>
            <p:xfrm>
              <a:off x="3385457" y="2133600"/>
              <a:ext cx="5529943" cy="155486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Bus Request/ Bus Grant</a:t>
                          </a:r>
                          <a:r>
                            <a:rPr lang="en-US" sz="1200" dirty="0" smtClean="0">
                              <a:solidFill>
                                <a:sysClr val="windowText" lastClr="000000"/>
                              </a:solidFill>
                              <a:latin typeface="Verdana" pitchFamily="34" charset="0"/>
                              <a:ea typeface="Verdana" pitchFamily="34" charset="0"/>
                              <a:cs typeface="Verdana" pitchFamily="34" charset="0"/>
                            </a:rPr>
                            <a:t>) These requests are used by other local bus masters to force the processor to release the local bus</a:t>
                          </a:r>
                          <a:r>
                            <a:rPr lang="en-US" sz="1200" baseline="0" dirty="0" smtClean="0">
                              <a:solidFill>
                                <a:sysClr val="windowText" lastClr="000000"/>
                              </a:solidFill>
                              <a:latin typeface="Verdana" pitchFamily="34" charset="0"/>
                              <a:ea typeface="Verdana" pitchFamily="34" charset="0"/>
                              <a:cs typeface="Verdana" pitchFamily="34" charset="0"/>
                            </a:rPr>
                            <a:t> at the end of the processor’s current bus cycle.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These pins are bidirectional.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 request on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dirty="0" smtClean="0">
                              <a:solidFill>
                                <a:sysClr val="windowText" lastClr="000000"/>
                              </a:solidFill>
                              <a:latin typeface="Verdana" pitchFamily="34" charset="0"/>
                              <a:ea typeface="Verdana" pitchFamily="34" charset="0"/>
                              <a:cs typeface="Verdana" pitchFamily="34" charset="0"/>
                            </a:rPr>
                            <a:t> will have higher priority than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1738122">
                    <a:tc>
                      <a:txBody>
                        <a:bodyPr/>
                        <a:lstStyle/>
                        <a:p>
                          <a:endParaRPr lang="en-US"/>
                        </a:p>
                      </a:txBody>
                      <a:tcPr>
                        <a:blipFill rotWithShape="1">
                          <a:blip r:embed="rId4"/>
                          <a:stretch>
                            <a:fillRect r="-489610" b="-351"/>
                          </a:stretch>
                        </a:blipFill>
                      </a:tcPr>
                    </a:tc>
                    <a:tc>
                      <a:txBody>
                        <a:bodyPr/>
                        <a:lstStyle/>
                        <a:p>
                          <a:endParaRPr lang="en-US"/>
                        </a:p>
                      </a:txBody>
                      <a:tcPr>
                        <a:blipFill rotWithShape="1">
                          <a:blip r:embed="rId4"/>
                          <a:stretch>
                            <a:fillRect l="-20424" b="-351"/>
                          </a:stretch>
                        </a:blip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m:oMathPara>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i="0" dirty="0" smtClean="0">
                              <a:solidFill>
                                <a:sysClr val="windowText" lastClr="000000"/>
                              </a:solidFill>
                              <a:latin typeface="Verdana" pitchFamily="34" charset="0"/>
                              <a:ea typeface="Verdana" pitchFamily="34" charset="0"/>
                              <a:cs typeface="Verdana" pitchFamily="34" charset="0"/>
                            </a:rPr>
                            <a:t>An</a:t>
                          </a:r>
                          <a:r>
                            <a:rPr lang="en-US" sz="1200" i="0" baseline="0" dirty="0" smtClean="0">
                              <a:solidFill>
                                <a:sysClr val="windowText" lastClr="000000"/>
                              </a:solidFill>
                              <a:latin typeface="Verdana" pitchFamily="34" charset="0"/>
                              <a:ea typeface="Verdana" pitchFamily="34" charset="0"/>
                              <a:cs typeface="Verdana" pitchFamily="34" charset="0"/>
                            </a:rPr>
                            <a:t> output signal activated by the LOCK prefix instruction.</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algn="just"/>
                          <a:r>
                            <a:rPr lang="en-US" sz="1200" i="0" baseline="0" dirty="0" smtClean="0">
                              <a:solidFill>
                                <a:sysClr val="windowText" lastClr="000000"/>
                              </a:solidFill>
                              <a:latin typeface="Verdana" pitchFamily="34" charset="0"/>
                              <a:ea typeface="Verdana" pitchFamily="34" charset="0"/>
                              <a:cs typeface="Verdana" pitchFamily="34" charset="0"/>
                            </a:rPr>
                            <a:t>Remains active until the completion of the instruction prefixed by LOCK.</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i="0" baseline="0" dirty="0" smtClean="0">
                              <a:solidFill>
                                <a:sysClr val="windowText" lastClr="000000"/>
                              </a:solidFill>
                              <a:latin typeface="Verdana" pitchFamily="34" charset="0"/>
                              <a:ea typeface="Verdana" pitchFamily="34" charset="0"/>
                              <a:cs typeface="Verdana" pitchFamily="34" charset="0"/>
                            </a:rPr>
                            <a:t>The 8086 output low on the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a14:m>
                          <a:r>
                            <a:rPr lang="en-US" sz="1200" i="0" dirty="0" smtClean="0">
                              <a:solidFill>
                                <a:sysClr val="windowText" lastClr="000000"/>
                              </a:solidFill>
                              <a:latin typeface="Verdana" pitchFamily="34" charset="0"/>
                              <a:ea typeface="Verdana" pitchFamily="34" charset="0"/>
                              <a:cs typeface="Verdana" pitchFamily="34" charset="0"/>
                            </a:rPr>
                            <a:t> pin while executing an instruction prefixed by LOCK to </a:t>
                          </a:r>
                          <a:r>
                            <a:rPr lang="en-US" sz="1200" i="0" u="sng" dirty="0" smtClean="0">
                              <a:solidFill>
                                <a:sysClr val="windowText" lastClr="000000"/>
                              </a:solidFill>
                              <a:latin typeface="Verdana" pitchFamily="34" charset="0"/>
                              <a:ea typeface="Verdana" pitchFamily="34" charset="0"/>
                              <a:cs typeface="Verdana" pitchFamily="34" charset="0"/>
                            </a:rPr>
                            <a:t>prevent other bus masters from gaining control of the system bus.</a:t>
                          </a:r>
                          <a:endParaRPr lang="en-US" sz="1200" i="0" u="sng" dirty="0">
                            <a:solidFill>
                              <a:sysClr val="windowText" lastClr="000000"/>
                            </a:solidFill>
                            <a:latin typeface="Verdana" pitchFamily="34" charset="0"/>
                            <a:ea typeface="Verdana" pitchFamily="34" charset="0"/>
                            <a:cs typeface="Verdana" pitchFamily="34" charset="0"/>
                          </a:endParaRPr>
                        </a:p>
                        <a:p>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xmlns="" xmlns:a14="http://schemas.microsoft.com/office/drawing/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2103501">
                    <a:tc>
                      <a:txBody>
                        <a:bodyPr/>
                        <a:lstStyle/>
                        <a:p>
                          <a:endParaRPr lang="en-US"/>
                        </a:p>
                      </a:txBody>
                      <a:tcPr>
                        <a:blipFill rotWithShape="1">
                          <a:blip r:embed="rId6"/>
                          <a:stretch>
                            <a:fillRect t="-290" r="-489610"/>
                          </a:stretch>
                        </a:blipFill>
                      </a:tcPr>
                    </a:tc>
                    <a:tc>
                      <a:txBody>
                        <a:bodyPr/>
                        <a:lstStyle/>
                        <a:p>
                          <a:endParaRPr lang="en-US"/>
                        </a:p>
                      </a:txBody>
                      <a:tcPr>
                        <a:blipFill rotWithShape="1">
                          <a:blip r:embed="rId6"/>
                          <a:stretch>
                            <a:fillRect l="-20424" t="-290"/>
                          </a:stretch>
                        </a:blipFill>
                      </a:tcPr>
                    </a:tc>
                  </a:tr>
                </a:tbl>
              </a:graphicData>
            </a:graphic>
          </p:graphicFrame>
        </mc:Fallback>
      </mc:AlternateContent>
      <p:sp>
        <p:nvSpPr>
          <p:cNvPr id="18" name="Rectangle 17"/>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424590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Architecture</a:t>
            </a:r>
            <a:endParaRPr lang="en-US" sz="3600" dirty="0">
              <a:latin typeface="Octapost NBP" pitchFamily="2" charset="0"/>
            </a:endParaRPr>
          </a:p>
        </p:txBody>
      </p:sp>
    </p:spTree>
    <p:extLst>
      <p:ext uri="{BB962C8B-B14F-4D97-AF65-F5344CB8AC3E}">
        <p14:creationId xmlns:p14="http://schemas.microsoft.com/office/powerpoint/2010/main" val="3360196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E6815B-E59C-4D87-B1F6-ECBDD22AF1DC}" type="slidenum">
              <a:rPr lang="en-US" smtClean="0"/>
              <a:pPr/>
              <a:t>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924050"/>
            <a:ext cx="81153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673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20</a:t>
            </a:fld>
            <a:endParaRPr lang="en-US" dirty="0"/>
          </a:p>
        </p:txBody>
      </p:sp>
      <p:sp>
        <p:nvSpPr>
          <p:cNvPr id="18" name="TextBox 17"/>
          <p:cNvSpPr txBox="1"/>
          <p:nvPr/>
        </p:nvSpPr>
        <p:spPr>
          <a:xfrm>
            <a:off x="5334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Execution </a:t>
            </a:r>
            <a:r>
              <a:rPr lang="en-US" sz="1300" b="1" dirty="0">
                <a:solidFill>
                  <a:srgbClr val="FF0066"/>
                </a:solidFill>
                <a:latin typeface="Verdana" pitchFamily="34" charset="0"/>
                <a:ea typeface="Verdana" pitchFamily="34" charset="0"/>
                <a:cs typeface="Verdana" pitchFamily="34" charset="0"/>
              </a:rPr>
              <a:t>Unit (EU</a:t>
            </a:r>
            <a:r>
              <a:rPr lang="en-US" sz="1300" b="1" dirty="0" smtClean="0">
                <a:solidFill>
                  <a:srgbClr val="FF0066"/>
                </a:solidFill>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BIU and EU functions separately.</a:t>
            </a:r>
            <a:endParaRPr lang="en-US" sz="1300" b="1" dirty="0">
              <a:latin typeface="Verdana" pitchFamily="34" charset="0"/>
              <a:ea typeface="Verdana" pitchFamily="34" charset="0"/>
              <a:cs typeface="Verdana" pitchFamily="34" charset="0"/>
            </a:endParaRPr>
          </a:p>
        </p:txBody>
      </p:sp>
      <p:sp>
        <p:nvSpPr>
          <p:cNvPr id="7" name="TextBox 6"/>
          <p:cNvSpPr txBox="1"/>
          <p:nvPr/>
        </p:nvSpPr>
        <p:spPr>
          <a:xfrm>
            <a:off x="45720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r>
              <a:rPr lang="en-US" sz="1300" b="1" dirty="0" smtClean="0">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1447800" y="685799"/>
            <a:ext cx="6324600" cy="44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21</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6" name="Line Callout 2 5"/>
          <p:cNvSpPr/>
          <p:nvPr/>
        </p:nvSpPr>
        <p:spPr>
          <a:xfrm>
            <a:off x="6010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Dedicated Adder to generate 20 bit address</a:t>
            </a:r>
            <a:endParaRPr lang="en-US" sz="1400" b="1" dirty="0">
              <a:solidFill>
                <a:schemeClr val="tx1"/>
              </a:solidFill>
              <a:latin typeface="Verdana" pitchFamily="34" charset="0"/>
              <a:ea typeface="Verdana" pitchFamily="34" charset="0"/>
              <a:cs typeface="Verdana" pitchFamily="34" charset="0"/>
            </a:endParaRPr>
          </a:p>
        </p:txBody>
      </p:sp>
      <p:sp>
        <p:nvSpPr>
          <p:cNvPr id="13" name="Line Callout 2 12"/>
          <p:cNvSpPr/>
          <p:nvPr/>
        </p:nvSpPr>
        <p:spPr>
          <a:xfrm>
            <a:off x="6019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Four 16-bit </a:t>
            </a:r>
            <a:r>
              <a:rPr lang="en-US" sz="1400" b="1" dirty="0">
                <a:solidFill>
                  <a:schemeClr val="tx1"/>
                </a:solidFill>
                <a:latin typeface="Verdana" pitchFamily="34" charset="0"/>
                <a:ea typeface="Verdana" pitchFamily="34" charset="0"/>
                <a:cs typeface="Verdana" pitchFamily="34" charset="0"/>
              </a:rPr>
              <a:t>segment </a:t>
            </a:r>
            <a:r>
              <a:rPr lang="en-US" sz="1400" b="1" dirty="0" smtClean="0">
                <a:solidFill>
                  <a:schemeClr val="tx1"/>
                </a:solidFill>
                <a:latin typeface="Verdana" pitchFamily="34" charset="0"/>
                <a:ea typeface="Verdana" pitchFamily="34" charset="0"/>
                <a:cs typeface="Verdana" pitchFamily="34" charset="0"/>
              </a:rPr>
              <a:t>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smtClean="0">
                <a:solidFill>
                  <a:schemeClr val="tx1"/>
                </a:solidFill>
                <a:latin typeface="Verdana" pitchFamily="34" charset="0"/>
                <a:ea typeface="Verdana" pitchFamily="34" charset="0"/>
                <a:cs typeface="Verdana" pitchFamily="34" charset="0"/>
              </a:rPr>
              <a:t>Code </a:t>
            </a:r>
            <a:r>
              <a:rPr lang="en-US" sz="1400" b="1" dirty="0">
                <a:solidFill>
                  <a:schemeClr val="tx1"/>
                </a:solidFill>
                <a:latin typeface="Verdana" pitchFamily="34" charset="0"/>
                <a:ea typeface="Verdana" pitchFamily="34" charset="0"/>
                <a:cs typeface="Verdana" pitchFamily="34" charset="0"/>
              </a:rPr>
              <a:t>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6400800"/>
            <a:ext cx="1731564" cy="253916"/>
          </a:xfrm>
          <a:prstGeom prst="rect">
            <a:avLst/>
          </a:prstGeom>
          <a:noFill/>
        </p:spPr>
        <p:txBody>
          <a:bodyPr wrap="none" rtlCol="0">
            <a:spAutoFit/>
          </a:bodyPr>
          <a:lstStyle/>
          <a:p>
            <a:r>
              <a:rPr lang="en-US" sz="1050" dirty="0" smtClean="0">
                <a:solidFill>
                  <a:schemeClr val="bg1">
                    <a:lumMod val="75000"/>
                  </a:schemeClr>
                </a:solidFill>
              </a:rPr>
              <a:t>Segment Registers &gt;&gt;</a:t>
            </a:r>
            <a:endParaRPr lang="en-US" sz="1050" dirty="0">
              <a:solidFill>
                <a:schemeClr val="bg1">
                  <a:lumMod val="75000"/>
                </a:schemeClr>
              </a:solidFill>
            </a:endParaRPr>
          </a:p>
        </p:txBody>
      </p:sp>
    </p:spTree>
    <p:extLst>
      <p:ext uri="{BB962C8B-B14F-4D97-AF65-F5344CB8AC3E}">
        <p14:creationId xmlns:p14="http://schemas.microsoft.com/office/powerpoint/2010/main" val="69242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1702"/>
            <a:ext cx="5087208" cy="2973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7" name="Straight Connector 6"/>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800600"/>
            <a:ext cx="2561796" cy="954107"/>
          </a:xfrm>
          <a:prstGeom prst="rect">
            <a:avLst/>
          </a:prstGeom>
          <a:noFill/>
        </p:spPr>
        <p:txBody>
          <a:bodyPr wrap="square" rtlCol="0">
            <a:spAutoFit/>
          </a:bodyPr>
          <a:lstStyle/>
          <a:p>
            <a:pPr marL="285750" indent="-285750" algn="just">
              <a:buBlip>
                <a:blip r:embed="rId4"/>
              </a:buBlip>
            </a:pPr>
            <a:r>
              <a:rPr lang="en-US" sz="1400" b="1" dirty="0" smtClean="0"/>
              <a:t>8086’s 1-megabyte memory is divided into segments of up to 64K bytes each.</a:t>
            </a:r>
            <a:endParaRPr lang="en-US" sz="1400" b="1" dirty="0"/>
          </a:p>
        </p:txBody>
      </p:sp>
      <p:sp>
        <p:nvSpPr>
          <p:cNvPr id="16" name="TextBox 15"/>
          <p:cNvSpPr txBox="1"/>
          <p:nvPr/>
        </p:nvSpPr>
        <p:spPr>
          <a:xfrm>
            <a:off x="6096000" y="4798326"/>
            <a:ext cx="2971800" cy="1600438"/>
          </a:xfrm>
          <a:prstGeom prst="rect">
            <a:avLst/>
          </a:prstGeom>
          <a:noFill/>
        </p:spPr>
        <p:txBody>
          <a:bodyPr wrap="square" rtlCol="0">
            <a:spAutoFit/>
          </a:bodyPr>
          <a:lstStyle/>
          <a:p>
            <a:pPr marL="285750" indent="-285750" algn="just">
              <a:buBlip>
                <a:blip r:embed="rId4"/>
              </a:buBlip>
            </a:pPr>
            <a:r>
              <a:rPr lang="en-US" sz="1400" b="1" dirty="0" smtClean="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2729552" y="4800600"/>
            <a:ext cx="3166852" cy="1169551"/>
          </a:xfrm>
          <a:prstGeom prst="rect">
            <a:avLst/>
          </a:prstGeom>
          <a:noFill/>
        </p:spPr>
        <p:txBody>
          <a:bodyPr wrap="square" rtlCol="0">
            <a:spAutoFit/>
          </a:bodyPr>
          <a:lstStyle/>
          <a:p>
            <a:pPr marL="285750" indent="-285750" algn="just">
              <a:buBlip>
                <a:blip r:embed="rId4"/>
              </a:buBlip>
            </a:pPr>
            <a:r>
              <a:rPr lang="en-US" sz="1400" b="1" dirty="0" smtClean="0"/>
              <a:t>The 8086 can directly address four segments (256 K bytes within the 1 M byte of memory) at a particular time.</a:t>
            </a:r>
            <a:endParaRPr lang="en-US" sz="1400" b="1" dirty="0"/>
          </a:p>
        </p:txBody>
      </p:sp>
      <p:pic>
        <p:nvPicPr>
          <p:cNvPr id="12" name="Picture 2" descr="C:\Users\AMMU\Desktop\Microprocessor\Internal Architec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l="54250" t="29759" r="25865" b="35121"/>
          <a:stretch/>
        </p:blipFill>
        <p:spPr bwMode="auto">
          <a:xfrm>
            <a:off x="413897" y="2048582"/>
            <a:ext cx="1591559" cy="209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50865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Code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That is, all instructions of a program are relative to the contents of the CS register multiplied by 16 and then offset is added provided by the IP.</a:t>
            </a:r>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2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24</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data segment; operands for most instructions are fetched from this segment.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The 16-bit contents of the Source Index (SI) or Destination Index (DI) or a 16-bit displacement are used as offset for computing the 20-bit physical address.</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98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98543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The 20-bit physical stack address is calculated from the Stack Segment (SS) and the Stack Pointer (SP) for stack instructions such as </a:t>
            </a:r>
            <a:r>
              <a:rPr lang="en-US" sz="1400" b="1" dirty="0" smtClean="0">
                <a:solidFill>
                  <a:schemeClr val="accent2">
                    <a:lumMod val="75000"/>
                  </a:schemeClr>
                </a:solidFill>
                <a:latin typeface="+mj-lt"/>
              </a:rPr>
              <a:t>PUSH</a:t>
            </a:r>
            <a:r>
              <a:rPr lang="en-US" sz="1400" b="1" dirty="0" smtClean="0">
                <a:latin typeface="+mj-lt"/>
              </a:rPr>
              <a:t> and </a:t>
            </a:r>
            <a:r>
              <a:rPr lang="en-US" sz="1400" b="1" dirty="0" smtClean="0">
                <a:solidFill>
                  <a:schemeClr val="accent2">
                    <a:lumMod val="75000"/>
                  </a:schemeClr>
                </a:solidFill>
                <a:latin typeface="+mj-lt"/>
              </a:rPr>
              <a:t>POP</a:t>
            </a:r>
            <a:r>
              <a:rPr lang="en-US" sz="1400" b="1" dirty="0" smtClean="0">
                <a:latin typeface="+mj-lt"/>
              </a:rPr>
              <a:t>.</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In </a:t>
            </a:r>
            <a:r>
              <a:rPr lang="en-US" sz="1400" b="1" u="sng" dirty="0">
                <a:latin typeface="+mj-lt"/>
              </a:rPr>
              <a:t>b</a:t>
            </a:r>
            <a:r>
              <a:rPr lang="en-US" sz="1400" b="1" u="sng" dirty="0" smtClean="0">
                <a:latin typeface="+mj-lt"/>
              </a:rPr>
              <a:t>ased addressing mode</a:t>
            </a:r>
            <a:r>
              <a:rPr lang="en-US" sz="1400" b="1" dirty="0" smtClean="0">
                <a:latin typeface="+mj-lt"/>
              </a:rPr>
              <a:t>, the 20-bit physical stack address is calculated from the </a:t>
            </a:r>
            <a:r>
              <a:rPr lang="en-US" sz="1400" b="1" dirty="0"/>
              <a:t>Stack segment (SS</a:t>
            </a:r>
            <a:r>
              <a:rPr lang="en-US" sz="1400" b="1" dirty="0" smtClean="0"/>
              <a:t>) and the </a:t>
            </a:r>
            <a:r>
              <a:rPr lang="en-US" sz="1400" b="1" dirty="0" smtClean="0">
                <a:latin typeface="+mj-lt"/>
              </a:rPr>
              <a:t>Base Pointer (BP). </a:t>
            </a:r>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26</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Extra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extra segment in which data (in excess of 64K pointed to by the DS) is stored.</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String instructions use the ES and DI to determine the 20-bit physical address for the destination.</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4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27</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77766"/>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Instruction Pointer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Always </a:t>
            </a:r>
            <a:r>
              <a:rPr lang="en-US" sz="1400" b="1" dirty="0">
                <a:latin typeface="Verdana" pitchFamily="34" charset="0"/>
                <a:ea typeface="Verdana" pitchFamily="34" charset="0"/>
                <a:cs typeface="Verdana" pitchFamily="34" charset="0"/>
              </a:rPr>
              <a:t>points to the next instruction to be executed within the currently executing code segment.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a:t>
            </a:r>
            <a:r>
              <a:rPr lang="en-US" sz="1400" b="1" dirty="0" smtClean="0">
                <a:latin typeface="Verdana" pitchFamily="34" charset="0"/>
                <a:ea typeface="Verdana" pitchFamily="34" charset="0"/>
                <a:cs typeface="Verdana" pitchFamily="34" charset="0"/>
              </a:rPr>
              <a:t>64Kb </a:t>
            </a:r>
            <a:r>
              <a:rPr lang="en-US" sz="1400" b="1" dirty="0">
                <a:latin typeface="Verdana" pitchFamily="34" charset="0"/>
                <a:ea typeface="Verdana" pitchFamily="34" charset="0"/>
                <a:cs typeface="Verdana" pitchFamily="34" charset="0"/>
              </a:rPr>
              <a:t>of the code segment area.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83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28</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2010013"/>
            <a:ext cx="3048000" cy="3323987"/>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smtClean="0"/>
              <a:t>This mechanism is known as </a:t>
            </a:r>
            <a:r>
              <a:rPr lang="en-US" sz="1400" b="1" u="sng" dirty="0" smtClean="0"/>
              <a:t>pipelining</a:t>
            </a:r>
            <a:r>
              <a:rPr lang="en-US" sz="1400" b="1" dirty="0" smtClean="0"/>
              <a:t>.  </a:t>
            </a:r>
            <a:endParaRPr lang="en-US" sz="1400" b="1" dirty="0"/>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Instruction queue</a:t>
            </a:r>
            <a:endParaRPr lang="en-US" sz="1400"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03276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29</a:t>
            </a:fld>
            <a:endParaRPr lang="en-US" dirty="0"/>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smtClean="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AX can be used as AH and AL</a:t>
            </a:r>
          </a:p>
          <a:p>
            <a:pPr algn="ctr"/>
            <a:r>
              <a:rPr lang="en-US" sz="1300" b="1" dirty="0" smtClean="0">
                <a:latin typeface="Verdana" pitchFamily="34" charset="0"/>
                <a:ea typeface="Verdana" pitchFamily="34" charset="0"/>
                <a:cs typeface="Verdana" pitchFamily="34" charset="0"/>
              </a:rPr>
              <a:t>BX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BH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BL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CX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CH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CL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DX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DH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smtClean="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smtClean="0">
                <a:solidFill>
                  <a:schemeClr val="accent1">
                    <a:lumMod val="75000"/>
                  </a:schemeClr>
                </a:solidFill>
                <a:latin typeface="Verdana" pitchFamily="34" charset="0"/>
                <a:ea typeface="Verdana" pitchFamily="34" charset="0"/>
                <a:cs typeface="Verdana" pitchFamily="34" charset="0"/>
              </a:rPr>
              <a:t>A decoder in the EU control system translates instructions.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itchFamily="34" charset="0"/>
                <a:ea typeface="Verdana" pitchFamily="34" charset="0"/>
                <a:cs typeface="Verdana" pitchFamily="34" charset="0"/>
              </a:rPr>
              <a:t>16-bit ALU for performing arithmetic and logic operation</a:t>
            </a:r>
            <a:endParaRPr lang="en-US" sz="1400" b="1" dirty="0">
              <a:solidFill>
                <a:schemeClr val="tx1"/>
              </a:solidFill>
              <a:latin typeface="Verdana" pitchFamily="34" charset="0"/>
              <a:ea typeface="Verdana" pitchFamily="34" charset="0"/>
              <a:cs typeface="Verdana" pitchFamily="34" charset="0"/>
            </a:endParaRP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Four </a:t>
            </a:r>
            <a:r>
              <a:rPr lang="en-US" sz="1400" b="1" dirty="0">
                <a:solidFill>
                  <a:schemeClr val="tx1"/>
                </a:solidFill>
                <a:latin typeface="Verdana" pitchFamily="34" charset="0"/>
                <a:ea typeface="Verdana" pitchFamily="34" charset="0"/>
                <a:cs typeface="Verdana" pitchFamily="34" charset="0"/>
              </a:rPr>
              <a:t>general purpose registers(AX, BX, CX, DX</a:t>
            </a:r>
            <a:r>
              <a:rPr lang="en-US" sz="1400" b="1" dirty="0" smtClean="0">
                <a:solidFill>
                  <a:schemeClr val="tx1"/>
                </a:solidFill>
                <a:latin typeface="Verdana" pitchFamily="34" charset="0"/>
                <a:ea typeface="Verdana" pitchFamily="34" charset="0"/>
                <a:cs typeface="Verdana" pitchFamily="34" charset="0"/>
              </a:rPr>
              <a:t>);</a:t>
            </a:r>
          </a:p>
          <a:p>
            <a:endParaRPr lang="en-US" sz="1400" b="1" dirty="0" smtClean="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Pointer </a:t>
            </a:r>
            <a:r>
              <a:rPr lang="en-US" sz="1400" b="1" dirty="0">
                <a:solidFill>
                  <a:schemeClr val="tx1"/>
                </a:solidFill>
                <a:latin typeface="Verdana" pitchFamily="34" charset="0"/>
                <a:ea typeface="Verdana" pitchFamily="34" charset="0"/>
                <a:cs typeface="Verdana" pitchFamily="34" charset="0"/>
              </a:rPr>
              <a:t>registers (Stack Pointer, Base Pointer); </a:t>
            </a:r>
            <a:endParaRPr lang="en-US" sz="1400" b="1" dirty="0" smtClean="0">
              <a:solidFill>
                <a:schemeClr val="tx1"/>
              </a:solidFill>
              <a:latin typeface="Verdana" pitchFamily="34" charset="0"/>
              <a:ea typeface="Verdana" pitchFamily="34" charset="0"/>
              <a:cs typeface="Verdana" pitchFamily="34" charset="0"/>
            </a:endParaRP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Index registers (</a:t>
            </a:r>
            <a:r>
              <a:rPr lang="en-US" sz="1400" b="1" dirty="0">
                <a:solidFill>
                  <a:schemeClr val="tx1"/>
                </a:solidFill>
                <a:latin typeface="Verdana" pitchFamily="34" charset="0"/>
                <a:ea typeface="Verdana" pitchFamily="34" charset="0"/>
                <a:cs typeface="Verdana" pitchFamily="34" charset="0"/>
              </a:rPr>
              <a:t>Source Index, Destination Index) each of 16-bits </a:t>
            </a:r>
          </a:p>
        </p:txBody>
      </p:sp>
    </p:spTree>
    <p:extLst>
      <p:ext uri="{BB962C8B-B14F-4D97-AF65-F5344CB8AC3E}">
        <p14:creationId xmlns:p14="http://schemas.microsoft.com/office/powerpoint/2010/main" val="1169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sp>
        <p:nvSpPr>
          <p:cNvPr id="3" name="TextBox 2"/>
          <p:cNvSpPr txBox="1"/>
          <p:nvPr/>
        </p:nvSpPr>
        <p:spPr>
          <a:xfrm>
            <a:off x="1600200" y="2438400"/>
            <a:ext cx="5715000" cy="1569660"/>
          </a:xfrm>
          <a:prstGeom prst="rect">
            <a:avLst/>
          </a:prstGeom>
          <a:solidFill>
            <a:srgbClr val="FFFFCC"/>
          </a:solidFill>
        </p:spPr>
        <p:txBody>
          <a:bodyPr wrap="square" rtlCol="0">
            <a:spAutoFit/>
          </a:bodyPr>
          <a:lstStyle/>
          <a:p>
            <a:pPr algn="just"/>
            <a:r>
              <a:rPr lang="en-US" sz="1600" b="1" dirty="0" smtClean="0">
                <a:solidFill>
                  <a:srgbClr val="FF0066"/>
                </a:solidFill>
                <a:latin typeface="Verdana" pitchFamily="34" charset="0"/>
                <a:ea typeface="Verdana" pitchFamily="34" charset="0"/>
                <a:cs typeface="Verdana" pitchFamily="34" charset="0"/>
              </a:rPr>
              <a:t>Program controlled semiconductor device (IC) which fetches (from memory), decodes and executes instructions.  </a:t>
            </a:r>
          </a:p>
          <a:p>
            <a:pPr algn="just"/>
            <a:endParaRPr lang="en-US" sz="1600" b="1" dirty="0">
              <a:solidFill>
                <a:srgbClr val="FF0066"/>
              </a:solidFill>
              <a:latin typeface="Verdana" pitchFamily="34" charset="0"/>
              <a:ea typeface="Verdana" pitchFamily="34" charset="0"/>
              <a:cs typeface="Verdana" pitchFamily="34" charset="0"/>
            </a:endParaRPr>
          </a:p>
          <a:p>
            <a:pPr algn="just"/>
            <a:r>
              <a:rPr lang="en-US" sz="1600" b="1" dirty="0" smtClean="0">
                <a:solidFill>
                  <a:srgbClr val="FF0066"/>
                </a:solidFill>
                <a:latin typeface="Verdana" pitchFamily="34" charset="0"/>
                <a:ea typeface="Verdana" pitchFamily="34" charset="0"/>
                <a:cs typeface="Verdana" pitchFamily="34" charset="0"/>
              </a:rPr>
              <a:t>It is used as CPU  (Central Processing Unit) in computers.</a:t>
            </a:r>
            <a:endParaRPr lang="en-US" sz="1600" b="1" dirty="0">
              <a:solidFill>
                <a:srgbClr val="FF0066"/>
              </a:solidFill>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85E6815B-E59C-4D87-B1F6-ECBDD22AF1DC}" type="slidenum">
              <a:rPr lang="en-US" smtClean="0"/>
              <a:pPr/>
              <a:t>3</a:t>
            </a:fld>
            <a:endParaRPr lang="en-US" dirty="0"/>
          </a:p>
        </p:txBody>
      </p:sp>
    </p:spTree>
    <p:extLst>
      <p:ext uri="{BB962C8B-B14F-4D97-AF65-F5344CB8AC3E}">
        <p14:creationId xmlns:p14="http://schemas.microsoft.com/office/powerpoint/2010/main" val="2610316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30</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Accumulator Register (AX)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Multiplication and Division instructions also use the AX or AL.</a:t>
            </a:r>
            <a:endParaRPr lang="en-US" sz="1400" b="1" dirty="0">
              <a:latin typeface="Verdana" pitchFamily="34" charset="0"/>
              <a:ea typeface="Verdana" pitchFamily="34" charset="0"/>
              <a:cs typeface="Verdana" pitchFamily="34" charset="0"/>
            </a:endParaRP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47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31</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Base Register (BX)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All memory references utilizing this register content for addressing use DS as the default segment register.</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42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32</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Counter Register (CX)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such as </a:t>
            </a:r>
            <a:r>
              <a:rPr lang="en-US" sz="1400" b="1" dirty="0" smtClean="0">
                <a:solidFill>
                  <a:schemeClr val="accent2">
                    <a:lumMod val="75000"/>
                  </a:schemeClr>
                </a:solidFill>
                <a:latin typeface="Verdana" pitchFamily="34" charset="0"/>
                <a:ea typeface="Verdana" pitchFamily="34" charset="0"/>
                <a:cs typeface="Verdana" pitchFamily="34" charset="0"/>
              </a:rPr>
              <a:t>SHIFT</a:t>
            </a:r>
            <a:r>
              <a:rPr lang="en-US" sz="1400" b="1" dirty="0" smtClean="0">
                <a:latin typeface="Verdana" pitchFamily="34" charset="0"/>
                <a:ea typeface="Verdana" pitchFamily="34" charset="0"/>
                <a:cs typeface="Verdana" pitchFamily="34" charset="0"/>
              </a:rPr>
              <a:t>, </a:t>
            </a:r>
            <a:r>
              <a:rPr lang="en-US" sz="1400" b="1" dirty="0" smtClean="0">
                <a:solidFill>
                  <a:schemeClr val="accent2">
                    <a:lumMod val="75000"/>
                  </a:schemeClr>
                </a:solidFill>
                <a:latin typeface="Verdana" pitchFamily="34" charset="0"/>
                <a:ea typeface="Verdana" pitchFamily="34" charset="0"/>
                <a:cs typeface="Verdana" pitchFamily="34" charset="0"/>
              </a:rPr>
              <a:t>ROTATE</a:t>
            </a:r>
            <a:r>
              <a:rPr lang="en-US" sz="1400" b="1" dirty="0" smtClean="0">
                <a:latin typeface="Verdana" pitchFamily="34" charset="0"/>
                <a:ea typeface="Verdana" pitchFamily="34" charset="0"/>
                <a:cs typeface="Verdana" pitchFamily="34" charset="0"/>
              </a:rPr>
              <a:t> and </a:t>
            </a:r>
            <a:r>
              <a:rPr lang="en-US" sz="1400" b="1" dirty="0" smtClean="0">
                <a:solidFill>
                  <a:schemeClr val="accent2">
                    <a:lumMod val="75000"/>
                  </a:schemeClr>
                </a:solidFill>
                <a:latin typeface="Verdana" pitchFamily="34" charset="0"/>
                <a:ea typeface="Verdana" pitchFamily="34" charset="0"/>
                <a:cs typeface="Verdana" pitchFamily="34" charset="0"/>
              </a:rPr>
              <a:t>LOOP</a:t>
            </a:r>
            <a:r>
              <a:rPr lang="en-US" sz="1400" b="1" dirty="0" smtClean="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110552" y="4177605"/>
            <a:ext cx="5786656" cy="1815882"/>
          </a:xfrm>
          <a:prstGeom prst="rect">
            <a:avLst/>
          </a:prstGeom>
          <a:noFill/>
        </p:spPr>
        <p:txBody>
          <a:bodyPr wrap="square" rtlCol="0">
            <a:spAutoFit/>
          </a:bodyPr>
          <a:lstStyle/>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instruction </a:t>
            </a:r>
            <a:r>
              <a:rPr lang="en-US" sz="1400" b="1" dirty="0" smtClean="0">
                <a:solidFill>
                  <a:srgbClr val="C00000"/>
                </a:solidFill>
                <a:latin typeface="Verdana" pitchFamily="34" charset="0"/>
                <a:ea typeface="Verdana" pitchFamily="34" charset="0"/>
                <a:cs typeface="Verdana" pitchFamily="34" charset="0"/>
              </a:rPr>
              <a:t>LOOP START</a:t>
            </a:r>
            <a:r>
              <a:rPr lang="en-US" sz="1400" b="1" dirty="0" smtClean="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If it is  zero, 8086 executes the next instruction; otherwise the 8086 branches to the label START.</a:t>
            </a:r>
            <a:endParaRPr lang="en-US" sz="1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37383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33</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52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34</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Pointer (SP) and Base Pointer (BP)</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and BP are used to access data in the stack segment.</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BP contains an offset address in the current SS, which is used by instructions utilizing the based addressing mode.</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63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35</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07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36</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01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37</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smtClean="0">
                <a:solidFill>
                  <a:srgbClr val="0070C0"/>
                </a:solidFill>
                <a:latin typeface="Verdana" pitchFamily="34" charset="0"/>
                <a:ea typeface="Verdana" pitchFamily="34" charset="0"/>
                <a:cs typeface="Verdana" pitchFamily="34" charset="0"/>
              </a:rPr>
              <a:t>Flag Register</a:t>
            </a:r>
            <a:endParaRPr lang="en-US" b="1" dirty="0">
              <a:solidFill>
                <a:srgbClr val="0070C0"/>
              </a:solidFill>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198">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Parity 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to 1, if the lower byte of the result contains even number   of 1’s </a:t>
            </a:r>
            <a:r>
              <a:rPr lang="en-US" sz="1200" dirty="0" smtClean="0">
                <a:solidFill>
                  <a:schemeClr val="tx1"/>
                </a:solidFill>
                <a:latin typeface="Verdana" pitchFamily="34" charset="0"/>
                <a:ea typeface="Verdana" pitchFamily="34" charset="0"/>
                <a:cs typeface="Verdana" pitchFamily="34" charset="0"/>
              </a:rPr>
              <a:t>; for </a:t>
            </a:r>
            <a:r>
              <a:rPr lang="en-US" sz="1200" dirty="0">
                <a:solidFill>
                  <a:schemeClr val="tx1"/>
                </a:solidFill>
                <a:latin typeface="Verdana" pitchFamily="34" charset="0"/>
                <a:ea typeface="Verdana" pitchFamily="34" charset="0"/>
                <a:cs typeface="Verdana" pitchFamily="34" charset="0"/>
              </a:rPr>
              <a:t>odd number of  </a:t>
            </a:r>
            <a:r>
              <a:rPr lang="en-US" sz="1200" dirty="0" smtClean="0">
                <a:solidFill>
                  <a:schemeClr val="tx1"/>
                </a:solidFill>
                <a:latin typeface="Verdana" pitchFamily="34" charset="0"/>
                <a:ea typeface="Verdana" pitchFamily="34" charset="0"/>
                <a:cs typeface="Verdana" pitchFamily="34" charset="0"/>
              </a:rPr>
              <a:t>1’s  </a:t>
            </a:r>
            <a:r>
              <a:rPr lang="en-US" sz="1200" dirty="0">
                <a:solidFill>
                  <a:schemeClr val="tx1"/>
                </a:solidFill>
                <a:latin typeface="Verdana" pitchFamily="34" charset="0"/>
                <a:ea typeface="Verdana" pitchFamily="34" charset="0"/>
                <a:cs typeface="Verdana" pitchFamily="34" charset="0"/>
              </a:rPr>
              <a:t>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Auxiliary </a:t>
            </a: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if the result of the computation or comparison performed by </a:t>
            </a:r>
            <a:r>
              <a:rPr lang="en-US" sz="1200" dirty="0" smtClean="0">
                <a:solidFill>
                  <a:schemeClr val="tx1"/>
                </a:solidFill>
                <a:latin typeface="Verdana" pitchFamily="34" charset="0"/>
                <a:ea typeface="Verdana" pitchFamily="34" charset="0"/>
                <a:cs typeface="Verdana" pitchFamily="34" charset="0"/>
              </a:rPr>
              <a:t>an </a:t>
            </a:r>
            <a:r>
              <a:rPr lang="en-US" sz="1200" dirty="0">
                <a:solidFill>
                  <a:schemeClr val="tx1"/>
                </a:solidFill>
                <a:latin typeface="Verdana" pitchFamily="34" charset="0"/>
                <a:ea typeface="Verdana" pitchFamily="34" charset="0"/>
                <a:cs typeface="Verdana" pitchFamily="34" charset="0"/>
              </a:rPr>
              <a:t>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a:t>
            </a:r>
            <a:r>
              <a:rPr lang="en-US" sz="1200" b="1" dirty="0" smtClean="0">
                <a:solidFill>
                  <a:schemeClr val="tx1"/>
                </a:solidFill>
                <a:latin typeface="Verdana" pitchFamily="34" charset="0"/>
                <a:ea typeface="Verdana" pitchFamily="34" charset="0"/>
                <a:cs typeface="Verdana" pitchFamily="34" charset="0"/>
              </a:rPr>
              <a:t>Flag</a:t>
            </a:r>
          </a:p>
          <a:p>
            <a:pPr algn="just"/>
            <a:r>
              <a:rPr lang="en-US" sz="1200" dirty="0" smtClean="0">
                <a:solidFill>
                  <a:schemeClr val="tx1"/>
                </a:solidFill>
                <a:latin typeface="Verdana" pitchFamily="34" charset="0"/>
                <a:ea typeface="Verdana" pitchFamily="34" charset="0"/>
                <a:cs typeface="Verdana" pitchFamily="34" charset="0"/>
              </a:rPr>
              <a:t>If </a:t>
            </a:r>
            <a:r>
              <a:rPr lang="en-US" sz="1200" dirty="0">
                <a:solidFill>
                  <a:schemeClr val="tx1"/>
                </a:solidFill>
                <a:latin typeface="Verdana" pitchFamily="34" charset="0"/>
                <a:ea typeface="Verdana" pitchFamily="34" charset="0"/>
                <a:cs typeface="Verdana" pitchFamily="34" charset="0"/>
              </a:rPr>
              <a:t>this flag is set, the processor enters the single step execution </a:t>
            </a:r>
            <a:r>
              <a:rPr lang="en-US" sz="1200" dirty="0" smtClean="0">
                <a:solidFill>
                  <a:schemeClr val="tx1"/>
                </a:solidFill>
                <a:latin typeface="Verdana" pitchFamily="34" charset="0"/>
                <a:ea typeface="Verdana" pitchFamily="34" charset="0"/>
                <a:cs typeface="Verdana" pitchFamily="34" charset="0"/>
              </a:rPr>
              <a:t>mode by generating internal interrupts after the execution of each instruction</a:t>
            </a:r>
            <a:endParaRPr lang="en-US" sz="1200" dirty="0">
              <a:solidFill>
                <a:schemeClr val="tx1"/>
              </a:solidFill>
              <a:latin typeface="Verdana" pitchFamily="34" charset="0"/>
              <a:ea typeface="Verdana" pitchFamily="34" charset="0"/>
              <a:cs typeface="Verdana" pitchFamily="34" charset="0"/>
            </a:endParaRP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612605"/>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a:t>
            </a:r>
            <a:r>
              <a:rPr lang="en-US" sz="1200" b="1" dirty="0" smtClean="0">
                <a:solidFill>
                  <a:schemeClr val="tx1"/>
                </a:solidFill>
                <a:latin typeface="Verdana" pitchFamily="34" charset="0"/>
                <a:ea typeface="Verdana" pitchFamily="34" charset="0"/>
                <a:cs typeface="Verdana" pitchFamily="34" charset="0"/>
              </a:rPr>
              <a:t>Flag</a:t>
            </a:r>
            <a:endParaRPr lang="en-US" sz="1200" b="1" dirty="0">
              <a:solidFill>
                <a:schemeClr val="tx1"/>
              </a:solidFill>
              <a:latin typeface="Verdana" pitchFamily="34" charset="0"/>
              <a:ea typeface="Verdana" pitchFamily="34" charset="0"/>
              <a:cs typeface="Verdana" pitchFamily="34" charset="0"/>
            </a:endParaRPr>
          </a:p>
          <a:p>
            <a:pPr algn="just"/>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3934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a:t>
            </a:r>
            <a:r>
              <a:rPr lang="en-US" sz="1200" b="1" dirty="0" smtClean="0">
                <a:solidFill>
                  <a:schemeClr val="tx1"/>
                </a:solidFill>
                <a:latin typeface="Verdana" pitchFamily="34" charset="0"/>
                <a:ea typeface="Verdana" pitchFamily="34" charset="0"/>
                <a:cs typeface="Verdana" pitchFamily="34" charset="0"/>
              </a:rPr>
              <a:t>Flag</a:t>
            </a:r>
          </a:p>
          <a:p>
            <a:pPr algn="ctr"/>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38</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335310">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01594">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497045">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497045">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497045">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497045">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497045">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smtClean="0">
                <a:solidFill>
                  <a:srgbClr val="0070C0"/>
                </a:solidFill>
                <a:latin typeface="Verdana" pitchFamily="34" charset="0"/>
                <a:ea typeface="Verdana" pitchFamily="34" charset="0"/>
                <a:cs typeface="Verdana" pitchFamily="34" charset="0"/>
              </a:rPr>
              <a:t>8086 registers </a:t>
            </a:r>
            <a:r>
              <a:rPr lang="en-US" sz="1600" b="1" dirty="0">
                <a:solidFill>
                  <a:srgbClr val="0070C0"/>
                </a:solidFill>
                <a:latin typeface="Verdana" pitchFamily="34" charset="0"/>
                <a:ea typeface="Verdana" pitchFamily="34" charset="0"/>
                <a:cs typeface="Verdana" pitchFamily="34" charset="0"/>
              </a:rPr>
              <a:t>categorized into </a:t>
            </a:r>
            <a:r>
              <a:rPr lang="en-US" sz="1600" b="1" dirty="0" smtClean="0">
                <a:solidFill>
                  <a:srgbClr val="0070C0"/>
                </a:solidFill>
                <a:latin typeface="Verdana" pitchFamily="34" charset="0"/>
                <a:ea typeface="Verdana" pitchFamily="34" charset="0"/>
                <a:cs typeface="Verdana" pitchFamily="34" charset="0"/>
              </a:rPr>
              <a:t>4 groups </a:t>
            </a:r>
            <a:endParaRPr lang="en-US" sz="1600" b="1" dirty="0">
              <a:solidFill>
                <a:srgbClr val="0070C0"/>
              </a:solidFill>
              <a:latin typeface="Verdana" pitchFamily="34" charset="0"/>
              <a:ea typeface="Verdana" pitchFamily="34" charset="0"/>
              <a:cs typeface="Verdana" pitchFamily="34" charset="0"/>
            </a:endParaRP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extLst>
                    <a:ext uri="{9D8B030D-6E8A-4147-A177-3AD203B41FA5}">
                      <a16:colId xmlns:a16="http://schemas.microsoft.com/office/drawing/2014/main" val="20000"/>
                    </a:ext>
                  </a:extLst>
                </a:gridCol>
                <a:gridCol w="298765">
                  <a:extLst>
                    <a:ext uri="{9D8B030D-6E8A-4147-A177-3AD203B41FA5}">
                      <a16:colId xmlns:a16="http://schemas.microsoft.com/office/drawing/2014/main" val="20001"/>
                    </a:ext>
                  </a:extLst>
                </a:gridCol>
                <a:gridCol w="298765">
                  <a:extLst>
                    <a:ext uri="{9D8B030D-6E8A-4147-A177-3AD203B41FA5}">
                      <a16:colId xmlns:a16="http://schemas.microsoft.com/office/drawing/2014/main" val="20002"/>
                    </a:ext>
                  </a:extLst>
                </a:gridCol>
                <a:gridCol w="298765">
                  <a:extLst>
                    <a:ext uri="{9D8B030D-6E8A-4147-A177-3AD203B41FA5}">
                      <a16:colId xmlns:a16="http://schemas.microsoft.com/office/drawing/2014/main" val="20003"/>
                    </a:ext>
                  </a:extLst>
                </a:gridCol>
                <a:gridCol w="348557">
                  <a:extLst>
                    <a:ext uri="{9D8B030D-6E8A-4147-A177-3AD203B41FA5}">
                      <a16:colId xmlns:a16="http://schemas.microsoft.com/office/drawing/2014/main" val="20004"/>
                    </a:ext>
                  </a:extLst>
                </a:gridCol>
                <a:gridCol w="348557">
                  <a:extLst>
                    <a:ext uri="{9D8B030D-6E8A-4147-A177-3AD203B41FA5}">
                      <a16:colId xmlns:a16="http://schemas.microsoft.com/office/drawing/2014/main" val="20005"/>
                    </a:ext>
                  </a:extLst>
                </a:gridCol>
                <a:gridCol w="348557">
                  <a:extLst>
                    <a:ext uri="{9D8B030D-6E8A-4147-A177-3AD203B41FA5}">
                      <a16:colId xmlns:a16="http://schemas.microsoft.com/office/drawing/2014/main" val="20006"/>
                    </a:ext>
                  </a:extLst>
                </a:gridCol>
                <a:gridCol w="348557">
                  <a:extLst>
                    <a:ext uri="{9D8B030D-6E8A-4147-A177-3AD203B41FA5}">
                      <a16:colId xmlns:a16="http://schemas.microsoft.com/office/drawing/2014/main" val="20007"/>
                    </a:ext>
                  </a:extLst>
                </a:gridCol>
                <a:gridCol w="298765">
                  <a:extLst>
                    <a:ext uri="{9D8B030D-6E8A-4147-A177-3AD203B41FA5}">
                      <a16:colId xmlns:a16="http://schemas.microsoft.com/office/drawing/2014/main" val="20008"/>
                    </a:ext>
                  </a:extLst>
                </a:gridCol>
                <a:gridCol w="298765">
                  <a:extLst>
                    <a:ext uri="{9D8B030D-6E8A-4147-A177-3AD203B41FA5}">
                      <a16:colId xmlns:a16="http://schemas.microsoft.com/office/drawing/2014/main" val="20009"/>
                    </a:ext>
                  </a:extLst>
                </a:gridCol>
                <a:gridCol w="298765">
                  <a:extLst>
                    <a:ext uri="{9D8B030D-6E8A-4147-A177-3AD203B41FA5}">
                      <a16:colId xmlns:a16="http://schemas.microsoft.com/office/drawing/2014/main" val="20010"/>
                    </a:ext>
                  </a:extLst>
                </a:gridCol>
                <a:gridCol w="348557">
                  <a:extLst>
                    <a:ext uri="{9D8B030D-6E8A-4147-A177-3AD203B41FA5}">
                      <a16:colId xmlns:a16="http://schemas.microsoft.com/office/drawing/2014/main" val="20011"/>
                    </a:ext>
                  </a:extLst>
                </a:gridCol>
                <a:gridCol w="298765">
                  <a:extLst>
                    <a:ext uri="{9D8B030D-6E8A-4147-A177-3AD203B41FA5}">
                      <a16:colId xmlns:a16="http://schemas.microsoft.com/office/drawing/2014/main" val="20012"/>
                    </a:ext>
                  </a:extLst>
                </a:gridCol>
                <a:gridCol w="298765">
                  <a:extLst>
                    <a:ext uri="{9D8B030D-6E8A-4147-A177-3AD203B41FA5}">
                      <a16:colId xmlns:a16="http://schemas.microsoft.com/office/drawing/2014/main" val="20013"/>
                    </a:ext>
                  </a:extLst>
                </a:gridCol>
                <a:gridCol w="298765">
                  <a:extLst>
                    <a:ext uri="{9D8B030D-6E8A-4147-A177-3AD203B41FA5}">
                      <a16:colId xmlns:a16="http://schemas.microsoft.com/office/drawing/2014/main" val="20014"/>
                    </a:ext>
                  </a:extLst>
                </a:gridCol>
                <a:gridCol w="298764">
                  <a:extLst>
                    <a:ext uri="{9D8B030D-6E8A-4147-A177-3AD203B41FA5}">
                      <a16:colId xmlns:a16="http://schemas.microsoft.com/office/drawing/2014/main" val="20015"/>
                    </a:ext>
                  </a:extLst>
                </a:gridCol>
              </a:tblGrid>
              <a:tr h="215153">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extLst>
                  <a:ext uri="{0D108BD9-81ED-4DB2-BD59-A6C34878D82A}">
                    <a16:rowId xmlns:a16="http://schemas.microsoft.com/office/drawing/2014/main" val="10000"/>
                  </a:ext>
                </a:extLst>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OF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DF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IF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TF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SF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ZF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AF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PF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CF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extLst>
                  <a:ext uri="{0D108BD9-81ED-4DB2-BD59-A6C34878D82A}">
                    <a16:rowId xmlns:a16="http://schemas.microsoft.com/office/drawing/2014/main" val="10001"/>
                  </a:ext>
                </a:extLst>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58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39</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extLst>
                    <a:ext uri="{9D8B030D-6E8A-4147-A177-3AD203B41FA5}">
                      <a16:colId xmlns:a16="http://schemas.microsoft.com/office/drawing/2014/main" val="20000"/>
                    </a:ext>
                  </a:extLst>
                </a:gridCol>
                <a:gridCol w="2998237">
                  <a:extLst>
                    <a:ext uri="{9D8B030D-6E8A-4147-A177-3AD203B41FA5}">
                      <a16:colId xmlns:a16="http://schemas.microsoft.com/office/drawing/2014/main" val="20001"/>
                    </a:ext>
                  </a:extLst>
                </a:gridCol>
                <a:gridCol w="4545563">
                  <a:extLst>
                    <a:ext uri="{9D8B030D-6E8A-4147-A177-3AD203B41FA5}">
                      <a16:colId xmlns:a16="http://schemas.microsoft.com/office/drawing/2014/main" val="20002"/>
                    </a:ext>
                  </a:extLst>
                </a:gridCol>
              </a:tblGrid>
              <a:tr h="335310">
                <a:tc>
                  <a:txBody>
                    <a:bodyPr/>
                    <a:lstStyle/>
                    <a:p>
                      <a:pPr algn="ctr"/>
                      <a:r>
                        <a:rPr lang="en-US" sz="1200" b="1" dirty="0" smtClean="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Name</a:t>
                      </a:r>
                      <a:r>
                        <a:rPr lang="en-US" sz="1200" b="1" baseline="0" dirty="0" smtClean="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Special Function</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79090">
                <a:tc>
                  <a:txBody>
                    <a:bodyPr/>
                    <a:lstStyle/>
                    <a:p>
                      <a:pPr algn="ctr"/>
                      <a:r>
                        <a:rPr lang="en-US" sz="1400" b="1" dirty="0" smtClean="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Stores the 16-bit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533400">
                <a:tc>
                  <a:txBody>
                    <a:bodyPr/>
                    <a:lstStyle/>
                    <a:p>
                      <a:pPr algn="ctr"/>
                      <a:r>
                        <a:rPr lang="en-US" sz="1400" b="1" dirty="0" smtClean="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Stores the 8-bit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609600">
                <a:tc>
                  <a:txBody>
                    <a:bodyPr/>
                    <a:lstStyle/>
                    <a:p>
                      <a:pPr algn="ctr"/>
                      <a:r>
                        <a:rPr lang="en-US" sz="1400" b="1" dirty="0" smtClean="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base value in base addressing</a:t>
                      </a:r>
                      <a:r>
                        <a:rPr lang="en-US" sz="1200" b="1" baseline="0" dirty="0" smtClean="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609600">
                <a:tc>
                  <a:txBody>
                    <a:bodyPr/>
                    <a:lstStyle/>
                    <a:p>
                      <a:pPr algn="ctr"/>
                      <a:r>
                        <a:rPr lang="en-US" sz="1400" b="1" dirty="0" smtClean="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count value in SHIFT,</a:t>
                      </a:r>
                      <a:r>
                        <a:rPr lang="en-US" sz="1200" b="1" baseline="0" dirty="0" smtClean="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609600">
                <a:tc>
                  <a:txBody>
                    <a:bodyPr/>
                    <a:lstStyle/>
                    <a:p>
                      <a:pPr algn="ctr"/>
                      <a:r>
                        <a:rPr lang="en-US" sz="1400" b="1" dirty="0" smtClean="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a:t>
                      </a:r>
                      <a:r>
                        <a:rPr lang="en-US" sz="1200" b="1" baseline="0" dirty="0" smtClean="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609600">
                <a:tc>
                  <a:txBody>
                    <a:bodyPr/>
                    <a:lstStyle/>
                    <a:p>
                      <a:pPr algn="ctr"/>
                      <a:r>
                        <a:rPr lang="en-US" sz="1400" b="1" dirty="0" smtClean="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offset address</a:t>
                      </a:r>
                      <a:r>
                        <a:rPr lang="en-US" sz="1200" b="1" baseline="0" dirty="0" smtClean="0"/>
                        <a:t> of top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762000">
                <a:tc>
                  <a:txBody>
                    <a:bodyPr/>
                    <a:lstStyle/>
                    <a:p>
                      <a:pPr algn="ctr"/>
                      <a:r>
                        <a:rPr lang="en-US" sz="1400" b="1" dirty="0" smtClean="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base value</a:t>
                      </a:r>
                      <a:r>
                        <a:rPr lang="en-US" sz="1200" b="1" baseline="0" dirty="0" smtClean="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r h="609600">
                <a:tc>
                  <a:txBody>
                    <a:bodyPr/>
                    <a:lstStyle/>
                    <a:p>
                      <a:pPr algn="ctr"/>
                      <a:r>
                        <a:rPr lang="en-US" sz="1400" b="1" dirty="0" smtClean="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index value of source</a:t>
                      </a:r>
                      <a:r>
                        <a:rPr lang="en-US" sz="1200" b="1" baseline="0" dirty="0" smtClean="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8"/>
                  </a:ext>
                </a:extLst>
              </a:tr>
              <a:tr h="497045">
                <a:tc>
                  <a:txBody>
                    <a:bodyPr/>
                    <a:lstStyle/>
                    <a:p>
                      <a:pPr algn="ctr"/>
                      <a:r>
                        <a:rPr lang="en-US" sz="1400" b="1" dirty="0" smtClean="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index value of destination operand (data) for</a:t>
                      </a:r>
                      <a:r>
                        <a:rPr lang="en-US" sz="1200" b="1" baseline="0" dirty="0" smtClean="0"/>
                        <a:t> string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9"/>
                  </a:ext>
                </a:extLst>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smtClean="0"/>
              <a:t>Registers and Special Functions</a:t>
            </a:r>
            <a:endParaRPr lang="en-US" sz="1600" b="1" dirty="0"/>
          </a:p>
        </p:txBody>
      </p:sp>
    </p:spTree>
    <p:extLst>
      <p:ext uri="{BB962C8B-B14F-4D97-AF65-F5344CB8AC3E}">
        <p14:creationId xmlns:p14="http://schemas.microsoft.com/office/powerpoint/2010/main" val="223390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cxnSp>
        <p:nvCxnSpPr>
          <p:cNvPr id="13" name="Straight Connector 12"/>
          <p:cNvCxnSpPr/>
          <p:nvPr/>
        </p:nvCxnSpPr>
        <p:spPr>
          <a:xfrm flipV="1">
            <a:off x="4492388" y="1020396"/>
            <a:ext cx="3412" cy="58376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99212" y="42672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048" y="5257800"/>
            <a:ext cx="4204648" cy="1600438"/>
          </a:xfrm>
          <a:prstGeom prst="rect">
            <a:avLst/>
          </a:prstGeom>
          <a:noFill/>
        </p:spPr>
        <p:txBody>
          <a:bodyPr wrap="square" rtlCol="0">
            <a:spAutoFit/>
          </a:bodyPr>
          <a:lstStyle/>
          <a:p>
            <a:pPr algn="r"/>
            <a:r>
              <a:rPr lang="en-US" sz="1400" b="1" dirty="0" smtClean="0">
                <a:latin typeface="Verdana" pitchFamily="34" charset="0"/>
                <a:ea typeface="Verdana" pitchFamily="34" charset="0"/>
                <a:cs typeface="Verdana" pitchFamily="34" charset="0"/>
              </a:rPr>
              <a:t>First Generation</a:t>
            </a:r>
          </a:p>
          <a:p>
            <a:pPr algn="r"/>
            <a:r>
              <a:rPr lang="en-US" sz="1400" dirty="0" smtClean="0">
                <a:solidFill>
                  <a:schemeClr val="accent2">
                    <a:lumMod val="75000"/>
                  </a:schemeClr>
                </a:solidFill>
                <a:latin typeface="Verdana" pitchFamily="34" charset="0"/>
                <a:ea typeface="Verdana" pitchFamily="34" charset="0"/>
                <a:cs typeface="Verdana" pitchFamily="34" charset="0"/>
              </a:rPr>
              <a:t>Between 1971 – 1973</a:t>
            </a:r>
          </a:p>
          <a:p>
            <a:pPr algn="r"/>
            <a:r>
              <a:rPr lang="en-US" sz="1400" dirty="0" smtClean="0">
                <a:latin typeface="Verdana" pitchFamily="34" charset="0"/>
                <a:ea typeface="Verdana" pitchFamily="34" charset="0"/>
                <a:cs typeface="Verdana" pitchFamily="34" charset="0"/>
              </a:rPr>
              <a:t>PMOS technology, non compatible with TTL</a:t>
            </a:r>
          </a:p>
          <a:p>
            <a:pPr algn="r"/>
            <a:r>
              <a:rPr lang="en-US" sz="1400" dirty="0" smtClean="0">
                <a:solidFill>
                  <a:schemeClr val="accent2">
                    <a:lumMod val="75000"/>
                  </a:schemeClr>
                </a:solidFill>
                <a:latin typeface="Verdana" pitchFamily="34" charset="0"/>
                <a:ea typeface="Verdana" pitchFamily="34" charset="0"/>
                <a:cs typeface="Verdana" pitchFamily="34" charset="0"/>
              </a:rPr>
              <a:t>4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16 pins</a:t>
            </a:r>
          </a:p>
          <a:p>
            <a:pPr algn="r"/>
            <a:r>
              <a:rPr lang="en-US" sz="1400" dirty="0" smtClean="0">
                <a:latin typeface="Verdana" pitchFamily="34" charset="0"/>
                <a:ea typeface="Verdana" pitchFamily="34" charset="0"/>
                <a:cs typeface="Verdana" pitchFamily="34" charset="0"/>
              </a:rPr>
              <a:t>8 and 16  </a:t>
            </a:r>
            <a:r>
              <a:rPr lang="en-US" sz="1400" dirty="0">
                <a:latin typeface="Verdana" pitchFamily="34" charset="0"/>
                <a:ea typeface="Verdana" pitchFamily="34" charset="0"/>
                <a:cs typeface="Verdana" pitchFamily="34" charset="0"/>
              </a:rPr>
              <a:t>bit processors </a:t>
            </a:r>
            <a:r>
              <a:rPr lang="en-US" sz="1400" dirty="0">
                <a:latin typeface="Verdana" pitchFamily="34" charset="0"/>
                <a:ea typeface="Verdana" pitchFamily="34" charset="0"/>
                <a:cs typeface="Verdana" pitchFamily="34" charset="0"/>
                <a:sym typeface="Symbol"/>
              </a:rPr>
              <a:t> </a:t>
            </a:r>
            <a:r>
              <a:rPr lang="en-US" sz="1400" dirty="0" smtClean="0">
                <a:latin typeface="Verdana" pitchFamily="34" charset="0"/>
                <a:ea typeface="Verdana" pitchFamily="34" charset="0"/>
                <a:cs typeface="Verdana" pitchFamily="34" charset="0"/>
                <a:sym typeface="Symbol"/>
              </a:rPr>
              <a:t>40 </a:t>
            </a:r>
            <a:r>
              <a:rPr lang="en-US" sz="1400" dirty="0">
                <a:latin typeface="Verdana" pitchFamily="34" charset="0"/>
                <a:ea typeface="Verdana" pitchFamily="34" charset="0"/>
                <a:cs typeface="Verdana" pitchFamily="34" charset="0"/>
                <a:sym typeface="Symbol"/>
              </a:rPr>
              <a:t>pins</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Due to limitations of pins, signals are multiplexed</a:t>
            </a:r>
            <a:endParaRPr lang="en-US" sz="1400" dirty="0" smtClean="0">
              <a:solidFill>
                <a:schemeClr val="accent2">
                  <a:lumMod val="75000"/>
                </a:schemeClr>
              </a:solidFill>
              <a:latin typeface="Verdana" pitchFamily="34" charset="0"/>
              <a:ea typeface="Verdana" pitchFamily="34" charset="0"/>
              <a:cs typeface="Verdana" pitchFamily="34" charset="0"/>
            </a:endParaRPr>
          </a:p>
        </p:txBody>
      </p:sp>
      <p:sp>
        <p:nvSpPr>
          <p:cNvPr id="19" name="TextBox 18"/>
          <p:cNvSpPr txBox="1"/>
          <p:nvPr/>
        </p:nvSpPr>
        <p:spPr>
          <a:xfrm>
            <a:off x="4953000" y="4114800"/>
            <a:ext cx="3962400" cy="2677656"/>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Second Generation</a:t>
            </a:r>
          </a:p>
          <a:p>
            <a:r>
              <a:rPr lang="en-US" sz="1400" dirty="0" smtClean="0">
                <a:solidFill>
                  <a:schemeClr val="accent2">
                    <a:lumMod val="75000"/>
                  </a:schemeClr>
                </a:solidFill>
                <a:latin typeface="Verdana" pitchFamily="34" charset="0"/>
                <a:ea typeface="Verdana" pitchFamily="34" charset="0"/>
                <a:cs typeface="Verdana" pitchFamily="34" charset="0"/>
              </a:rPr>
              <a:t>During 1973</a:t>
            </a:r>
          </a:p>
          <a:p>
            <a:r>
              <a:rPr lang="en-US" sz="1400" dirty="0" smtClean="0">
                <a:latin typeface="Verdana" pitchFamily="34" charset="0"/>
                <a:ea typeface="Verdana" pitchFamily="34" charset="0"/>
                <a:cs typeface="Verdana" pitchFamily="34" charset="0"/>
              </a:rPr>
              <a:t>NMOS technology </a:t>
            </a:r>
            <a:r>
              <a:rPr lang="en-US" sz="1400" dirty="0" smtClean="0">
                <a:latin typeface="Verdana" pitchFamily="34" charset="0"/>
                <a:ea typeface="Verdana" pitchFamily="34" charset="0"/>
                <a:cs typeface="Verdana" pitchFamily="34" charset="0"/>
                <a:sym typeface="Symbol"/>
              </a:rPr>
              <a:t> Faster speed, Higher density, Compatible with TTL</a:t>
            </a:r>
            <a:endParaRPr lang="en-US" sz="1400" dirty="0" smtClean="0">
              <a:latin typeface="Verdana" pitchFamily="34" charset="0"/>
              <a:ea typeface="Verdana" pitchFamily="34" charset="0"/>
              <a:cs typeface="Verdana" pitchFamily="34" charset="0"/>
            </a:endParaRPr>
          </a:p>
          <a:p>
            <a:r>
              <a:rPr lang="en-US" sz="1400" dirty="0" smtClean="0">
                <a:solidFill>
                  <a:schemeClr val="accent2">
                    <a:lumMod val="75000"/>
                  </a:schemeClr>
                </a:solidFill>
                <a:latin typeface="Verdana" pitchFamily="34" charset="0"/>
                <a:ea typeface="Verdana" pitchFamily="34" charset="0"/>
                <a:cs typeface="Verdana" pitchFamily="34" charset="0"/>
              </a:rPr>
              <a:t>4 / 8/ 16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40 </a:t>
            </a:r>
            <a:r>
              <a:rPr lang="en-US" sz="1400" dirty="0">
                <a:solidFill>
                  <a:schemeClr val="accent2">
                    <a:lumMod val="75000"/>
                  </a:schemeClr>
                </a:solidFill>
                <a:latin typeface="Verdana" pitchFamily="34" charset="0"/>
                <a:ea typeface="Verdana" pitchFamily="34" charset="0"/>
                <a:cs typeface="Verdana" pitchFamily="34" charset="0"/>
                <a:sym typeface="Symbol"/>
              </a:rPr>
              <a:t>pins</a:t>
            </a:r>
          </a:p>
          <a:p>
            <a:r>
              <a:rPr lang="en-US" sz="1400" dirty="0" smtClean="0">
                <a:latin typeface="Verdana" pitchFamily="34" charset="0"/>
                <a:ea typeface="Verdana" pitchFamily="34" charset="0"/>
                <a:cs typeface="Verdana" pitchFamily="34" charset="0"/>
                <a:sym typeface="Symbol"/>
              </a:rPr>
              <a:t>Ability to address large memory spaces and I/O ports</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Greater number of levels of subroutine nesting</a:t>
            </a:r>
          </a:p>
          <a:p>
            <a:r>
              <a:rPr lang="en-US" sz="1400" dirty="0" smtClean="0">
                <a:latin typeface="Verdana" pitchFamily="34" charset="0"/>
                <a:ea typeface="Verdana" pitchFamily="34" charset="0"/>
                <a:cs typeface="Verdana" pitchFamily="34" charset="0"/>
                <a:sym typeface="Symbol"/>
              </a:rPr>
              <a:t>Better interrupt handling capabilities </a:t>
            </a:r>
          </a:p>
          <a:p>
            <a:endParaRPr lang="en-US" sz="1400" dirty="0">
              <a:latin typeface="Verdana" pitchFamily="34" charset="0"/>
              <a:ea typeface="Verdana" pitchFamily="34" charset="0"/>
              <a:cs typeface="Verdana" pitchFamily="34" charset="0"/>
              <a:sym typeface="Symbol"/>
            </a:endParaRPr>
          </a:p>
          <a:p>
            <a:r>
              <a:rPr lang="en-US" sz="1400" b="1" dirty="0" smtClean="0">
                <a:solidFill>
                  <a:srgbClr val="FF0066"/>
                </a:solidFill>
                <a:latin typeface="Verdana" pitchFamily="34" charset="0"/>
                <a:ea typeface="Verdana" pitchFamily="34" charset="0"/>
                <a:cs typeface="Verdana" pitchFamily="34" charset="0"/>
                <a:sym typeface="Symbol"/>
              </a:rPr>
              <a:t>Intel 8085 </a:t>
            </a:r>
            <a:r>
              <a:rPr lang="en-US" sz="1400" dirty="0" smtClean="0">
                <a:solidFill>
                  <a:srgbClr val="FF0066"/>
                </a:solidFill>
                <a:latin typeface="Verdana" pitchFamily="34" charset="0"/>
                <a:ea typeface="Verdana" pitchFamily="34" charset="0"/>
                <a:cs typeface="Verdana" pitchFamily="34" charset="0"/>
                <a:sym typeface="Symbol"/>
              </a:rPr>
              <a:t>(8 bit processor)</a:t>
            </a:r>
            <a:endParaRPr lang="en-US" sz="1400" dirty="0" smtClean="0">
              <a:solidFill>
                <a:srgbClr val="FF0066"/>
              </a:solidFill>
              <a:latin typeface="Verdana" pitchFamily="34" charset="0"/>
              <a:ea typeface="Verdana" pitchFamily="34" charset="0"/>
              <a:cs typeface="Verdana" pitchFamily="34" charset="0"/>
            </a:endParaRPr>
          </a:p>
        </p:txBody>
      </p:sp>
      <p:cxnSp>
        <p:nvCxnSpPr>
          <p:cNvPr id="20" name="Straight Connector 19"/>
          <p:cNvCxnSpPr/>
          <p:nvPr/>
        </p:nvCxnSpPr>
        <p:spPr>
          <a:xfrm>
            <a:off x="4038600" y="5437496"/>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552" y="1905000"/>
            <a:ext cx="3976048" cy="3108543"/>
          </a:xfrm>
          <a:prstGeom prst="rect">
            <a:avLst/>
          </a:prstGeom>
          <a:noFill/>
        </p:spPr>
        <p:txBody>
          <a:bodyPr wrap="square" rtlCol="0">
            <a:spAutoFit/>
          </a:bodyPr>
          <a:lstStyle/>
          <a:p>
            <a:pPr algn="r"/>
            <a:r>
              <a:rPr lang="en-US" sz="1400" b="1" dirty="0" smtClean="0">
                <a:latin typeface="Verdana" pitchFamily="34" charset="0"/>
                <a:ea typeface="Verdana" pitchFamily="34" charset="0"/>
                <a:cs typeface="Verdana" pitchFamily="34" charset="0"/>
              </a:rPr>
              <a:t>Third Generation</a:t>
            </a:r>
          </a:p>
          <a:p>
            <a:pPr algn="r"/>
            <a:r>
              <a:rPr lang="en-US" sz="1400" dirty="0" smtClean="0">
                <a:solidFill>
                  <a:schemeClr val="accent2">
                    <a:lumMod val="75000"/>
                  </a:schemeClr>
                </a:solidFill>
                <a:latin typeface="Verdana" pitchFamily="34" charset="0"/>
                <a:ea typeface="Verdana" pitchFamily="34" charset="0"/>
                <a:cs typeface="Verdana" pitchFamily="34" charset="0"/>
              </a:rPr>
              <a:t>During 1978</a:t>
            </a:r>
          </a:p>
          <a:p>
            <a:pPr algn="r"/>
            <a:r>
              <a:rPr lang="en-US" sz="1400" dirty="0" smtClean="0">
                <a:latin typeface="Verdana" pitchFamily="34" charset="0"/>
                <a:ea typeface="Verdana" pitchFamily="34" charset="0"/>
                <a:cs typeface="Verdana" pitchFamily="34" charset="0"/>
              </a:rPr>
              <a:t>HMOS technology </a:t>
            </a:r>
            <a:r>
              <a:rPr lang="en-US" sz="1400" dirty="0" smtClean="0">
                <a:latin typeface="Verdana" pitchFamily="34" charset="0"/>
                <a:ea typeface="Verdana" pitchFamily="34" charset="0"/>
                <a:cs typeface="Verdana" pitchFamily="34" charset="0"/>
                <a:sym typeface="Symbol"/>
              </a:rPr>
              <a:t> Faster speed, Higher packing density</a:t>
            </a:r>
            <a:endParaRPr lang="en-US" sz="1400" dirty="0" smtClean="0">
              <a:latin typeface="Verdana" pitchFamily="34" charset="0"/>
              <a:ea typeface="Verdana" pitchFamily="34" charset="0"/>
              <a:cs typeface="Verdana" pitchFamily="34" charset="0"/>
            </a:endParaRPr>
          </a:p>
          <a:p>
            <a:pPr algn="r"/>
            <a:r>
              <a:rPr lang="en-US" sz="1400" dirty="0" smtClean="0">
                <a:solidFill>
                  <a:schemeClr val="accent2">
                    <a:lumMod val="75000"/>
                  </a:schemeClr>
                </a:solidFill>
                <a:latin typeface="Verdana" pitchFamily="34" charset="0"/>
                <a:ea typeface="Verdana" pitchFamily="34" charset="0"/>
                <a:cs typeface="Verdana" pitchFamily="34" charset="0"/>
              </a:rPr>
              <a:t>16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40/ 48/ 64 </a:t>
            </a:r>
            <a:r>
              <a:rPr lang="en-US" sz="1400" dirty="0">
                <a:solidFill>
                  <a:schemeClr val="accent2">
                    <a:lumMod val="75000"/>
                  </a:schemeClr>
                </a:solidFill>
                <a:latin typeface="Verdana" pitchFamily="34" charset="0"/>
                <a:ea typeface="Verdana" pitchFamily="34" charset="0"/>
                <a:cs typeface="Verdana" pitchFamily="34" charset="0"/>
                <a:sym typeface="Symbol"/>
              </a:rPr>
              <a:t>pins</a:t>
            </a:r>
          </a:p>
          <a:p>
            <a:pPr algn="r"/>
            <a:r>
              <a:rPr lang="en-US" sz="1400" dirty="0" smtClean="0">
                <a:latin typeface="Verdana" pitchFamily="34" charset="0"/>
                <a:ea typeface="Verdana" pitchFamily="34" charset="0"/>
                <a:cs typeface="Verdana" pitchFamily="34" charset="0"/>
                <a:sym typeface="Symbol"/>
              </a:rPr>
              <a:t>Easier to program</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Dynamically  relatable programs</a:t>
            </a:r>
          </a:p>
          <a:p>
            <a:pPr algn="r"/>
            <a:r>
              <a:rPr lang="en-US" sz="1400" dirty="0" smtClean="0">
                <a:latin typeface="Verdana" pitchFamily="34" charset="0"/>
                <a:ea typeface="Verdana" pitchFamily="34" charset="0"/>
                <a:cs typeface="Verdana" pitchFamily="34" charset="0"/>
                <a:sym typeface="Symbol"/>
              </a:rPr>
              <a:t>Processor has multiply/ divide arithmetic hardware</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More powerful interrupt handling capabilities</a:t>
            </a:r>
          </a:p>
          <a:p>
            <a:pPr algn="r"/>
            <a:r>
              <a:rPr lang="en-US" sz="1400" dirty="0" smtClean="0">
                <a:latin typeface="Verdana" pitchFamily="34" charset="0"/>
                <a:ea typeface="Verdana" pitchFamily="34" charset="0"/>
                <a:cs typeface="Verdana" pitchFamily="34" charset="0"/>
                <a:sym typeface="Symbol"/>
              </a:rPr>
              <a:t>Flexible I/O port addressing</a:t>
            </a:r>
          </a:p>
          <a:p>
            <a:pPr algn="r"/>
            <a:endParaRPr lang="en-US" sz="1400" dirty="0">
              <a:latin typeface="Verdana" pitchFamily="34" charset="0"/>
              <a:ea typeface="Verdana" pitchFamily="34" charset="0"/>
              <a:cs typeface="Verdana" pitchFamily="34" charset="0"/>
              <a:sym typeface="Symbol"/>
            </a:endParaRPr>
          </a:p>
          <a:p>
            <a:pPr algn="r"/>
            <a:r>
              <a:rPr lang="en-US" sz="1400" b="1" dirty="0" smtClean="0">
                <a:solidFill>
                  <a:srgbClr val="FF0066"/>
                </a:solidFill>
                <a:latin typeface="Verdana" pitchFamily="34" charset="0"/>
                <a:ea typeface="Verdana" pitchFamily="34" charset="0"/>
                <a:cs typeface="Verdana" pitchFamily="34" charset="0"/>
                <a:sym typeface="Symbol"/>
              </a:rPr>
              <a:t>Intel 8086 </a:t>
            </a:r>
            <a:r>
              <a:rPr lang="en-US" sz="1400" dirty="0" smtClean="0">
                <a:solidFill>
                  <a:srgbClr val="FF0066"/>
                </a:solidFill>
                <a:latin typeface="Verdana" pitchFamily="34" charset="0"/>
                <a:ea typeface="Verdana" pitchFamily="34" charset="0"/>
                <a:cs typeface="Verdana" pitchFamily="34" charset="0"/>
                <a:sym typeface="Symbol"/>
              </a:rPr>
              <a:t>(16 bit processor)</a:t>
            </a:r>
            <a:endParaRPr lang="en-US" sz="1400" dirty="0" smtClean="0">
              <a:solidFill>
                <a:srgbClr val="FF0066"/>
              </a:solidFill>
              <a:latin typeface="Verdana" pitchFamily="34" charset="0"/>
              <a:ea typeface="Verdana" pitchFamily="34" charset="0"/>
              <a:cs typeface="Verdana" pitchFamily="34" charset="0"/>
            </a:endParaRPr>
          </a:p>
        </p:txBody>
      </p:sp>
      <p:cxnSp>
        <p:nvCxnSpPr>
          <p:cNvPr id="22" name="Straight Connector 21"/>
          <p:cNvCxnSpPr/>
          <p:nvPr/>
        </p:nvCxnSpPr>
        <p:spPr>
          <a:xfrm>
            <a:off x="4038600" y="20574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01904" y="1020396"/>
            <a:ext cx="3976048" cy="2677656"/>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Fourth Generation</a:t>
            </a:r>
          </a:p>
          <a:p>
            <a:r>
              <a:rPr lang="en-US" sz="1400" dirty="0" smtClean="0">
                <a:solidFill>
                  <a:schemeClr val="accent2">
                    <a:lumMod val="75000"/>
                  </a:schemeClr>
                </a:solidFill>
                <a:latin typeface="Verdana" pitchFamily="34" charset="0"/>
                <a:ea typeface="Verdana" pitchFamily="34" charset="0"/>
                <a:cs typeface="Verdana" pitchFamily="34" charset="0"/>
              </a:rPr>
              <a:t>During 1980s</a:t>
            </a:r>
          </a:p>
          <a:p>
            <a:r>
              <a:rPr lang="en-US" sz="1400" dirty="0" smtClean="0">
                <a:latin typeface="Verdana" pitchFamily="34" charset="0"/>
                <a:ea typeface="Verdana" pitchFamily="34" charset="0"/>
                <a:cs typeface="Verdana" pitchFamily="34" charset="0"/>
              </a:rPr>
              <a:t>Low power version of HMOS technology (HCMOS)</a:t>
            </a:r>
          </a:p>
          <a:p>
            <a:r>
              <a:rPr lang="en-US" sz="1400" dirty="0" smtClean="0">
                <a:solidFill>
                  <a:schemeClr val="accent2">
                    <a:lumMod val="75000"/>
                  </a:schemeClr>
                </a:solidFill>
                <a:latin typeface="Verdana" pitchFamily="34" charset="0"/>
                <a:ea typeface="Verdana" pitchFamily="34" charset="0"/>
                <a:cs typeface="Verdana" pitchFamily="34" charset="0"/>
              </a:rPr>
              <a:t>32 bit processors</a:t>
            </a:r>
          </a:p>
          <a:p>
            <a:r>
              <a:rPr lang="en-US" sz="1400" dirty="0" smtClean="0">
                <a:latin typeface="Verdana" pitchFamily="34" charset="0"/>
                <a:ea typeface="Verdana" pitchFamily="34" charset="0"/>
                <a:cs typeface="Verdana" pitchFamily="34" charset="0"/>
                <a:sym typeface="Symbol"/>
              </a:rPr>
              <a:t>Physical memory space 2</a:t>
            </a:r>
            <a:r>
              <a:rPr lang="en-US" sz="1400" baseline="30000" dirty="0" smtClean="0">
                <a:latin typeface="Verdana" pitchFamily="34" charset="0"/>
                <a:ea typeface="Verdana" pitchFamily="34" charset="0"/>
                <a:cs typeface="Verdana" pitchFamily="34" charset="0"/>
                <a:sym typeface="Symbol"/>
              </a:rPr>
              <a:t>24</a:t>
            </a:r>
            <a:r>
              <a:rPr lang="en-US" sz="1400" dirty="0" smtClean="0">
                <a:latin typeface="Verdana" pitchFamily="34" charset="0"/>
                <a:ea typeface="Verdana" pitchFamily="34" charset="0"/>
                <a:cs typeface="Verdana" pitchFamily="34" charset="0"/>
                <a:sym typeface="Symbol"/>
              </a:rPr>
              <a:t> bytes = 16 Mb</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Virtual memory space 2</a:t>
            </a:r>
            <a:r>
              <a:rPr lang="en-US" sz="1400" baseline="30000" dirty="0" smtClean="0">
                <a:solidFill>
                  <a:schemeClr val="accent2">
                    <a:lumMod val="75000"/>
                  </a:schemeClr>
                </a:solidFill>
                <a:latin typeface="Verdana" pitchFamily="34" charset="0"/>
                <a:ea typeface="Verdana" pitchFamily="34" charset="0"/>
                <a:cs typeface="Verdana" pitchFamily="34" charset="0"/>
                <a:sym typeface="Symbol"/>
              </a:rPr>
              <a:t>40</a:t>
            </a:r>
            <a:r>
              <a:rPr lang="en-US" sz="1400" dirty="0" smtClean="0">
                <a:solidFill>
                  <a:schemeClr val="accent2">
                    <a:lumMod val="75000"/>
                  </a:schemeClr>
                </a:solidFill>
                <a:latin typeface="Verdana" pitchFamily="34" charset="0"/>
                <a:ea typeface="Verdana" pitchFamily="34" charset="0"/>
                <a:cs typeface="Verdana" pitchFamily="34" charset="0"/>
                <a:sym typeface="Symbol"/>
              </a:rPr>
              <a:t> bytes = 1 Tb</a:t>
            </a:r>
          </a:p>
          <a:p>
            <a:r>
              <a:rPr lang="en-US" sz="1400" dirty="0" smtClean="0">
                <a:latin typeface="Verdana" pitchFamily="34" charset="0"/>
                <a:ea typeface="Verdana" pitchFamily="34" charset="0"/>
                <a:cs typeface="Verdana" pitchFamily="34" charset="0"/>
                <a:sym typeface="Symbol"/>
              </a:rPr>
              <a:t>Floating point hardware</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Supports increased number of addressing modes</a:t>
            </a:r>
          </a:p>
          <a:p>
            <a:endParaRPr lang="en-US" sz="1400" dirty="0">
              <a:latin typeface="Verdana" pitchFamily="34" charset="0"/>
              <a:ea typeface="Verdana" pitchFamily="34" charset="0"/>
              <a:cs typeface="Verdana" pitchFamily="34" charset="0"/>
              <a:sym typeface="Symbol"/>
            </a:endParaRPr>
          </a:p>
          <a:p>
            <a:r>
              <a:rPr lang="en-US" sz="1400" b="1" dirty="0" smtClean="0">
                <a:solidFill>
                  <a:srgbClr val="FF0066"/>
                </a:solidFill>
                <a:latin typeface="Verdana" pitchFamily="34" charset="0"/>
                <a:ea typeface="Verdana" pitchFamily="34" charset="0"/>
                <a:cs typeface="Verdana" pitchFamily="34" charset="0"/>
                <a:sym typeface="Symbol"/>
              </a:rPr>
              <a:t>Intel 80386</a:t>
            </a:r>
            <a:endParaRPr lang="en-US" sz="1400" dirty="0" smtClean="0">
              <a:solidFill>
                <a:srgbClr val="FF0066"/>
              </a:solidFill>
              <a:latin typeface="Verdana" pitchFamily="34" charset="0"/>
              <a:ea typeface="Verdana" pitchFamily="34" charset="0"/>
              <a:cs typeface="Verdana" pitchFamily="34" charset="0"/>
            </a:endParaRPr>
          </a:p>
        </p:txBody>
      </p:sp>
      <p:cxnSp>
        <p:nvCxnSpPr>
          <p:cNvPr id="24" name="Straight Connector 23"/>
          <p:cNvCxnSpPr/>
          <p:nvPr/>
        </p:nvCxnSpPr>
        <p:spPr>
          <a:xfrm>
            <a:off x="4495800" y="1175981"/>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492388" y="288192"/>
            <a:ext cx="0" cy="73220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91752" y="225623"/>
            <a:ext cx="3976048" cy="307777"/>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Fifth Generation  </a:t>
            </a:r>
            <a:r>
              <a:rPr lang="en-US" sz="1400" b="1" dirty="0" smtClean="0">
                <a:solidFill>
                  <a:srgbClr val="FF0066"/>
                </a:solidFill>
                <a:latin typeface="Verdana" pitchFamily="34" charset="0"/>
                <a:ea typeface="Verdana" pitchFamily="34" charset="0"/>
                <a:cs typeface="Verdana" pitchFamily="34" charset="0"/>
              </a:rPr>
              <a:t>Pentium</a:t>
            </a:r>
          </a:p>
        </p:txBody>
      </p:sp>
      <p:cxnSp>
        <p:nvCxnSpPr>
          <p:cNvPr id="29" name="Straight Connector 28"/>
          <p:cNvCxnSpPr/>
          <p:nvPr/>
        </p:nvCxnSpPr>
        <p:spPr>
          <a:xfrm>
            <a:off x="4503761" y="379511"/>
            <a:ext cx="457200"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5E6815B-E59C-4D87-B1F6-ECBDD22AF1DC}" type="slidenum">
              <a:rPr lang="en-US" smtClean="0"/>
              <a:pPr/>
              <a:t>4</a:t>
            </a:fld>
            <a:endParaRPr lang="en-US" dirty="0"/>
          </a:p>
        </p:txBody>
      </p:sp>
    </p:spTree>
    <p:extLst>
      <p:ext uri="{BB962C8B-B14F-4D97-AF65-F5344CB8AC3E}">
        <p14:creationId xmlns:p14="http://schemas.microsoft.com/office/powerpoint/2010/main" val="3069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3600" dirty="0" smtClean="0">
                <a:latin typeface="Octapost NBP" pitchFamily="2" charset="0"/>
              </a:rPr>
              <a:t>ADDRESSING MODES</a:t>
            </a:r>
            <a:br>
              <a:rPr lang="en-US" sz="3600" dirty="0" smtClean="0">
                <a:latin typeface="Octapost NBP" pitchFamily="2" charset="0"/>
              </a:rPr>
            </a:br>
            <a:r>
              <a:rPr lang="en-US" sz="3600" dirty="0" smtClean="0">
                <a:latin typeface="Octapost NBP" pitchFamily="2" charset="0"/>
              </a:rPr>
              <a:t>&amp;</a:t>
            </a:r>
            <a:br>
              <a:rPr lang="en-US" sz="3600" dirty="0" smtClean="0">
                <a:latin typeface="Octapost NBP" pitchFamily="2" charset="0"/>
              </a:rPr>
            </a:br>
            <a:r>
              <a:rPr lang="en-US" sz="3600" dirty="0" smtClean="0">
                <a:latin typeface="Octapost NBP" pitchFamily="2" charset="0"/>
              </a:rPr>
              <a:t>Instruction set</a:t>
            </a:r>
            <a:endParaRPr lang="en-US" sz="3600" dirty="0">
              <a:latin typeface="Octapost NBP" pitchFamily="2" charset="0"/>
            </a:endParaRPr>
          </a:p>
        </p:txBody>
      </p:sp>
    </p:spTree>
    <p:extLst>
      <p:ext uri="{BB962C8B-B14F-4D97-AF65-F5344CB8AC3E}">
        <p14:creationId xmlns:p14="http://schemas.microsoft.com/office/powerpoint/2010/main" val="1164914713"/>
      </p:ext>
    </p:extLst>
  </p:cSld>
  <p:clrMapOvr>
    <a:masterClrMapping/>
  </p:clrMapOvr>
  <p:transition>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8194" name="Picture 2" descr="C:\Users\AMMU\Desktop\Scans\y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5" y="1239837"/>
            <a:ext cx="4722813" cy="3941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1457927"/>
            <a:ext cx="1600200" cy="3723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3454894"/>
            <a:ext cx="1600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4758" y="915889"/>
            <a:ext cx="3976842" cy="738664"/>
          </a:xfrm>
          <a:prstGeom prst="rect">
            <a:avLst/>
          </a:prstGeom>
          <a:ln>
            <a:solidFill>
              <a:srgbClr val="FF0000"/>
            </a:solidFill>
          </a:ln>
        </p:spPr>
        <p:txBody>
          <a:bodyPr wrap="square">
            <a:spAutoFit/>
          </a:bodyPr>
          <a:lstStyle/>
          <a:p>
            <a:pPr algn="ctr"/>
            <a:r>
              <a:rPr lang="en-US" sz="1400" b="1" dirty="0">
                <a:solidFill>
                  <a:srgbClr val="0070C0"/>
                </a:solidFill>
              </a:rPr>
              <a:t>Program</a:t>
            </a:r>
            <a:r>
              <a:rPr lang="en-US" sz="1400" dirty="0">
                <a:solidFill>
                  <a:srgbClr val="0070C0"/>
                </a:solidFill>
              </a:rPr>
              <a:t> </a:t>
            </a:r>
            <a:endParaRPr lang="en-US" sz="1400" dirty="0" smtClean="0">
              <a:solidFill>
                <a:srgbClr val="0070C0"/>
              </a:solidFill>
            </a:endParaRPr>
          </a:p>
          <a:p>
            <a:pPr algn="ctr"/>
            <a:r>
              <a:rPr lang="en-US" sz="1400" b="1" dirty="0" smtClean="0"/>
              <a:t>A </a:t>
            </a:r>
            <a:r>
              <a:rPr lang="en-US" sz="1400" b="1" dirty="0"/>
              <a:t>set of instructions written to solve a problem.</a:t>
            </a:r>
          </a:p>
        </p:txBody>
      </p:sp>
      <p:sp>
        <p:nvSpPr>
          <p:cNvPr id="8" name="Rectangle 7"/>
          <p:cNvSpPr/>
          <p:nvPr/>
        </p:nvSpPr>
        <p:spPr>
          <a:xfrm>
            <a:off x="5014758" y="1865293"/>
            <a:ext cx="3976842" cy="954107"/>
          </a:xfrm>
          <a:prstGeom prst="rect">
            <a:avLst/>
          </a:prstGeom>
          <a:ln>
            <a:solidFill>
              <a:srgbClr val="FF0000"/>
            </a:solidFill>
          </a:ln>
        </p:spPr>
        <p:txBody>
          <a:bodyPr wrap="square">
            <a:spAutoFit/>
          </a:bodyPr>
          <a:lstStyle/>
          <a:p>
            <a:pPr algn="ctr"/>
            <a:r>
              <a:rPr lang="en-US" sz="1400" b="1" dirty="0" smtClean="0">
                <a:solidFill>
                  <a:srgbClr val="0070C0"/>
                </a:solidFill>
                <a:latin typeface="Verdana" pitchFamily="34" charset="0"/>
                <a:ea typeface="Verdana" pitchFamily="34" charset="0"/>
                <a:cs typeface="Verdana" pitchFamily="34" charset="0"/>
              </a:rPr>
              <a:t>Instruction</a:t>
            </a:r>
            <a:endParaRPr lang="en-US" sz="1400" dirty="0">
              <a:solidFill>
                <a:srgbClr val="0070C0"/>
              </a:solidFill>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Directions which a microprocessor follows to execute a task or part of a task.</a:t>
            </a:r>
          </a:p>
        </p:txBody>
      </p:sp>
      <p:sp>
        <p:nvSpPr>
          <p:cNvPr id="12" name="TextBox 11"/>
          <p:cNvSpPr txBox="1"/>
          <p:nvPr/>
        </p:nvSpPr>
        <p:spPr>
          <a:xfrm>
            <a:off x="5791200" y="3264275"/>
            <a:ext cx="2159566" cy="307777"/>
          </a:xfrm>
          <a:prstGeom prst="rect">
            <a:avLst/>
          </a:prstGeom>
          <a:solidFill>
            <a:srgbClr val="FFFF00"/>
          </a:solidFill>
        </p:spPr>
        <p:txBody>
          <a:bodyPr wrap="none" rtlCol="0">
            <a:spAutoFit/>
          </a:bodyPr>
          <a:lstStyle/>
          <a:p>
            <a:r>
              <a:rPr lang="en-US" sz="1400" b="1" dirty="0" smtClean="0">
                <a:solidFill>
                  <a:srgbClr val="CC0099"/>
                </a:solidFill>
              </a:rPr>
              <a:t>Computer language</a:t>
            </a:r>
            <a:endParaRPr lang="en-US" sz="1400" b="1" dirty="0">
              <a:solidFill>
                <a:srgbClr val="CC0099"/>
              </a:solidFill>
            </a:endParaRPr>
          </a:p>
        </p:txBody>
      </p:sp>
      <p:sp>
        <p:nvSpPr>
          <p:cNvPr id="15" name="TextBox 14"/>
          <p:cNvSpPr txBox="1"/>
          <p:nvPr/>
        </p:nvSpPr>
        <p:spPr>
          <a:xfrm>
            <a:off x="5029200" y="4183559"/>
            <a:ext cx="1239442" cy="307777"/>
          </a:xfrm>
          <a:prstGeom prst="rect">
            <a:avLst/>
          </a:prstGeom>
          <a:solidFill>
            <a:srgbClr val="FFFF00"/>
          </a:solidFill>
        </p:spPr>
        <p:txBody>
          <a:bodyPr wrap="none" rtlCol="0">
            <a:spAutoFit/>
          </a:bodyPr>
          <a:lstStyle/>
          <a:p>
            <a:r>
              <a:rPr lang="en-US" sz="1400" b="1" dirty="0" smtClean="0">
                <a:solidFill>
                  <a:srgbClr val="CC0099"/>
                </a:solidFill>
              </a:rPr>
              <a:t>High Level</a:t>
            </a:r>
            <a:endParaRPr lang="en-US" sz="1400" b="1" dirty="0">
              <a:solidFill>
                <a:srgbClr val="CC0099"/>
              </a:solidFill>
            </a:endParaRPr>
          </a:p>
        </p:txBody>
      </p:sp>
      <p:sp>
        <p:nvSpPr>
          <p:cNvPr id="16" name="TextBox 15"/>
          <p:cNvSpPr txBox="1"/>
          <p:nvPr/>
        </p:nvSpPr>
        <p:spPr>
          <a:xfrm>
            <a:off x="7540237" y="4183559"/>
            <a:ext cx="1188146" cy="307777"/>
          </a:xfrm>
          <a:prstGeom prst="rect">
            <a:avLst/>
          </a:prstGeom>
          <a:solidFill>
            <a:srgbClr val="FFFF00"/>
          </a:solidFill>
        </p:spPr>
        <p:txBody>
          <a:bodyPr wrap="none" rtlCol="0">
            <a:spAutoFit/>
          </a:bodyPr>
          <a:lstStyle/>
          <a:p>
            <a:r>
              <a:rPr lang="en-US" sz="1400" b="1" dirty="0" smtClean="0">
                <a:solidFill>
                  <a:srgbClr val="CC0099"/>
                </a:solidFill>
              </a:rPr>
              <a:t>Low Level</a:t>
            </a:r>
            <a:endParaRPr lang="en-US" sz="1400" b="1" dirty="0">
              <a:solidFill>
                <a:srgbClr val="CC0099"/>
              </a:solidFill>
            </a:endParaRPr>
          </a:p>
        </p:txBody>
      </p:sp>
      <p:sp>
        <p:nvSpPr>
          <p:cNvPr id="17" name="TextBox 16"/>
          <p:cNvSpPr txBox="1"/>
          <p:nvPr/>
        </p:nvSpPr>
        <p:spPr>
          <a:xfrm>
            <a:off x="3962400" y="5220646"/>
            <a:ext cx="2056973" cy="307777"/>
          </a:xfrm>
          <a:prstGeom prst="rect">
            <a:avLst/>
          </a:prstGeom>
          <a:solidFill>
            <a:srgbClr val="FFFF00"/>
          </a:solidFill>
        </p:spPr>
        <p:txBody>
          <a:bodyPr wrap="none" rtlCol="0">
            <a:spAutoFit/>
          </a:bodyPr>
          <a:lstStyle/>
          <a:p>
            <a:r>
              <a:rPr lang="en-US" sz="1400" b="1" dirty="0" smtClean="0">
                <a:solidFill>
                  <a:srgbClr val="CC0099"/>
                </a:solidFill>
              </a:rPr>
              <a:t>Machine Language</a:t>
            </a:r>
            <a:endParaRPr lang="en-US" sz="1400" b="1" dirty="0">
              <a:solidFill>
                <a:srgbClr val="CC0099"/>
              </a:solidFill>
            </a:endParaRPr>
          </a:p>
        </p:txBody>
      </p:sp>
      <p:sp>
        <p:nvSpPr>
          <p:cNvPr id="18" name="TextBox 17"/>
          <p:cNvSpPr txBox="1"/>
          <p:nvPr/>
        </p:nvSpPr>
        <p:spPr>
          <a:xfrm>
            <a:off x="6629400" y="5223679"/>
            <a:ext cx="2188420" cy="307777"/>
          </a:xfrm>
          <a:prstGeom prst="rect">
            <a:avLst/>
          </a:prstGeom>
          <a:solidFill>
            <a:srgbClr val="FFFF00"/>
          </a:solidFill>
        </p:spPr>
        <p:txBody>
          <a:bodyPr wrap="none" rtlCol="0">
            <a:spAutoFit/>
          </a:bodyPr>
          <a:lstStyle/>
          <a:p>
            <a:r>
              <a:rPr lang="en-US" sz="1400" b="1" dirty="0" smtClean="0">
                <a:solidFill>
                  <a:srgbClr val="CC0099"/>
                </a:solidFill>
              </a:rPr>
              <a:t>Assembly Language</a:t>
            </a:r>
            <a:endParaRPr lang="en-US" sz="1400" b="1" dirty="0">
              <a:solidFill>
                <a:srgbClr val="CC0099"/>
              </a:solidFill>
            </a:endParaRPr>
          </a:p>
        </p:txBody>
      </p:sp>
      <p:sp>
        <p:nvSpPr>
          <p:cNvPr id="13" name="TextBox 12"/>
          <p:cNvSpPr txBox="1"/>
          <p:nvPr/>
        </p:nvSpPr>
        <p:spPr>
          <a:xfrm>
            <a:off x="3962400" y="5665113"/>
            <a:ext cx="1981200" cy="307777"/>
          </a:xfrm>
          <a:prstGeom prst="rect">
            <a:avLst/>
          </a:prstGeom>
          <a:noFill/>
        </p:spPr>
        <p:txBody>
          <a:bodyPr wrap="square" rtlCol="0">
            <a:spAutoFit/>
          </a:bodyPr>
          <a:lstStyle/>
          <a:p>
            <a:r>
              <a:rPr lang="en-US" sz="1400" b="1" dirty="0" smtClean="0">
                <a:latin typeface="Agency FB"/>
                <a:sym typeface="Wingdings 2"/>
              </a:rPr>
              <a:t> </a:t>
            </a:r>
            <a:r>
              <a:rPr lang="en-US" sz="1400" b="1" dirty="0" smtClean="0"/>
              <a:t>Binary bits</a:t>
            </a:r>
            <a:endParaRPr lang="en-US" sz="1400" b="1" dirty="0"/>
          </a:p>
        </p:txBody>
      </p:sp>
      <p:sp>
        <p:nvSpPr>
          <p:cNvPr id="21" name="TextBox 20"/>
          <p:cNvSpPr txBox="1"/>
          <p:nvPr/>
        </p:nvSpPr>
        <p:spPr>
          <a:xfrm>
            <a:off x="6553200" y="5662136"/>
            <a:ext cx="2438400" cy="1077218"/>
          </a:xfrm>
          <a:prstGeom prst="rect">
            <a:avLst/>
          </a:prstGeom>
          <a:noFill/>
        </p:spPr>
        <p:txBody>
          <a:bodyPr wrap="square" rtlCol="0">
            <a:spAutoFit/>
          </a:bodyPr>
          <a:lstStyle/>
          <a:p>
            <a:pPr marL="285750" indent="-285750">
              <a:buFont typeface="Wingdings 2"/>
              <a:buChar char="¾"/>
            </a:pPr>
            <a:r>
              <a:rPr lang="en-US" sz="1400" b="1" dirty="0" smtClean="0"/>
              <a:t>English Alphabets</a:t>
            </a:r>
          </a:p>
          <a:p>
            <a:pPr marL="285750" indent="-285750">
              <a:buFont typeface="Wingdings 2"/>
              <a:buChar char="¾"/>
            </a:pPr>
            <a:r>
              <a:rPr lang="en-US" sz="1400" b="1" dirty="0" smtClean="0">
                <a:sym typeface="Wingdings 2"/>
              </a:rPr>
              <a:t>‘Mnemonics’</a:t>
            </a:r>
          </a:p>
          <a:p>
            <a:pPr marL="285750" indent="-285750">
              <a:buFont typeface="Wingdings 2"/>
              <a:buChar char="¾"/>
            </a:pPr>
            <a:r>
              <a:rPr lang="en-US" sz="1400" b="1" dirty="0" smtClean="0">
                <a:sym typeface="Wingdings 2"/>
              </a:rPr>
              <a:t>Assembler </a:t>
            </a:r>
            <a:r>
              <a:rPr lang="en-US" sz="1100" b="1" dirty="0">
                <a:sym typeface="Symbol"/>
              </a:rPr>
              <a:t>Mnemonics </a:t>
            </a:r>
            <a:r>
              <a:rPr lang="en-US" sz="1100" b="1" dirty="0" smtClean="0">
                <a:sym typeface="Symbol"/>
              </a:rPr>
              <a:t> </a:t>
            </a:r>
            <a:r>
              <a:rPr lang="en-US" sz="1100" b="1" dirty="0" smtClean="0">
                <a:sym typeface="Wingdings 2"/>
              </a:rPr>
              <a:t>Machine Language</a:t>
            </a:r>
            <a:endParaRPr lang="en-US" sz="1100" b="1" dirty="0"/>
          </a:p>
        </p:txBody>
      </p:sp>
      <p:cxnSp>
        <p:nvCxnSpPr>
          <p:cNvPr id="19" name="Straight Arrow Connector 18"/>
          <p:cNvCxnSpPr>
            <a:stCxn id="12" idx="2"/>
          </p:cNvCxnSpPr>
          <p:nvPr/>
        </p:nvCxnSpPr>
        <p:spPr>
          <a:xfrm flipH="1">
            <a:off x="5791200" y="3572052"/>
            <a:ext cx="1079783"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6" idx="0"/>
          </p:cNvCxnSpPr>
          <p:nvPr/>
        </p:nvCxnSpPr>
        <p:spPr>
          <a:xfrm>
            <a:off x="6870983" y="3572052"/>
            <a:ext cx="1263327"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flipH="1">
            <a:off x="4990887" y="4491336"/>
            <a:ext cx="3143423" cy="7293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p:cNvCxnSpPr>
          <p:nvPr/>
        </p:nvCxnSpPr>
        <p:spPr>
          <a:xfrm>
            <a:off x="8134310" y="4491336"/>
            <a:ext cx="247690" cy="69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34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7" grpId="0" animBg="1"/>
      <p:bldP spid="8" grpId="0" animBg="1"/>
      <p:bldP spid="12" grpId="0" animBg="1"/>
      <p:bldP spid="15" grpId="0" animBg="1"/>
      <p:bldP spid="16" grpId="0" animBg="1"/>
      <p:bldP spid="17" grpId="0" animBg="1"/>
      <p:bldP spid="18" grpId="0" animBg="1"/>
      <p:bldP spid="13"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3" name="Rectangle 3"/>
          <p:cNvSpPr txBox="1">
            <a:spLocks noChangeArrowheads="1"/>
          </p:cNvSpPr>
          <p:nvPr/>
        </p:nvSpPr>
        <p:spPr>
          <a:xfrm>
            <a:off x="0" y="914400"/>
            <a:ext cx="79248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None/>
              <a:defRPr/>
            </a:pPr>
            <a:r>
              <a:rPr lang="en-US" sz="1750" b="1" dirty="0" smtClean="0">
                <a:solidFill>
                  <a:schemeClr val="tx2"/>
                </a:solidFill>
                <a:latin typeface="Time New Roman"/>
              </a:rPr>
              <a:t>	</a:t>
            </a:r>
            <a:r>
              <a:rPr lang="en-US" sz="1750" dirty="0" smtClean="0">
                <a:latin typeface="Time New Roman"/>
              </a:rPr>
              <a:t>Program is a set of instructions written to solve a problem. Instructions are the directions which a microprocessor follows to execute a task or part of a task.	Broadly, computer language can be divided into two parts as high-level language and low level language. Low level language are machine specific. Low level language can be further divided into machine language and assembly language.</a:t>
            </a:r>
          </a:p>
          <a:p>
            <a:pPr algn="just">
              <a:lnSpc>
                <a:spcPct val="80000"/>
              </a:lnSpc>
              <a:buFont typeface="Wingdings" pitchFamily="2" charset="2"/>
              <a:buNone/>
              <a:defRPr/>
            </a:pPr>
            <a:endParaRPr lang="en-US" sz="1750" dirty="0" smtClean="0">
              <a:latin typeface="Time New Roman"/>
            </a:endParaRPr>
          </a:p>
          <a:p>
            <a:pPr algn="just">
              <a:lnSpc>
                <a:spcPct val="80000"/>
              </a:lnSpc>
              <a:buFont typeface="Wingdings" pitchFamily="2" charset="2"/>
              <a:buNone/>
              <a:defRPr/>
            </a:pPr>
            <a:r>
              <a:rPr lang="en-US" sz="1750" dirty="0" smtClean="0">
                <a:latin typeface="Time New Roman"/>
              </a:rPr>
              <a:t>	Machine language is the only language which a machine can understand. Instructions in this language are written in binary bits as a specific bit pattern. The computer interprets this bit pattern as an instruction to perform a particular task. The entire program is a sequence of binary numbers. This is a machine-friendly language but not user friendly. Debugging is another problem associated with machine language. </a:t>
            </a:r>
          </a:p>
          <a:p>
            <a:pPr algn="just">
              <a:lnSpc>
                <a:spcPct val="80000"/>
              </a:lnSpc>
              <a:buFont typeface="Wingdings" pitchFamily="2" charset="2"/>
              <a:buNone/>
              <a:defRPr/>
            </a:pPr>
            <a:endParaRPr lang="en-US" sz="1750" dirty="0" smtClean="0">
              <a:latin typeface="Time New Roman"/>
            </a:endParaRPr>
          </a:p>
          <a:p>
            <a:pPr algn="just">
              <a:lnSpc>
                <a:spcPct val="80000"/>
              </a:lnSpc>
              <a:buFont typeface="Wingdings" pitchFamily="2" charset="2"/>
              <a:buNone/>
              <a:defRPr/>
            </a:pPr>
            <a:r>
              <a:rPr lang="en-US" sz="1750" dirty="0" smtClean="0">
                <a:latin typeface="Time New Roman"/>
              </a:rPr>
              <a:t>	To overcome these problems, programmers develop another way in which instructions are written in English alphabets. This new language is known as Assembly language. The instructions in this language are termed </a:t>
            </a:r>
            <a:r>
              <a:rPr lang="en-US" sz="1750" i="1" dirty="0" smtClean="0">
                <a:latin typeface="Time New Roman"/>
              </a:rPr>
              <a:t>mnemonics. As</a:t>
            </a:r>
            <a:r>
              <a:rPr lang="en-US" sz="1750" dirty="0" smtClean="0">
                <a:latin typeface="Time New Roman"/>
              </a:rPr>
              <a:t> microprocessor can only understand the machine language so mnemonics</a:t>
            </a:r>
            <a:r>
              <a:rPr lang="en-US" sz="1750" i="1" dirty="0" smtClean="0">
                <a:latin typeface="Time New Roman"/>
              </a:rPr>
              <a:t> </a:t>
            </a:r>
            <a:r>
              <a:rPr lang="en-US" sz="1750" dirty="0" smtClean="0">
                <a:latin typeface="Time New Roman"/>
              </a:rPr>
              <a:t>are translated into machine language either manually or by a program known as</a:t>
            </a:r>
            <a:r>
              <a:rPr lang="en-US" sz="1750" i="1" dirty="0" smtClean="0">
                <a:latin typeface="Time New Roman"/>
              </a:rPr>
              <a:t> assembler.</a:t>
            </a:r>
          </a:p>
          <a:p>
            <a:pPr algn="just">
              <a:lnSpc>
                <a:spcPct val="80000"/>
              </a:lnSpc>
              <a:buFont typeface="Wingdings" pitchFamily="2" charset="2"/>
              <a:buNone/>
              <a:defRPr/>
            </a:pPr>
            <a:r>
              <a:rPr lang="en-US" sz="1750" i="1" dirty="0" smtClean="0">
                <a:latin typeface="Time New Roman"/>
              </a:rPr>
              <a:t> 	</a:t>
            </a:r>
          </a:p>
          <a:p>
            <a:pPr algn="just">
              <a:lnSpc>
                <a:spcPct val="80000"/>
              </a:lnSpc>
              <a:buFont typeface="Wingdings" pitchFamily="2" charset="2"/>
              <a:buNone/>
              <a:defRPr/>
            </a:pPr>
            <a:r>
              <a:rPr lang="en-US" sz="1750" i="1" dirty="0" smtClean="0">
                <a:latin typeface="Time New Roman"/>
              </a:rPr>
              <a:t>	Efficient software development for the microprocessor requires a complete familiarity with the instruction set, their format and addressing modes. Here in this chapter, we will focus on the addressing modes and instructions formats of microprocessor 8086.</a:t>
            </a:r>
          </a:p>
        </p:txBody>
      </p:sp>
    </p:spTree>
    <p:extLst>
      <p:ext uri="{BB962C8B-B14F-4D97-AF65-F5344CB8AC3E}">
        <p14:creationId xmlns:p14="http://schemas.microsoft.com/office/powerpoint/2010/main" val="318821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ADDRESSING MODES</a:t>
            </a:r>
            <a:endParaRPr lang="en-US" sz="3600" dirty="0">
              <a:latin typeface="Octapost NBP" pitchFamily="2" charset="0"/>
            </a:endParaRPr>
          </a:p>
        </p:txBody>
      </p:sp>
    </p:spTree>
    <p:extLst>
      <p:ext uri="{BB962C8B-B14F-4D97-AF65-F5344CB8AC3E}">
        <p14:creationId xmlns:p14="http://schemas.microsoft.com/office/powerpoint/2010/main" val="1708259086"/>
      </p:ext>
    </p:extLst>
  </p:cSld>
  <p:clrMapOvr>
    <a:masterClrMapping/>
  </p:clrMapOvr>
  <p:transition>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1964" y="1703696"/>
            <a:ext cx="8794381" cy="685800"/>
            <a:chOff x="474258" y="1703696"/>
            <a:chExt cx="8275095" cy="685800"/>
          </a:xfrm>
        </p:grpSpPr>
        <p:sp>
          <p:nvSpPr>
            <p:cNvPr id="8" name="Rectangle 7"/>
            <p:cNvSpPr/>
            <p:nvPr/>
          </p:nvSpPr>
          <p:spPr>
            <a:xfrm>
              <a:off x="474258" y="1703696"/>
              <a:ext cx="8275094"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82395" y="1752600"/>
              <a:ext cx="3766958" cy="584775"/>
            </a:xfrm>
            <a:prstGeom prst="rect">
              <a:avLst/>
            </a:prstGeom>
            <a:noFill/>
          </p:spPr>
          <p:txBody>
            <a:bodyPr wrap="square" rtlCol="0">
              <a:spAutoFit/>
            </a:bodyPr>
            <a:lstStyle/>
            <a:p>
              <a:pPr algn="r"/>
              <a:r>
                <a:rPr lang="en-US" sz="1600" b="1" dirty="0" smtClean="0">
                  <a:solidFill>
                    <a:srgbClr val="FF0000"/>
                  </a:solidFill>
                </a:rPr>
                <a:t>Group I : Addressing modes for register and immediate data</a:t>
              </a:r>
              <a:endParaRPr lang="en-US" sz="1600" b="1" dirty="0">
                <a:solidFill>
                  <a:srgbClr val="FF0000"/>
                </a:solidFill>
              </a:endParaRPr>
            </a:p>
          </p:txBody>
        </p:sp>
      </p:grpSp>
      <p:grpSp>
        <p:nvGrpSpPr>
          <p:cNvPr id="20" name="Group 19"/>
          <p:cNvGrpSpPr/>
          <p:nvPr/>
        </p:nvGrpSpPr>
        <p:grpSpPr>
          <a:xfrm>
            <a:off x="161964" y="5908344"/>
            <a:ext cx="8777322" cy="416256"/>
            <a:chOff x="457200" y="5881048"/>
            <a:chExt cx="8275094" cy="356548"/>
          </a:xfrm>
        </p:grpSpPr>
        <p:sp>
          <p:nvSpPr>
            <p:cNvPr id="14" name="Rectangle 13"/>
            <p:cNvSpPr/>
            <p:nvPr/>
          </p:nvSpPr>
          <p:spPr>
            <a:xfrm>
              <a:off x="457200" y="5894696"/>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11942" y="5881048"/>
              <a:ext cx="5320352" cy="338554"/>
            </a:xfrm>
            <a:prstGeom prst="rect">
              <a:avLst/>
            </a:prstGeom>
            <a:noFill/>
          </p:spPr>
          <p:txBody>
            <a:bodyPr wrap="square" rtlCol="0">
              <a:spAutoFit/>
            </a:bodyPr>
            <a:lstStyle/>
            <a:p>
              <a:pPr algn="r"/>
              <a:r>
                <a:rPr lang="en-US" sz="1600" b="1" dirty="0" smtClean="0">
                  <a:solidFill>
                    <a:srgbClr val="FF0000"/>
                  </a:solidFill>
                </a:rPr>
                <a:t>Group IV : Relative Addressing mode</a:t>
              </a:r>
              <a:endParaRPr lang="en-US" sz="1600" b="1" dirty="0">
                <a:solidFill>
                  <a:srgbClr val="FF0000"/>
                </a:solidFill>
              </a:endParaRPr>
            </a:p>
          </p:txBody>
        </p:sp>
      </p:grpSp>
      <p:grpSp>
        <p:nvGrpSpPr>
          <p:cNvPr id="21" name="Group 20"/>
          <p:cNvGrpSpPr/>
          <p:nvPr/>
        </p:nvGrpSpPr>
        <p:grpSpPr>
          <a:xfrm>
            <a:off x="161964" y="6351897"/>
            <a:ext cx="8808028" cy="381000"/>
            <a:chOff x="487906" y="6324600"/>
            <a:chExt cx="8275094" cy="356548"/>
          </a:xfrm>
        </p:grpSpPr>
        <p:sp>
          <p:nvSpPr>
            <p:cNvPr id="16" name="Rectangle 15"/>
            <p:cNvSpPr/>
            <p:nvPr/>
          </p:nvSpPr>
          <p:spPr>
            <a:xfrm>
              <a:off x="487906" y="6338248"/>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42648" y="6324600"/>
              <a:ext cx="5320352" cy="338554"/>
            </a:xfrm>
            <a:prstGeom prst="rect">
              <a:avLst/>
            </a:prstGeom>
            <a:noFill/>
          </p:spPr>
          <p:txBody>
            <a:bodyPr wrap="square" rtlCol="0">
              <a:spAutoFit/>
            </a:bodyPr>
            <a:lstStyle/>
            <a:p>
              <a:pPr algn="r"/>
              <a:r>
                <a:rPr lang="en-US" sz="1600" b="1" dirty="0" smtClean="0">
                  <a:solidFill>
                    <a:srgbClr val="FF0000"/>
                  </a:solidFill>
                </a:rPr>
                <a:t>Group V : Implied Addressing mode</a:t>
              </a:r>
              <a:endParaRPr lang="en-US" sz="1600" b="1" dirty="0">
                <a:solidFill>
                  <a:srgbClr val="FF0000"/>
                </a:solidFill>
              </a:endParaRPr>
            </a:p>
          </p:txBody>
        </p:sp>
      </p:grpSp>
      <p:grpSp>
        <p:nvGrpSpPr>
          <p:cNvPr id="19" name="Group 18"/>
          <p:cNvGrpSpPr/>
          <p:nvPr/>
        </p:nvGrpSpPr>
        <p:grpSpPr>
          <a:xfrm>
            <a:off x="161964" y="5098406"/>
            <a:ext cx="8777322" cy="754381"/>
            <a:chOff x="457200" y="5084758"/>
            <a:chExt cx="8275094" cy="754381"/>
          </a:xfrm>
        </p:grpSpPr>
        <p:sp>
          <p:nvSpPr>
            <p:cNvPr id="12" name="Rectangle 11"/>
            <p:cNvSpPr/>
            <p:nvPr/>
          </p:nvSpPr>
          <p:spPr>
            <a:xfrm>
              <a:off x="457200" y="5084758"/>
              <a:ext cx="8275094" cy="7543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02259" y="5181600"/>
              <a:ext cx="3830035" cy="584775"/>
            </a:xfrm>
            <a:prstGeom prst="rect">
              <a:avLst/>
            </a:prstGeom>
            <a:noFill/>
          </p:spPr>
          <p:txBody>
            <a:bodyPr wrap="square" rtlCol="0">
              <a:spAutoFit/>
            </a:bodyPr>
            <a:lstStyle/>
            <a:p>
              <a:pPr algn="r"/>
              <a:r>
                <a:rPr lang="en-US" sz="1600" b="1" dirty="0" smtClean="0">
                  <a:solidFill>
                    <a:srgbClr val="FF0000"/>
                  </a:solidFill>
                </a:rPr>
                <a:t>Group III : Addressing modes for I/O ports</a:t>
              </a:r>
              <a:endParaRPr lang="en-US" sz="1600" b="1" dirty="0">
                <a:solidFill>
                  <a:srgbClr val="FF0000"/>
                </a:solidFill>
              </a:endParaRPr>
            </a:p>
          </p:txBody>
        </p:sp>
      </p:grpSp>
      <p:grpSp>
        <p:nvGrpSpPr>
          <p:cNvPr id="18" name="Group 17"/>
          <p:cNvGrpSpPr/>
          <p:nvPr/>
        </p:nvGrpSpPr>
        <p:grpSpPr>
          <a:xfrm>
            <a:off x="161964" y="2514600"/>
            <a:ext cx="8790970" cy="2514600"/>
            <a:chOff x="470848" y="2514600"/>
            <a:chExt cx="8275094" cy="2514600"/>
          </a:xfrm>
        </p:grpSpPr>
        <p:sp>
          <p:nvSpPr>
            <p:cNvPr id="10" name="Rectangle 9"/>
            <p:cNvSpPr/>
            <p:nvPr/>
          </p:nvSpPr>
          <p:spPr>
            <a:xfrm>
              <a:off x="470848" y="2514600"/>
              <a:ext cx="8275094"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51533" y="3603008"/>
              <a:ext cx="4094409" cy="584775"/>
            </a:xfrm>
            <a:prstGeom prst="rect">
              <a:avLst/>
            </a:prstGeom>
            <a:noFill/>
          </p:spPr>
          <p:txBody>
            <a:bodyPr wrap="square" rtlCol="0">
              <a:spAutoFit/>
            </a:bodyPr>
            <a:lstStyle/>
            <a:p>
              <a:pPr algn="r"/>
              <a:r>
                <a:rPr lang="en-US" sz="1600" b="1" dirty="0" smtClean="0">
                  <a:solidFill>
                    <a:srgbClr val="FF0000"/>
                  </a:solidFill>
                </a:rPr>
                <a:t>Group II : Addressing modes for memory data</a:t>
              </a:r>
              <a:endParaRPr lang="en-US" sz="1600" b="1" dirty="0">
                <a:solidFill>
                  <a:srgbClr val="FF0000"/>
                </a:solidFill>
              </a:endParaRPr>
            </a:p>
          </p:txBody>
        </p:sp>
      </p:gr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1434152" y="762000"/>
            <a:ext cx="6338248" cy="738664"/>
          </a:xfrm>
          <a:prstGeom prst="rect">
            <a:avLst/>
          </a:prstGeom>
          <a:solidFill>
            <a:srgbClr val="99FFCC"/>
          </a:solidFill>
        </p:spPr>
        <p:txBody>
          <a:bodyPr wrap="square" rtlCol="0">
            <a:spAutoFit/>
          </a:bodyPr>
          <a:lstStyle/>
          <a:p>
            <a:pPr marL="285750" indent="-285750" algn="just">
              <a:buBlip>
                <a:blip r:embed="rId3"/>
              </a:buBlip>
            </a:pPr>
            <a:r>
              <a:rPr lang="en-US" sz="1400" b="1" dirty="0" smtClean="0">
                <a:latin typeface="Verdana" pitchFamily="34" charset="0"/>
                <a:ea typeface="Verdana" pitchFamily="34" charset="0"/>
                <a:cs typeface="Verdana" pitchFamily="34" charset="0"/>
              </a:rPr>
              <a:t>Every instruction of a program has to operate on a data. </a:t>
            </a:r>
          </a:p>
          <a:p>
            <a:pPr marL="285750" indent="-285750" algn="just">
              <a:buBlip>
                <a:blip r:embed="rId3"/>
              </a:buBlip>
            </a:pPr>
            <a:r>
              <a:rPr lang="en-US" sz="1400" b="1" dirty="0" smtClean="0">
                <a:latin typeface="Verdana" pitchFamily="34" charset="0"/>
                <a:ea typeface="Verdana" pitchFamily="34" charset="0"/>
                <a:cs typeface="Verdana" pitchFamily="34" charset="0"/>
              </a:rPr>
              <a:t>The different ways in which a source operand is denoted in an instruction are known as addressing modes.</a:t>
            </a:r>
          </a:p>
        </p:txBody>
      </p:sp>
      <p:sp>
        <p:nvSpPr>
          <p:cNvPr id="22" name="Rectangle 21"/>
          <p:cNvSpPr/>
          <p:nvPr/>
        </p:nvSpPr>
        <p:spPr>
          <a:xfrm>
            <a:off x="161964" y="1658064"/>
            <a:ext cx="3474028" cy="5047536"/>
          </a:xfrm>
          <a:prstGeom prst="rect">
            <a:avLst/>
          </a:prstGeom>
        </p:spPr>
        <p:txBody>
          <a:bodyPr wrap="none">
            <a:spAutoFit/>
          </a:bodyPr>
          <a:lstStyle/>
          <a:p>
            <a:pPr marL="342900" indent="-342900">
              <a:buAutoNum type="arabicPeriod"/>
            </a:pPr>
            <a:r>
              <a:rPr lang="en-US" sz="14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4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smtClean="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smtClean="0">
                <a:solidFill>
                  <a:srgbClr val="FF0066"/>
                </a:solidFill>
                <a:latin typeface="Verdana" pitchFamily="34" charset="0"/>
                <a:ea typeface="Verdana" pitchFamily="34" charset="0"/>
                <a:cs typeface="Verdana" pitchFamily="34" charset="0"/>
              </a:rPr>
              <a:t>Register </a:t>
            </a:r>
            <a:r>
              <a:rPr lang="en-US" sz="1400" b="1" dirty="0">
                <a:solidFill>
                  <a:srgbClr val="FF0066"/>
                </a:solidFill>
                <a:latin typeface="Verdana" pitchFamily="34" charset="0"/>
                <a:ea typeface="Verdana" pitchFamily="34" charset="0"/>
                <a:cs typeface="Verdana" pitchFamily="34" charset="0"/>
              </a:rPr>
              <a:t>Indirect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4"/>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smtClean="0">
                <a:solidFill>
                  <a:srgbClr val="FF0066"/>
                </a:solidFill>
                <a:latin typeface="Verdana" pitchFamily="34" charset="0"/>
                <a:ea typeface="Verdana" pitchFamily="34" charset="0"/>
                <a:cs typeface="Verdana" pitchFamily="34" charset="0"/>
              </a:rPr>
              <a:t>Based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6"/>
            </a:pPr>
            <a:r>
              <a:rPr lang="en-US" sz="1400" b="1" dirty="0" smtClean="0">
                <a:solidFill>
                  <a:srgbClr val="FF0066"/>
                </a:solidFill>
                <a:latin typeface="Verdana" pitchFamily="34" charset="0"/>
                <a:ea typeface="Verdana" pitchFamily="34" charset="0"/>
                <a:cs typeface="Verdana" pitchFamily="34" charset="0"/>
              </a:rPr>
              <a:t>Indexed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smtClean="0">
                <a:solidFill>
                  <a:srgbClr val="FF0066"/>
                </a:solidFill>
                <a:latin typeface="Verdana" pitchFamily="34" charset="0"/>
                <a:ea typeface="Verdana" pitchFamily="34" charset="0"/>
                <a:cs typeface="Verdana" pitchFamily="34" charset="0"/>
              </a:rPr>
              <a:t>Based </a:t>
            </a:r>
            <a:r>
              <a:rPr lang="en-US" sz="1400" b="1" dirty="0">
                <a:solidFill>
                  <a:srgbClr val="FF0066"/>
                </a:solidFill>
                <a:latin typeface="Verdana" pitchFamily="34" charset="0"/>
                <a:ea typeface="Verdana" pitchFamily="34" charset="0"/>
                <a:cs typeface="Verdana" pitchFamily="34" charset="0"/>
              </a:rPr>
              <a:t>Index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8"/>
            </a:pPr>
            <a:r>
              <a:rPr lang="en-US" sz="1400" b="1" dirty="0" smtClean="0">
                <a:solidFill>
                  <a:srgbClr val="FF0066"/>
                </a:solidFill>
                <a:latin typeface="Verdana" pitchFamily="34" charset="0"/>
                <a:ea typeface="Verdana" pitchFamily="34" charset="0"/>
                <a:cs typeface="Verdana" pitchFamily="34" charset="0"/>
              </a:rPr>
              <a:t>String Addressing</a:t>
            </a:r>
          </a:p>
          <a:p>
            <a:pPr marL="342900" indent="-342900">
              <a:buAutoNum type="arabicPeriod" startAt="8"/>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400" b="1" dirty="0" smtClean="0">
                <a:solidFill>
                  <a:srgbClr val="FF0066"/>
                </a:solidFill>
                <a:latin typeface="Verdana" pitchFamily="34" charset="0"/>
                <a:ea typeface="Verdana" pitchFamily="34" charset="0"/>
                <a:cs typeface="Verdana" pitchFamily="34" charset="0"/>
              </a:rPr>
              <a:t>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10. Indirect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11. Relative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12. Implied Addressing</a:t>
            </a:r>
            <a:endParaRPr lang="en-US" sz="1400" b="1" dirty="0">
              <a:solidFill>
                <a:srgbClr val="FF0066"/>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2" name="Rectangle 21"/>
          <p:cNvSpPr/>
          <p:nvPr/>
        </p:nvSpPr>
        <p:spPr>
          <a:xfrm>
            <a:off x="3733800" y="838200"/>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(CL) </a:t>
            </a:r>
            <a:r>
              <a:rPr lang="en-US" sz="1400" b="1" dirty="0" smtClean="0">
                <a:solidFill>
                  <a:schemeClr val="tx1"/>
                </a:solidFill>
                <a:latin typeface="Verdana" pitchFamily="34" charset="0"/>
                <a:ea typeface="Verdana" pitchFamily="34" charset="0"/>
                <a:cs typeface="Verdana" pitchFamily="34" charset="0"/>
                <a:sym typeface="Symbol"/>
              </a:rPr>
              <a:t> (DH)</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886200"/>
            <a:ext cx="2576098" cy="25329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88392" y="3858904"/>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1080448"/>
            <a:ext cx="52578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8-bit data (08</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(DL) </a:t>
            </a:r>
            <a:r>
              <a:rPr lang="en-US" sz="1400" b="1" dirty="0" smtClean="0">
                <a:solidFill>
                  <a:schemeClr val="tx1"/>
                </a:solidFill>
                <a:latin typeface="Verdana" pitchFamily="34" charset="0"/>
                <a:ea typeface="Verdana" pitchFamily="34" charset="0"/>
                <a:cs typeface="Verdana" pitchFamily="34" charset="0"/>
                <a:sym typeface="Symbol"/>
              </a:rPr>
              <a:t> 08</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0A9FH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16-bit </a:t>
            </a:r>
            <a:r>
              <a:rPr lang="en-US" sz="1400" b="1" dirty="0">
                <a:solidFill>
                  <a:schemeClr val="tx1"/>
                </a:solidFill>
                <a:latin typeface="Verdana" pitchFamily="34" charset="0"/>
                <a:ea typeface="Verdana" pitchFamily="34" charset="0"/>
                <a:cs typeface="Verdana" pitchFamily="34" charset="0"/>
              </a:rPr>
              <a:t>data </a:t>
            </a:r>
            <a:r>
              <a:rPr lang="en-US" sz="1400" b="1" dirty="0" smtClean="0">
                <a:solidFill>
                  <a:schemeClr val="tx1"/>
                </a:solidFill>
                <a:latin typeface="Verdana" pitchFamily="34" charset="0"/>
                <a:ea typeface="Verdana" pitchFamily="34" charset="0"/>
                <a:cs typeface="Verdana" pitchFamily="34" charset="0"/>
              </a:rPr>
              <a:t>(0A9F</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t>
            </a:r>
            <a:r>
              <a:rPr lang="en-US" sz="1400" b="1" dirty="0" smtClean="0">
                <a:solidFill>
                  <a:schemeClr val="tx1"/>
                </a:solidFill>
                <a:latin typeface="Verdana" pitchFamily="34" charset="0"/>
                <a:ea typeface="Verdana" pitchFamily="34" charset="0"/>
                <a:cs typeface="Verdana" pitchFamily="34" charset="0"/>
              </a:rPr>
              <a:t>AX register</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a:t>
            </a:r>
            <a:r>
              <a:rPr lang="en-US" sz="1400" b="1" dirty="0" smtClean="0">
                <a:solidFill>
                  <a:schemeClr val="tx1"/>
                </a:solidFill>
                <a:latin typeface="Verdana" pitchFamily="34" charset="0"/>
                <a:ea typeface="Verdana" pitchFamily="34" charset="0"/>
                <a:cs typeface="Verdana" pitchFamily="34" charset="0"/>
                <a:sym typeface="Symbol"/>
              </a:rPr>
              <a:t>0A9F</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
        <p:nvSpPr>
          <p:cNvPr id="12" name="TextBox 11"/>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1570410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2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6"/>
          <p:cNvGrpSpPr>
            <a:grpSpLocks/>
          </p:cNvGrpSpPr>
          <p:nvPr/>
        </p:nvGrpSpPr>
        <p:grpSpPr bwMode="auto">
          <a:xfrm>
            <a:off x="2098675" y="4759325"/>
            <a:ext cx="3868738" cy="439738"/>
            <a:chOff x="1500" y="3788"/>
            <a:chExt cx="2437" cy="277"/>
          </a:xfrm>
        </p:grpSpPr>
        <p:sp>
          <p:nvSpPr>
            <p:cNvPr id="12"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1610" y="3877"/>
              <a:ext cx="1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Physical Address (20 Bits)</a:t>
              </a:r>
            </a:p>
          </p:txBody>
        </p:sp>
      </p:grpSp>
      <p:grpSp>
        <p:nvGrpSpPr>
          <p:cNvPr id="14" name="Group 9"/>
          <p:cNvGrpSpPr>
            <a:grpSpLocks/>
          </p:cNvGrpSpPr>
          <p:nvPr/>
        </p:nvGrpSpPr>
        <p:grpSpPr bwMode="auto">
          <a:xfrm>
            <a:off x="3368675" y="3359150"/>
            <a:ext cx="1155700" cy="1454150"/>
            <a:chOff x="2300" y="2906"/>
            <a:chExt cx="728" cy="916"/>
          </a:xfrm>
        </p:grpSpPr>
        <p:sp>
          <p:nvSpPr>
            <p:cNvPr id="15"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 name="Rectangle 11"/>
            <p:cNvSpPr>
              <a:spLocks noChangeArrowheads="1"/>
            </p:cNvSpPr>
            <p:nvPr/>
          </p:nvSpPr>
          <p:spPr bwMode="auto">
            <a:xfrm>
              <a:off x="2300" y="3049"/>
              <a:ext cx="6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solidFill>
                    <a:schemeClr val="bg1"/>
                  </a:solidFill>
                </a:rPr>
                <a:t>Adder</a:t>
              </a:r>
            </a:p>
          </p:txBody>
        </p:sp>
        <p:sp>
          <p:nvSpPr>
            <p:cNvPr id="17"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 name="Group 13"/>
          <p:cNvGrpSpPr>
            <a:grpSpLocks/>
          </p:cNvGrpSpPr>
          <p:nvPr/>
        </p:nvGrpSpPr>
        <p:grpSpPr bwMode="auto">
          <a:xfrm>
            <a:off x="152400" y="2352675"/>
            <a:ext cx="3835400" cy="1158875"/>
            <a:chOff x="1418" y="2370"/>
            <a:chExt cx="2416" cy="730"/>
          </a:xfrm>
        </p:grpSpPr>
        <p:sp>
          <p:nvSpPr>
            <p:cNvPr id="19"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1" name="Rectangle 16"/>
            <p:cNvSpPr>
              <a:spLocks noChangeArrowheads="1"/>
            </p:cNvSpPr>
            <p:nvPr/>
          </p:nvSpPr>
          <p:spPr bwMode="auto">
            <a:xfrm>
              <a:off x="1661" y="2447"/>
              <a:ext cx="13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Segment Register (16 bits)</a:t>
              </a:r>
            </a:p>
          </p:txBody>
        </p:sp>
        <p:sp>
          <p:nvSpPr>
            <p:cNvPr id="22"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3"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4"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 name="Rectangle 20"/>
            <p:cNvSpPr>
              <a:spLocks noChangeArrowheads="1"/>
            </p:cNvSpPr>
            <p:nvPr/>
          </p:nvSpPr>
          <p:spPr bwMode="auto">
            <a:xfrm>
              <a:off x="3249" y="2416"/>
              <a:ext cx="5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solidFill>
                    <a:schemeClr val="bg1"/>
                  </a:solidFill>
                </a:rPr>
                <a:t>0 0 0 0</a:t>
              </a:r>
            </a:p>
          </p:txBody>
        </p:sp>
      </p:grpSp>
      <p:grpSp>
        <p:nvGrpSpPr>
          <p:cNvPr id="27" name="Group 21"/>
          <p:cNvGrpSpPr>
            <a:grpSpLocks/>
          </p:cNvGrpSpPr>
          <p:nvPr/>
        </p:nvGrpSpPr>
        <p:grpSpPr bwMode="auto">
          <a:xfrm>
            <a:off x="3065463" y="1425575"/>
            <a:ext cx="3030537" cy="1987550"/>
            <a:chOff x="3253" y="1786"/>
            <a:chExt cx="1909" cy="1252"/>
          </a:xfrm>
        </p:grpSpPr>
        <p:grpSp>
          <p:nvGrpSpPr>
            <p:cNvPr id="28" name="Group 22"/>
            <p:cNvGrpSpPr>
              <a:grpSpLocks/>
            </p:cNvGrpSpPr>
            <p:nvPr/>
          </p:nvGrpSpPr>
          <p:grpSpPr bwMode="auto">
            <a:xfrm>
              <a:off x="3253" y="1786"/>
              <a:ext cx="1909" cy="269"/>
              <a:chOff x="2109" y="1688"/>
              <a:chExt cx="1909" cy="269"/>
            </a:xfrm>
          </p:grpSpPr>
          <p:sp>
            <p:nvSpPr>
              <p:cNvPr id="30"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31" name="Rectangle 24"/>
              <p:cNvSpPr>
                <a:spLocks noChangeArrowheads="1"/>
              </p:cNvSpPr>
              <p:nvPr/>
            </p:nvSpPr>
            <p:spPr bwMode="auto">
              <a:xfrm>
                <a:off x="2426" y="1786"/>
                <a:ext cx="10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dirty="0">
                    <a:solidFill>
                      <a:schemeClr val="bg1"/>
                    </a:solidFill>
                  </a:rPr>
                  <a:t>Offset Value (16 bits)</a:t>
                </a:r>
              </a:p>
            </p:txBody>
          </p:sp>
        </p:grpSp>
        <p:sp>
          <p:nvSpPr>
            <p:cNvPr id="29"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9529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5638799" cy="4478149"/>
          </a:xfrm>
          <a:prstGeom prst="rect">
            <a:avLst/>
          </a:prstGeom>
        </p:spPr>
        <p:txBody>
          <a:bodyPr wrap="square">
            <a:spAutoFit/>
          </a:bodyPr>
          <a:lstStyle/>
          <a:p>
            <a:pPr marL="285750" indent="-285750">
              <a:buBlip>
                <a:blip r:embed="rId3"/>
              </a:buBlip>
            </a:pPr>
            <a:r>
              <a:rPr lang="en-US" sz="1500" b="1" dirty="0" smtClean="0"/>
              <a:t>20 Address lines  </a:t>
            </a:r>
            <a:r>
              <a:rPr lang="en-US" sz="1500" b="1" dirty="0" smtClean="0">
                <a:sym typeface="Symbol"/>
              </a:rPr>
              <a:t>  8086 can address up to          2</a:t>
            </a:r>
            <a:r>
              <a:rPr lang="en-US" sz="1500" b="1" baseline="30000" dirty="0" smtClean="0">
                <a:sym typeface="Symbol"/>
              </a:rPr>
              <a:t>20</a:t>
            </a:r>
            <a:r>
              <a:rPr lang="en-US" sz="1500" b="1" dirty="0" smtClean="0">
                <a:sym typeface="Symbol"/>
              </a:rPr>
              <a:t> = 1M bytes of memory</a:t>
            </a:r>
            <a:r>
              <a:rPr lang="en-US" sz="1500" b="1" dirty="0"/>
              <a:t/>
            </a:r>
            <a:br>
              <a:rPr lang="en-US" sz="1500" b="1" dirty="0"/>
            </a:br>
            <a:endParaRPr lang="en-US" sz="1500" b="1" dirty="0" smtClean="0"/>
          </a:p>
          <a:p>
            <a:pPr marL="285750" indent="-285750">
              <a:buBlip>
                <a:blip r:embed="rId3"/>
              </a:buBlip>
            </a:pPr>
            <a:r>
              <a:rPr lang="en-US" sz="1500" b="1" dirty="0" smtClean="0"/>
              <a:t>However, the largest register is only 16 bits</a:t>
            </a:r>
          </a:p>
          <a:p>
            <a:pPr marL="285750" indent="-285750">
              <a:buBlip>
                <a:blip r:embed="rId3"/>
              </a:buBlip>
            </a:pPr>
            <a:endParaRPr lang="en-US" sz="1500" b="1" dirty="0"/>
          </a:p>
          <a:p>
            <a:pPr marL="285750" indent="-285750">
              <a:buBlip>
                <a:blip r:embed="rId3"/>
              </a:buBlip>
            </a:pPr>
            <a:r>
              <a:rPr lang="en-US" sz="1500" b="1" dirty="0" smtClean="0"/>
              <a:t>Physical Address will have to be calculated    </a:t>
            </a:r>
            <a:r>
              <a:rPr lang="en-US" sz="1500" b="1" dirty="0" smtClean="0">
                <a:solidFill>
                  <a:srgbClr val="CC0066"/>
                </a:solidFill>
              </a:rPr>
              <a:t>Physical </a:t>
            </a:r>
            <a:r>
              <a:rPr lang="en-US" sz="1500" b="1" dirty="0">
                <a:solidFill>
                  <a:srgbClr val="CC0066"/>
                </a:solidFill>
              </a:rPr>
              <a:t>Address : </a:t>
            </a:r>
            <a:r>
              <a:rPr lang="en-US" sz="1500" b="1" dirty="0" smtClean="0">
                <a:solidFill>
                  <a:srgbClr val="CC0066"/>
                </a:solidFill>
              </a:rPr>
              <a:t>Actual </a:t>
            </a:r>
            <a:r>
              <a:rPr lang="en-US" sz="1500" b="1" dirty="0">
                <a:solidFill>
                  <a:srgbClr val="CC0066"/>
                </a:solidFill>
              </a:rPr>
              <a:t>address of a byte in </a:t>
            </a:r>
            <a:r>
              <a:rPr lang="en-US" sz="1500" b="1" dirty="0" smtClean="0">
                <a:solidFill>
                  <a:srgbClr val="CC0066"/>
                </a:solidFill>
              </a:rPr>
              <a:t>memory</a:t>
            </a:r>
            <a:r>
              <a:rPr lang="en-US" sz="1500" b="1" dirty="0">
                <a:solidFill>
                  <a:srgbClr val="CC0066"/>
                </a:solidFill>
              </a:rPr>
              <a:t>. i.e. the </a:t>
            </a:r>
            <a:r>
              <a:rPr lang="en-US" sz="1500" b="1" dirty="0" smtClean="0">
                <a:solidFill>
                  <a:srgbClr val="CC0066"/>
                </a:solidFill>
              </a:rPr>
              <a:t>value </a:t>
            </a:r>
            <a:r>
              <a:rPr lang="en-US" sz="1500" b="1" dirty="0">
                <a:solidFill>
                  <a:srgbClr val="CC0066"/>
                </a:solidFill>
              </a:rPr>
              <a:t>which goes out onto the address bus</a:t>
            </a:r>
            <a:r>
              <a:rPr lang="en-US" sz="1500" b="1" dirty="0" smtClean="0">
                <a:solidFill>
                  <a:srgbClr val="CC0066"/>
                </a:solidFill>
              </a:rPr>
              <a:t>.</a:t>
            </a:r>
          </a:p>
          <a:p>
            <a:pPr marL="285750" indent="-285750">
              <a:buBlip>
                <a:blip r:embed="rId3"/>
              </a:buBlip>
            </a:pPr>
            <a:endParaRPr lang="en-US" sz="1500" b="1" dirty="0">
              <a:solidFill>
                <a:srgbClr val="CC0066"/>
              </a:solidFill>
            </a:endParaRPr>
          </a:p>
          <a:p>
            <a:pPr marL="285750" indent="-285750">
              <a:buBlip>
                <a:blip r:embed="rId3"/>
              </a:buBlip>
            </a:pPr>
            <a:r>
              <a:rPr lang="en-US" sz="1500" b="1" dirty="0" smtClean="0"/>
              <a:t>Memory Address represented in the form –          </a:t>
            </a:r>
            <a:r>
              <a:rPr lang="en-US" sz="1500" b="1" dirty="0" err="1" smtClean="0">
                <a:solidFill>
                  <a:srgbClr val="CC0066"/>
                </a:solidFill>
              </a:rPr>
              <a:t>Seg</a:t>
            </a:r>
            <a:r>
              <a:rPr lang="en-US" sz="1500" b="1" dirty="0" smtClean="0">
                <a:solidFill>
                  <a:srgbClr val="CC0066"/>
                </a:solidFill>
              </a:rPr>
              <a:t> : Offset   </a:t>
            </a:r>
            <a:r>
              <a:rPr lang="en-US" sz="1500" b="1" dirty="0" smtClean="0"/>
              <a:t>(</a:t>
            </a:r>
            <a:r>
              <a:rPr lang="en-US" sz="1500" b="1" dirty="0" err="1" smtClean="0"/>
              <a:t>Eg</a:t>
            </a:r>
            <a:r>
              <a:rPr lang="en-US" sz="1500" b="1" dirty="0" smtClean="0"/>
              <a:t> - 89AB:F012)</a:t>
            </a:r>
          </a:p>
          <a:p>
            <a:pPr marL="285750" indent="-285750">
              <a:buBlip>
                <a:blip r:embed="rId3"/>
              </a:buBlip>
            </a:pPr>
            <a:endParaRPr lang="en-US" sz="1500" b="1" dirty="0"/>
          </a:p>
          <a:p>
            <a:pPr marL="285750" indent="-285750">
              <a:buBlip>
                <a:blip r:embed="rId3"/>
              </a:buBlip>
            </a:pPr>
            <a:r>
              <a:rPr lang="en-US" sz="1500" b="1" dirty="0" smtClean="0"/>
              <a:t>Each </a:t>
            </a:r>
            <a:r>
              <a:rPr lang="en-US" sz="1500" b="1" dirty="0"/>
              <a:t>time the processor wants to  access memory, it </a:t>
            </a:r>
            <a:r>
              <a:rPr lang="en-US" sz="1500" b="1" dirty="0" smtClean="0"/>
              <a:t>takes </a:t>
            </a:r>
            <a:r>
              <a:rPr lang="en-US" sz="1500" b="1" dirty="0"/>
              <a:t>the contents of a segment register, </a:t>
            </a:r>
            <a:r>
              <a:rPr lang="en-US" sz="1500" b="1" dirty="0" smtClean="0"/>
              <a:t>shifts </a:t>
            </a:r>
            <a:r>
              <a:rPr lang="en-US" sz="1500" b="1" dirty="0"/>
              <a:t>it </a:t>
            </a:r>
            <a:r>
              <a:rPr lang="en-US" sz="1500" b="1" dirty="0" smtClean="0"/>
              <a:t>one hexadecimal place to the left (same as multiplying by </a:t>
            </a:r>
            <a:r>
              <a:rPr lang="en-US" sz="1500" b="1" dirty="0"/>
              <a:t>16</a:t>
            </a:r>
            <a:r>
              <a:rPr lang="en-US" sz="1500" b="1" baseline="-25000" dirty="0"/>
              <a:t>10</a:t>
            </a:r>
            <a:r>
              <a:rPr lang="en-US" sz="1500" b="1" dirty="0" smtClean="0"/>
              <a:t>), </a:t>
            </a:r>
            <a:r>
              <a:rPr lang="en-US" sz="1500" b="1" dirty="0"/>
              <a:t>then add the required offset to form </a:t>
            </a:r>
            <a:r>
              <a:rPr lang="en-US" sz="1500" b="1" dirty="0" smtClean="0"/>
              <a:t>the 20- bit address</a:t>
            </a:r>
            <a:endParaRPr lang="en-US" sz="1500" b="1" dirty="0"/>
          </a:p>
          <a:p>
            <a:endParaRPr lang="en-US" sz="1500" b="1" dirty="0"/>
          </a:p>
        </p:txBody>
      </p:sp>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5468749"/>
            <a:ext cx="8153400" cy="954107"/>
          </a:xfrm>
          <a:prstGeom prst="rect">
            <a:avLst/>
          </a:prstGeom>
        </p:spPr>
        <p:txBody>
          <a:bodyPr wrap="square">
            <a:spAutoFit/>
          </a:bodyPr>
          <a:lstStyle/>
          <a:p>
            <a:r>
              <a:rPr lang="en-US" sz="1400" b="1" dirty="0" smtClean="0">
                <a:solidFill>
                  <a:srgbClr val="CC0066"/>
                </a:solidFill>
              </a:rPr>
              <a:t>89AB : F012  </a:t>
            </a:r>
            <a:r>
              <a:rPr lang="en-US" sz="1400" b="1" dirty="0" smtClean="0">
                <a:solidFill>
                  <a:srgbClr val="CC0066"/>
                </a:solidFill>
                <a:sym typeface="Symbol"/>
              </a:rPr>
              <a:t>  89AB    89AB0  (Paragraph to byte  89AB x 10 = 89AB0)</a:t>
            </a:r>
          </a:p>
          <a:p>
            <a:r>
              <a:rPr lang="en-US" sz="1400" b="1" dirty="0">
                <a:solidFill>
                  <a:srgbClr val="CC0066"/>
                </a:solidFill>
                <a:sym typeface="Symbol"/>
              </a:rPr>
              <a:t> </a:t>
            </a:r>
            <a:r>
              <a:rPr lang="en-US" sz="1400" b="1" dirty="0" smtClean="0">
                <a:solidFill>
                  <a:srgbClr val="CC0066"/>
                </a:solidFill>
                <a:sym typeface="Symbol"/>
              </a:rPr>
              <a:t>                          F012     0F012   (Offset is already in byte unit)</a:t>
            </a:r>
          </a:p>
          <a:p>
            <a:r>
              <a:rPr lang="en-US" sz="1400" b="1" dirty="0">
                <a:solidFill>
                  <a:srgbClr val="CC0066"/>
                </a:solidFill>
                <a:sym typeface="Symbol"/>
              </a:rPr>
              <a:t> </a:t>
            </a:r>
            <a:r>
              <a:rPr lang="en-US" sz="1400" b="1" dirty="0" smtClean="0">
                <a:solidFill>
                  <a:srgbClr val="CC0066"/>
                </a:solidFill>
                <a:sym typeface="Symbol"/>
              </a:rPr>
              <a:t>                                      + -------</a:t>
            </a:r>
          </a:p>
          <a:p>
            <a:r>
              <a:rPr lang="en-US" sz="1400" b="1" dirty="0">
                <a:solidFill>
                  <a:srgbClr val="CC0066"/>
                </a:solidFill>
                <a:sym typeface="Symbol"/>
              </a:rPr>
              <a:t> </a:t>
            </a:r>
            <a:r>
              <a:rPr lang="en-US" sz="1400" b="1" dirty="0" smtClean="0">
                <a:solidFill>
                  <a:srgbClr val="CC0066"/>
                </a:solidFill>
                <a:sym typeface="Symbol"/>
              </a:rPr>
              <a:t>                                          98AC2   (The absolute address)</a:t>
            </a:r>
            <a:endParaRPr lang="en-US" sz="1400" b="1" dirty="0">
              <a:solidFill>
                <a:srgbClr val="CC0066"/>
              </a:solidFill>
            </a:endParaRPr>
          </a:p>
        </p:txBody>
      </p:sp>
      <p:sp>
        <p:nvSpPr>
          <p:cNvPr id="11" name="Line Callout 1 10"/>
          <p:cNvSpPr/>
          <p:nvPr/>
        </p:nvSpPr>
        <p:spPr>
          <a:xfrm>
            <a:off x="6854371" y="4575556"/>
            <a:ext cx="1808327" cy="427346"/>
          </a:xfrm>
          <a:prstGeom prst="borderCallout1">
            <a:avLst>
              <a:gd name="adj1" fmla="val 49795"/>
              <a:gd name="adj2" fmla="val -725"/>
              <a:gd name="adj3" fmla="val 223499"/>
              <a:gd name="adj4" fmla="val -119947"/>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bytes of contiguous memory</a:t>
            </a:r>
          </a:p>
        </p:txBody>
      </p:sp>
    </p:spTree>
    <p:extLst>
      <p:ext uri="{BB962C8B-B14F-4D97-AF65-F5344CB8AC3E}">
        <p14:creationId xmlns:p14="http://schemas.microsoft.com/office/powerpoint/2010/main" val="100233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6096000" cy="1938992"/>
          </a:xfrm>
          <a:prstGeom prst="rect">
            <a:avLst/>
          </a:prstGeom>
        </p:spPr>
        <p:txBody>
          <a:bodyPr wrap="square">
            <a:spAutoFit/>
          </a:bodyPr>
          <a:lstStyle/>
          <a:p>
            <a:pPr marL="285750" indent="-285750">
              <a:buBlip>
                <a:blip r:embed="rId3"/>
              </a:buBlip>
            </a:pPr>
            <a:r>
              <a:rPr lang="en-US" sz="1500" b="1" dirty="0" smtClean="0"/>
              <a:t>To </a:t>
            </a:r>
            <a:r>
              <a:rPr lang="en-US" sz="1500" b="1" dirty="0"/>
              <a:t>access memory we </a:t>
            </a:r>
            <a:r>
              <a:rPr lang="en-US" sz="1500" b="1" dirty="0" smtClean="0"/>
              <a:t>use </a:t>
            </a:r>
            <a:r>
              <a:rPr lang="en-US" sz="1500" b="1" dirty="0"/>
              <a:t>these four registers: </a:t>
            </a:r>
            <a:r>
              <a:rPr lang="en-US" sz="1500" b="1" dirty="0" smtClean="0"/>
              <a:t>  </a:t>
            </a:r>
            <a:r>
              <a:rPr lang="en-US" sz="1500" b="1" dirty="0" smtClean="0">
                <a:solidFill>
                  <a:srgbClr val="CC0066"/>
                </a:solidFill>
              </a:rPr>
              <a:t>BX</a:t>
            </a:r>
            <a:r>
              <a:rPr lang="en-US" sz="1500" b="1" dirty="0">
                <a:solidFill>
                  <a:srgbClr val="CC0066"/>
                </a:solidFill>
              </a:rPr>
              <a:t>, SI, DI, </a:t>
            </a:r>
            <a:r>
              <a:rPr lang="en-US" sz="1500" b="1" dirty="0" smtClean="0">
                <a:solidFill>
                  <a:srgbClr val="CC0066"/>
                </a:solidFill>
              </a:rPr>
              <a:t>BP</a:t>
            </a:r>
            <a:r>
              <a:rPr lang="en-US" sz="1500" b="1" dirty="0"/>
              <a:t/>
            </a:r>
            <a:br>
              <a:rPr lang="en-US" sz="1500" b="1" dirty="0"/>
            </a:br>
            <a:endParaRPr lang="en-US" sz="1500" b="1" dirty="0" smtClean="0"/>
          </a:p>
          <a:p>
            <a:pPr marL="285750" indent="-285750">
              <a:buBlip>
                <a:blip r:embed="rId3"/>
              </a:buBlip>
            </a:pPr>
            <a:r>
              <a:rPr lang="en-US" sz="1500" b="1" dirty="0" smtClean="0"/>
              <a:t>Combining </a:t>
            </a:r>
            <a:r>
              <a:rPr lang="en-US" sz="1500" b="1" dirty="0"/>
              <a:t>these registers inside [ ] symbols, </a:t>
            </a:r>
            <a:r>
              <a:rPr lang="en-US" sz="1500" b="1" dirty="0" smtClean="0"/>
              <a:t>we </a:t>
            </a:r>
            <a:r>
              <a:rPr lang="en-US" sz="1500" b="1" dirty="0"/>
              <a:t>can get different memory </a:t>
            </a:r>
            <a:r>
              <a:rPr lang="en-US" sz="1500" b="1" dirty="0" smtClean="0"/>
              <a:t>locations (</a:t>
            </a:r>
            <a:r>
              <a:rPr lang="en-US" sz="1500" b="1" dirty="0" smtClean="0">
                <a:solidFill>
                  <a:srgbClr val="CC0066"/>
                </a:solidFill>
              </a:rPr>
              <a:t>Effective Address, EA</a:t>
            </a:r>
            <a:r>
              <a:rPr lang="en-US" sz="1500" b="1" dirty="0" smtClean="0"/>
              <a:t>) </a:t>
            </a:r>
          </a:p>
          <a:p>
            <a:pPr marL="285750" indent="-285750">
              <a:buBlip>
                <a:blip r:embed="rId3"/>
              </a:buBlip>
            </a:pPr>
            <a:endParaRPr lang="en-US" sz="1500" b="1" dirty="0"/>
          </a:p>
          <a:p>
            <a:pPr marL="285750" indent="-285750">
              <a:buBlip>
                <a:blip r:embed="rId3"/>
              </a:buBlip>
            </a:pPr>
            <a:r>
              <a:rPr lang="en-US" sz="1500" b="1" dirty="0" smtClean="0"/>
              <a:t>Supported combinations:</a:t>
            </a:r>
            <a:endParaRPr lang="en-US" sz="1500" b="1" dirty="0"/>
          </a:p>
        </p:txBody>
      </p:sp>
      <p:graphicFrame>
        <p:nvGraphicFramePr>
          <p:cNvPr id="9" name="Table 8"/>
          <p:cNvGraphicFramePr>
            <a:graphicFrameLocks noGrp="1"/>
          </p:cNvGraphicFramePr>
          <p:nvPr>
            <p:extLst>
              <p:ext uri="{D42A27DB-BD31-4B8C-83A1-F6EECF244321}">
                <p14:modId xmlns:p14="http://schemas.microsoft.com/office/powerpoint/2010/main" val="3230457190"/>
              </p:ext>
            </p:extLst>
          </p:nvPr>
        </p:nvGraphicFramePr>
        <p:xfrm>
          <a:off x="699448" y="3048000"/>
          <a:ext cx="5715000" cy="2766060"/>
        </p:xfrm>
        <a:graphic>
          <a:graphicData uri="http://schemas.openxmlformats.org/drawingml/2006/table">
            <a:tbl>
              <a:tblPr/>
              <a:tblGrid>
                <a:gridCol w="1390135">
                  <a:extLst>
                    <a:ext uri="{9D8B030D-6E8A-4147-A177-3AD203B41FA5}">
                      <a16:colId xmlns:a16="http://schemas.microsoft.com/office/drawing/2014/main" val="20000"/>
                    </a:ext>
                  </a:extLst>
                </a:gridCol>
                <a:gridCol w="2717520">
                  <a:extLst>
                    <a:ext uri="{9D8B030D-6E8A-4147-A177-3AD203B41FA5}">
                      <a16:colId xmlns:a16="http://schemas.microsoft.com/office/drawing/2014/main" val="20001"/>
                    </a:ext>
                  </a:extLst>
                </a:gridCol>
                <a:gridCol w="1607345">
                  <a:extLst>
                    <a:ext uri="{9D8B030D-6E8A-4147-A177-3AD203B41FA5}">
                      <a16:colId xmlns:a16="http://schemas.microsoft.com/office/drawing/2014/main" val="20002"/>
                    </a:ext>
                  </a:extLst>
                </a:gridCol>
              </a:tblGrid>
              <a:tr h="1295400">
                <a:tc>
                  <a:txBody>
                    <a:bodyPr/>
                    <a:lstStyle/>
                    <a:p>
                      <a:r>
                        <a:rPr lang="it-IT" sz="1400" dirty="0"/>
                        <a:t>[BX + SI]</a:t>
                      </a:r>
                      <a:br>
                        <a:rPr lang="it-IT" sz="1400" dirty="0"/>
                      </a:br>
                      <a:r>
                        <a:rPr lang="it-IT" sz="1400" dirty="0"/>
                        <a:t>[BX + DI]</a:t>
                      </a:r>
                      <a:br>
                        <a:rPr lang="it-IT" sz="1400" dirty="0"/>
                      </a:br>
                      <a:r>
                        <a:rPr lang="it-IT" sz="1400" dirty="0"/>
                        <a:t>[BP + SI]</a:t>
                      </a:r>
                      <a:br>
                        <a:rPr lang="it-IT" sz="1400" dirty="0"/>
                      </a:br>
                      <a:r>
                        <a:rPr lang="it-IT" sz="1400" dirty="0"/>
                        <a:t>[BP + DI]</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a:t>
                      </a:r>
                      <a:br>
                        <a:rPr lang="it-IT" sz="1400" dirty="0"/>
                      </a:br>
                      <a:r>
                        <a:rPr lang="it-IT" sz="1400" dirty="0"/>
                        <a:t>[DI]</a:t>
                      </a:r>
                      <a:br>
                        <a:rPr lang="it-IT" sz="1400" dirty="0"/>
                      </a:br>
                      <a:r>
                        <a:rPr lang="it-IT" sz="1400" dirty="0"/>
                        <a:t>d16 (variable offset only)</a:t>
                      </a:r>
                      <a:br>
                        <a:rPr lang="it-IT" sz="1400" dirty="0"/>
                      </a:br>
                      <a:r>
                        <a:rPr lang="it-IT" sz="1400" dirty="0"/>
                        <a:t>[BX</a:t>
                      </a:r>
                      <a:r>
                        <a:rPr lang="it-IT" sz="1400" dirty="0" smtClean="0"/>
                        <a:t>]</a:t>
                      </a: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[BX + SI + d8]</a:t>
                      </a:r>
                      <a:br>
                        <a:rPr lang="it-IT" sz="1400" dirty="0"/>
                      </a:br>
                      <a:r>
                        <a:rPr lang="it-IT" sz="1400" dirty="0"/>
                        <a:t>[BX + DI + d8]</a:t>
                      </a:r>
                      <a:br>
                        <a:rPr lang="it-IT" sz="1400" dirty="0"/>
                      </a:br>
                      <a:r>
                        <a:rPr lang="it-IT" sz="1400" dirty="0"/>
                        <a:t>[BP + SI + d8]</a:t>
                      </a:r>
                      <a:br>
                        <a:rPr lang="it-IT" sz="1400" dirty="0"/>
                      </a:br>
                      <a:r>
                        <a:rPr lang="it-IT" sz="1400" dirty="0"/>
                        <a:t>[BP + DI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endParaRPr lang="it-IT" sz="1400" dirty="0" smtClean="0"/>
                    </a:p>
                    <a:p>
                      <a:r>
                        <a:rPr lang="it-IT" sz="1400" dirty="0" smtClean="0"/>
                        <a:t>[</a:t>
                      </a:r>
                      <a:r>
                        <a:rPr lang="it-IT" sz="1400" dirty="0"/>
                        <a:t>SI + d8]</a:t>
                      </a:r>
                      <a:br>
                        <a:rPr lang="it-IT" sz="1400" dirty="0"/>
                      </a:br>
                      <a:r>
                        <a:rPr lang="it-IT" sz="1400" dirty="0"/>
                        <a:t>[DI + d8]</a:t>
                      </a:r>
                      <a:br>
                        <a:rPr lang="it-IT" sz="1400" dirty="0"/>
                      </a:br>
                      <a:r>
                        <a:rPr lang="it-IT" sz="1400" dirty="0"/>
                        <a:t>[BP + d8]</a:t>
                      </a:r>
                      <a:br>
                        <a:rPr lang="it-IT" sz="1400" dirty="0"/>
                      </a:br>
                      <a:r>
                        <a:rPr lang="it-IT" sz="1400" dirty="0"/>
                        <a:t>[BX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it-IT" sz="1400" dirty="0" smtClean="0"/>
                    </a:p>
                    <a:p>
                      <a:r>
                        <a:rPr lang="it-IT" sz="1400" dirty="0" smtClean="0"/>
                        <a:t>[</a:t>
                      </a:r>
                      <a:r>
                        <a:rPr lang="it-IT" sz="1400" dirty="0"/>
                        <a:t>BX + SI + d16]</a:t>
                      </a:r>
                      <a:br>
                        <a:rPr lang="it-IT" sz="1400" dirty="0"/>
                      </a:br>
                      <a:r>
                        <a:rPr lang="it-IT" sz="1400" dirty="0"/>
                        <a:t>[BX + DI + d16] </a:t>
                      </a:r>
                      <a:br>
                        <a:rPr lang="it-IT" sz="1400" dirty="0"/>
                      </a:br>
                      <a:r>
                        <a:rPr lang="it-IT" sz="1400" dirty="0"/>
                        <a:t>[BP + SI + d16]</a:t>
                      </a:r>
                      <a:br>
                        <a:rPr lang="it-IT" sz="1400" dirty="0"/>
                      </a:br>
                      <a:r>
                        <a:rPr lang="it-IT" sz="1400" dirty="0"/>
                        <a:t>[BP + DI + d16]</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 + d16]</a:t>
                      </a:r>
                      <a:br>
                        <a:rPr lang="it-IT" sz="1400" dirty="0"/>
                      </a:br>
                      <a:r>
                        <a:rPr lang="it-IT" sz="1400" dirty="0"/>
                        <a:t>[DI + d16]</a:t>
                      </a:r>
                      <a:br>
                        <a:rPr lang="it-IT" sz="1400" dirty="0"/>
                      </a:br>
                      <a:r>
                        <a:rPr lang="it-IT" sz="1400" dirty="0"/>
                        <a:t>[BP + d16]</a:t>
                      </a:r>
                      <a:br>
                        <a:rPr lang="it-IT" sz="1400" dirty="0"/>
                      </a:br>
                      <a:r>
                        <a:rPr lang="it-IT" sz="1400" dirty="0"/>
                        <a:t>[BX + d16]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4014169"/>
              </p:ext>
            </p:extLst>
          </p:nvPr>
        </p:nvGraphicFramePr>
        <p:xfrm>
          <a:off x="699448" y="6019800"/>
          <a:ext cx="2331493" cy="731520"/>
        </p:xfrm>
        <a:graphic>
          <a:graphicData uri="http://schemas.openxmlformats.org/drawingml/2006/table">
            <a:tbl>
              <a:tblPr firstRow="1" bandRow="1">
                <a:tableStyleId>{5C22544A-7EE6-4342-B048-85BDC9FD1C3A}</a:tableStyleId>
              </a:tblPr>
              <a:tblGrid>
                <a:gridCol w="647637">
                  <a:extLst>
                    <a:ext uri="{9D8B030D-6E8A-4147-A177-3AD203B41FA5}">
                      <a16:colId xmlns:a16="http://schemas.microsoft.com/office/drawing/2014/main" val="20000"/>
                    </a:ext>
                  </a:extLst>
                </a:gridCol>
                <a:gridCol w="712401">
                  <a:extLst>
                    <a:ext uri="{9D8B030D-6E8A-4147-A177-3AD203B41FA5}">
                      <a16:colId xmlns:a16="http://schemas.microsoft.com/office/drawing/2014/main" val="20001"/>
                    </a:ext>
                  </a:extLst>
                </a:gridCol>
                <a:gridCol w="971455">
                  <a:extLst>
                    <a:ext uri="{9D8B030D-6E8A-4147-A177-3AD203B41FA5}">
                      <a16:colId xmlns:a16="http://schemas.microsoft.com/office/drawing/2014/main" val="20002"/>
                    </a:ext>
                  </a:extLst>
                </a:gridCol>
              </a:tblGrid>
              <a:tr h="370840">
                <a:tc>
                  <a:txBody>
                    <a:bodyPr/>
                    <a:lstStyle/>
                    <a:p>
                      <a:r>
                        <a:rPr lang="en-US" sz="1400" dirty="0" smtClean="0">
                          <a:solidFill>
                            <a:srgbClr val="FF0000"/>
                          </a:solidFill>
                        </a:rPr>
                        <a:t>BX</a:t>
                      </a:r>
                    </a:p>
                    <a:p>
                      <a:endParaRPr lang="en-US" sz="1400" dirty="0" smtClean="0">
                        <a:solidFill>
                          <a:srgbClr val="FF0000"/>
                        </a:solidFill>
                      </a:endParaRPr>
                    </a:p>
                    <a:p>
                      <a:r>
                        <a:rPr lang="en-US" sz="1400" dirty="0" smtClean="0">
                          <a:solidFill>
                            <a:srgbClr val="FF0000"/>
                          </a:solidFill>
                        </a:rPr>
                        <a:t>BP</a:t>
                      </a:r>
                      <a:endParaRPr lang="en-US" sz="1400" dirty="0">
                        <a:solidFill>
                          <a:srgbClr val="FF0000"/>
                        </a:solidFill>
                      </a:endParaRPr>
                    </a:p>
                  </a:txBody>
                  <a:tcPr>
                    <a:solidFill>
                      <a:srgbClr val="FFC000"/>
                    </a:solidFill>
                  </a:tcPr>
                </a:tc>
                <a:tc>
                  <a:txBody>
                    <a:bodyPr/>
                    <a:lstStyle/>
                    <a:p>
                      <a:r>
                        <a:rPr lang="en-US" sz="1400" dirty="0" smtClean="0">
                          <a:solidFill>
                            <a:srgbClr val="FF0000"/>
                          </a:solidFill>
                        </a:rPr>
                        <a:t>SI</a:t>
                      </a:r>
                    </a:p>
                    <a:p>
                      <a:endParaRPr lang="en-US" sz="1400" dirty="0" smtClean="0">
                        <a:solidFill>
                          <a:srgbClr val="FF0000"/>
                        </a:solidFill>
                      </a:endParaRPr>
                    </a:p>
                    <a:p>
                      <a:r>
                        <a:rPr lang="en-US" sz="1400" dirty="0" smtClean="0">
                          <a:solidFill>
                            <a:srgbClr val="FF0000"/>
                          </a:solidFill>
                        </a:rPr>
                        <a:t>DI</a:t>
                      </a:r>
                      <a:endParaRPr lang="en-US" sz="1400" dirty="0">
                        <a:solidFill>
                          <a:srgbClr val="FF0000"/>
                        </a:solidFill>
                      </a:endParaRPr>
                    </a:p>
                  </a:txBody>
                  <a:tcPr>
                    <a:solidFill>
                      <a:srgbClr val="FFC000"/>
                    </a:solidFill>
                  </a:tcPr>
                </a:tc>
                <a:tc>
                  <a:txBody>
                    <a:bodyPr/>
                    <a:lstStyle/>
                    <a:p>
                      <a:endParaRPr lang="en-US" sz="1400" dirty="0" smtClean="0">
                        <a:solidFill>
                          <a:srgbClr val="FF0000"/>
                        </a:solidFill>
                      </a:endParaRPr>
                    </a:p>
                    <a:p>
                      <a:r>
                        <a:rPr lang="en-US" sz="1400" dirty="0" smtClean="0">
                          <a:solidFill>
                            <a:srgbClr val="FF0000"/>
                          </a:solidFill>
                        </a:rPr>
                        <a:t>+ </a:t>
                      </a:r>
                      <a:r>
                        <a:rPr lang="en-US" sz="1400" dirty="0" err="1" smtClean="0">
                          <a:solidFill>
                            <a:srgbClr val="FF0000"/>
                          </a:solidFill>
                        </a:rPr>
                        <a:t>disp</a:t>
                      </a:r>
                      <a:endParaRPr lang="en-US" sz="1400" dirty="0">
                        <a:solidFill>
                          <a:srgbClr val="FF0000"/>
                        </a:solidFill>
                      </a:endParaRPr>
                    </a:p>
                  </a:txBody>
                  <a:tcPr>
                    <a:solidFill>
                      <a:srgbClr val="FFC000"/>
                    </a:solidFill>
                  </a:tcPr>
                </a:tc>
                <a:extLst>
                  <a:ext uri="{0D108BD9-81ED-4DB2-BD59-A6C34878D82A}">
                    <a16:rowId xmlns:a16="http://schemas.microsoft.com/office/drawing/2014/main" val="10000"/>
                  </a:ext>
                </a:extLst>
              </a:tr>
            </a:tbl>
          </a:graphicData>
        </a:graphic>
      </p:graphicFrame>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87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blocks</a:t>
            </a:r>
            <a:endParaRPr lang="en-US" dirty="0"/>
          </a:p>
        </p:txBody>
      </p:sp>
      <p:sp>
        <p:nvSpPr>
          <p:cNvPr id="3" name="TextBox 2"/>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grpSp>
        <p:nvGrpSpPr>
          <p:cNvPr id="60" name="Group 59"/>
          <p:cNvGrpSpPr/>
          <p:nvPr/>
        </p:nvGrpSpPr>
        <p:grpSpPr>
          <a:xfrm>
            <a:off x="1905000" y="2124783"/>
            <a:ext cx="6292917" cy="3473115"/>
            <a:chOff x="1409789" y="1295400"/>
            <a:chExt cx="6292917" cy="3473115"/>
          </a:xfrm>
        </p:grpSpPr>
        <p:sp>
          <p:nvSpPr>
            <p:cNvPr id="4" name="Rectangle 3"/>
            <p:cNvSpPr/>
            <p:nvPr/>
          </p:nvSpPr>
          <p:spPr>
            <a:xfrm>
              <a:off x="1409789" y="1295400"/>
              <a:ext cx="5105400" cy="2743200"/>
            </a:xfrm>
            <a:prstGeom prst="rect">
              <a:avLst/>
            </a:prstGeom>
            <a:pattFill prst="ltUpDiag">
              <a:fgClr>
                <a:schemeClr val="bg2"/>
              </a:fgClr>
              <a:bgClr>
                <a:schemeClr val="accent1">
                  <a:lumMod val="20000"/>
                  <a:lumOff val="80000"/>
                </a:schemeClr>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005740" y="2497775"/>
              <a:ext cx="1244190"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Flag Register</a:t>
              </a:r>
              <a:endParaRPr lang="en-US" sz="1200" b="1"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2005740" y="3273054"/>
              <a:ext cx="1232759" cy="5334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Timing and control unit</a:t>
              </a:r>
              <a:endParaRPr lang="en-US" sz="1200" b="1"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4114800" y="1468902"/>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Register array or internal memory</a:t>
              </a:r>
              <a:endParaRPr lang="en-US" sz="1200" b="1" dirty="0">
                <a:solidFill>
                  <a:schemeClr val="tx1"/>
                </a:solidFill>
                <a:latin typeface="Verdana" pitchFamily="34" charset="0"/>
                <a:ea typeface="Verdana" pitchFamily="34" charset="0"/>
                <a:cs typeface="Verdana" pitchFamily="34" charset="0"/>
              </a:endParaRPr>
            </a:p>
          </p:txBody>
        </p:sp>
        <p:sp>
          <p:nvSpPr>
            <p:cNvPr id="12" name="Rectangle 11"/>
            <p:cNvSpPr/>
            <p:nvPr/>
          </p:nvSpPr>
          <p:spPr>
            <a:xfrm>
              <a:off x="4114800" y="23622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Instruction decoding unit</a:t>
              </a:r>
              <a:endParaRPr lang="en-US" sz="12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4114800" y="33528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PC/ IP</a:t>
              </a:r>
              <a:endParaRPr lang="en-US" sz="1200" b="1" dirty="0">
                <a:solidFill>
                  <a:schemeClr val="tx1"/>
                </a:solidFill>
                <a:latin typeface="Verdana" pitchFamily="34" charset="0"/>
                <a:ea typeface="Verdana" pitchFamily="34" charset="0"/>
                <a:cs typeface="Verdana" pitchFamily="34" charset="0"/>
              </a:endParaRPr>
            </a:p>
          </p:txBody>
        </p:sp>
        <p:grpSp>
          <p:nvGrpSpPr>
            <p:cNvPr id="15" name="Group 14"/>
            <p:cNvGrpSpPr/>
            <p:nvPr/>
          </p:nvGrpSpPr>
          <p:grpSpPr>
            <a:xfrm>
              <a:off x="1786210" y="1447797"/>
              <a:ext cx="1600200" cy="681214"/>
              <a:chOff x="2167210" y="1447797"/>
              <a:chExt cx="1600200" cy="681214"/>
            </a:xfrm>
          </p:grpSpPr>
          <p:grpSp>
            <p:nvGrpSpPr>
              <p:cNvPr id="8" name="Group 7"/>
              <p:cNvGrpSpPr/>
              <p:nvPr/>
            </p:nvGrpSpPr>
            <p:grpSpPr>
              <a:xfrm>
                <a:off x="2167210" y="1447797"/>
                <a:ext cx="1600200" cy="681214"/>
                <a:chOff x="1947570" y="4717576"/>
                <a:chExt cx="2286000" cy="850145"/>
              </a:xfrm>
            </p:grpSpPr>
            <p:sp>
              <p:nvSpPr>
                <p:cNvPr id="5" name="Diagonal Stripe 4"/>
                <p:cNvSpPr/>
                <p:nvPr/>
              </p:nvSpPr>
              <p:spPr>
                <a:xfrm>
                  <a:off x="3395370" y="4717576"/>
                  <a:ext cx="838200" cy="838200"/>
                </a:xfrm>
                <a:prstGeom prst="diagStripe">
                  <a:avLst>
                    <a:gd name="adj" fmla="val 3697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iagonal Stripe 5"/>
                <p:cNvSpPr/>
                <p:nvPr/>
              </p:nvSpPr>
              <p:spPr>
                <a:xfrm flipH="1">
                  <a:off x="1947570" y="4729521"/>
                  <a:ext cx="838200" cy="838200"/>
                </a:xfrm>
                <a:prstGeom prst="diagStripe">
                  <a:avLst>
                    <a:gd name="adj" fmla="val 353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785974" y="5029200"/>
                  <a:ext cx="609600" cy="53169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2601807" y="1717294"/>
                <a:ext cx="699230"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ALU</a:t>
                </a:r>
                <a:endParaRPr lang="en-US" b="1" dirty="0">
                  <a:latin typeface="Verdana" pitchFamily="34" charset="0"/>
                  <a:ea typeface="Verdana" pitchFamily="34" charset="0"/>
                  <a:cs typeface="Verdana" pitchFamily="34" charset="0"/>
                </a:endParaRPr>
              </a:p>
            </p:txBody>
          </p:sp>
        </p:grpSp>
        <p:sp>
          <p:nvSpPr>
            <p:cNvPr id="16" name="Up-Down Arrow 15"/>
            <p:cNvSpPr/>
            <p:nvPr/>
          </p:nvSpPr>
          <p:spPr>
            <a:xfrm>
              <a:off x="2462293" y="2117138"/>
              <a:ext cx="229248" cy="36876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Down Arrow 16"/>
            <p:cNvSpPr/>
            <p:nvPr/>
          </p:nvSpPr>
          <p:spPr>
            <a:xfrm>
              <a:off x="2471686" y="3812284"/>
              <a:ext cx="229248" cy="6425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a:off x="5829389" y="1566877"/>
              <a:ext cx="990600" cy="22631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a:off x="5841264" y="2450275"/>
              <a:ext cx="495300" cy="2286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243789" y="1717294"/>
              <a:ext cx="92776" cy="873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4953000" y="3821874"/>
              <a:ext cx="228600" cy="67392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Right Arrow 23"/>
            <p:cNvSpPr/>
            <p:nvPr/>
          </p:nvSpPr>
          <p:spPr>
            <a:xfrm>
              <a:off x="3238499" y="1558299"/>
              <a:ext cx="893126" cy="188718"/>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3249930" y="3352800"/>
              <a:ext cx="25527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05200" y="1901960"/>
              <a:ext cx="0" cy="145084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05200" y="1901960"/>
              <a:ext cx="6096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10000" y="2567050"/>
              <a:ext cx="304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2564575"/>
              <a:ext cx="0" cy="94062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238500" y="3505200"/>
              <a:ext cx="5715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238500" y="3715000"/>
              <a:ext cx="8763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62189" y="1857516"/>
              <a:ext cx="0" cy="171200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62189" y="3567050"/>
              <a:ext cx="443551"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49113" y="2727168"/>
              <a:ext cx="46863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562189" y="1857516"/>
              <a:ext cx="587992"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91012" y="4491516"/>
              <a:ext cx="1186543"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Control Bus</a:t>
              </a:r>
              <a:endParaRPr lang="en-US" sz="1200" b="1" dirty="0">
                <a:latin typeface="Verdana" pitchFamily="34" charset="0"/>
                <a:ea typeface="Verdana" pitchFamily="34" charset="0"/>
                <a:cs typeface="Verdana" pitchFamily="34" charset="0"/>
              </a:endParaRPr>
            </a:p>
          </p:txBody>
        </p:sp>
        <p:sp>
          <p:nvSpPr>
            <p:cNvPr id="58" name="TextBox 57"/>
            <p:cNvSpPr txBox="1"/>
            <p:nvPr/>
          </p:nvSpPr>
          <p:spPr>
            <a:xfrm>
              <a:off x="4442161" y="4477826"/>
              <a:ext cx="1252266"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Address Bus</a:t>
              </a:r>
              <a:endParaRPr lang="en-US" sz="1200" b="1" dirty="0">
                <a:latin typeface="Verdana" pitchFamily="34" charset="0"/>
                <a:ea typeface="Verdana" pitchFamily="34" charset="0"/>
                <a:cs typeface="Verdana" pitchFamily="34" charset="0"/>
              </a:endParaRPr>
            </a:p>
          </p:txBody>
        </p:sp>
        <p:sp>
          <p:nvSpPr>
            <p:cNvPr id="59" name="TextBox 58"/>
            <p:cNvSpPr txBox="1"/>
            <p:nvPr/>
          </p:nvSpPr>
          <p:spPr>
            <a:xfrm>
              <a:off x="6743789" y="1538053"/>
              <a:ext cx="958917"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Data Bus</a:t>
              </a:r>
              <a:endParaRPr lang="en-US" sz="1200" b="1" dirty="0">
                <a:latin typeface="Verdana" pitchFamily="34" charset="0"/>
                <a:ea typeface="Verdana" pitchFamily="34" charset="0"/>
                <a:cs typeface="Verdana" pitchFamily="34" charset="0"/>
              </a:endParaRPr>
            </a:p>
          </p:txBody>
        </p:sp>
      </p:grpSp>
      <p:sp>
        <p:nvSpPr>
          <p:cNvPr id="18" name="Slide Number Placeholder 17"/>
          <p:cNvSpPr>
            <a:spLocks noGrp="1"/>
          </p:cNvSpPr>
          <p:nvPr>
            <p:ph type="sldNum" sz="quarter" idx="12"/>
          </p:nvPr>
        </p:nvSpPr>
        <p:spPr/>
        <p:txBody>
          <a:bodyPr/>
          <a:lstStyle/>
          <a:p>
            <a:fld id="{85E6815B-E59C-4D87-B1F6-ECBDD22AF1DC}" type="slidenum">
              <a:rPr lang="en-US" smtClean="0"/>
              <a:pPr/>
              <a:t>5</a:t>
            </a:fld>
            <a:endParaRPr lang="en-US" dirty="0"/>
          </a:p>
        </p:txBody>
      </p:sp>
      <p:sp>
        <p:nvSpPr>
          <p:cNvPr id="45" name="Line Callout 2 44"/>
          <p:cNvSpPr/>
          <p:nvPr/>
        </p:nvSpPr>
        <p:spPr>
          <a:xfrm>
            <a:off x="201418" y="762000"/>
            <a:ext cx="2514600" cy="914399"/>
          </a:xfrm>
          <a:prstGeom prst="borderCallout2">
            <a:avLst>
              <a:gd name="adj1" fmla="val 46532"/>
              <a:gd name="adj2" fmla="val 99703"/>
              <a:gd name="adj3" fmla="val 46381"/>
              <a:gd name="adj4" fmla="val 115590"/>
              <a:gd name="adj5" fmla="val 191822"/>
              <a:gd name="adj6" fmla="val 11663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Computational Unit; performs arithmetic and </a:t>
            </a:r>
            <a:r>
              <a:rPr lang="en-US" sz="1200" b="1" dirty="0">
                <a:solidFill>
                  <a:schemeClr val="tx1"/>
                </a:solidFill>
                <a:latin typeface="Verdana" pitchFamily="34" charset="0"/>
                <a:ea typeface="Verdana" pitchFamily="34" charset="0"/>
                <a:cs typeface="Verdana" pitchFamily="34" charset="0"/>
              </a:rPr>
              <a:t>l</a:t>
            </a:r>
            <a:r>
              <a:rPr lang="en-US" sz="1200" b="1" dirty="0" smtClean="0">
                <a:solidFill>
                  <a:schemeClr val="tx1"/>
                </a:solidFill>
                <a:latin typeface="Verdana" pitchFamily="34" charset="0"/>
                <a:ea typeface="Verdana" pitchFamily="34" charset="0"/>
                <a:cs typeface="Verdana" pitchFamily="34" charset="0"/>
              </a:rPr>
              <a:t>ogic operations</a:t>
            </a:r>
            <a:endParaRPr lang="en-US" sz="1200" b="1" dirty="0">
              <a:solidFill>
                <a:schemeClr val="tx1"/>
              </a:solidFill>
              <a:latin typeface="Verdana" pitchFamily="34" charset="0"/>
              <a:ea typeface="Verdana" pitchFamily="34" charset="0"/>
              <a:cs typeface="Verdana" pitchFamily="34" charset="0"/>
            </a:endParaRPr>
          </a:p>
        </p:txBody>
      </p:sp>
      <p:sp>
        <p:nvSpPr>
          <p:cNvPr id="46" name="Line Callout 2 45"/>
          <p:cNvSpPr/>
          <p:nvPr/>
        </p:nvSpPr>
        <p:spPr>
          <a:xfrm>
            <a:off x="3352711" y="762000"/>
            <a:ext cx="2514600" cy="914399"/>
          </a:xfrm>
          <a:prstGeom prst="borderCallout2">
            <a:avLst>
              <a:gd name="adj1" fmla="val 101756"/>
              <a:gd name="adj2" fmla="val 50314"/>
              <a:gd name="adj3" fmla="val 137426"/>
              <a:gd name="adj4" fmla="val 50461"/>
              <a:gd name="adj5" fmla="val 284105"/>
              <a:gd name="adj6" fmla="val 351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Various conditions of the results are stored as status bits called flags in flag register</a:t>
            </a:r>
            <a:endParaRPr lang="en-US" sz="1200" dirty="0">
              <a:solidFill>
                <a:schemeClr val="tx1"/>
              </a:solidFill>
              <a:latin typeface="Verdana" pitchFamily="34" charset="0"/>
              <a:ea typeface="Verdana" pitchFamily="34" charset="0"/>
              <a:cs typeface="Verdana" pitchFamily="34" charset="0"/>
            </a:endParaRPr>
          </a:p>
        </p:txBody>
      </p:sp>
      <p:sp>
        <p:nvSpPr>
          <p:cNvPr id="47" name="Line Callout 2 46"/>
          <p:cNvSpPr/>
          <p:nvPr/>
        </p:nvSpPr>
        <p:spPr>
          <a:xfrm>
            <a:off x="6107094" y="990600"/>
            <a:ext cx="2514600" cy="457199"/>
          </a:xfrm>
          <a:prstGeom prst="borderCallout2">
            <a:avLst>
              <a:gd name="adj1" fmla="val 101756"/>
              <a:gd name="adj2" fmla="val 50314"/>
              <a:gd name="adj3" fmla="val 137426"/>
              <a:gd name="adj4" fmla="val 50461"/>
              <a:gd name="adj5" fmla="val 286933"/>
              <a:gd name="adj6" fmla="val 897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Internal storage of data</a:t>
            </a:r>
            <a:endParaRPr lang="en-US" sz="1200" dirty="0">
              <a:solidFill>
                <a:schemeClr val="tx1"/>
              </a:solidFill>
              <a:latin typeface="Verdana" pitchFamily="34" charset="0"/>
              <a:ea typeface="Verdana" pitchFamily="34" charset="0"/>
              <a:cs typeface="Verdana" pitchFamily="34" charset="0"/>
            </a:endParaRPr>
          </a:p>
        </p:txBody>
      </p:sp>
      <p:sp>
        <p:nvSpPr>
          <p:cNvPr id="49" name="Line Callout 2 48"/>
          <p:cNvSpPr/>
          <p:nvPr/>
        </p:nvSpPr>
        <p:spPr>
          <a:xfrm>
            <a:off x="7315200" y="2920248"/>
            <a:ext cx="1752600" cy="1575552"/>
          </a:xfrm>
          <a:prstGeom prst="borderCallout2">
            <a:avLst>
              <a:gd name="adj1" fmla="val 98291"/>
              <a:gd name="adj2" fmla="val 50314"/>
              <a:gd name="adj3" fmla="val 106242"/>
              <a:gd name="adj4" fmla="val 50461"/>
              <a:gd name="adj5" fmla="val 106157"/>
              <a:gd name="adj6" fmla="val -5715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Generates the address of the instructions to be fetched from the memory and send through address bus to the memory</a:t>
            </a:r>
            <a:endParaRPr lang="en-US" sz="1200" dirty="0">
              <a:solidFill>
                <a:schemeClr val="tx1"/>
              </a:solidFill>
              <a:latin typeface="Verdana" pitchFamily="34" charset="0"/>
              <a:ea typeface="Verdana" pitchFamily="34" charset="0"/>
              <a:cs typeface="Verdana" pitchFamily="34" charset="0"/>
            </a:endParaRPr>
          </a:p>
        </p:txBody>
      </p:sp>
      <p:sp>
        <p:nvSpPr>
          <p:cNvPr id="51" name="Line Callout 2 50"/>
          <p:cNvSpPr/>
          <p:nvPr/>
        </p:nvSpPr>
        <p:spPr>
          <a:xfrm>
            <a:off x="4061072" y="6019800"/>
            <a:ext cx="2949328" cy="685800"/>
          </a:xfrm>
          <a:prstGeom prst="borderCallout2">
            <a:avLst>
              <a:gd name="adj1" fmla="val -5191"/>
              <a:gd name="adj2" fmla="val 8667"/>
              <a:gd name="adj3" fmla="val -308867"/>
              <a:gd name="adj4" fmla="val 13765"/>
              <a:gd name="adj5" fmla="val -359515"/>
              <a:gd name="adj6" fmla="val 2105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Decodes instructions; sends information to the timing and control unit</a:t>
            </a:r>
            <a:endParaRPr lang="en-US" sz="1200" dirty="0">
              <a:solidFill>
                <a:schemeClr val="tx1"/>
              </a:solidFill>
              <a:latin typeface="Verdana" pitchFamily="34" charset="0"/>
              <a:ea typeface="Verdana" pitchFamily="34" charset="0"/>
              <a:cs typeface="Verdana" pitchFamily="34" charset="0"/>
            </a:endParaRPr>
          </a:p>
        </p:txBody>
      </p:sp>
      <p:sp>
        <p:nvSpPr>
          <p:cNvPr id="53" name="Line Callout 2 52"/>
          <p:cNvSpPr/>
          <p:nvPr/>
        </p:nvSpPr>
        <p:spPr>
          <a:xfrm>
            <a:off x="433487" y="5943600"/>
            <a:ext cx="2949328" cy="800100"/>
          </a:xfrm>
          <a:prstGeom prst="borderCallout2">
            <a:avLst>
              <a:gd name="adj1" fmla="val -5191"/>
              <a:gd name="adj2" fmla="val 8667"/>
              <a:gd name="adj3" fmla="val -107831"/>
              <a:gd name="adj4" fmla="val 8815"/>
              <a:gd name="adj5" fmla="val -212820"/>
              <a:gd name="adj6" fmla="val 7102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Generates control signals for internal and external operations of the microprocessor</a:t>
            </a:r>
            <a:endParaRPr lang="en-US" sz="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096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P spid="51" grpId="0" animBg="1"/>
      <p:bldP spid="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934200" y="5195248"/>
            <a:ext cx="148850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2397" y="4343400"/>
            <a:ext cx="282258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4128448"/>
            <a:ext cx="1752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25840" y="3429898"/>
            <a:ext cx="1961864" cy="5532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57371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2" name="Rectangle 11"/>
          <p:cNvSpPr/>
          <p:nvPr/>
        </p:nvSpPr>
        <p:spPr>
          <a:xfrm>
            <a:off x="3657600" y="1524000"/>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Here, the effective  </a:t>
            </a:r>
            <a:r>
              <a:rPr lang="en-US" sz="1400" b="1" dirty="0">
                <a:solidFill>
                  <a:schemeClr val="tx1"/>
                </a:solidFill>
                <a:latin typeface="Verdana" pitchFamily="34" charset="0"/>
                <a:ea typeface="Verdana" pitchFamily="34" charset="0"/>
                <a:cs typeface="Verdana" pitchFamily="34" charset="0"/>
              </a:rPr>
              <a:t>address of the memory location at which the data operand is stored  is given in the instruction</a:t>
            </a:r>
            <a:r>
              <a:rPr lang="en-US" sz="1400" b="1" dirty="0" smtClean="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a:t>
            </a:r>
            <a:r>
              <a:rPr lang="en-US" sz="1400" b="1" dirty="0" smtClean="0">
                <a:solidFill>
                  <a:schemeClr val="tx1"/>
                </a:solidFill>
                <a:latin typeface="Verdana" pitchFamily="34" charset="0"/>
                <a:ea typeface="Verdana" pitchFamily="34" charset="0"/>
                <a:cs typeface="Verdana" pitchFamily="34" charset="0"/>
              </a:rPr>
              <a:t>he  </a:t>
            </a:r>
            <a:r>
              <a:rPr lang="en-US" sz="1400" b="1" dirty="0">
                <a:solidFill>
                  <a:schemeClr val="tx1"/>
                </a:solidFill>
                <a:latin typeface="Verdana" pitchFamily="34" charset="0"/>
                <a:ea typeface="Verdana" pitchFamily="34" charset="0"/>
                <a:cs typeface="Verdana" pitchFamily="34" charset="0"/>
              </a:rPr>
              <a:t>effective address is just a 16-bit </a:t>
            </a:r>
            <a:r>
              <a:rPr lang="en-US" sz="1400" b="1" dirty="0" smtClean="0">
                <a:solidFill>
                  <a:schemeClr val="tx1"/>
                </a:solidFill>
                <a:latin typeface="Verdana" pitchFamily="34" charset="0"/>
                <a:ea typeface="Verdana" pitchFamily="34" charset="0"/>
                <a:cs typeface="Verdana" pitchFamily="34" charset="0"/>
              </a:rPr>
              <a:t>number  </a:t>
            </a:r>
            <a:r>
              <a:rPr lang="en-US" sz="1400" b="1" dirty="0">
                <a:solidFill>
                  <a:schemeClr val="tx1"/>
                </a:solidFill>
                <a:latin typeface="Verdana" pitchFamily="34" charset="0"/>
                <a:ea typeface="Verdana" pitchFamily="34" charset="0"/>
                <a:cs typeface="Verdana" pitchFamily="34" charset="0"/>
              </a:rPr>
              <a:t>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BX, [1354H] </a:t>
            </a: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BL</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chemeClr val="tx1"/>
                </a:solidFill>
                <a:latin typeface="Verdana" pitchFamily="34" charset="0"/>
                <a:ea typeface="Verdana" pitchFamily="34" charset="0"/>
                <a:cs typeface="Verdana" pitchFamily="34" charset="0"/>
              </a:rPr>
              <a:t>The </a:t>
            </a:r>
            <a:r>
              <a:rPr lang="en-US" sz="1400" b="1" dirty="0">
                <a:solidFill>
                  <a:schemeClr val="tx1"/>
                </a:solidFill>
                <a:latin typeface="Verdana" pitchFamily="34" charset="0"/>
                <a:ea typeface="Verdana" pitchFamily="34" charset="0"/>
                <a:cs typeface="Verdana" pitchFamily="34" charset="0"/>
              </a:rPr>
              <a:t>square brackets around the  </a:t>
            </a:r>
            <a:r>
              <a:rPr lang="en-US" sz="1400" b="1" dirty="0" smtClean="0">
                <a:solidFill>
                  <a:schemeClr val="tx1"/>
                </a:solidFill>
                <a:latin typeface="Verdana" pitchFamily="34" charset="0"/>
                <a:ea typeface="Verdana" pitchFamily="34" charset="0"/>
                <a:cs typeface="Verdana" pitchFamily="34" charset="0"/>
              </a:rPr>
              <a:t>1354</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denotes the contents of the memory location. When executed, this instruction will copy the contents of the memory location into BX register.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a:t>
            </a:r>
            <a:r>
              <a:rPr lang="en-US" sz="1400" b="1" dirty="0">
                <a:solidFill>
                  <a:schemeClr val="tx1"/>
                </a:solidFill>
                <a:latin typeface="Verdana" pitchFamily="34" charset="0"/>
                <a:ea typeface="Verdana" pitchFamily="34" charset="0"/>
                <a:cs typeface="Verdana" pitchFamily="34" charset="0"/>
              </a:rPr>
              <a:t>addressing mode is called direct because the displacement of the operand from the segment base is specified directly in the instruction. </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9315297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01091" y="2743200"/>
            <a:ext cx="135318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367602" y="2756848"/>
            <a:ext cx="521712"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777927" y="2968388"/>
            <a:ext cx="217932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80432" y="2321256"/>
            <a:ext cx="1981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77000" y="1066800"/>
            <a:ext cx="250664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53136" y="3771900"/>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9410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3" name="Rectangle 12"/>
          <p:cNvSpPr/>
          <p:nvPr/>
        </p:nvSpPr>
        <p:spPr>
          <a:xfrm>
            <a:off x="3725840" y="783608"/>
            <a:ext cx="52578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Register </a:t>
            </a:r>
            <a:r>
              <a:rPr lang="en-US" sz="1400" b="1" dirty="0">
                <a:solidFill>
                  <a:schemeClr val="tx1"/>
                </a:solidFill>
                <a:latin typeface="Verdana" pitchFamily="34" charset="0"/>
                <a:ea typeface="Verdana" pitchFamily="34" charset="0"/>
                <a:cs typeface="Verdana" pitchFamily="34" charset="0"/>
              </a:rPr>
              <a:t>indirect </a:t>
            </a:r>
            <a:r>
              <a:rPr lang="en-US" sz="1400" b="1" dirty="0" smtClean="0">
                <a:solidFill>
                  <a:schemeClr val="tx1"/>
                </a:solidFill>
                <a:latin typeface="Verdana" pitchFamily="34" charset="0"/>
                <a:ea typeface="Verdana" pitchFamily="34" charset="0"/>
                <a:cs typeface="Verdana" pitchFamily="34" charset="0"/>
              </a:rPr>
              <a:t>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Registers used to hold EA are </a:t>
            </a:r>
            <a:r>
              <a:rPr lang="en-US" sz="1400" b="1" dirty="0">
                <a:solidFill>
                  <a:schemeClr val="tx1"/>
                </a:solidFill>
                <a:latin typeface="Verdana" pitchFamily="34" charset="0"/>
                <a:ea typeface="Verdana" pitchFamily="34" charset="0"/>
                <a:cs typeface="Verdana" pitchFamily="34" charset="0"/>
              </a:rPr>
              <a:t>any of the following registers: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BX, BP, </a:t>
            </a:r>
            <a:r>
              <a:rPr lang="en-US" sz="1400" b="1" dirty="0">
                <a:solidFill>
                  <a:schemeClr val="tx1"/>
                </a:solidFill>
                <a:latin typeface="Verdana" pitchFamily="34" charset="0"/>
                <a:ea typeface="Verdana" pitchFamily="34" charset="0"/>
                <a:cs typeface="Verdana" pitchFamily="34" charset="0"/>
              </a:rPr>
              <a:t>DI and SI.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Content of the DS register is used for base address calculation.</a:t>
            </a:r>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C</a:t>
            </a:r>
            <a:r>
              <a:rPr lang="en-US" sz="1400" b="1" dirty="0" smtClean="0">
                <a:solidFill>
                  <a:schemeClr val="tx1"/>
                </a:solidFill>
                <a:latin typeface="Verdana" pitchFamily="34" charset="0"/>
                <a:ea typeface="Verdana" pitchFamily="34" charset="0"/>
                <a:cs typeface="Verdana" pitchFamily="34" charset="0"/>
              </a:rPr>
              <a:t>X</a:t>
            </a:r>
            <a:r>
              <a:rPr lang="en-US" sz="1400" b="1" dirty="0">
                <a:solidFill>
                  <a:schemeClr val="tx1"/>
                </a:solidFill>
                <a:latin typeface="Verdana" pitchFamily="34" charset="0"/>
                <a:ea typeface="Verdana" pitchFamily="34" charset="0"/>
                <a:cs typeface="Verdana" pitchFamily="34" charset="0"/>
              </a:rPr>
              <a:t>, [BX</a:t>
            </a:r>
            <a:r>
              <a:rPr lang="en-US" sz="1400" b="1" dirty="0" smtClean="0">
                <a:solidFill>
                  <a:schemeClr val="tx1"/>
                </a:solidFill>
                <a:latin typeface="Verdana" pitchFamily="34" charset="0"/>
                <a:ea typeface="Verdana" pitchFamily="34" charset="0"/>
                <a:cs typeface="Verdana" pitchFamily="34" charset="0"/>
              </a:rPr>
              <a: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EA = (BX)</a:t>
            </a:r>
          </a:p>
          <a:p>
            <a:pPr lvl="2" algn="just"/>
            <a:r>
              <a:rPr lang="en-US" sz="1400" b="1" dirty="0" smtClean="0">
                <a:solidFill>
                  <a:srgbClr val="C00000"/>
                </a:solidFill>
                <a:latin typeface="Verdana" pitchFamily="34" charset="0"/>
                <a:ea typeface="Verdana" pitchFamily="34" charset="0"/>
                <a:cs typeface="Verdana" pitchFamily="34" charset="0"/>
              </a:rPr>
              <a:t>BA = (DS) x 16</a:t>
            </a:r>
            <a:r>
              <a:rPr lang="en-US" sz="1400" b="1" baseline="-25000" dirty="0" smtClean="0">
                <a:solidFill>
                  <a:srgbClr val="C00000"/>
                </a:solidFill>
                <a:latin typeface="Verdana" pitchFamily="34" charset="0"/>
                <a:ea typeface="Verdana" pitchFamily="34" charset="0"/>
                <a:cs typeface="Verdana" pitchFamily="34" charset="0"/>
              </a:rPr>
              <a:t>10</a:t>
            </a:r>
            <a:endParaRPr lang="en-US" sz="1400" b="1" dirty="0" smtClean="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(CX) </a:t>
            </a:r>
            <a:r>
              <a:rPr lang="en-US" sz="1400" b="1" dirty="0" smtClean="0">
                <a:solidFill>
                  <a:srgbClr val="C00000"/>
                </a:solidFill>
                <a:latin typeface="Verdana" pitchFamily="34" charset="0"/>
                <a:ea typeface="Verdana" pitchFamily="34" charset="0"/>
                <a:cs typeface="Verdana" pitchFamily="34" charset="0"/>
                <a:sym typeface="Symbol"/>
              </a:rPr>
              <a:t> (MA)   or,</a:t>
            </a:r>
          </a:p>
          <a:p>
            <a:pPr lvl="2" algn="just"/>
            <a:endParaRPr lang="en-US" sz="1400" b="1" dirty="0" smtClean="0">
              <a:solidFill>
                <a:srgbClr val="C00000"/>
              </a:solidFill>
              <a:latin typeface="Verdana" pitchFamily="34" charset="0"/>
              <a:ea typeface="Verdana" pitchFamily="34" charset="0"/>
              <a:cs typeface="Verdana" pitchFamily="34" charset="0"/>
              <a:sym typeface="Symbol"/>
            </a:endParaRPr>
          </a:p>
          <a:p>
            <a:pPr lvl="2" algn="just"/>
            <a:r>
              <a:rPr lang="en-US" sz="1400" b="1" dirty="0" smtClean="0">
                <a:solidFill>
                  <a:srgbClr val="C00000"/>
                </a:solidFill>
                <a:latin typeface="Verdana" pitchFamily="34" charset="0"/>
                <a:ea typeface="Verdana" pitchFamily="34" charset="0"/>
                <a:cs typeface="Verdana" pitchFamily="34" charset="0"/>
                <a:sym typeface="Symbol"/>
              </a:rPr>
              <a:t>(CL)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(MA)</a:t>
            </a:r>
          </a:p>
          <a:p>
            <a:pPr lvl="2" algn="just"/>
            <a:r>
              <a:rPr lang="en-US" sz="1400" b="1" dirty="0" smtClean="0">
                <a:solidFill>
                  <a:srgbClr val="C00000"/>
                </a:solidFill>
                <a:latin typeface="Verdana" pitchFamily="34" charset="0"/>
                <a:ea typeface="Verdana" pitchFamily="34" charset="0"/>
                <a:cs typeface="Verdana" pitchFamily="34" charset="0"/>
                <a:sym typeface="Symbol"/>
              </a:rPr>
              <a:t>(CH)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 (MA +1)</a:t>
            </a:r>
            <a:endParaRPr lang="en-US" sz="1400" b="1" dirty="0">
              <a:solidFill>
                <a:srgbClr val="C00000"/>
              </a:solidFill>
              <a:latin typeface="Verdana" pitchFamily="34" charset="0"/>
              <a:ea typeface="Verdana" pitchFamily="34" charset="0"/>
              <a:cs typeface="Verdana" pitchFamily="34" charset="0"/>
              <a:sym typeface="Symbol"/>
            </a:endParaRPr>
          </a:p>
          <a:p>
            <a:pPr algn="just"/>
            <a:r>
              <a:rPr lang="en-US" sz="1400" b="1" dirty="0" smtClean="0">
                <a:solidFill>
                  <a:schemeClr val="tx1"/>
                </a:solidFill>
                <a:latin typeface="Verdana" pitchFamily="34" charset="0"/>
                <a:ea typeface="Verdana" pitchFamily="34" charset="0"/>
                <a:cs typeface="Verdana" pitchFamily="34" charset="0"/>
              </a:rPr>
              <a:t> </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6" name="Line Callout 1 5"/>
          <p:cNvSpPr/>
          <p:nvPr/>
        </p:nvSpPr>
        <p:spPr>
          <a:xfrm>
            <a:off x="6726073" y="350520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Register/ memory enclosed in brackets refer to content of register/ memory</a:t>
            </a:r>
            <a:endParaRPr lang="en-US" sz="1200" dirty="0">
              <a:solidFill>
                <a:schemeClr val="tx1"/>
              </a:solidFill>
            </a:endParaRPr>
          </a:p>
        </p:txBody>
      </p:sp>
    </p:spTree>
    <p:extLst>
      <p:ext uri="{BB962C8B-B14F-4D97-AF65-F5344CB8AC3E}">
        <p14:creationId xmlns:p14="http://schemas.microsoft.com/office/powerpoint/2010/main" val="3409393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606352" y="3124200"/>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65008" y="3137848"/>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83441" y="2734563"/>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9601" y="2496751"/>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14800" y="1225457"/>
            <a:ext cx="1600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0869" y="1868492"/>
            <a:ext cx="1437235"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9" y="1020171"/>
            <a:ext cx="124649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791571"/>
            <a:ext cx="990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4142096"/>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398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4" name="Rectangle 13"/>
          <p:cNvSpPr/>
          <p:nvPr/>
        </p:nvSpPr>
        <p:spPr>
          <a:xfrm>
            <a:off x="3733800" y="685800"/>
            <a:ext cx="52578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Addressing, BX or BP is used to hold the base value for effective address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BX holds the base value of EA, 20-bit physical address is calculated from BX and DS.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BP holds the base value of EA, BP and SS is used.</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[BX + 08H]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smtClean="0">
                <a:solidFill>
                  <a:srgbClr val="C00000"/>
                </a:solidFill>
                <a:latin typeface="Verdana" pitchFamily="34" charset="0"/>
                <a:ea typeface="Verdana" pitchFamily="34" charset="0"/>
                <a:cs typeface="Verdana" pitchFamily="34" charset="0"/>
              </a:rPr>
              <a:t>0008</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08</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smtClean="0">
                <a:solidFill>
                  <a:srgbClr val="C00000"/>
                </a:solidFill>
                <a:latin typeface="Verdana" pitchFamily="34" charset="0"/>
                <a:ea typeface="Verdana" pitchFamily="34" charset="0"/>
                <a:cs typeface="Verdana" pitchFamily="34" charset="0"/>
                <a:sym typeface="Symbol"/>
              </a:rPr>
              <a:t>EA = (BX) + 0008</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(AL)  (MA)</a:t>
            </a:r>
          </a:p>
          <a:p>
            <a:pPr lvl="2" algn="just"/>
            <a:r>
              <a:rPr lang="en-US" sz="1200" b="1" dirty="0" smtClean="0">
                <a:solidFill>
                  <a:srgbClr val="C00000"/>
                </a:solidFill>
                <a:latin typeface="Verdana" pitchFamily="34" charset="0"/>
                <a:ea typeface="Verdana" pitchFamily="34" charset="0"/>
                <a:cs typeface="Verdana" pitchFamily="34" charset="0"/>
                <a:sym typeface="Symbol"/>
              </a:rPr>
              <a:t>(AH)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smtClean="0">
              <a:solidFill>
                <a:srgbClr val="C00000"/>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244360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33800" y="791571"/>
            <a:ext cx="818677"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33800" y="3733800"/>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7432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5" name="Rectangle 14"/>
          <p:cNvSpPr/>
          <p:nvPr/>
        </p:nvSpPr>
        <p:spPr>
          <a:xfrm>
            <a:off x="36576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SI or DI register is used to hold an index value for memory data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Displacement is added to the index value in SI or DI register to obtain the EA.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CX, [SI + 0A2H]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 </a:t>
            </a:r>
          </a:p>
          <a:p>
            <a:pPr lvl="2" algn="just"/>
            <a:endParaRPr lang="en-US" sz="1400" b="1" dirty="0" smtClean="0">
              <a:solidFill>
                <a:srgbClr val="C00000"/>
              </a:solidFill>
              <a:latin typeface="Verdana" pitchFamily="34" charset="0"/>
              <a:ea typeface="Verdana" pitchFamily="34" charset="0"/>
              <a:cs typeface="Verdana" pitchFamily="34" charset="0"/>
            </a:endParaRPr>
          </a:p>
          <a:p>
            <a:pPr lvl="3" algn="just"/>
            <a:r>
              <a:rPr lang="en-US" sz="1200" b="1" dirty="0" smtClean="0">
                <a:solidFill>
                  <a:srgbClr val="C00000"/>
                </a:solidFill>
                <a:latin typeface="Verdana" pitchFamily="34" charset="0"/>
                <a:ea typeface="Verdana" pitchFamily="34" charset="0"/>
                <a:cs typeface="Verdana" pitchFamily="34" charset="0"/>
              </a:rPr>
              <a:t>FFA2</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A2</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EA = (SI) + FFA2</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a:t>
            </a:r>
            <a:r>
              <a:rPr lang="en-US" sz="1200" b="1" dirty="0" smtClean="0">
                <a:solidFill>
                  <a:srgbClr val="C00000"/>
                </a:solidFill>
                <a:latin typeface="Verdana" pitchFamily="34" charset="0"/>
                <a:ea typeface="Verdana" pitchFamily="34" charset="0"/>
                <a:cs typeface="Verdana" pitchFamily="34" charset="0"/>
                <a:sym typeface="Symbol"/>
              </a:rPr>
              <a:t>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a:t>
            </a:r>
            <a:r>
              <a:rPr lang="en-US" sz="1200" b="1" dirty="0" smtClean="0">
                <a:solidFill>
                  <a:srgbClr val="C00000"/>
                </a:solidFill>
                <a:latin typeface="Verdana" pitchFamily="34" charset="0"/>
                <a:ea typeface="Verdana" pitchFamily="34" charset="0"/>
                <a:cs typeface="Verdana" pitchFamily="34" charset="0"/>
                <a:sym typeface="Symbol"/>
              </a:rPr>
              <a:t> (MA + 1)</a:t>
            </a:r>
            <a:endParaRPr lang="en-US" sz="12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458876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84599" y="144780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84599" y="1219200"/>
            <a:ext cx="5155993"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193" y="102529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2209800"/>
            <a:ext cx="26749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160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Index Addressing, the effective address is computed from the sum of a base register (BX or BP), an index register (SI or DI) and a displacement.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DX, [BX + SI + 0AH]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EA = (BX) + (SI) + 000A</a:t>
            </a:r>
            <a:r>
              <a:rPr lang="en-US" sz="1400" b="1" baseline="-25000" dirty="0" smtClean="0">
                <a:solidFill>
                  <a:srgbClr val="C00000"/>
                </a:solidFill>
                <a:latin typeface="Verdana" pitchFamily="34" charset="0"/>
                <a:ea typeface="Verdana" pitchFamily="34" charset="0"/>
                <a:cs typeface="Verdana" pitchFamily="34" charset="0"/>
                <a:sym typeface="Symbol"/>
              </a:rPr>
              <a:t>H</a:t>
            </a:r>
          </a:p>
          <a:p>
            <a:pPr lvl="3" algn="just"/>
            <a:r>
              <a:rPr lang="en-US" sz="1400" b="1" dirty="0" smtClean="0">
                <a:solidFill>
                  <a:srgbClr val="C00000"/>
                </a:solidFill>
                <a:latin typeface="Verdana" pitchFamily="34" charset="0"/>
                <a:ea typeface="Verdana" pitchFamily="34" charset="0"/>
                <a:cs typeface="Verdana" pitchFamily="34" charset="0"/>
                <a:sym typeface="Symbol"/>
              </a:rPr>
              <a:t>BA = (DS)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a:t>
            </a:r>
            <a:r>
              <a:rPr lang="en-US" sz="1400" b="1" dirty="0" smtClean="0">
                <a:solidFill>
                  <a:srgbClr val="C00000"/>
                </a:solidFill>
                <a:latin typeface="Verdana" pitchFamily="34" charset="0"/>
                <a:ea typeface="Verdana" pitchFamily="34" charset="0"/>
                <a:cs typeface="Verdana" pitchFamily="34" charset="0"/>
                <a:sym typeface="Symbol"/>
              </a:rPr>
              <a:t> (MA)</a:t>
            </a:r>
          </a:p>
          <a:p>
            <a:pPr lvl="3" algn="just"/>
            <a:r>
              <a:rPr lang="en-US" sz="1400" b="1" dirty="0">
                <a:solidFill>
                  <a:srgbClr val="C00000"/>
                </a:solidFill>
                <a:latin typeface="Verdana" pitchFamily="34" charset="0"/>
                <a:ea typeface="Verdana" pitchFamily="34" charset="0"/>
                <a:cs typeface="Verdana" pitchFamily="34" charset="0"/>
                <a:sym typeface="Symbol"/>
              </a:rPr>
              <a:t>(DH) </a:t>
            </a:r>
            <a:r>
              <a:rPr lang="en-US" sz="1400" b="1" dirty="0" smtClean="0">
                <a:solidFill>
                  <a:srgbClr val="C00000"/>
                </a:solidFill>
                <a:latin typeface="Verdana" pitchFamily="34" charset="0"/>
                <a:ea typeface="Verdana" pitchFamily="34" charset="0"/>
                <a:cs typeface="Verdana" pitchFamily="34" charset="0"/>
                <a:sym typeface="Symbol"/>
              </a:rPr>
              <a:t> (MA + 1)</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981833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810000" y="2272352"/>
            <a:ext cx="176084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0500" y="2729552"/>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2499246"/>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0" y="18913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24952" y="16627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3336308"/>
            <a:ext cx="1357376"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581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Employed in string operations to operate on string data.</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effective address (EA) of source data is stored in SI register and the EA of destination is stored in DI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Segment register </a:t>
            </a:r>
            <a:r>
              <a:rPr lang="en-US" sz="1400" b="1" dirty="0">
                <a:solidFill>
                  <a:schemeClr val="tx1"/>
                </a:solidFill>
                <a:latin typeface="Verdana" pitchFamily="34" charset="0"/>
                <a:ea typeface="Verdana" pitchFamily="34" charset="0"/>
                <a:cs typeface="Verdana" pitchFamily="34" charset="0"/>
              </a:rPr>
              <a:t>for calculating base address of </a:t>
            </a:r>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source data is DS and that of the destination data is ES</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MOVS BYTE</a:t>
            </a: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accent2">
                    <a:lumMod val="50000"/>
                  </a:schemeClr>
                </a:solidFill>
                <a:latin typeface="Verdana" pitchFamily="34" charset="0"/>
                <a:ea typeface="Verdana" pitchFamily="34" charset="0"/>
                <a:cs typeface="Verdana" pitchFamily="34" charset="0"/>
              </a:rPr>
              <a:t>Calculation of source memory location:</a:t>
            </a:r>
          </a:p>
          <a:p>
            <a:pPr algn="just"/>
            <a:r>
              <a:rPr lang="it-IT" sz="1400" b="1" dirty="0" smtClean="0">
                <a:solidFill>
                  <a:srgbClr val="C00000"/>
                </a:solidFill>
                <a:latin typeface="Verdana" pitchFamily="34" charset="0"/>
                <a:ea typeface="Verdana" pitchFamily="34" charset="0"/>
                <a:cs typeface="Verdana" pitchFamily="34" charset="0"/>
              </a:rPr>
              <a:t>EA </a:t>
            </a:r>
            <a:r>
              <a:rPr lang="it-IT" sz="1400" b="1" dirty="0">
                <a:solidFill>
                  <a:srgbClr val="C00000"/>
                </a:solidFill>
                <a:latin typeface="Verdana" pitchFamily="34" charset="0"/>
                <a:ea typeface="Verdana" pitchFamily="34" charset="0"/>
                <a:cs typeface="Verdana" pitchFamily="34" charset="0"/>
              </a:rPr>
              <a:t>= (SI</a:t>
            </a:r>
            <a:r>
              <a:rPr lang="it-IT" sz="1400" b="1" dirty="0" smtClean="0">
                <a:solidFill>
                  <a:srgbClr val="C00000"/>
                </a:solidFill>
                <a:latin typeface="Verdana" pitchFamily="34" charset="0"/>
                <a:ea typeface="Verdana" pitchFamily="34" charset="0"/>
                <a:cs typeface="Verdana" pitchFamily="34" charset="0"/>
              </a:rPr>
              <a:t>)      BA = (DS) x 16</a:t>
            </a:r>
            <a:r>
              <a:rPr lang="it-IT" sz="1400" b="1" baseline="-25000" dirty="0" smtClean="0">
                <a:solidFill>
                  <a:srgbClr val="C00000"/>
                </a:solidFill>
                <a:latin typeface="Verdana" pitchFamily="34" charset="0"/>
                <a:ea typeface="Verdana" pitchFamily="34" charset="0"/>
                <a:cs typeface="Verdana" pitchFamily="34" charset="0"/>
              </a:rPr>
              <a:t>10</a:t>
            </a:r>
            <a:r>
              <a:rPr lang="it-IT" sz="1400" b="1" dirty="0" smtClean="0">
                <a:solidFill>
                  <a:srgbClr val="C00000"/>
                </a:solidFill>
                <a:latin typeface="Verdana" pitchFamily="34" charset="0"/>
                <a:ea typeface="Verdana" pitchFamily="34" charset="0"/>
                <a:cs typeface="Verdana" pitchFamily="34" charset="0"/>
              </a:rPr>
              <a:t>        MA </a:t>
            </a:r>
            <a:r>
              <a:rPr lang="it-IT" sz="1400" b="1" dirty="0">
                <a:solidFill>
                  <a:srgbClr val="C00000"/>
                </a:solidFill>
                <a:latin typeface="Verdana" pitchFamily="34" charset="0"/>
                <a:ea typeface="Verdana" pitchFamily="34" charset="0"/>
                <a:cs typeface="Verdana" pitchFamily="34" charset="0"/>
              </a:rPr>
              <a:t>= BA + </a:t>
            </a:r>
            <a:r>
              <a:rPr lang="it-IT" sz="1400" b="1" dirty="0" smtClean="0">
                <a:solidFill>
                  <a:srgbClr val="C00000"/>
                </a:solidFill>
                <a:latin typeface="Verdana" pitchFamily="34" charset="0"/>
                <a:ea typeface="Verdana" pitchFamily="34" charset="0"/>
                <a:cs typeface="Verdana" pitchFamily="34" charset="0"/>
              </a:rPr>
              <a:t>EA</a:t>
            </a:r>
          </a:p>
          <a:p>
            <a:pPr algn="just"/>
            <a:endParaRPr lang="it-IT" sz="1400" b="1" dirty="0" smtClean="0">
              <a:solidFill>
                <a:srgbClr val="C00000"/>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a:t>
            </a:r>
            <a:r>
              <a:rPr lang="en-US" sz="1400" b="1" dirty="0" smtClean="0">
                <a:solidFill>
                  <a:schemeClr val="accent2">
                    <a:lumMod val="50000"/>
                  </a:schemeClr>
                </a:solidFill>
                <a:latin typeface="Verdana" pitchFamily="34" charset="0"/>
                <a:ea typeface="Verdana" pitchFamily="34" charset="0"/>
                <a:cs typeface="Verdana" pitchFamily="34" charset="0"/>
              </a:rPr>
              <a:t>destination </a:t>
            </a:r>
            <a:r>
              <a:rPr lang="en-US" sz="1400" b="1" dirty="0">
                <a:solidFill>
                  <a:schemeClr val="accent2">
                    <a:lumMod val="50000"/>
                  </a:schemeClr>
                </a:solidFill>
                <a:latin typeface="Verdana" pitchFamily="34" charset="0"/>
                <a:ea typeface="Verdana" pitchFamily="34" charset="0"/>
                <a:cs typeface="Verdana" pitchFamily="34" charset="0"/>
              </a:rPr>
              <a:t>memory location</a:t>
            </a:r>
            <a:r>
              <a:rPr lang="en-US" sz="1400" b="1" dirty="0" smtClean="0">
                <a:solidFill>
                  <a:schemeClr val="accent2">
                    <a:lumMod val="50000"/>
                  </a:schemeClr>
                </a:solidFill>
                <a:latin typeface="Verdana" pitchFamily="34" charset="0"/>
                <a:ea typeface="Verdana" pitchFamily="34" charset="0"/>
                <a:cs typeface="Verdana" pitchFamily="34" charset="0"/>
              </a:rPr>
              <a:t>:</a:t>
            </a:r>
            <a:endParaRPr lang="it-IT" sz="1400" b="1" dirty="0" smtClean="0">
              <a:solidFill>
                <a:schemeClr val="accent2">
                  <a:lumMod val="50000"/>
                </a:schemeClr>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EA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 (DI)     BA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(ES) x </a:t>
            </a:r>
            <a:r>
              <a:rPr lang="it-IT" sz="1400" b="1" dirty="0" smtClean="0">
                <a:solidFill>
                  <a:srgbClr val="C00000"/>
                </a:solidFill>
                <a:latin typeface="Verdana" pitchFamily="34" charset="0"/>
                <a:ea typeface="Verdana" pitchFamily="34" charset="0"/>
                <a:cs typeface="Verdana" pitchFamily="34" charset="0"/>
              </a:rPr>
              <a:t>16</a:t>
            </a:r>
            <a:r>
              <a:rPr lang="it-IT" sz="1400" b="1" baseline="-25000" dirty="0" smtClean="0">
                <a:solidFill>
                  <a:srgbClr val="C00000"/>
                </a:solidFill>
                <a:latin typeface="Verdana" pitchFamily="34" charset="0"/>
                <a:ea typeface="Verdana" pitchFamily="34" charset="0"/>
                <a:cs typeface="Verdana" pitchFamily="34" charset="0"/>
              </a:rPr>
              <a:t>10       </a:t>
            </a:r>
            <a:r>
              <a:rPr lang="it-IT" sz="1400" b="1" dirty="0" smtClean="0">
                <a:solidFill>
                  <a:srgbClr val="C00000"/>
                </a:solidFill>
                <a:latin typeface="Verdana" pitchFamily="34" charset="0"/>
                <a:ea typeface="Verdana" pitchFamily="34" charset="0"/>
                <a:cs typeface="Verdana" pitchFamily="34" charset="0"/>
              </a:rPr>
              <a:t>MA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EA</a:t>
            </a:r>
            <a:r>
              <a:rPr lang="it-IT" sz="1400" b="1" baseline="-25000" dirty="0">
                <a:solidFill>
                  <a:srgbClr val="C00000"/>
                </a:solidFill>
                <a:latin typeface="Verdana" pitchFamily="34" charset="0"/>
                <a:ea typeface="Verdana" pitchFamily="34" charset="0"/>
                <a:cs typeface="Verdana" pitchFamily="34" charset="0"/>
              </a:rPr>
              <a:t>E</a:t>
            </a:r>
          </a:p>
          <a:p>
            <a:pPr algn="just"/>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(MAE)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(MA</a:t>
            </a:r>
            <a:r>
              <a:rPr lang="it-IT" sz="1400" b="1" dirty="0" smtClean="0">
                <a:solidFill>
                  <a:srgbClr val="C00000"/>
                </a:solidFill>
                <a:latin typeface="Verdana" pitchFamily="34" charset="0"/>
                <a:ea typeface="Verdana" pitchFamily="34" charset="0"/>
                <a:cs typeface="Verdana" pitchFamily="34" charset="0"/>
              </a:rPr>
              <a:t>)</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If DF = 1,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(SI) – 1 and (DI) = (DI) - 1 </a:t>
            </a:r>
          </a:p>
          <a:p>
            <a:pPr algn="just"/>
            <a:r>
              <a:rPr lang="it-IT" sz="1400" b="1" dirty="0" smtClean="0">
                <a:solidFill>
                  <a:srgbClr val="C00000"/>
                </a:solidFill>
                <a:latin typeface="Verdana" pitchFamily="34" charset="0"/>
                <a:ea typeface="Verdana" pitchFamily="34" charset="0"/>
                <a:cs typeface="Verdana" pitchFamily="34" charset="0"/>
              </a:rPr>
              <a:t>If </a:t>
            </a:r>
            <a:r>
              <a:rPr lang="it-IT" sz="1400" b="1" dirty="0">
                <a:solidFill>
                  <a:srgbClr val="C00000"/>
                </a:solidFill>
                <a:latin typeface="Verdana" pitchFamily="34" charset="0"/>
                <a:ea typeface="Verdana" pitchFamily="34" charset="0"/>
                <a:cs typeface="Verdana" pitchFamily="34" charset="0"/>
              </a:rPr>
              <a:t>DF = </a:t>
            </a:r>
            <a:r>
              <a:rPr lang="it-IT" sz="1400" b="1" dirty="0" smtClean="0">
                <a:solidFill>
                  <a:srgbClr val="C00000"/>
                </a:solidFill>
                <a:latin typeface="Verdana" pitchFamily="34" charset="0"/>
                <a:ea typeface="Verdana" pitchFamily="34" charset="0"/>
                <a:cs typeface="Verdana" pitchFamily="34" charset="0"/>
              </a:rPr>
              <a:t>0, </a:t>
            </a:r>
            <a:r>
              <a:rPr lang="it-IT" sz="1400" b="1" dirty="0">
                <a:solidFill>
                  <a:srgbClr val="C00000"/>
                </a:solidFill>
                <a:latin typeface="Verdana" pitchFamily="34" charset="0"/>
                <a:ea typeface="Verdana" pitchFamily="34" charset="0"/>
                <a:cs typeface="Verdana" pitchFamily="34" charset="0"/>
              </a:rPr>
              <a:t>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a:t>
            </a:r>
            <a:r>
              <a:rPr lang="it-IT" sz="1400" b="1" dirty="0" smtClean="0">
                <a:solidFill>
                  <a:srgbClr val="C00000"/>
                </a:solidFill>
                <a:latin typeface="Verdana" pitchFamily="34" charset="0"/>
                <a:ea typeface="Verdana" pitchFamily="34" charset="0"/>
                <a:cs typeface="Verdana" pitchFamily="34" charset="0"/>
              </a:rPr>
              <a:t>+1 </a:t>
            </a:r>
            <a:r>
              <a:rPr lang="it-IT" sz="1400" b="1" dirty="0">
                <a:solidFill>
                  <a:srgbClr val="C00000"/>
                </a:solidFill>
                <a:latin typeface="Verdana" pitchFamily="34" charset="0"/>
                <a:ea typeface="Verdana" pitchFamily="34" charset="0"/>
                <a:cs typeface="Verdana" pitchFamily="34" charset="0"/>
              </a:rPr>
              <a:t>and (DI) = (DI) </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1 </a:t>
            </a:r>
          </a:p>
          <a:p>
            <a:pPr algn="just"/>
            <a:endParaRPr lang="en-US" sz="1400" b="1" dirty="0" smtClean="0">
              <a:solidFill>
                <a:srgbClr val="C00000"/>
              </a:solidFill>
              <a:latin typeface="Verdana" pitchFamily="34" charset="0"/>
              <a:ea typeface="Verdana" pitchFamily="34" charset="0"/>
              <a:cs typeface="Verdana" pitchFamily="34" charset="0"/>
            </a:endParaRPr>
          </a:p>
        </p:txBody>
      </p:sp>
      <p:sp>
        <p:nvSpPr>
          <p:cNvPr id="10" name="TextBox 9"/>
          <p:cNvSpPr txBox="1"/>
          <p:nvPr/>
        </p:nvSpPr>
        <p:spPr>
          <a:xfrm>
            <a:off x="6136368" y="147935"/>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17" name="Line Callout 1 16"/>
          <p:cNvSpPr/>
          <p:nvPr/>
        </p:nvSpPr>
        <p:spPr>
          <a:xfrm>
            <a:off x="914400" y="5715000"/>
            <a:ext cx="2286000" cy="427346"/>
          </a:xfrm>
          <a:prstGeom prst="borderCallout1">
            <a:avLst>
              <a:gd name="adj1" fmla="val 1890"/>
              <a:gd name="adj2" fmla="val 98976"/>
              <a:gd name="adj3" fmla="val -124603"/>
              <a:gd name="adj4" fmla="val 126429"/>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Effective address of the Extra segment register</a:t>
            </a:r>
            <a:endParaRPr lang="en-US" sz="1200" dirty="0">
              <a:solidFill>
                <a:schemeClr val="tx1"/>
              </a:solidFill>
            </a:endParaRPr>
          </a:p>
        </p:txBody>
      </p:sp>
    </p:spTree>
    <p:extLst>
      <p:ext uri="{BB962C8B-B14F-4D97-AF65-F5344CB8AC3E}">
        <p14:creationId xmlns:p14="http://schemas.microsoft.com/office/powerpoint/2010/main" val="26925858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13111" y="4833012"/>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2057400"/>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038600"/>
            <a:ext cx="3264190" cy="67824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These addressing modes are used to access data from standard I/O mapped devices or ports.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a:t>
            </a:r>
            <a:r>
              <a:rPr lang="en-US" sz="1400" b="1" dirty="0" smtClean="0">
                <a:solidFill>
                  <a:srgbClr val="0070C0"/>
                </a:solidFill>
                <a:latin typeface="Verdana" pitchFamily="34" charset="0"/>
                <a:ea typeface="Verdana" pitchFamily="34" charset="0"/>
                <a:cs typeface="Verdana" pitchFamily="34" charset="0"/>
              </a:rPr>
              <a:t>direct port addressing mode</a:t>
            </a:r>
            <a:r>
              <a:rPr lang="en-US" sz="1400" b="1" dirty="0" smtClean="0">
                <a:solidFill>
                  <a:schemeClr val="tx1"/>
                </a:solidFill>
                <a:latin typeface="Verdana" pitchFamily="34" charset="0"/>
                <a:ea typeface="Verdana" pitchFamily="34" charset="0"/>
                <a:cs typeface="Verdana" pitchFamily="34" charset="0"/>
              </a:rPr>
              <a:t>, an 8-bit port address is directly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IN AL, [09H]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 </a:t>
            </a:r>
            <a:r>
              <a:rPr lang="it-IT" sz="1400" b="1" dirty="0" smtClean="0">
                <a:solidFill>
                  <a:srgbClr val="C00000"/>
                </a:solidFill>
                <a:latin typeface="Verdana" pitchFamily="34" charset="0"/>
                <a:ea typeface="Verdana" pitchFamily="34" charset="0"/>
                <a:cs typeface="Verdana" pitchFamily="34" charset="0"/>
              </a:rPr>
              <a:t>  PORT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 09</a:t>
            </a:r>
            <a:r>
              <a:rPr lang="it-IT" sz="1400" b="1" baseline="-25000" dirty="0" smtClean="0">
                <a:solidFill>
                  <a:srgbClr val="C00000"/>
                </a:solidFill>
                <a:latin typeface="Verdana" pitchFamily="34" charset="0"/>
                <a:ea typeface="Verdana" pitchFamily="34" charset="0"/>
                <a:cs typeface="Verdana" pitchFamily="34" charset="0"/>
              </a:rPr>
              <a:t>H</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(AL)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(PORT)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Content of port with address 09</a:t>
            </a:r>
            <a:r>
              <a:rPr lang="it-IT" sz="1400" b="1" baseline="-25000" dirty="0" smtClean="0">
                <a:solidFill>
                  <a:srgbClr val="C00000"/>
                </a:solidFill>
                <a:latin typeface="Verdana" pitchFamily="34" charset="0"/>
                <a:ea typeface="Verdana" pitchFamily="34" charset="0"/>
                <a:cs typeface="Verdana" pitchFamily="34" charset="0"/>
              </a:rPr>
              <a:t>H</a:t>
            </a:r>
            <a:r>
              <a:rPr lang="it-IT" sz="1400" b="1" dirty="0" smtClean="0">
                <a:solidFill>
                  <a:srgbClr val="C00000"/>
                </a:solidFill>
                <a:latin typeface="Verdana" pitchFamily="34" charset="0"/>
                <a:ea typeface="Verdana" pitchFamily="34" charset="0"/>
                <a:cs typeface="Verdana" pitchFamily="34" charset="0"/>
              </a:rPr>
              <a:t> is 	       moved to AL register</a:t>
            </a:r>
          </a:p>
          <a:p>
            <a:pPr algn="just"/>
            <a:endParaRPr lang="en-US" sz="1400" b="1" dirty="0" smtClean="0">
              <a:solidFill>
                <a:srgbClr val="C00000"/>
              </a:solidFill>
              <a:latin typeface="Verdana" pitchFamily="34" charset="0"/>
              <a:ea typeface="Verdana" pitchFamily="34" charset="0"/>
              <a:cs typeface="Verdana" pitchFamily="34" charset="0"/>
            </a:endParaRPr>
          </a:p>
          <a:p>
            <a:pPr algn="just"/>
            <a:r>
              <a:rPr lang="en-US" sz="1400" b="1" dirty="0" smtClean="0">
                <a:solidFill>
                  <a:srgbClr val="0070C0"/>
                </a:solidFill>
                <a:latin typeface="Verdana" pitchFamily="34" charset="0"/>
                <a:ea typeface="Verdana" pitchFamily="34" charset="0"/>
                <a:cs typeface="Verdana" pitchFamily="34" charset="0"/>
              </a:rPr>
              <a:t>In indirect port addressing mode</a:t>
            </a:r>
            <a:r>
              <a:rPr lang="en-US" sz="1400" b="1" dirty="0" smtClean="0">
                <a:solidFill>
                  <a:schemeClr val="tx1"/>
                </a:solidFill>
                <a:latin typeface="Verdana" pitchFamily="34" charset="0"/>
                <a:ea typeface="Verdana" pitchFamily="34" charset="0"/>
                <a:cs typeface="Verdana" pitchFamily="34" charset="0"/>
              </a:rPr>
              <a:t>, the instruction will specify the name of the register which holds the port address. In 8086, the 16-bit port address is stored in the DX register.</a:t>
            </a:r>
          </a:p>
          <a:p>
            <a:pPr algn="just"/>
            <a:endParaRPr lang="en-US" sz="1400" b="1" dirty="0" smtClean="0">
              <a:solidFill>
                <a:srgbClr val="C00000"/>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OUT [DX], AX</a:t>
            </a:r>
            <a:endParaRPr lang="en-US" sz="1400" b="1" dirty="0">
              <a:solidFill>
                <a:srgbClr val="FF0000"/>
              </a:solidFill>
              <a:latin typeface="Verdana" pitchFamily="34" charset="0"/>
              <a:ea typeface="Verdana" pitchFamily="34" charset="0"/>
              <a:cs typeface="Verdana" pitchFamily="34" charset="0"/>
            </a:endParaRP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a:t>
            </a:r>
            <a:r>
              <a:rPr lang="en-US" sz="1400" b="1" dirty="0" smtClean="0">
                <a:solidFill>
                  <a:srgbClr val="C00000"/>
                </a:solidFill>
                <a:latin typeface="Verdana" pitchFamily="34" charset="0"/>
                <a:ea typeface="Verdana" pitchFamily="34" charset="0"/>
                <a:cs typeface="Verdana" pitchFamily="34" charset="0"/>
              </a:rPr>
              <a:t>:   P</a:t>
            </a:r>
            <a:r>
              <a:rPr lang="it-IT" sz="1400" b="1" dirty="0" smtClean="0">
                <a:solidFill>
                  <a:srgbClr val="C00000"/>
                </a:solidFill>
                <a:latin typeface="Verdana" pitchFamily="34" charset="0"/>
                <a:ea typeface="Verdana" pitchFamily="34" charset="0"/>
                <a:cs typeface="Verdana" pitchFamily="34" charset="0"/>
              </a:rPr>
              <a:t>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(DX)</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(PORT)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(AX)  </a:t>
            </a:r>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Content </a:t>
            </a:r>
            <a:r>
              <a:rPr lang="it-IT" sz="1400" b="1" dirty="0">
                <a:solidFill>
                  <a:srgbClr val="C00000"/>
                </a:solidFill>
                <a:latin typeface="Verdana" pitchFamily="34" charset="0"/>
                <a:ea typeface="Verdana" pitchFamily="34" charset="0"/>
                <a:cs typeface="Verdana" pitchFamily="34" charset="0"/>
              </a:rPr>
              <a:t>of </a:t>
            </a:r>
            <a:r>
              <a:rPr lang="it-IT" sz="1400" b="1" dirty="0" smtClean="0">
                <a:solidFill>
                  <a:srgbClr val="C00000"/>
                </a:solidFill>
                <a:latin typeface="Verdana" pitchFamily="34" charset="0"/>
                <a:ea typeface="Verdana" pitchFamily="34" charset="0"/>
                <a:cs typeface="Verdana" pitchFamily="34" charset="0"/>
              </a:rPr>
              <a:t>AX is moved </a:t>
            </a:r>
            <a:r>
              <a:rPr lang="it-IT" sz="1400" b="1" dirty="0">
                <a:solidFill>
                  <a:srgbClr val="C00000"/>
                </a:solidFill>
                <a:latin typeface="Verdana" pitchFamily="34" charset="0"/>
                <a:ea typeface="Verdana" pitchFamily="34" charset="0"/>
                <a:cs typeface="Verdana" pitchFamily="34" charset="0"/>
              </a:rPr>
              <a:t>to </a:t>
            </a:r>
            <a:r>
              <a:rPr lang="it-IT" sz="1400" b="1" dirty="0" smtClean="0">
                <a:solidFill>
                  <a:srgbClr val="C00000"/>
                </a:solidFill>
                <a:latin typeface="Verdana" pitchFamily="34" charset="0"/>
                <a:ea typeface="Verdana" pitchFamily="34" charset="0"/>
                <a:cs typeface="Verdana" pitchFamily="34" charset="0"/>
              </a:rPr>
              <a:t>port 		     whose address is specified by DX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register.</a:t>
            </a:r>
            <a:endParaRPr lang="it-IT" sz="1400" b="1" dirty="0">
              <a:solidFill>
                <a:srgbClr val="C00000"/>
              </a:solidFill>
              <a:latin typeface="Verdana" pitchFamily="34" charset="0"/>
              <a:ea typeface="Verdana" pitchFamily="34" charset="0"/>
              <a:cs typeface="Verdana" pitchFamily="34" charset="0"/>
            </a:endParaRPr>
          </a:p>
          <a:p>
            <a:pPr algn="just"/>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0" y="3806873"/>
            <a:ext cx="5257800" cy="289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5E6815B-E59C-4D87-B1F6-ECBDD22AF1DC}" type="slidenum">
              <a:rPr lang="en-US" smtClean="0"/>
              <a:pPr/>
              <a:t>56</a:t>
            </a:fld>
            <a:endParaRPr lang="en-US" dirty="0"/>
          </a:p>
        </p:txBody>
      </p:sp>
      <p:sp>
        <p:nvSpPr>
          <p:cNvPr id="12" name="TextBox 11"/>
          <p:cNvSpPr txBox="1"/>
          <p:nvPr/>
        </p:nvSpPr>
        <p:spPr>
          <a:xfrm>
            <a:off x="6362700" y="147935"/>
            <a:ext cx="2495166" cy="461665"/>
          </a:xfrm>
          <a:prstGeom prst="rect">
            <a:avLst/>
          </a:prstGeom>
          <a:noFill/>
        </p:spPr>
        <p:txBody>
          <a:bodyPr wrap="square" rtlCol="0">
            <a:spAutoFit/>
          </a:bodyPr>
          <a:lstStyle/>
          <a:p>
            <a:pPr algn="r"/>
            <a:r>
              <a:rPr lang="en-US" sz="1200" b="1" dirty="0" smtClean="0">
                <a:solidFill>
                  <a:srgbClr val="FF0000"/>
                </a:solidFill>
              </a:rPr>
              <a:t>Group III : Addressing modes for I/O ports</a:t>
            </a:r>
            <a:endParaRPr lang="en-US" sz="1200" b="1" dirty="0">
              <a:solidFill>
                <a:srgbClr val="FF0000"/>
              </a:solidFill>
            </a:endParaRPr>
          </a:p>
        </p:txBody>
      </p:sp>
    </p:spTree>
    <p:extLst>
      <p:ext uri="{BB962C8B-B14F-4D97-AF65-F5344CB8AC3E}">
        <p14:creationId xmlns:p14="http://schemas.microsoft.com/office/powerpoint/2010/main" val="26394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629400" y="1877704"/>
            <a:ext cx="230306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3539" y="2106304"/>
            <a:ext cx="283586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00600" y="2664156"/>
            <a:ext cx="89396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724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733800" y="762000"/>
            <a:ext cx="51816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this addressing mode, the effective address of a program instruction is specified relative to Instruction Pointer (IP) by an 8-bit signed displacement.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JZ 0AH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lvl="1" algn="just"/>
            <a:endParaRPr lang="en-US" sz="1400" b="1" dirty="0">
              <a:solidFill>
                <a:srgbClr val="C00000"/>
              </a:solidFill>
              <a:latin typeface="Verdana" pitchFamily="34" charset="0"/>
              <a:ea typeface="Verdana" pitchFamily="34" charset="0"/>
              <a:cs typeface="Verdana" pitchFamily="34" charset="0"/>
            </a:endParaRPr>
          </a:p>
          <a:p>
            <a:pPr lvl="1"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EA = (IP) + 000A</a:t>
            </a:r>
            <a:r>
              <a:rPr lang="en-US" sz="1400" b="1" baseline="-25000" dirty="0" smtClean="0">
                <a:solidFill>
                  <a:srgbClr val="C00000"/>
                </a:solidFill>
                <a:latin typeface="Verdana" pitchFamily="34" charset="0"/>
                <a:ea typeface="Verdana" pitchFamily="34" charset="0"/>
                <a:cs typeface="Verdana" pitchFamily="34" charset="0"/>
                <a:sym typeface="Symbol"/>
              </a:rPr>
              <a:t>H</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BA = (CS)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 the program control jumps to new address calculated above. </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0, then next instruction of the program is executed.</a:t>
            </a:r>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Relative Addressing mode</a:t>
            </a:r>
            <a:endParaRPr lang="en-US" sz="1200" b="1" dirty="0">
              <a:solidFill>
                <a:srgbClr val="FF0000"/>
              </a:solidFill>
            </a:endParaRPr>
          </a:p>
        </p:txBody>
      </p:sp>
    </p:spTree>
    <p:extLst>
      <p:ext uri="{BB962C8B-B14F-4D97-AF65-F5344CB8AC3E}">
        <p14:creationId xmlns:p14="http://schemas.microsoft.com/office/powerpoint/2010/main" val="37421275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884964" y="3747448"/>
            <a:ext cx="73881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51816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810000" y="762000"/>
            <a:ext cx="51054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Instructions using this mode have no operands. The instruction itself will specify the data to be operated by the instruction.</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CLC</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clears the carry flag to zero.</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Implied Addressing mode</a:t>
            </a:r>
            <a:endParaRPr lang="en-US" sz="1200" b="1" dirty="0">
              <a:solidFill>
                <a:srgbClr val="FF0000"/>
              </a:solidFill>
            </a:endParaRPr>
          </a:p>
        </p:txBody>
      </p:sp>
    </p:spTree>
    <p:extLst>
      <p:ext uri="{BB962C8B-B14F-4D97-AF65-F5344CB8AC3E}">
        <p14:creationId xmlns:p14="http://schemas.microsoft.com/office/powerpoint/2010/main" val="2276274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INSTRUCTION SET</a:t>
            </a:r>
            <a:endParaRPr lang="en-US" sz="3600" dirty="0">
              <a:latin typeface="Octapost NBP" pitchFamily="2" charset="0"/>
            </a:endParaRPr>
          </a:p>
        </p:txBody>
      </p:sp>
    </p:spTree>
    <p:extLst>
      <p:ext uri="{BB962C8B-B14F-4D97-AF65-F5344CB8AC3E}">
        <p14:creationId xmlns:p14="http://schemas.microsoft.com/office/powerpoint/2010/main" val="205831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648200" y="2267664"/>
            <a:ext cx="434340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648200" y="1524000"/>
            <a:ext cx="4343400" cy="14478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152400" y="1496911"/>
            <a:ext cx="434340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smtClean="0"/>
              <a:t>Overview </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228600" y="1568708"/>
            <a:ext cx="4191000" cy="4832092"/>
          </a:xfrm>
          <a:prstGeom prst="rect">
            <a:avLst/>
          </a:prstGeom>
          <a:noFill/>
        </p:spPr>
        <p:txBody>
          <a:bodyPr wrap="square" rtlCol="0">
            <a:spAutoFit/>
          </a:bodyPr>
          <a:lstStyle/>
          <a:p>
            <a:pPr algn="just"/>
            <a:r>
              <a:rPr lang="en-US" sz="1400" b="1" dirty="0" smtClean="0">
                <a:latin typeface="Verdana" pitchFamily="34" charset="0"/>
                <a:ea typeface="Verdana" pitchFamily="34" charset="0"/>
                <a:cs typeface="Verdana" pitchFamily="34" charset="0"/>
              </a:rPr>
              <a:t>First 16- bit processor released by INTEL in the year 1978</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Originally HMOS, now manufactured using HMOS III technique</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Approximately 29, 000 transistors, 40 pin  DIP, 5V supply</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Does not have internal clock; external asymmetric clock source with 33% duty cycle</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20-bit address to access memory </a:t>
            </a:r>
            <a:r>
              <a:rPr lang="en-US" sz="1400" b="1" dirty="0" smtClean="0">
                <a:latin typeface="Verdana" pitchFamily="34" charset="0"/>
                <a:ea typeface="Verdana" pitchFamily="34" charset="0"/>
                <a:cs typeface="Verdana" pitchFamily="34" charset="0"/>
                <a:sym typeface="Symbol"/>
              </a:rPr>
              <a:t> can address up to 2</a:t>
            </a:r>
            <a:r>
              <a:rPr lang="en-US" sz="1400" b="1" baseline="30000" dirty="0" smtClean="0">
                <a:latin typeface="Verdana" pitchFamily="34" charset="0"/>
                <a:ea typeface="Verdana" pitchFamily="34" charset="0"/>
                <a:cs typeface="Verdana" pitchFamily="34" charset="0"/>
                <a:sym typeface="Symbol"/>
              </a:rPr>
              <a:t>20</a:t>
            </a:r>
            <a:r>
              <a:rPr lang="en-US" sz="1400" b="1" dirty="0" smtClean="0">
                <a:latin typeface="Verdana" pitchFamily="34" charset="0"/>
                <a:ea typeface="Verdana" pitchFamily="34" charset="0"/>
                <a:cs typeface="Verdana" pitchFamily="34" charset="0"/>
                <a:sym typeface="Symbol"/>
              </a:rPr>
              <a:t> = 1 megabytes of memory space.</a:t>
            </a:r>
          </a:p>
          <a:p>
            <a:pPr algn="just"/>
            <a:endParaRPr lang="en-US" sz="1400" b="1" dirty="0">
              <a:latin typeface="Verdana" pitchFamily="34" charset="0"/>
              <a:ea typeface="Verdana" pitchFamily="34" charset="0"/>
              <a:cs typeface="Verdana" pitchFamily="34" charset="0"/>
              <a:sym typeface="Symbol"/>
            </a:endParaRPr>
          </a:p>
          <a:p>
            <a:pPr algn="just"/>
            <a:endParaRPr lang="en-US" sz="1400" b="1" dirty="0">
              <a:latin typeface="Verdana" pitchFamily="34" charset="0"/>
              <a:ea typeface="Verdana" pitchFamily="34" charset="0"/>
              <a:cs typeface="Verdana" pitchFamily="34" charset="0"/>
              <a:sym typeface="Symbol"/>
            </a:endParaRPr>
          </a:p>
        </p:txBody>
      </p:sp>
      <mc:AlternateContent xmlns:mc="http://schemas.openxmlformats.org/markup-compatibility/2006" xmlns:a14="http://schemas.microsoft.com/office/drawing/2010/main">
        <mc:Choice Requires="a14">
          <p:sp>
            <p:nvSpPr>
              <p:cNvPr id="7" name="TextBox 6"/>
              <p:cNvSpPr txBox="1"/>
              <p:nvPr/>
            </p:nvSpPr>
            <p:spPr>
              <a:xfrm>
                <a:off x="4724400" y="1568708"/>
                <a:ext cx="4191000" cy="3108543"/>
              </a:xfrm>
              <a:prstGeom prst="rect">
                <a:avLst/>
              </a:prstGeom>
              <a:noFill/>
            </p:spPr>
            <p:txBody>
              <a:bodyPr wrap="square" rtlCol="0">
                <a:spAutoFit/>
              </a:bodyPr>
              <a:lstStyle/>
              <a:p>
                <a:pPr algn="just"/>
                <a:r>
                  <a:rPr lang="en-US" sz="1400" b="1" dirty="0" smtClean="0">
                    <a:latin typeface="Verdana" pitchFamily="34" charset="0"/>
                    <a:ea typeface="Verdana" pitchFamily="34" charset="0"/>
                    <a:cs typeface="Verdana" pitchFamily="34" charset="0"/>
                    <a:sym typeface="Symbol"/>
                  </a:rPr>
                  <a:t>Addressable </a:t>
                </a:r>
                <a:r>
                  <a:rPr lang="en-US" sz="1400" b="1" dirty="0">
                    <a:latin typeface="Verdana" pitchFamily="34" charset="0"/>
                    <a:ea typeface="Verdana" pitchFamily="34" charset="0"/>
                    <a:cs typeface="Verdana" pitchFamily="34" charset="0"/>
                    <a:sym typeface="Symbol"/>
                  </a:rPr>
                  <a:t>memory space is organized in to two banks of 512 kb each; </a:t>
                </a:r>
                <a:r>
                  <a:rPr lang="en-US" sz="1400" b="1" dirty="0">
                    <a:solidFill>
                      <a:srgbClr val="FF0066"/>
                    </a:solidFill>
                    <a:latin typeface="Verdana" pitchFamily="34" charset="0"/>
                    <a:ea typeface="Verdana" pitchFamily="34" charset="0"/>
                    <a:cs typeface="Verdana" pitchFamily="34" charset="0"/>
                    <a:sym typeface="Symbol"/>
                  </a:rPr>
                  <a:t>Even (or lower) bank </a:t>
                </a:r>
                <a:r>
                  <a:rPr lang="en-US" sz="1400" b="1" dirty="0">
                    <a:latin typeface="Verdana" pitchFamily="34" charset="0"/>
                    <a:ea typeface="Verdana" pitchFamily="34" charset="0"/>
                    <a:cs typeface="Verdana" pitchFamily="34" charset="0"/>
                    <a:sym typeface="Symbol"/>
                  </a:rPr>
                  <a:t>and</a:t>
                </a:r>
                <a:r>
                  <a:rPr lang="en-US" sz="1400" b="1" dirty="0">
                    <a:solidFill>
                      <a:srgbClr val="FF0066"/>
                    </a:solidFill>
                    <a:latin typeface="Verdana" pitchFamily="34" charset="0"/>
                    <a:ea typeface="Verdana" pitchFamily="34" charset="0"/>
                    <a:cs typeface="Verdana" pitchFamily="34" charset="0"/>
                    <a:sym typeface="Symbol"/>
                  </a:rPr>
                  <a:t> Odd (or higher) bank</a:t>
                </a:r>
                <a:r>
                  <a:rPr lang="en-US" sz="1400" b="1" dirty="0">
                    <a:latin typeface="Verdana" pitchFamily="34" charset="0"/>
                    <a:ea typeface="Verdana" pitchFamily="34" charset="0"/>
                    <a:cs typeface="Verdana" pitchFamily="34" charset="0"/>
                    <a:sym typeface="Symbol"/>
                  </a:rPr>
                  <a:t>. Address line A</a:t>
                </a:r>
                <a:r>
                  <a:rPr lang="en-US" sz="1400" b="1" baseline="-25000" dirty="0">
                    <a:latin typeface="Verdana" pitchFamily="34" charset="0"/>
                    <a:ea typeface="Verdana" pitchFamily="34" charset="0"/>
                    <a:cs typeface="Verdana" pitchFamily="34" charset="0"/>
                    <a:sym typeface="Symbol"/>
                  </a:rPr>
                  <a:t>0</a:t>
                </a:r>
                <a:r>
                  <a:rPr lang="en-US" sz="1400" b="1" dirty="0">
                    <a:latin typeface="Verdana" pitchFamily="34" charset="0"/>
                    <a:ea typeface="Verdana" pitchFamily="34" charset="0"/>
                    <a:cs typeface="Verdana" pitchFamily="34" charset="0"/>
                    <a:sym typeface="Symbol"/>
                  </a:rPr>
                  <a:t> is used to select even bank and control </a:t>
                </a:r>
                <a:r>
                  <a:rPr lang="en-US" sz="1400" b="1" dirty="0" smtClean="0">
                    <a:latin typeface="Verdana" pitchFamily="34" charset="0"/>
                    <a:ea typeface="Verdana" pitchFamily="34" charset="0"/>
                    <a:cs typeface="Verdana" pitchFamily="34" charset="0"/>
                    <a:sym typeface="Symbol"/>
                  </a:rPr>
                  <a:t>signal </a:t>
                </a:r>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sym typeface="Symbol"/>
                          </a:rPr>
                        </m:ctrlPr>
                      </m:accPr>
                      <m:e>
                        <m:r>
                          <a:rPr lang="en-US" sz="1400" b="1">
                            <a:latin typeface="Cambria Math"/>
                            <a:ea typeface="Verdana" pitchFamily="34" charset="0"/>
                            <a:cs typeface="Verdana" pitchFamily="34" charset="0"/>
                            <a:sym typeface="Symbol"/>
                          </a:rPr>
                          <m:t>𝐁𝐇𝐄</m:t>
                        </m:r>
                      </m:e>
                    </m:acc>
                  </m:oMath>
                </a14:m>
                <a:endParaRPr lang="en-US" sz="1400" b="1" dirty="0">
                  <a:latin typeface="Verdana" pitchFamily="34" charset="0"/>
                  <a:ea typeface="Verdana" pitchFamily="34" charset="0"/>
                  <a:cs typeface="Verdana" pitchFamily="34" charset="0"/>
                  <a:sym typeface="Symbol"/>
                </a:endParaRPr>
              </a:p>
              <a:p>
                <a:pPr algn="just"/>
                <a:r>
                  <a:rPr lang="en-US" sz="1400" b="1" dirty="0">
                    <a:latin typeface="Verdana" pitchFamily="34" charset="0"/>
                    <a:ea typeface="Verdana" pitchFamily="34" charset="0"/>
                    <a:cs typeface="Verdana" pitchFamily="34" charset="0"/>
                    <a:sym typeface="Symbol"/>
                  </a:rPr>
                  <a:t>is used  to access odd </a:t>
                </a:r>
                <a:r>
                  <a:rPr lang="en-US" sz="1400" b="1" dirty="0" smtClean="0">
                    <a:latin typeface="Verdana" pitchFamily="34" charset="0"/>
                    <a:ea typeface="Verdana" pitchFamily="34" charset="0"/>
                    <a:cs typeface="Verdana" pitchFamily="34" charset="0"/>
                    <a:sym typeface="Symbol"/>
                  </a:rPr>
                  <a:t>bank</a:t>
                </a:r>
                <a:endParaRPr lang="en-US" sz="1400" b="1" dirty="0">
                  <a:latin typeface="Verdana" pitchFamily="34" charset="0"/>
                  <a:ea typeface="Verdana" pitchFamily="34" charset="0"/>
                  <a:cs typeface="Verdana" pitchFamily="34" charset="0"/>
                  <a:sym typeface="Symbol"/>
                </a:endParaRPr>
              </a:p>
              <a:p>
                <a:pPr algn="just"/>
                <a:endParaRPr lang="en-US" sz="1400" b="1" dirty="0" smtClean="0">
                  <a:latin typeface="Verdana" pitchFamily="34" charset="0"/>
                  <a:ea typeface="Verdana" pitchFamily="34" charset="0"/>
                  <a:cs typeface="Verdana" pitchFamily="34" charset="0"/>
                  <a:sym typeface="Symbol"/>
                </a:endParaRPr>
              </a:p>
              <a:p>
                <a:pPr algn="just"/>
                <a:r>
                  <a:rPr lang="en-US" sz="1400" b="1" dirty="0" smtClean="0">
                    <a:latin typeface="Verdana" pitchFamily="34" charset="0"/>
                    <a:ea typeface="Verdana" pitchFamily="34" charset="0"/>
                    <a:cs typeface="Verdana" pitchFamily="34" charset="0"/>
                    <a:sym typeface="Symbol"/>
                  </a:rPr>
                  <a:t>Uses a separate 16 bit address for I/O mapped devices  can generate 2</a:t>
                </a:r>
                <a:r>
                  <a:rPr lang="en-US" sz="1400" b="1" baseline="30000" dirty="0" smtClean="0">
                    <a:latin typeface="Verdana" pitchFamily="34" charset="0"/>
                    <a:ea typeface="Verdana" pitchFamily="34" charset="0"/>
                    <a:cs typeface="Verdana" pitchFamily="34" charset="0"/>
                    <a:sym typeface="Symbol"/>
                  </a:rPr>
                  <a:t>16</a:t>
                </a:r>
                <a:r>
                  <a:rPr lang="en-US" sz="1400" b="1" dirty="0" smtClean="0">
                    <a:latin typeface="Verdana" pitchFamily="34" charset="0"/>
                    <a:ea typeface="Verdana" pitchFamily="34" charset="0"/>
                    <a:cs typeface="Verdana" pitchFamily="34" charset="0"/>
                    <a:sym typeface="Symbol"/>
                  </a:rPr>
                  <a:t> = 64 k addresses.</a:t>
                </a:r>
              </a:p>
              <a:p>
                <a:pPr algn="just"/>
                <a:endParaRPr lang="en-US" sz="1400" b="1" dirty="0">
                  <a:latin typeface="Verdana" pitchFamily="34" charset="0"/>
                  <a:ea typeface="Verdana" pitchFamily="34" charset="0"/>
                  <a:cs typeface="Verdana" pitchFamily="34" charset="0"/>
                  <a:sym typeface="Symbol"/>
                </a:endParaRPr>
              </a:p>
              <a:p>
                <a:pPr algn="just"/>
                <a:r>
                  <a:rPr lang="en-US" sz="1400" b="1" dirty="0" smtClean="0">
                    <a:latin typeface="Verdana" pitchFamily="34" charset="0"/>
                    <a:ea typeface="Verdana" pitchFamily="34" charset="0"/>
                    <a:cs typeface="Verdana" pitchFamily="34" charset="0"/>
                    <a:sym typeface="Symbol"/>
                  </a:rPr>
                  <a:t>Operates in two modes: </a:t>
                </a:r>
                <a:r>
                  <a:rPr lang="en-US" sz="1400" b="1" dirty="0" smtClean="0">
                    <a:solidFill>
                      <a:srgbClr val="FF0066"/>
                    </a:solidFill>
                    <a:latin typeface="Verdana" pitchFamily="34" charset="0"/>
                    <a:ea typeface="Verdana" pitchFamily="34" charset="0"/>
                    <a:cs typeface="Verdana" pitchFamily="34" charset="0"/>
                    <a:sym typeface="Symbol"/>
                  </a:rPr>
                  <a:t>minimum mode </a:t>
                </a:r>
                <a:r>
                  <a:rPr lang="en-US" sz="1400" b="1" dirty="0" smtClean="0">
                    <a:latin typeface="Verdana" pitchFamily="34" charset="0"/>
                    <a:ea typeface="Verdana" pitchFamily="34" charset="0"/>
                    <a:cs typeface="Verdana" pitchFamily="34" charset="0"/>
                    <a:sym typeface="Symbol"/>
                  </a:rPr>
                  <a:t>and </a:t>
                </a:r>
                <a:r>
                  <a:rPr lang="en-US" sz="1400" b="1" dirty="0" smtClean="0">
                    <a:solidFill>
                      <a:srgbClr val="FF0066"/>
                    </a:solidFill>
                    <a:latin typeface="Verdana" pitchFamily="34" charset="0"/>
                    <a:ea typeface="Verdana" pitchFamily="34" charset="0"/>
                    <a:cs typeface="Verdana" pitchFamily="34" charset="0"/>
                    <a:sym typeface="Symbol"/>
                  </a:rPr>
                  <a:t>maximum mode</a:t>
                </a:r>
                <a:r>
                  <a:rPr lang="en-US" sz="1400" b="1" dirty="0" smtClean="0">
                    <a:latin typeface="Verdana" pitchFamily="34" charset="0"/>
                    <a:ea typeface="Verdana" pitchFamily="34" charset="0"/>
                    <a:cs typeface="Verdana" pitchFamily="34" charset="0"/>
                    <a:sym typeface="Symbol"/>
                  </a:rPr>
                  <a:t>, decided by the signal at MN and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sym typeface="Symbol"/>
                          </a:rPr>
                        </m:ctrlPr>
                      </m:accPr>
                      <m:e>
                        <m:r>
                          <a:rPr lang="en-US" sz="1400" b="1" i="0" smtClean="0">
                            <a:latin typeface="Cambria Math"/>
                            <a:ea typeface="Verdana" pitchFamily="34" charset="0"/>
                            <a:cs typeface="Verdana" pitchFamily="34" charset="0"/>
                            <a:sym typeface="Symbol"/>
                          </a:rPr>
                          <m:t>𝐌𝐗</m:t>
                        </m:r>
                      </m:e>
                    </m:acc>
                  </m:oMath>
                </a14:m>
                <a:r>
                  <a:rPr lang="en-US" sz="1400" b="1" dirty="0" smtClean="0">
                    <a:latin typeface="Verdana" pitchFamily="34" charset="0"/>
                    <a:ea typeface="Verdana" pitchFamily="34" charset="0"/>
                    <a:cs typeface="Verdana" pitchFamily="34" charset="0"/>
                    <a:sym typeface="Symbol"/>
                  </a:rPr>
                  <a:t> pins.</a:t>
                </a:r>
                <a:endParaRPr lang="en-US" sz="1400" b="1" dirty="0">
                  <a:latin typeface="Verdana" pitchFamily="34" charset="0"/>
                  <a:ea typeface="Verdana" pitchFamily="34" charset="0"/>
                  <a:cs typeface="Verdana"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24400" y="1568708"/>
                <a:ext cx="4191000" cy="3108543"/>
              </a:xfrm>
              <a:prstGeom prst="rect">
                <a:avLst/>
              </a:prstGeom>
              <a:blipFill rotWithShape="1">
                <a:blip r:embed="rId3"/>
                <a:stretch>
                  <a:fillRect l="-291" t="-196" r="-291" b="-98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85E6815B-E59C-4D87-B1F6-ECBDD22AF1DC}" type="slidenum">
              <a:rPr lang="en-US" smtClean="0"/>
              <a:pPr/>
              <a:t>6</a:t>
            </a:fld>
            <a:endParaRPr lang="en-US" dirty="0"/>
          </a:p>
        </p:txBody>
      </p:sp>
    </p:spTree>
    <p:extLst>
      <p:ext uri="{BB962C8B-B14F-4D97-AF65-F5344CB8AC3E}">
        <p14:creationId xmlns:p14="http://schemas.microsoft.com/office/powerpoint/2010/main" val="24657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036E-6 L 3.33333E-6 0.11933 " pathEditMode="relative" rAng="0" ptsTypes="AA">
                                      <p:cBhvr>
                                        <p:cTn id="6" dur="500" fill="hold"/>
                                        <p:tgtEl>
                                          <p:spTgt spid="4"/>
                                        </p:tgtEl>
                                        <p:attrNameLst>
                                          <p:attrName>ppt_x</p:attrName>
                                          <p:attrName>ppt_y</p:attrName>
                                        </p:attrNameLst>
                                      </p:cBhvr>
                                      <p:rCtr x="0" y="59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1933 L 3.33333E-6 0.25254 " pathEditMode="relative" rAng="0" ptsTypes="AA">
                                      <p:cBhvr>
                                        <p:cTn id="10" dur="500" fill="hold"/>
                                        <p:tgtEl>
                                          <p:spTgt spid="4"/>
                                        </p:tgtEl>
                                        <p:attrNameLst>
                                          <p:attrName>ppt_x</p:attrName>
                                          <p:attrName>ppt_y</p:attrName>
                                        </p:attrNameLst>
                                      </p:cBhvr>
                                      <p:rCtr x="0" y="666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5254 L 3.33333E-6 0.38575 " pathEditMode="relative" rAng="0" ptsTypes="AA">
                                      <p:cBhvr>
                                        <p:cTn id="14" dur="500" fill="hold"/>
                                        <p:tgtEl>
                                          <p:spTgt spid="4"/>
                                        </p:tgtEl>
                                        <p:attrNameLst>
                                          <p:attrName>ppt_x</p:attrName>
                                          <p:attrName>ppt_y</p:attrName>
                                        </p:attrNameLst>
                                      </p:cBhvr>
                                      <p:rCtr x="0" y="666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8575 L 3.33333E-6 0.54116 " pathEditMode="relative" rAng="0" ptsTypes="AA">
                                      <p:cBhvr>
                                        <p:cTn id="18" dur="500" fill="hold"/>
                                        <p:tgtEl>
                                          <p:spTgt spid="4"/>
                                        </p:tgtEl>
                                        <p:attrNameLst>
                                          <p:attrName>ppt_x</p:attrName>
                                          <p:attrName>ppt_y</p:attrName>
                                        </p:attrNameLst>
                                      </p:cBhvr>
                                      <p:rCtr x="0" y="777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4"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42" presetClass="path" presetSubtype="0" accel="50000" decel="50000" fill="hold" grpId="1" nodeType="withEffect">
                                  <p:stCondLst>
                                    <p:cond delay="0"/>
                                  </p:stCondLst>
                                  <p:childTnLst>
                                    <p:animMotion origin="layout" path="M -3.33333E-6 -1.11933E-6 L -3.33333E-6 0.11795 " pathEditMode="relative" rAng="0" ptsTypes="AA">
                                      <p:cBhvr>
                                        <p:cTn id="34" dur="500" fill="hold"/>
                                        <p:tgtEl>
                                          <p:spTgt spid="10"/>
                                        </p:tgtEl>
                                        <p:attrNameLst>
                                          <p:attrName>ppt_x</p:attrName>
                                          <p:attrName>ppt_y</p:attrName>
                                        </p:attrNameLst>
                                      </p:cBhvr>
                                      <p:rCtr x="0" y="5897"/>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3.33333E-6 0.11795 L -3.33333E-6 0.24006 " pathEditMode="relative" rAng="0" ptsTypes="AA">
                                      <p:cBhvr>
                                        <p:cTn id="38" dur="500" fill="hold"/>
                                        <p:tgtEl>
                                          <p:spTgt spid="10"/>
                                        </p:tgtEl>
                                        <p:attrNameLst>
                                          <p:attrName>ppt_x</p:attrName>
                                          <p:attrName>ppt_y</p:attrName>
                                        </p:attrNameLst>
                                      </p:cBhvr>
                                      <p:rCtr x="0" y="6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9" grpId="0" animBg="1"/>
      <p:bldP spid="9" grpId="1" animBg="1"/>
      <p:bldP spid="4" grpId="0" animBg="1"/>
      <p:bldP spid="4" grpId="1" animBg="1"/>
      <p:bldP spid="4" grpId="2" animBg="1"/>
      <p:bldP spid="4" grpId="3" animBg="1"/>
      <p:bldP spid="4" grpId="4"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2656" y="1967552"/>
            <a:ext cx="5374944" cy="2909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Data Transfer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Arithmetic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Logical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String manipulation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Process Control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Control Transfer Instructions</a:t>
            </a:r>
            <a:endParaRPr lang="en-US" sz="1600" b="1" dirty="0">
              <a:solidFill>
                <a:srgbClr val="FF0066"/>
              </a:solidFill>
              <a:latin typeface="Verdana" pitchFamily="34" charset="0"/>
              <a:ea typeface="Verdana" pitchFamily="34" charset="0"/>
              <a:cs typeface="Verdana" pitchFamily="34" charset="0"/>
            </a:endParaRPr>
          </a:p>
          <a:p>
            <a:pPr marL="342900" indent="-342900">
              <a:buAutoNum type="arabicPeriod"/>
            </a:pPr>
            <a:endParaRPr lang="en-US" sz="1600" b="1" dirty="0">
              <a:solidFill>
                <a:srgbClr val="FF0066"/>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498144" y="1371600"/>
            <a:ext cx="5216856" cy="338554"/>
          </a:xfrm>
          <a:prstGeom prst="rect">
            <a:avLst/>
          </a:prstGeom>
          <a:noFill/>
        </p:spPr>
        <p:txBody>
          <a:bodyPr wrap="square" rtlCol="0">
            <a:spAutoFit/>
          </a:bodyPr>
          <a:lstStyle/>
          <a:p>
            <a:r>
              <a:rPr lang="en-US" sz="1600" b="1" dirty="0" smtClean="0">
                <a:latin typeface="Verdana" pitchFamily="34" charset="0"/>
                <a:ea typeface="Verdana" pitchFamily="34" charset="0"/>
                <a:cs typeface="Verdana" pitchFamily="34" charset="0"/>
              </a:rPr>
              <a:t>8086 supports 6 types of instructions.</a:t>
            </a:r>
          </a:p>
        </p:txBody>
      </p:sp>
    </p:spTree>
    <p:extLst>
      <p:ext uri="{BB962C8B-B14F-4D97-AF65-F5344CB8AC3E}">
        <p14:creationId xmlns:p14="http://schemas.microsoft.com/office/powerpoint/2010/main" val="415064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1738952"/>
            <a:ext cx="7924800" cy="762000"/>
          </a:xfrm>
          <a:prstGeom prst="roundRect">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533400" y="1752600"/>
            <a:ext cx="8001000" cy="3693319"/>
          </a:xfrm>
          <a:prstGeom prst="rect">
            <a:avLst/>
          </a:prstGeom>
          <a:noFill/>
        </p:spPr>
        <p:txBody>
          <a:bodyPr wrap="square" rtlCol="0">
            <a:spAutoFit/>
          </a:bodyPr>
          <a:lstStyle/>
          <a:p>
            <a:pPr algn="ctr"/>
            <a:r>
              <a:rPr lang="en-US" b="1" dirty="0" smtClean="0"/>
              <a:t>Instructions that are used to transfer data/ address in to registers, memory locations and I/O ports.</a:t>
            </a:r>
          </a:p>
          <a:p>
            <a:pPr algn="ctr"/>
            <a:endParaRPr lang="en-US" b="1" dirty="0"/>
          </a:p>
          <a:p>
            <a:pPr algn="ctr"/>
            <a:r>
              <a:rPr lang="en-US" b="1" dirty="0" smtClean="0"/>
              <a:t>Generally involve two operands: Source operand and Destination operand of the same size.</a:t>
            </a:r>
          </a:p>
          <a:p>
            <a:pPr algn="ctr"/>
            <a:endParaRPr lang="en-US" b="1" dirty="0"/>
          </a:p>
          <a:p>
            <a:pPr algn="ctr"/>
            <a:r>
              <a:rPr lang="en-US" b="1" dirty="0" smtClean="0">
                <a:solidFill>
                  <a:srgbClr val="C00000"/>
                </a:solidFill>
              </a:rPr>
              <a:t>Source</a:t>
            </a:r>
            <a:r>
              <a:rPr lang="en-US" b="1" dirty="0" smtClean="0"/>
              <a:t>: Register or a memory location or an immediate data</a:t>
            </a:r>
          </a:p>
          <a:p>
            <a:pPr algn="ctr"/>
            <a:r>
              <a:rPr lang="en-US" b="1" dirty="0" smtClean="0">
                <a:solidFill>
                  <a:srgbClr val="C00000"/>
                </a:solidFill>
              </a:rPr>
              <a:t>Destination</a:t>
            </a:r>
            <a:r>
              <a:rPr lang="en-US" b="1" dirty="0" smtClean="0"/>
              <a:t> : Register or a memory location. </a:t>
            </a:r>
          </a:p>
          <a:p>
            <a:pPr algn="ctr"/>
            <a:endParaRPr lang="en-US" b="1" dirty="0"/>
          </a:p>
          <a:p>
            <a:pPr algn="ctr"/>
            <a:r>
              <a:rPr lang="en-US" b="1" dirty="0" smtClean="0"/>
              <a:t>The size should be a either a byte or a word.</a:t>
            </a:r>
          </a:p>
          <a:p>
            <a:pPr algn="ctr"/>
            <a:endParaRPr lang="en-US" b="1" dirty="0"/>
          </a:p>
          <a:p>
            <a:pPr algn="ctr"/>
            <a:r>
              <a:rPr lang="en-US" b="1" dirty="0" smtClean="0"/>
              <a:t>A 8-bit data can only be moved to 8-bit register/ memory and a 16-bit data </a:t>
            </a:r>
            <a:r>
              <a:rPr lang="en-US" b="1" dirty="0"/>
              <a:t>can </a:t>
            </a:r>
            <a:r>
              <a:rPr lang="en-US" b="1" dirty="0" smtClean="0"/>
              <a:t>be </a:t>
            </a:r>
            <a:r>
              <a:rPr lang="en-US" b="1" dirty="0"/>
              <a:t>moved to </a:t>
            </a:r>
            <a:r>
              <a:rPr lang="en-US" b="1" dirty="0" smtClean="0"/>
              <a:t>16-bit </a:t>
            </a:r>
            <a:r>
              <a:rPr lang="en-US" b="1" dirty="0"/>
              <a:t>register/ </a:t>
            </a:r>
            <a:r>
              <a:rPr lang="en-US" b="1" dirty="0" smtClean="0"/>
              <a:t>memory. </a:t>
            </a:r>
            <a:endParaRPr lang="en-US" b="1" dirty="0"/>
          </a:p>
        </p:txBody>
      </p:sp>
    </p:spTree>
    <p:extLst>
      <p:ext uri="{BB962C8B-B14F-4D97-AF65-F5344CB8AC3E}">
        <p14:creationId xmlns:p14="http://schemas.microsoft.com/office/powerpoint/2010/main" val="29011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73988E-6 L 3.33333E-6 0.12427 " pathEditMode="relative" rAng="0" ptsTypes="AA">
                                      <p:cBhvr>
                                        <p:cTn id="6" dur="500" fill="hold"/>
                                        <p:tgtEl>
                                          <p:spTgt spid="7"/>
                                        </p:tgtEl>
                                        <p:attrNameLst>
                                          <p:attrName>ppt_x</p:attrName>
                                          <p:attrName>ppt_y</p:attrName>
                                        </p:attrNameLst>
                                      </p:cBhvr>
                                      <p:rCtr x="0" y="620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2419 L 3.33333E-6 0.2352 " pathEditMode="relative" rAng="0" ptsTypes="AA">
                                      <p:cBhvr>
                                        <p:cTn id="10" dur="500" fill="hold"/>
                                        <p:tgtEl>
                                          <p:spTgt spid="7"/>
                                        </p:tgtEl>
                                        <p:attrNameLst>
                                          <p:attrName>ppt_x</p:attrName>
                                          <p:attrName>ppt_y</p:attrName>
                                        </p:attrNameLst>
                                      </p:cBhvr>
                                      <p:rCtr x="0" y="555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352 L 3.33333E-6 0.33511 " pathEditMode="relative" rAng="0" ptsTypes="AA">
                                      <p:cBhvr>
                                        <p:cTn id="14" dur="500" fill="hold"/>
                                        <p:tgtEl>
                                          <p:spTgt spid="7"/>
                                        </p:tgtEl>
                                        <p:attrNameLst>
                                          <p:attrName>ppt_x</p:attrName>
                                          <p:attrName>ppt_y</p:attrName>
                                        </p:attrNameLst>
                                      </p:cBhvr>
                                      <p:rCtr x="0" y="4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3511 L 3.33333E-6 0.43502 " pathEditMode="relative" rAng="0" ptsTypes="AA">
                                      <p:cBhvr>
                                        <p:cTn id="18" dur="500" fill="hold"/>
                                        <p:tgtEl>
                                          <p:spTgt spid="7"/>
                                        </p:tgtEl>
                                        <p:attrNameLst>
                                          <p:attrName>ppt_x</p:attrName>
                                          <p:attrName>ppt_y</p:attrName>
                                        </p:attrNameLst>
                                      </p:cBhvr>
                                      <p:rCtr x="0" y="4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58140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2794780"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616725137"/>
              </p:ext>
            </p:extLst>
          </p:nvPr>
        </p:nvGraphicFramePr>
        <p:xfrm>
          <a:off x="533400" y="1905000"/>
          <a:ext cx="8153400" cy="24721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smtClean="0">
                          <a:solidFill>
                            <a:srgbClr val="FF0000"/>
                          </a:solidFill>
                        </a:rPr>
                        <a:t>MOV reg2/ </a:t>
                      </a:r>
                      <a:r>
                        <a:rPr lang="en-US" sz="1400" b="1" dirty="0" err="1" smtClean="0">
                          <a:solidFill>
                            <a:srgbClr val="FF0000"/>
                          </a:solidFill>
                        </a:rPr>
                        <a:t>mem</a:t>
                      </a:r>
                      <a:r>
                        <a:rPr lang="en-US" sz="1400" b="1" dirty="0" smtClean="0">
                          <a:solidFill>
                            <a:srgbClr val="FF0000"/>
                          </a:solidFill>
                        </a:rPr>
                        <a:t>, reg1/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MOV reg2, reg1 </a:t>
                      </a:r>
                    </a:p>
                    <a:p>
                      <a:r>
                        <a:rPr lang="en-US" sz="1400" b="1" dirty="0" smtClean="0">
                          <a:solidFill>
                            <a:schemeClr val="tx1"/>
                          </a:solidFill>
                        </a:rPr>
                        <a:t>MOV </a:t>
                      </a:r>
                      <a:r>
                        <a:rPr lang="en-US" sz="1400" b="1" dirty="0" err="1" smtClean="0">
                          <a:solidFill>
                            <a:schemeClr val="tx1"/>
                          </a:solidFill>
                        </a:rPr>
                        <a:t>mem</a:t>
                      </a:r>
                      <a:r>
                        <a:rPr lang="en-US" sz="1400" b="1" dirty="0" smtClean="0">
                          <a:solidFill>
                            <a:schemeClr val="tx1"/>
                          </a:solidFill>
                        </a:rPr>
                        <a:t>,</a:t>
                      </a:r>
                      <a:r>
                        <a:rPr lang="en-US" sz="1400" b="1" baseline="0" dirty="0" smtClean="0">
                          <a:solidFill>
                            <a:schemeClr val="tx1"/>
                          </a:solidFill>
                        </a:rPr>
                        <a:t> reg1</a:t>
                      </a:r>
                    </a:p>
                    <a:p>
                      <a:r>
                        <a:rPr lang="en-US" sz="1400" b="1" baseline="0" dirty="0" smtClean="0">
                          <a:solidFill>
                            <a:schemeClr val="tx1"/>
                          </a:solidFill>
                        </a:rPr>
                        <a:t>MOV reg2, </a:t>
                      </a:r>
                      <a:r>
                        <a:rPr lang="en-US" sz="1400" b="1" baseline="0"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 </a:t>
                      </a:r>
                    </a:p>
                    <a:p>
                      <a:r>
                        <a:rPr lang="en-US" sz="1400" b="1" dirty="0" smtClean="0">
                          <a:solidFill>
                            <a:schemeClr val="tx1"/>
                          </a:solidFill>
                          <a:sym typeface="Symbol"/>
                        </a:rPr>
                        <a:t>(reg2)</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100568">
                <a:tc>
                  <a:txBody>
                    <a:bodyPr/>
                    <a:lstStyle/>
                    <a:p>
                      <a:r>
                        <a:rPr lang="en-US" sz="1400" b="1" dirty="0" smtClean="0">
                          <a:solidFill>
                            <a:srgbClr val="FF0000"/>
                          </a:solidFill>
                        </a:rPr>
                        <a:t>MOV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MOV </a:t>
                      </a:r>
                      <a:r>
                        <a:rPr lang="en-US" sz="1400" b="1" dirty="0" err="1" smtClean="0">
                          <a:solidFill>
                            <a:schemeClr val="tx1"/>
                          </a:solidFill>
                        </a:rPr>
                        <a:t>reg</a:t>
                      </a:r>
                      <a:r>
                        <a:rPr lang="en-US" sz="1400" b="1" dirty="0" smtClean="0">
                          <a:solidFill>
                            <a:schemeClr val="tx1"/>
                          </a:solidFill>
                        </a:rPr>
                        <a:t>, data</a:t>
                      </a:r>
                    </a:p>
                    <a:p>
                      <a:r>
                        <a:rPr lang="en-US" sz="1400" b="1" dirty="0" smtClean="0">
                          <a:solidFill>
                            <a:schemeClr val="tx1"/>
                          </a:solidFill>
                        </a:rPr>
                        <a:t>MOV </a:t>
                      </a:r>
                      <a:r>
                        <a:rPr lang="en-US" sz="1400" b="1" dirty="0" err="1" smtClean="0">
                          <a:solidFill>
                            <a:schemeClr val="tx1"/>
                          </a:solidFill>
                        </a:rPr>
                        <a:t>mem</a:t>
                      </a:r>
                      <a:r>
                        <a:rPr lang="en-US" sz="1400" b="1"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70824284"/>
              </p:ext>
            </p:extLst>
          </p:nvPr>
        </p:nvGraphicFramePr>
        <p:xfrm>
          <a:off x="533400" y="4419600"/>
          <a:ext cx="8153400" cy="11767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smtClean="0">
                          <a:solidFill>
                            <a:srgbClr val="FF0000"/>
                          </a:solidFill>
                        </a:rPr>
                        <a:t>XCHG reg2/ </a:t>
                      </a:r>
                      <a:r>
                        <a:rPr lang="en-US" sz="1400" b="1" dirty="0" err="1" smtClean="0">
                          <a:solidFill>
                            <a:srgbClr val="FF0000"/>
                          </a:solidFill>
                        </a:rPr>
                        <a:t>mem</a:t>
                      </a:r>
                      <a:r>
                        <a:rPr lang="en-US" sz="1400" b="1" dirty="0" smtClean="0">
                          <a:solidFill>
                            <a:srgbClr val="FF0000"/>
                          </a:solidFill>
                        </a:rPr>
                        <a:t>, reg1</a:t>
                      </a:r>
                    </a:p>
                    <a:p>
                      <a:endParaRPr lang="en-US" sz="1400" b="1" dirty="0" smtClean="0">
                        <a:solidFill>
                          <a:srgbClr val="FF0000"/>
                        </a:solidFill>
                      </a:endParaRPr>
                    </a:p>
                    <a:p>
                      <a:r>
                        <a:rPr lang="en-US" sz="1400" b="1" dirty="0" smtClean="0">
                          <a:solidFill>
                            <a:schemeClr val="tx1"/>
                          </a:solidFill>
                        </a:rPr>
                        <a:t>XCHG reg2, reg1</a:t>
                      </a:r>
                    </a:p>
                    <a:p>
                      <a:r>
                        <a:rPr lang="en-US" sz="1400" b="1" dirty="0" smtClean="0">
                          <a:solidFill>
                            <a:schemeClr val="tx1"/>
                          </a:solidFill>
                        </a:rPr>
                        <a:t>XCHG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 </a:t>
                      </a: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525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206220" y="975570"/>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6096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4447736" y="97695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9906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497558242"/>
              </p:ext>
            </p:extLst>
          </p:nvPr>
        </p:nvGraphicFramePr>
        <p:xfrm>
          <a:off x="533400" y="14478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smtClean="0">
                          <a:solidFill>
                            <a:srgbClr val="FF0000"/>
                          </a:solidFill>
                        </a:rPr>
                        <a:t>PUSH reg16/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PUSH reg16</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PUSH </a:t>
                      </a:r>
                      <a:r>
                        <a:rPr lang="en-US" sz="1400" b="1"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(SP) </a:t>
                      </a:r>
                      <a:r>
                        <a:rPr lang="en-US" sz="1400" b="1" dirty="0" smtClean="0">
                          <a:solidFill>
                            <a:schemeClr val="tx1"/>
                          </a:solidFill>
                          <a:sym typeface="Symbol"/>
                        </a:rPr>
                        <a:t> (SP) – 2</a:t>
                      </a: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endParaRPr lang="en-US" sz="1400" b="1" dirty="0" smtClean="0">
                        <a:solidFill>
                          <a:schemeClr val="tx1"/>
                        </a:solidFill>
                        <a:sym typeface="Symbol"/>
                      </a:endParaRP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(reg16) </a:t>
                      </a: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(SP) </a:t>
                      </a:r>
                      <a:r>
                        <a:rPr lang="en-US" sz="1400" b="1" dirty="0" smtClean="0">
                          <a:solidFill>
                            <a:schemeClr val="tx1"/>
                          </a:solidFill>
                          <a:sym typeface="Symbol"/>
                        </a:rPr>
                        <a:t> (SP) – 2</a:t>
                      </a: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endParaRPr lang="en-US" sz="1400" b="1" dirty="0" smtClean="0">
                        <a:solidFill>
                          <a:schemeClr val="tx1"/>
                        </a:solidFill>
                        <a:sym typeface="Symbol"/>
                      </a:endParaRP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44758373"/>
              </p:ext>
            </p:extLst>
          </p:nvPr>
        </p:nvGraphicFramePr>
        <p:xfrm>
          <a:off x="533400" y="39624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smtClean="0">
                          <a:solidFill>
                            <a:srgbClr val="FF0000"/>
                          </a:solidFill>
                        </a:rPr>
                        <a:t>POP reg16/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POP reg16</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POP </a:t>
                      </a:r>
                      <a:r>
                        <a:rPr lang="en-US" sz="1400" b="1"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(reg16)  (MA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(SP) </a:t>
                      </a:r>
                      <a:r>
                        <a:rPr lang="en-US" sz="1400" b="1" dirty="0" smtClean="0">
                          <a:solidFill>
                            <a:schemeClr val="tx1"/>
                          </a:solidFill>
                          <a:sym typeface="Symbol"/>
                        </a:rPr>
                        <a:t> (SP) + 2</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  (MA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(SP) </a:t>
                      </a:r>
                      <a:r>
                        <a:rPr lang="en-US" sz="1400" b="1" dirty="0" smtClean="0">
                          <a:solidFill>
                            <a:schemeClr val="tx1"/>
                          </a:solidFill>
                          <a:sym typeface="Symbol"/>
                        </a:rPr>
                        <a:t> (SP) + 2</a:t>
                      </a:r>
                    </a:p>
                    <a:p>
                      <a:endParaRPr lang="en-US" sz="1400" b="1" dirty="0" smtClean="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6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553200" y="1281332"/>
            <a:ext cx="54127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6024566" y="1282714"/>
            <a:ext cx="44733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696588934"/>
              </p:ext>
            </p:extLst>
          </p:nvPr>
        </p:nvGraphicFramePr>
        <p:xfrm>
          <a:off x="457200" y="2167368"/>
          <a:ext cx="4056228" cy="3337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379828">
                  <a:extLst>
                    <a:ext uri="{9D8B030D-6E8A-4147-A177-3AD203B41FA5}">
                      <a16:colId xmlns:a16="http://schemas.microsoft.com/office/drawing/2014/main" val="20001"/>
                    </a:ext>
                  </a:extLst>
                </a:gridCol>
              </a:tblGrid>
              <a:tr h="1752600">
                <a:tc>
                  <a:txBody>
                    <a:bodyPr/>
                    <a:lstStyle/>
                    <a:p>
                      <a:r>
                        <a:rPr lang="en-US" sz="1400" b="1" dirty="0" smtClean="0">
                          <a:solidFill>
                            <a:srgbClr val="FF0000"/>
                          </a:solidFill>
                        </a:rPr>
                        <a:t>IN A, [DX]</a:t>
                      </a:r>
                    </a:p>
                    <a:p>
                      <a:endParaRPr lang="en-US" sz="1400" b="1" dirty="0" smtClean="0">
                        <a:solidFill>
                          <a:srgbClr val="FF0000"/>
                        </a:solidFill>
                      </a:endParaRPr>
                    </a:p>
                    <a:p>
                      <a:r>
                        <a:rPr lang="en-US" sz="1400" b="1" dirty="0" smtClean="0">
                          <a:solidFill>
                            <a:schemeClr val="tx1"/>
                          </a:solidFill>
                        </a:rPr>
                        <a:t>IN AL, [DX]</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 AX, [DX]</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rPr>
                        <a:t>(AL) </a:t>
                      </a:r>
                      <a:r>
                        <a:rPr lang="en-US" sz="1400" b="1" dirty="0" smtClean="0">
                          <a:solidFill>
                            <a:schemeClr val="tx1"/>
                          </a:solidFill>
                          <a:sym typeface="Symbol"/>
                        </a:rPr>
                        <a:t> (PORT) </a:t>
                      </a: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rPr>
                        <a:t>(AX) </a:t>
                      </a:r>
                      <a:r>
                        <a:rPr lang="en-US" sz="1400" b="1" dirty="0" smtClean="0">
                          <a:solidFill>
                            <a:schemeClr val="tx1"/>
                          </a:solidFill>
                          <a:sym typeface="Symbol"/>
                        </a:rPr>
                        <a:t> (PORT) </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337832">
                <a:tc>
                  <a:txBody>
                    <a:bodyPr/>
                    <a:lstStyle/>
                    <a:p>
                      <a:endParaRPr lang="en-US" sz="1400" b="1" dirty="0" smtClean="0">
                        <a:solidFill>
                          <a:srgbClr val="FF0000"/>
                        </a:solidFill>
                      </a:endParaRPr>
                    </a:p>
                    <a:p>
                      <a:r>
                        <a:rPr lang="en-US" sz="1400" b="1" dirty="0" smtClean="0">
                          <a:solidFill>
                            <a:srgbClr val="FF0000"/>
                          </a:solidFill>
                        </a:rPr>
                        <a:t>IN A, addr8</a:t>
                      </a:r>
                    </a:p>
                    <a:p>
                      <a:endParaRPr lang="en-US" sz="1400" b="1" dirty="0" smtClean="0">
                        <a:solidFill>
                          <a:srgbClr val="FF0000"/>
                        </a:solidFill>
                      </a:endParaRPr>
                    </a:p>
                    <a:p>
                      <a:r>
                        <a:rPr lang="en-US" sz="1400" b="1" dirty="0" smtClean="0">
                          <a:solidFill>
                            <a:schemeClr val="tx1"/>
                          </a:solidFill>
                        </a:rPr>
                        <a:t>IN AL, addr8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 AX, addr8</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(AL) </a:t>
                      </a:r>
                      <a:r>
                        <a:rPr lang="en-US" sz="1400" b="1" dirty="0" smtClean="0">
                          <a:solidFill>
                            <a:schemeClr val="tx1"/>
                          </a:solidFill>
                          <a:sym typeface="Symbol"/>
                        </a:rPr>
                        <a:t> (addr8) </a:t>
                      </a:r>
                    </a:p>
                    <a:p>
                      <a:endParaRPr lang="en-US" sz="1400" b="1" dirty="0" smtClean="0">
                        <a:solidFill>
                          <a:schemeClr val="tx1"/>
                        </a:solidFill>
                      </a:endParaRPr>
                    </a:p>
                    <a:p>
                      <a:r>
                        <a:rPr lang="en-US" sz="1400" b="1" dirty="0" smtClean="0">
                          <a:solidFill>
                            <a:schemeClr val="tx1"/>
                          </a:solidFill>
                        </a:rPr>
                        <a:t>(AX) </a:t>
                      </a:r>
                      <a:r>
                        <a:rPr lang="en-US" sz="1400" b="1" dirty="0" smtClean="0">
                          <a:solidFill>
                            <a:schemeClr val="tx1"/>
                          </a:solidFill>
                          <a:sym typeface="Symbol"/>
                        </a:rPr>
                        <a:t> (addr8)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90617268"/>
              </p:ext>
            </p:extLst>
          </p:nvPr>
        </p:nvGraphicFramePr>
        <p:xfrm>
          <a:off x="4724400" y="2133600"/>
          <a:ext cx="4191000" cy="3377943"/>
        </p:xfrm>
        <a:graphic>
          <a:graphicData uri="http://schemas.openxmlformats.org/drawingml/2006/table">
            <a:tbl>
              <a:tblPr firstRow="1" bandRow="1">
                <a:tableStyleId>{5C22544A-7EE6-4342-B048-85BDC9FD1C3A}</a:tableStyleId>
              </a:tblPr>
              <a:tblGrid>
                <a:gridCol w="1919243">
                  <a:extLst>
                    <a:ext uri="{9D8B030D-6E8A-4147-A177-3AD203B41FA5}">
                      <a16:colId xmlns:a16="http://schemas.microsoft.com/office/drawing/2014/main" val="20000"/>
                    </a:ext>
                  </a:extLst>
                </a:gridCol>
                <a:gridCol w="2271757">
                  <a:extLst>
                    <a:ext uri="{9D8B030D-6E8A-4147-A177-3AD203B41FA5}">
                      <a16:colId xmlns:a16="http://schemas.microsoft.com/office/drawing/2014/main" val="20001"/>
                    </a:ext>
                  </a:extLst>
                </a:gridCol>
              </a:tblGrid>
              <a:tr h="1792983">
                <a:tc>
                  <a:txBody>
                    <a:bodyPr/>
                    <a:lstStyle/>
                    <a:p>
                      <a:r>
                        <a:rPr lang="en-US" sz="1400" b="1" dirty="0" smtClean="0">
                          <a:solidFill>
                            <a:srgbClr val="FF0000"/>
                          </a:solidFill>
                        </a:rPr>
                        <a:t>OUT [DX], A</a:t>
                      </a:r>
                    </a:p>
                    <a:p>
                      <a:endParaRPr lang="en-US" sz="1400" b="1" dirty="0" smtClean="0">
                        <a:solidFill>
                          <a:srgbClr val="FF0000"/>
                        </a:solidFill>
                      </a:endParaRPr>
                    </a:p>
                    <a:p>
                      <a:r>
                        <a:rPr lang="en-US" sz="1400" b="1" dirty="0" smtClean="0">
                          <a:solidFill>
                            <a:schemeClr val="tx1"/>
                          </a:solidFill>
                        </a:rPr>
                        <a:t>OUT [DX], AL</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OUT [DX], AX</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sym typeface="Symbol"/>
                        </a:rPr>
                        <a:t>(PORT)  (AL)</a:t>
                      </a: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sym typeface="Symbol"/>
                        </a:rPr>
                        <a:t>(PORT)  (AX)</a:t>
                      </a:r>
                    </a:p>
                  </a:txBody>
                  <a:tcPr>
                    <a:solidFill>
                      <a:srgbClr val="99FF66"/>
                    </a:solidFill>
                  </a:tcPr>
                </a:tc>
                <a:extLst>
                  <a:ext uri="{0D108BD9-81ED-4DB2-BD59-A6C34878D82A}">
                    <a16:rowId xmlns:a16="http://schemas.microsoft.com/office/drawing/2014/main" val="10000"/>
                  </a:ext>
                </a:extLst>
              </a:tr>
              <a:tr h="1331217">
                <a:tc>
                  <a:txBody>
                    <a:bodyPr/>
                    <a:lstStyle/>
                    <a:p>
                      <a:endParaRPr lang="en-US" sz="1400" b="1" dirty="0" smtClean="0">
                        <a:solidFill>
                          <a:srgbClr val="FF0000"/>
                        </a:solidFill>
                      </a:endParaRPr>
                    </a:p>
                    <a:p>
                      <a:r>
                        <a:rPr lang="en-US" sz="1400" b="1" dirty="0" smtClean="0">
                          <a:solidFill>
                            <a:srgbClr val="FF0000"/>
                          </a:solidFill>
                        </a:rPr>
                        <a:t>OUT addr8, A</a:t>
                      </a:r>
                    </a:p>
                    <a:p>
                      <a:endParaRPr lang="en-US" sz="1400" b="1" dirty="0" smtClean="0">
                        <a:solidFill>
                          <a:srgbClr val="FF0000"/>
                        </a:solidFill>
                      </a:endParaRPr>
                    </a:p>
                    <a:p>
                      <a:r>
                        <a:rPr lang="en-US" sz="1400" b="1" dirty="0" smtClean="0">
                          <a:solidFill>
                            <a:schemeClr val="tx1"/>
                          </a:solidFill>
                        </a:rPr>
                        <a:t>OUT addr8, AL</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OUT addr8, AX</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sym typeface="Symbol"/>
                        </a:rPr>
                        <a:t>(addr8)   (AL)</a:t>
                      </a:r>
                    </a:p>
                    <a:p>
                      <a:endParaRPr lang="en-US" sz="1400" b="1" dirty="0" smtClean="0">
                        <a:solidFill>
                          <a:schemeClr val="tx1"/>
                        </a:solidFill>
                      </a:endParaRPr>
                    </a:p>
                    <a:p>
                      <a:r>
                        <a:rPr lang="en-US" sz="1400" b="1" dirty="0" smtClean="0">
                          <a:solidFill>
                            <a:schemeClr val="tx1"/>
                          </a:solidFill>
                          <a:sym typeface="Symbol"/>
                        </a:rPr>
                        <a:t>(addr8)   </a:t>
                      </a:r>
                      <a:r>
                        <a:rPr lang="en-US" sz="1400" b="1" dirty="0" smtClean="0">
                          <a:solidFill>
                            <a:schemeClr val="tx1"/>
                          </a:solidFill>
                        </a:rPr>
                        <a:t>(AX) </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64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227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05926413"/>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ADD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ADC reg2, reg1</a:t>
                      </a:r>
                    </a:p>
                    <a:p>
                      <a:r>
                        <a:rPr lang="en-US" sz="1400" b="1" dirty="0" smtClean="0">
                          <a:solidFill>
                            <a:schemeClr val="tx1"/>
                          </a:solidFill>
                        </a:rPr>
                        <a:t>ADC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ADC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ADD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ADD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ADD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ADD A, data</a:t>
                      </a:r>
                    </a:p>
                    <a:p>
                      <a:endParaRPr lang="en-US" sz="1400" b="1" dirty="0" smtClean="0">
                        <a:solidFill>
                          <a:schemeClr val="tx1"/>
                        </a:solidFill>
                      </a:endParaRPr>
                    </a:p>
                    <a:p>
                      <a:r>
                        <a:rPr lang="en-US" sz="1400" b="1" dirty="0" smtClean="0">
                          <a:solidFill>
                            <a:schemeClr val="tx1"/>
                          </a:solidFill>
                        </a:rPr>
                        <a:t>ADD</a:t>
                      </a:r>
                      <a:r>
                        <a:rPr lang="en-US" sz="1400" b="1" baseline="0" dirty="0" smtClean="0">
                          <a:solidFill>
                            <a:schemeClr val="tx1"/>
                          </a:solidFill>
                        </a:rPr>
                        <a:t> AL, data8</a:t>
                      </a:r>
                    </a:p>
                    <a:p>
                      <a:r>
                        <a:rPr lang="en-US" sz="1400" b="1" baseline="0" dirty="0" smtClean="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13529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74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19365693"/>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ADC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ADC reg2, reg1</a:t>
                      </a:r>
                    </a:p>
                    <a:p>
                      <a:r>
                        <a:rPr lang="en-US" sz="1400" b="1" dirty="0" smtClean="0">
                          <a:solidFill>
                            <a:schemeClr val="tx1"/>
                          </a:solidFill>
                        </a:rPr>
                        <a:t>ADC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ADC </a:t>
                      </a:r>
                      <a:r>
                        <a:rPr lang="en-US" sz="1400" b="1" dirty="0" err="1" smtClean="0">
                          <a:solidFill>
                            <a:schemeClr val="tx1"/>
                          </a:solidFill>
                        </a:rPr>
                        <a:t>mem</a:t>
                      </a:r>
                      <a:r>
                        <a:rPr lang="en-US" sz="1400" b="1" dirty="0" smtClean="0">
                          <a:solidFill>
                            <a:schemeClr val="tx1"/>
                          </a:solidFill>
                        </a:rPr>
                        <a:t>, reg1</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(reg2)+CF</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)+CF</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)+(reg1)+CF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ADC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ADC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ADC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a:t>
                      </a:r>
                      <a:r>
                        <a:rPr lang="en-US" sz="1400" b="1" dirty="0" err="1" smtClean="0">
                          <a:solidFill>
                            <a:schemeClr val="tx1"/>
                          </a:solidFill>
                          <a:sym typeface="Symbol"/>
                        </a:rPr>
                        <a:t>data+CF</a:t>
                      </a:r>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err="1" smtClean="0">
                          <a:solidFill>
                            <a:schemeClr val="tx1"/>
                          </a:solidFill>
                          <a:sym typeface="Symbol"/>
                        </a:rPr>
                        <a:t>data+CF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ADDC A, data</a:t>
                      </a:r>
                    </a:p>
                    <a:p>
                      <a:endParaRPr lang="en-US" sz="1400" b="1" dirty="0" smtClean="0">
                        <a:solidFill>
                          <a:schemeClr val="tx1"/>
                        </a:solidFill>
                      </a:endParaRPr>
                    </a:p>
                    <a:p>
                      <a:r>
                        <a:rPr lang="en-US" sz="1400" b="1" dirty="0" smtClean="0">
                          <a:solidFill>
                            <a:schemeClr val="tx1"/>
                          </a:solidFill>
                        </a:rPr>
                        <a:t>ADD</a:t>
                      </a:r>
                      <a:r>
                        <a:rPr lang="en-US" sz="1400" b="1" baseline="0" dirty="0" smtClean="0">
                          <a:solidFill>
                            <a:schemeClr val="tx1"/>
                          </a:solidFill>
                        </a:rPr>
                        <a:t> AL, data8</a:t>
                      </a:r>
                    </a:p>
                    <a:p>
                      <a:r>
                        <a:rPr lang="en-US" sz="1400" b="1" baseline="0" dirty="0" smtClean="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+data16+CF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15930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132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87660481"/>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SUB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SUB reg2, reg1</a:t>
                      </a:r>
                    </a:p>
                    <a:p>
                      <a:r>
                        <a:rPr lang="en-US" sz="1400" b="1" dirty="0" smtClean="0">
                          <a:solidFill>
                            <a:schemeClr val="tx1"/>
                          </a:solidFill>
                        </a:rPr>
                        <a:t>SUB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SUB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SUB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SUB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SUB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 </a:t>
                      </a:r>
                      <a:r>
                        <a:rPr lang="en-US" sz="1400" b="1" dirty="0" smtClean="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SUB A, data</a:t>
                      </a:r>
                    </a:p>
                    <a:p>
                      <a:endParaRPr lang="en-US" sz="1400" b="1" dirty="0" smtClean="0">
                        <a:solidFill>
                          <a:schemeClr val="tx1"/>
                        </a:solidFill>
                      </a:endParaRPr>
                    </a:p>
                    <a:p>
                      <a:r>
                        <a:rPr lang="en-US" sz="1400" b="1" dirty="0" smtClean="0">
                          <a:solidFill>
                            <a:schemeClr val="tx1"/>
                          </a:solidFill>
                        </a:rPr>
                        <a:t>SUB</a:t>
                      </a:r>
                      <a:r>
                        <a:rPr lang="en-US" sz="1400" b="1" baseline="0" dirty="0" smtClean="0">
                          <a:solidFill>
                            <a:schemeClr val="tx1"/>
                          </a:solidFill>
                        </a:rPr>
                        <a:t> AL, data8</a:t>
                      </a:r>
                    </a:p>
                    <a:p>
                      <a:r>
                        <a:rPr lang="en-US" sz="1400" b="1" baseline="0" dirty="0" smtClean="0">
                          <a:solidFill>
                            <a:schemeClr val="tx1"/>
                          </a:solidFill>
                        </a:rPr>
                        <a:t>SUB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0894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990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82707287"/>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SBB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SBB reg2, reg1</a:t>
                      </a:r>
                    </a:p>
                    <a:p>
                      <a:r>
                        <a:rPr lang="en-US" sz="1400" b="1" dirty="0" smtClean="0">
                          <a:solidFill>
                            <a:schemeClr val="tx1"/>
                          </a:solidFill>
                        </a:rPr>
                        <a:t>SBB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SBB </a:t>
                      </a:r>
                      <a:r>
                        <a:rPr lang="en-US" sz="1400" b="1" dirty="0" err="1" smtClean="0">
                          <a:solidFill>
                            <a:schemeClr val="tx1"/>
                          </a:solidFill>
                        </a:rPr>
                        <a:t>mem</a:t>
                      </a:r>
                      <a:r>
                        <a:rPr lang="en-US" sz="1400" b="1" dirty="0" smtClean="0">
                          <a:solidFill>
                            <a:schemeClr val="tx1"/>
                          </a:solidFill>
                        </a:rPr>
                        <a:t>, reg1</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r>
                        <a:rPr lang="en-US" sz="1400" b="1" baseline="0" dirty="0" smtClean="0">
                          <a:solidFill>
                            <a:schemeClr val="tx1"/>
                          </a:solidFill>
                          <a:sym typeface="Symbol"/>
                        </a:rPr>
                        <a:t> - </a:t>
                      </a:r>
                      <a:r>
                        <a:rPr lang="en-US" sz="1400" b="1" dirty="0" smtClean="0">
                          <a:solidFill>
                            <a:schemeClr val="tx1"/>
                          </a:solidFill>
                          <a:sym typeface="Symbol"/>
                        </a:rPr>
                        <a:t>CF</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CF</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SBB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SBB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SBB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 data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data -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SBB A, data</a:t>
                      </a:r>
                    </a:p>
                    <a:p>
                      <a:endParaRPr lang="en-US" sz="1400" b="1" dirty="0" smtClean="0">
                        <a:solidFill>
                          <a:schemeClr val="tx1"/>
                        </a:solidFill>
                      </a:endParaRPr>
                    </a:p>
                    <a:p>
                      <a:r>
                        <a:rPr lang="en-US" sz="1400" b="1" baseline="0" dirty="0" smtClean="0">
                          <a:solidFill>
                            <a:schemeClr val="tx1"/>
                          </a:solidFill>
                        </a:rPr>
                        <a:t>SBB AL, data8</a:t>
                      </a:r>
                    </a:p>
                    <a:p>
                      <a:r>
                        <a:rPr lang="en-US" sz="1400" b="1" baseline="0" dirty="0" smtClean="0">
                          <a:solidFill>
                            <a:schemeClr val="tx1"/>
                          </a:solidFill>
                        </a:rPr>
                        <a:t>SBB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 data16 - 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80348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10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9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47277462"/>
              </p:ext>
            </p:extLst>
          </p:nvPr>
        </p:nvGraphicFramePr>
        <p:xfrm>
          <a:off x="533400" y="1905000"/>
          <a:ext cx="8153400" cy="35966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INC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INC reg8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INC reg16</a:t>
                      </a:r>
                    </a:p>
                    <a:p>
                      <a:endParaRPr lang="en-US" sz="1400" b="1" dirty="0" smtClean="0">
                        <a:solidFill>
                          <a:schemeClr val="tx1"/>
                        </a:solidFill>
                      </a:endParaRPr>
                    </a:p>
                    <a:p>
                      <a:r>
                        <a:rPr lang="en-US" sz="1400" b="1" dirty="0" smtClean="0">
                          <a:solidFill>
                            <a:schemeClr val="tx1"/>
                          </a:solidFill>
                        </a:rPr>
                        <a:t>INC</a:t>
                      </a:r>
                      <a:r>
                        <a:rPr lang="en-US" sz="1400" b="1" baseline="0" dirty="0" smtClean="0">
                          <a:solidFill>
                            <a:schemeClr val="tx1"/>
                          </a:solidFill>
                        </a:rPr>
                        <a:t> </a:t>
                      </a:r>
                      <a:r>
                        <a:rPr lang="en-US" sz="1400" b="1" baseline="0"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(reg8) </a:t>
                      </a:r>
                      <a:r>
                        <a:rPr lang="en-US" sz="1400" b="1" dirty="0" smtClean="0">
                          <a:solidFill>
                            <a:schemeClr val="tx1"/>
                          </a:solidFill>
                          <a:sym typeface="Symbol"/>
                        </a:rPr>
                        <a:t> (reg8) + 1</a:t>
                      </a:r>
                    </a:p>
                    <a:p>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(reg16) </a:t>
                      </a:r>
                      <a:r>
                        <a:rPr lang="en-US" sz="1400" b="1" dirty="0" smtClean="0">
                          <a:solidFill>
                            <a:schemeClr val="tx1"/>
                          </a:solidFill>
                          <a:sym typeface="Symbol"/>
                        </a:rPr>
                        <a:t> (reg16) + 1</a:t>
                      </a:r>
                    </a:p>
                    <a:p>
                      <a:endParaRPr lang="en-US" sz="1400" b="1" baseline="0"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t>
                      </a:r>
                      <a:r>
                        <a:rPr lang="en-US" sz="1400" b="1" baseline="0" dirty="0" err="1" smtClean="0">
                          <a:solidFill>
                            <a:schemeClr val="tx1"/>
                          </a:solidFill>
                        </a:rPr>
                        <a:t>mem</a:t>
                      </a:r>
                      <a:r>
                        <a:rPr lang="en-US" sz="1400" b="1" baseline="0"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+ 1</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DEC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DEC reg8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DEC reg16</a:t>
                      </a:r>
                    </a:p>
                    <a:p>
                      <a:endParaRPr lang="en-US" sz="1400" b="1" dirty="0" smtClean="0">
                        <a:solidFill>
                          <a:schemeClr val="tx1"/>
                        </a:solidFill>
                      </a:endParaRPr>
                    </a:p>
                    <a:p>
                      <a:r>
                        <a:rPr lang="en-US" sz="1400" b="1" baseline="0" dirty="0" smtClean="0">
                          <a:solidFill>
                            <a:schemeClr val="tx1"/>
                          </a:solidFill>
                        </a:rPr>
                        <a:t>DEC </a:t>
                      </a:r>
                      <a:r>
                        <a:rPr lang="en-US" sz="1400" b="1" baseline="0"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(reg8) </a:t>
                      </a:r>
                      <a:r>
                        <a:rPr lang="en-US" sz="1400" b="1" dirty="0" smtClean="0">
                          <a:solidFill>
                            <a:schemeClr val="tx1"/>
                          </a:solidFill>
                          <a:sym typeface="Symbol"/>
                        </a:rPr>
                        <a:t> (reg8) - 1</a:t>
                      </a:r>
                    </a:p>
                    <a:p>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(reg16) </a:t>
                      </a:r>
                      <a:r>
                        <a:rPr lang="en-US" sz="1400" b="1" dirty="0" smtClean="0">
                          <a:solidFill>
                            <a:schemeClr val="tx1"/>
                          </a:solidFill>
                          <a:sym typeface="Symbol"/>
                        </a:rPr>
                        <a:t> (reg16) - 1</a:t>
                      </a:r>
                    </a:p>
                    <a:p>
                      <a:endParaRPr lang="en-US" sz="1400" b="1" baseline="0"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t>
                      </a:r>
                      <a:r>
                        <a:rPr lang="en-US" sz="1400" b="1" baseline="0" dirty="0" err="1" smtClean="0">
                          <a:solidFill>
                            <a:schemeClr val="tx1"/>
                          </a:solidFill>
                        </a:rPr>
                        <a:t>mem</a:t>
                      </a:r>
                      <a:r>
                        <a:rPr lang="en-US" sz="1400" b="1" baseline="0"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- 1</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348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Pins  and  signals</a:t>
            </a:r>
            <a:endParaRPr lang="en-US" sz="3600" dirty="0">
              <a:latin typeface="Octapost NBP" pitchFamily="2" charset="0"/>
            </a:endParaRPr>
          </a:p>
        </p:txBody>
      </p:sp>
    </p:spTree>
    <p:extLst>
      <p:ext uri="{BB962C8B-B14F-4D97-AF65-F5344CB8AC3E}">
        <p14:creationId xmlns:p14="http://schemas.microsoft.com/office/powerpoint/2010/main" val="2700927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0186329"/>
              </p:ext>
            </p:extLst>
          </p:nvPr>
        </p:nvGraphicFramePr>
        <p:xfrm>
          <a:off x="533400" y="1905000"/>
          <a:ext cx="8153400" cy="33832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MUL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MUL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MUL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(reg8)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(reg16)</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(mem8)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(mem16)</a:t>
                      </a:r>
                      <a:r>
                        <a:rPr lang="en-US" sz="1400" b="1" baseline="0" dirty="0" smtClean="0">
                          <a:solidFill>
                            <a:schemeClr val="tx1"/>
                          </a:solidFill>
                          <a:sym typeface="Symbol"/>
                        </a:rPr>
                        <a:t> </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IMUL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IMUL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IMUL </a:t>
                      </a:r>
                      <a:r>
                        <a:rPr lang="en-US" sz="1400" b="1" dirty="0" err="1" smtClean="0">
                          <a:solidFill>
                            <a:schemeClr val="tx1"/>
                          </a:solidFill>
                        </a:rPr>
                        <a:t>mem</a:t>
                      </a:r>
                      <a:r>
                        <a:rPr lang="en-US" sz="1400" b="1" dirty="0" smtClean="0">
                          <a:solidFill>
                            <a:schemeClr val="tx1"/>
                          </a:solidFill>
                        </a:rPr>
                        <a:t> </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(reg8)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(reg16)</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(AX) x (mem8)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(mem16)</a:t>
                      </a:r>
                      <a:r>
                        <a:rPr lang="en-US" sz="1400" b="1" baseline="0" dirty="0" smtClean="0">
                          <a:solidFill>
                            <a:schemeClr val="tx1"/>
                          </a:solidFill>
                          <a:sym typeface="Symbol"/>
                        </a:rPr>
                        <a:t> </a:t>
                      </a:r>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6978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827799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DIV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DIV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DIV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(reg8)   Quotient</a:t>
                      </a:r>
                    </a:p>
                    <a:p>
                      <a:r>
                        <a:rPr lang="en-US" sz="1400" b="1" baseline="0" dirty="0" smtClean="0">
                          <a:solidFill>
                            <a:schemeClr val="tx1"/>
                          </a:solidFill>
                          <a:sym typeface="Symbol"/>
                        </a:rPr>
                        <a:t>(AH) </a:t>
                      </a:r>
                      <a:r>
                        <a:rPr lang="en-US" sz="1400" b="1" dirty="0" smtClean="0">
                          <a:solidFill>
                            <a:schemeClr val="tx1"/>
                          </a:solidFill>
                          <a:sym typeface="Symbol"/>
                        </a:rPr>
                        <a:t> (AX) MOD(reg8)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(reg16)   Quotient</a:t>
                      </a:r>
                    </a:p>
                    <a:p>
                      <a:r>
                        <a:rPr lang="en-US" sz="1400" b="1" baseline="0" dirty="0" smtClean="0">
                          <a:solidFill>
                            <a:schemeClr val="tx1"/>
                          </a:solidFill>
                          <a:sym typeface="Symbol"/>
                        </a:rPr>
                        <a:t>(DX) </a:t>
                      </a:r>
                      <a:r>
                        <a:rPr lang="en-US" sz="1400" b="1" dirty="0" smtClean="0">
                          <a:solidFill>
                            <a:schemeClr val="tx1"/>
                          </a:solidFill>
                          <a:sym typeface="Symbol"/>
                        </a:rPr>
                        <a:t> (DX)(AX) MOD(reg16)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(mem8)   Quotient</a:t>
                      </a:r>
                    </a:p>
                    <a:p>
                      <a:r>
                        <a:rPr lang="en-US" sz="1400" b="1" baseline="0" dirty="0" smtClean="0">
                          <a:solidFill>
                            <a:schemeClr val="tx1"/>
                          </a:solidFill>
                          <a:sym typeface="Symbol"/>
                        </a:rPr>
                        <a:t>(AH) </a:t>
                      </a:r>
                      <a:r>
                        <a:rPr lang="en-US" sz="1400" b="1" dirty="0" smtClean="0">
                          <a:solidFill>
                            <a:schemeClr val="tx1"/>
                          </a:solidFill>
                          <a:sym typeface="Symbol"/>
                        </a:rPr>
                        <a:t> (AX) MOD(mem8)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(mem16)   Quotient</a:t>
                      </a:r>
                    </a:p>
                    <a:p>
                      <a:r>
                        <a:rPr lang="en-US" sz="1400" b="1" baseline="0" dirty="0" smtClean="0">
                          <a:solidFill>
                            <a:schemeClr val="tx1"/>
                          </a:solidFill>
                          <a:sym typeface="Symbol"/>
                        </a:rPr>
                        <a:t>(DX) </a:t>
                      </a:r>
                      <a:r>
                        <a:rPr lang="en-US" sz="1400" b="1" dirty="0" smtClean="0">
                          <a:solidFill>
                            <a:schemeClr val="tx1"/>
                          </a:solidFill>
                          <a:sym typeface="Symbol"/>
                        </a:rPr>
                        <a:t> (DX)(AX) MOD(mem16) Remainder</a:t>
                      </a:r>
                      <a:r>
                        <a:rPr lang="en-US" sz="1400" b="1" baseline="0" dirty="0" smtClean="0">
                          <a:solidFill>
                            <a:schemeClr val="tx1"/>
                          </a:solidFill>
                          <a:sym typeface="Symbol"/>
                        </a:rPr>
                        <a:t> </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0707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0188010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IDIV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IDIV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IDIV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(reg8)   Quotient</a:t>
                      </a:r>
                    </a:p>
                    <a:p>
                      <a:r>
                        <a:rPr lang="en-US" sz="1400" b="1" baseline="0" dirty="0" smtClean="0">
                          <a:solidFill>
                            <a:schemeClr val="tx1"/>
                          </a:solidFill>
                          <a:sym typeface="Symbol"/>
                        </a:rPr>
                        <a:t>(AH) </a:t>
                      </a:r>
                      <a:r>
                        <a:rPr lang="en-US" sz="1400" b="1" dirty="0" smtClean="0">
                          <a:solidFill>
                            <a:schemeClr val="tx1"/>
                          </a:solidFill>
                          <a:sym typeface="Symbol"/>
                        </a:rPr>
                        <a:t> (AX) MOD(reg8)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(reg16)   Quotient</a:t>
                      </a:r>
                    </a:p>
                    <a:p>
                      <a:r>
                        <a:rPr lang="en-US" sz="1400" b="1" baseline="0" dirty="0" smtClean="0">
                          <a:solidFill>
                            <a:schemeClr val="tx1"/>
                          </a:solidFill>
                          <a:sym typeface="Symbol"/>
                        </a:rPr>
                        <a:t>(DX) </a:t>
                      </a:r>
                      <a:r>
                        <a:rPr lang="en-US" sz="1400" b="1" dirty="0" smtClean="0">
                          <a:solidFill>
                            <a:schemeClr val="tx1"/>
                          </a:solidFill>
                          <a:sym typeface="Symbol"/>
                        </a:rPr>
                        <a:t> (DX)(AX) MOD(reg16)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(mem8)   Quotient</a:t>
                      </a:r>
                    </a:p>
                    <a:p>
                      <a:r>
                        <a:rPr lang="en-US" sz="1400" b="1" baseline="0" dirty="0" smtClean="0">
                          <a:solidFill>
                            <a:schemeClr val="tx1"/>
                          </a:solidFill>
                          <a:sym typeface="Symbol"/>
                        </a:rPr>
                        <a:t>(AH) </a:t>
                      </a:r>
                      <a:r>
                        <a:rPr lang="en-US" sz="1400" b="1" dirty="0" smtClean="0">
                          <a:solidFill>
                            <a:schemeClr val="tx1"/>
                          </a:solidFill>
                          <a:sym typeface="Symbol"/>
                        </a:rPr>
                        <a:t> (AX) MOD(mem8)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(mem16)   Quotient</a:t>
                      </a:r>
                    </a:p>
                    <a:p>
                      <a:r>
                        <a:rPr lang="en-US" sz="1400" b="1" baseline="0" dirty="0" smtClean="0">
                          <a:solidFill>
                            <a:schemeClr val="tx1"/>
                          </a:solidFill>
                          <a:sym typeface="Symbol"/>
                        </a:rPr>
                        <a:t>(DX) </a:t>
                      </a:r>
                      <a:r>
                        <a:rPr lang="en-US" sz="1400" b="1" dirty="0" smtClean="0">
                          <a:solidFill>
                            <a:schemeClr val="tx1"/>
                          </a:solidFill>
                          <a:sym typeface="Symbol"/>
                        </a:rPr>
                        <a:t> (DX)(AX) MOD(mem16) Remainder</a:t>
                      </a:r>
                      <a:r>
                        <a:rPr lang="en-US" sz="1400" b="1" baseline="0" dirty="0" smtClean="0">
                          <a:solidFill>
                            <a:schemeClr val="tx1"/>
                          </a:solidFill>
                          <a:sym typeface="Symbol"/>
                        </a:rPr>
                        <a:t> </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20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49505541"/>
              </p:ext>
            </p:extLst>
          </p:nvPr>
        </p:nvGraphicFramePr>
        <p:xfrm>
          <a:off x="533400" y="1905000"/>
          <a:ext cx="8153400" cy="43586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 reg2/</a:t>
                      </a:r>
                      <a:r>
                        <a:rPr lang="en-US" sz="1400" b="1" dirty="0" err="1" smtClean="0">
                          <a:solidFill>
                            <a:srgbClr val="FF0000"/>
                          </a:solidFill>
                        </a:rPr>
                        <a:t>mem</a:t>
                      </a:r>
                      <a:r>
                        <a:rPr lang="en-US" sz="1400" b="1" dirty="0" smtClean="0">
                          <a:solidFill>
                            <a:srgbClr val="FF0000"/>
                          </a:solidFill>
                        </a:rPr>
                        <a:t>, reg1/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CMP reg2, reg1</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reg2, </a:t>
                      </a:r>
                      <a:r>
                        <a:rPr lang="en-US" sz="1400" b="1"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t>
                      </a:r>
                      <a:r>
                        <a:rPr lang="en-US" sz="1400" b="1" dirty="0" err="1" smtClean="0">
                          <a:solidFill>
                            <a:schemeClr val="tx1"/>
                          </a:solidFill>
                        </a:rPr>
                        <a:t>mem</a:t>
                      </a:r>
                      <a:r>
                        <a:rPr lang="en-US" sz="1400" b="1" dirty="0" smtClean="0">
                          <a:solidFill>
                            <a:schemeClr val="tx1"/>
                          </a:solidFill>
                        </a:rPr>
                        <a:t>, reg1</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(reg2) – (reg1)</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(reg2) &gt; (reg1)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&lt; (reg1)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 (reg1)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(reg2) &gt; (</a:t>
                      </a:r>
                      <a:r>
                        <a:rPr lang="en-US" sz="1400" b="1" u="none" dirty="0" err="1" smtClean="0">
                          <a:solidFill>
                            <a:schemeClr val="tx1"/>
                          </a:solidFill>
                        </a:rPr>
                        <a:t>mem</a:t>
                      </a:r>
                      <a:r>
                        <a:rPr lang="en-US" sz="1400" b="1" u="none" dirty="0" smtClean="0">
                          <a:solidFill>
                            <a:schemeClr val="tx1"/>
                          </a:solidFill>
                        </a:rPr>
                        <a:t>)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&lt; (</a:t>
                      </a:r>
                      <a:r>
                        <a:rPr lang="en-US" sz="1400" b="1" u="none" dirty="0" err="1" smtClean="0">
                          <a:solidFill>
                            <a:schemeClr val="tx1"/>
                          </a:solidFill>
                        </a:rPr>
                        <a:t>mem</a:t>
                      </a:r>
                      <a:r>
                        <a:rPr lang="en-US" sz="1400" b="1" u="none" dirty="0" smtClean="0">
                          <a:solidFill>
                            <a:schemeClr val="tx1"/>
                          </a:solidFill>
                        </a:rPr>
                        <a:t>)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 (</a:t>
                      </a:r>
                      <a:r>
                        <a:rPr lang="en-US" sz="1400" b="1" u="none" dirty="0" err="1" smtClean="0">
                          <a:solidFill>
                            <a:schemeClr val="tx1"/>
                          </a:solidFill>
                        </a:rPr>
                        <a:t>mem</a:t>
                      </a:r>
                      <a:r>
                        <a:rPr lang="en-US" sz="1400" b="1" u="none" dirty="0" smtClean="0">
                          <a:solidFill>
                            <a:schemeClr val="tx1"/>
                          </a:solidFill>
                        </a:rPr>
                        <a:t>)  then CF=0,</a:t>
                      </a:r>
                      <a:r>
                        <a:rPr lang="en-US" sz="1400" b="1" u="none" baseline="0" dirty="0" smtClean="0">
                          <a:solidFill>
                            <a:schemeClr val="tx1"/>
                          </a:solidFill>
                        </a:rPr>
                        <a:t> ZF=1, SF=0</a:t>
                      </a: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&gt; (reg1)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(reg1)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(reg1)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55323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73895159"/>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 </a:t>
                      </a:r>
                    </a:p>
                    <a:p>
                      <a:endParaRPr lang="en-US" sz="1400" b="1" dirty="0" smtClean="0">
                        <a:solidFill>
                          <a:srgbClr val="FF0000"/>
                        </a:solidFill>
                      </a:endParaRPr>
                    </a:p>
                    <a:p>
                      <a:r>
                        <a:rPr lang="en-US" sz="1400" b="1" dirty="0" smtClean="0">
                          <a:solidFill>
                            <a:schemeClr val="tx1"/>
                          </a:solidFill>
                        </a:rPr>
                        <a:t>CMP </a:t>
                      </a:r>
                      <a:r>
                        <a:rPr lang="en-US" sz="1400" b="1" dirty="0" err="1" smtClean="0">
                          <a:solidFill>
                            <a:schemeClr val="tx1"/>
                          </a:solidFill>
                        </a:rPr>
                        <a:t>reg</a:t>
                      </a:r>
                      <a:r>
                        <a:rPr lang="en-US" sz="1400" b="1" dirty="0" smtClean="0">
                          <a:solidFill>
                            <a:schemeClr val="tx1"/>
                          </a:solidFill>
                        </a:rPr>
                        <a:t>, data</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t>
                      </a:r>
                      <a:r>
                        <a:rPr lang="en-US" sz="1400" b="1" dirty="0" err="1" smtClean="0">
                          <a:solidFill>
                            <a:schemeClr val="tx1"/>
                          </a:solidFill>
                        </a:rPr>
                        <a:t>mem</a:t>
                      </a:r>
                      <a:r>
                        <a:rPr lang="en-US" sz="1400" b="1" dirty="0" smtClean="0">
                          <a:solidFill>
                            <a:schemeClr val="tx1"/>
                          </a:solidFill>
                        </a:rPr>
                        <a:t>, data</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 (data)</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&gt; data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&lt; data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 data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&gt; data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data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data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5730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98962534"/>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 A, data </a:t>
                      </a:r>
                    </a:p>
                    <a:p>
                      <a:endParaRPr lang="en-US" sz="1400" b="1" dirty="0" smtClean="0">
                        <a:solidFill>
                          <a:srgbClr val="FF0000"/>
                        </a:solidFill>
                      </a:endParaRPr>
                    </a:p>
                    <a:p>
                      <a:r>
                        <a:rPr lang="en-US" sz="1400" b="1" dirty="0" smtClean="0">
                          <a:solidFill>
                            <a:schemeClr val="tx1"/>
                          </a:solidFill>
                        </a:rPr>
                        <a:t>CMP AL, data8</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AX, data16</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(AL) – data8</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(AL) &gt; data8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(AL) &lt; data8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(AL) = data8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(AX) – data16</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(AX) &gt; data16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data16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data16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46258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62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1027" name="Picture 3" descr="C:\Users\AMMU\Desktop\Scans\1 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828800"/>
            <a:ext cx="6846087" cy="2424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MU\Desktop\Scans\2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361" y="4311868"/>
            <a:ext cx="6790858" cy="2464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MMU\Desktop\Scans\2 copy 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4881" y="1883645"/>
            <a:ext cx="6781522"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9"/>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2050" name="Picture 2" descr="C:\Users\AMMU\Desktop\Scans\2 copycopy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31" y="1664732"/>
            <a:ext cx="6248400" cy="2467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MMU\Desktop\Scans\3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4074399"/>
            <a:ext cx="6248400" cy="16803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MMU\Desktop\Scans\3 copy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1752" y="5519491"/>
            <a:ext cx="6472340" cy="1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1293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3074" name="Picture 2" descr="C:\Users\AMMU\Desktop\Scans\3 c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751" y="1986890"/>
            <a:ext cx="6185849" cy="156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MMU\Desktop\Scans\4c.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3661490"/>
            <a:ext cx="6185848" cy="1259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MMU\Desktop\Scans\4cc.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7007" y="5010335"/>
            <a:ext cx="6180593" cy="13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292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4098" name="Picture 2" descr="C:\Users\AMMU\Desktop\Scans\4 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7498" y="1834814"/>
            <a:ext cx="6272502" cy="16696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MMU\Desktop\Scans\5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7574" y="3482920"/>
            <a:ext cx="6255686" cy="1696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MMU\Desktop\Scans\5c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9106" y="5178970"/>
            <a:ext cx="6219647" cy="147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8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96152" y="2034808"/>
            <a:ext cx="1385248" cy="93699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196152" y="177989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200" y="1828800"/>
            <a:ext cx="1205552" cy="331185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8</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329320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0</a:t>
            </a: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15</a:t>
            </a:r>
            <a:r>
              <a:rPr lang="en-US" b="1" dirty="0">
                <a:latin typeface="Verdana" pitchFamily="34" charset="0"/>
                <a:ea typeface="Verdana" pitchFamily="34" charset="0"/>
                <a:cs typeface="Verdana" pitchFamily="34" charset="0"/>
              </a:rPr>
              <a:t> (Bidirectional)</a:t>
            </a:r>
            <a:r>
              <a:rPr lang="en-US" dirty="0">
                <a:latin typeface="Verdana" pitchFamily="34" charset="0"/>
                <a:ea typeface="Verdana" pitchFamily="34" charset="0"/>
                <a:cs typeface="Verdana" pitchFamily="34" charset="0"/>
              </a:rPr>
              <a:t> </a:t>
            </a:r>
            <a:endParaRPr lang="en-US" b="1" dirty="0">
              <a:latin typeface="Verdana" pitchFamily="34" charset="0"/>
              <a:ea typeface="Verdana" pitchFamily="34" charset="0"/>
              <a:cs typeface="Verdana" pitchFamily="34" charset="0"/>
            </a:endParaRPr>
          </a:p>
          <a:p>
            <a:pPr algn="just"/>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Address/Data bus</a:t>
            </a:r>
          </a:p>
          <a:p>
            <a:pPr algn="just"/>
            <a:endParaRPr lang="en-US" sz="1600"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L</a:t>
            </a:r>
            <a:r>
              <a:rPr lang="en-US" sz="1400" b="1" dirty="0" smtClean="0">
                <a:latin typeface="Verdana" pitchFamily="34" charset="0"/>
                <a:ea typeface="Verdana" pitchFamily="34" charset="0"/>
                <a:cs typeface="Verdana" pitchFamily="34" charset="0"/>
              </a:rPr>
              <a:t>ow </a:t>
            </a:r>
            <a:r>
              <a:rPr lang="en-US" sz="1400" b="1" dirty="0">
                <a:latin typeface="Verdana" pitchFamily="34" charset="0"/>
                <a:ea typeface="Verdana" pitchFamily="34" charset="0"/>
                <a:cs typeface="Verdana" pitchFamily="34" charset="0"/>
              </a:rPr>
              <a:t>order address </a:t>
            </a:r>
            <a:r>
              <a:rPr lang="en-US" sz="1400" b="1" dirty="0" smtClean="0">
                <a:latin typeface="Verdana" pitchFamily="34" charset="0"/>
                <a:ea typeface="Verdana" pitchFamily="34" charset="0"/>
                <a:cs typeface="Verdana" pitchFamily="34" charset="0"/>
              </a:rPr>
              <a:t>bus; these are </a:t>
            </a:r>
            <a:r>
              <a:rPr lang="en-US" sz="1400" b="1" dirty="0">
                <a:latin typeface="Verdana" pitchFamily="34" charset="0"/>
                <a:ea typeface="Verdana" pitchFamily="34" charset="0"/>
                <a:cs typeface="Verdana" pitchFamily="34" charset="0"/>
              </a:rPr>
              <a:t>multiplexed with data.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AD lines are used to transmit memory address the symbol A is used instead of AD, for example A</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-A</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data are transmitted over AD lines the symbol D is used in place of AD, for example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or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smtClean="0">
                <a:latin typeface="Verdana" pitchFamily="34" charset="0"/>
                <a:ea typeface="Verdana" pitchFamily="34" charset="0"/>
                <a:cs typeface="Verdana" pitchFamily="34" charset="0"/>
              </a:rPr>
              <a:t>.</a:t>
            </a:r>
            <a:endParaRPr lang="en-US" sz="1400" b="1" dirty="0">
              <a:latin typeface="Verdana" pitchFamily="34" charset="0"/>
              <a:ea typeface="Verdana" pitchFamily="34" charset="0"/>
              <a:cs typeface="Verdana" pitchFamily="34" charset="0"/>
            </a:endParaRPr>
          </a:p>
        </p:txBody>
      </p:sp>
      <p:sp>
        <p:nvSpPr>
          <p:cNvPr id="10" name="Rectangle 9"/>
          <p:cNvSpPr/>
          <p:nvPr/>
        </p:nvSpPr>
        <p:spPr>
          <a:xfrm>
            <a:off x="4648200" y="5109627"/>
            <a:ext cx="4343400" cy="104644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a:t>
            </a:r>
            <a:r>
              <a:rPr lang="en-US" b="1" baseline="-25000" dirty="0">
                <a:latin typeface="Verdana" pitchFamily="34" charset="0"/>
                <a:ea typeface="Verdana" pitchFamily="34" charset="0"/>
                <a:cs typeface="Verdana" pitchFamily="34" charset="0"/>
              </a:rPr>
              <a:t>16</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17</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4</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18</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5</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19</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6</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pPr algn="ctr"/>
            <a:endParaRPr lang="en-US" sz="1600" b="1" dirty="0" smtClean="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High order address bus. These are multiplexed with status signals</a:t>
            </a:r>
          </a:p>
        </p:txBody>
      </p:sp>
    </p:spTree>
    <p:extLst>
      <p:ext uri="{BB962C8B-B14F-4D97-AF65-F5344CB8AC3E}">
        <p14:creationId xmlns:p14="http://schemas.microsoft.com/office/powerpoint/2010/main" val="208864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48" grpId="1" animBg="1"/>
      <p:bldP spid="45" grpId="0" animBg="1"/>
      <p:bldP spid="45" grpId="1" animBg="1"/>
      <p:bldP spid="4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60206"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5123" name="Picture 3" descr="C:\Users\AMMU\Desktop\Scans\6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165" y="2007476"/>
            <a:ext cx="8074925" cy="41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221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302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5122" name="Picture 2" descr="C:\Users\AMMU\Desktop\Scans\6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214" y="2086302"/>
            <a:ext cx="8505986" cy="38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767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4160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6146" name="Picture 2" descr="C:\Users\AMMU\Desktop\Scans\8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29" y="2019872"/>
            <a:ext cx="8265771"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54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018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7170" name="Picture 2" descr="C:\Users\AMMU\Desktop\Scans\7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309" y="2057399"/>
            <a:ext cx="8151291" cy="401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392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356485"/>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3093" y="4953000"/>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50095" y="4316104"/>
            <a:ext cx="1235493"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43752" y="3932698"/>
            <a:ext cx="4691784"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05001" y="3652789"/>
            <a:ext cx="6248400" cy="2799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6342" y="3021581"/>
            <a:ext cx="426525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14400" y="2613285"/>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2209800"/>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47648" y="1983481"/>
            <a:ext cx="32045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76400" y="1533978"/>
            <a:ext cx="291322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7" name="TextBox 6"/>
          <p:cNvSpPr txBox="1"/>
          <p:nvPr/>
        </p:nvSpPr>
        <p:spPr>
          <a:xfrm>
            <a:off x="547468" y="1529239"/>
            <a:ext cx="8153400" cy="4185761"/>
          </a:xfrm>
          <a:prstGeom prst="rect">
            <a:avLst/>
          </a:prstGeom>
          <a:noFill/>
        </p:spPr>
        <p:txBody>
          <a:bodyPr wrap="square" rtlCol="0">
            <a:spAutoFit/>
          </a:bodyPr>
          <a:lstStyle/>
          <a:p>
            <a:pPr marL="285750" indent="-285750">
              <a:buFont typeface="Wingdings" pitchFamily="2" charset="2"/>
              <a:buChar char="q"/>
            </a:pPr>
            <a:r>
              <a:rPr lang="en-US" sz="1400" b="1" dirty="0" smtClean="0"/>
              <a:t>String : Sequence of bytes or words</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8086 instruction set includes instruction for string movement, comparison, scan, load and store.</a:t>
            </a:r>
          </a:p>
          <a:p>
            <a:pPr marL="285750" indent="-285750">
              <a:buFont typeface="Wingdings" pitchFamily="2" charset="2"/>
              <a:buChar char="q"/>
            </a:pPr>
            <a:endParaRPr lang="en-US" sz="1400" b="1" dirty="0" smtClean="0"/>
          </a:p>
          <a:p>
            <a:pPr marL="285750" indent="-285750">
              <a:buFont typeface="Wingdings" pitchFamily="2" charset="2"/>
              <a:buChar char="q"/>
            </a:pPr>
            <a:r>
              <a:rPr lang="en-US" sz="1400" b="1" dirty="0" smtClean="0"/>
              <a:t>REP instruction prefix : used to repeat execution of string instructions</a:t>
            </a:r>
          </a:p>
          <a:p>
            <a:pPr marL="285750" indent="-285750">
              <a:buFont typeface="Wingdings" pitchFamily="2" charset="2"/>
              <a:buChar char="q"/>
            </a:pPr>
            <a:endParaRPr lang="en-US" sz="1400" b="1" dirty="0" smtClean="0"/>
          </a:p>
          <a:p>
            <a:pPr marL="285750" indent="-285750">
              <a:buFont typeface="Wingdings" pitchFamily="2" charset="2"/>
              <a:buChar char="q"/>
            </a:pPr>
            <a:r>
              <a:rPr lang="en-US" sz="1400" b="1" dirty="0" smtClean="0"/>
              <a:t>String instructions end with </a:t>
            </a:r>
            <a:r>
              <a:rPr lang="en-US" sz="1400" b="1" dirty="0" smtClean="0">
                <a:solidFill>
                  <a:srgbClr val="CC0099"/>
                </a:solidFill>
              </a:rPr>
              <a:t>S</a:t>
            </a:r>
            <a:r>
              <a:rPr lang="en-US" sz="1400" b="1" dirty="0" smtClean="0"/>
              <a:t> or </a:t>
            </a:r>
            <a:r>
              <a:rPr lang="en-US" sz="1400" b="1" dirty="0" smtClean="0">
                <a:solidFill>
                  <a:srgbClr val="CC0099"/>
                </a:solidFill>
              </a:rPr>
              <a:t>SB</a:t>
            </a:r>
            <a:r>
              <a:rPr lang="en-US" sz="1400" b="1" dirty="0" smtClean="0"/>
              <a:t> or </a:t>
            </a:r>
            <a:r>
              <a:rPr lang="en-US" sz="1400" b="1" dirty="0" smtClean="0">
                <a:solidFill>
                  <a:srgbClr val="CC0099"/>
                </a:solidFill>
              </a:rPr>
              <a:t>SW</a:t>
            </a:r>
            <a:r>
              <a:rPr lang="en-US" sz="1400" b="1" dirty="0" smtClean="0"/>
              <a:t>.                                                       </a:t>
            </a:r>
            <a:r>
              <a:rPr lang="en-US" sz="1400" b="1" dirty="0" smtClean="0">
                <a:solidFill>
                  <a:srgbClr val="CC0099"/>
                </a:solidFill>
              </a:rPr>
              <a:t>S</a:t>
            </a:r>
            <a:r>
              <a:rPr lang="en-US" sz="1400" b="1" dirty="0" smtClean="0"/>
              <a:t> represents string, </a:t>
            </a:r>
            <a:r>
              <a:rPr lang="en-US" sz="1400" b="1" dirty="0" smtClean="0">
                <a:solidFill>
                  <a:srgbClr val="CC0099"/>
                </a:solidFill>
              </a:rPr>
              <a:t>SB</a:t>
            </a:r>
            <a:r>
              <a:rPr lang="en-US" sz="1400" b="1" dirty="0" smtClean="0"/>
              <a:t> string byte and </a:t>
            </a:r>
            <a:r>
              <a:rPr lang="en-US" sz="1400" b="1" dirty="0" smtClean="0">
                <a:solidFill>
                  <a:srgbClr val="CC0099"/>
                </a:solidFill>
              </a:rPr>
              <a:t>SW</a:t>
            </a:r>
            <a:r>
              <a:rPr lang="en-US" sz="1400" b="1" dirty="0" smtClean="0"/>
              <a:t> string word.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Offset or effective address of the source operand is stored in </a:t>
            </a:r>
            <a:r>
              <a:rPr lang="en-US" sz="1400" b="1" dirty="0" smtClean="0">
                <a:solidFill>
                  <a:srgbClr val="CC0099"/>
                </a:solidFill>
              </a:rPr>
              <a:t>SI</a:t>
            </a:r>
            <a:r>
              <a:rPr lang="en-US" sz="1400" b="1" dirty="0" smtClean="0"/>
              <a:t> register and that of the destination operand is stored in </a:t>
            </a:r>
            <a:r>
              <a:rPr lang="en-US" sz="1400" b="1" dirty="0" smtClean="0">
                <a:solidFill>
                  <a:srgbClr val="CC0099"/>
                </a:solidFill>
              </a:rPr>
              <a:t>DI</a:t>
            </a:r>
            <a:r>
              <a:rPr lang="en-US" sz="1400" b="1" dirty="0" smtClean="0"/>
              <a:t> register.</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Depending on the status of </a:t>
            </a:r>
            <a:r>
              <a:rPr lang="en-US" sz="1400" b="1" dirty="0" smtClean="0">
                <a:solidFill>
                  <a:srgbClr val="CC0099"/>
                </a:solidFill>
              </a:rPr>
              <a:t>DF</a:t>
            </a:r>
            <a:r>
              <a:rPr lang="en-US" sz="1400" b="1" dirty="0" smtClean="0"/>
              <a:t>, </a:t>
            </a:r>
            <a:r>
              <a:rPr lang="en-US" sz="1400" b="1" dirty="0" smtClean="0">
                <a:solidFill>
                  <a:srgbClr val="CC0099"/>
                </a:solidFill>
              </a:rPr>
              <a:t>SI</a:t>
            </a:r>
            <a:r>
              <a:rPr lang="en-US" sz="1400" b="1" dirty="0" smtClean="0"/>
              <a:t> and </a:t>
            </a:r>
            <a:r>
              <a:rPr lang="en-US" sz="1400" b="1" dirty="0" smtClean="0">
                <a:solidFill>
                  <a:srgbClr val="CC0099"/>
                </a:solidFill>
              </a:rPr>
              <a:t>DI</a:t>
            </a:r>
            <a:r>
              <a:rPr lang="en-US" sz="1400" b="1" dirty="0" smtClean="0"/>
              <a:t> registers are automatically updated.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DF = 0 </a:t>
            </a:r>
            <a:r>
              <a:rPr lang="en-US" sz="1400" b="1" dirty="0" smtClean="0">
                <a:sym typeface="Symbol"/>
              </a:rPr>
              <a:t> SI and DI are incremented by 1 for byte and 2 for word.</a:t>
            </a:r>
          </a:p>
          <a:p>
            <a:pPr marL="285750" indent="-285750">
              <a:buFont typeface="Wingdings" pitchFamily="2" charset="2"/>
              <a:buChar char="q"/>
            </a:pPr>
            <a:endParaRPr lang="en-US" sz="1400" b="1" dirty="0" smtClean="0">
              <a:sym typeface="Symbol"/>
            </a:endParaRPr>
          </a:p>
          <a:p>
            <a:pPr marL="285750" indent="-285750">
              <a:buFont typeface="Wingdings" pitchFamily="2" charset="2"/>
              <a:buChar char="q"/>
            </a:pPr>
            <a:r>
              <a:rPr lang="en-US" sz="1400" b="1" dirty="0" smtClean="0"/>
              <a:t>DF = 1 </a:t>
            </a:r>
            <a:r>
              <a:rPr lang="en-US" sz="1400" b="1" dirty="0" smtClean="0">
                <a:sym typeface="Symbol"/>
              </a:rPr>
              <a:t> </a:t>
            </a:r>
            <a:r>
              <a:rPr lang="en-US" sz="1400" b="1" dirty="0">
                <a:sym typeface="Symbol"/>
              </a:rPr>
              <a:t>SI and DI are </a:t>
            </a:r>
            <a:r>
              <a:rPr lang="en-US" sz="1400" b="1" dirty="0" smtClean="0">
                <a:sym typeface="Symbol"/>
              </a:rPr>
              <a:t>decremented </a:t>
            </a:r>
            <a:r>
              <a:rPr lang="en-US" sz="1400" b="1" dirty="0">
                <a:sym typeface="Symbol"/>
              </a:rPr>
              <a:t>by 1 for byte and 2 for word</a:t>
            </a:r>
            <a:r>
              <a:rPr lang="en-US" sz="1400" b="1" dirty="0" smtClean="0">
                <a:sym typeface="Symbol"/>
              </a:rPr>
              <a:t>.</a:t>
            </a:r>
            <a:endParaRPr lang="en-US" sz="1400" b="1" dirty="0"/>
          </a:p>
        </p:txBody>
      </p:sp>
    </p:spTree>
    <p:extLst>
      <p:ext uri="{BB962C8B-B14F-4D97-AF65-F5344CB8AC3E}">
        <p14:creationId xmlns:p14="http://schemas.microsoft.com/office/powerpoint/2010/main" val="36100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9" grpId="1" animBg="1"/>
      <p:bldP spid="18" grpId="0" animBg="1"/>
      <p:bldP spid="18" grpId="1" animBg="1"/>
      <p:bldP spid="17" grpId="0" animBg="1"/>
      <p:bldP spid="17" grpId="1" animBg="1"/>
      <p:bldP spid="16" grpId="0" animBg="1"/>
      <p:bldP spid="16" grpId="1" animBg="1"/>
      <p:bldP spid="15" grpId="0" animBg="1"/>
      <p:bldP spid="15" grpId="1" animBg="1"/>
      <p:bldP spid="14" grpId="0" animBg="1"/>
      <p:bldP spid="14" grpId="1" animBg="1"/>
      <p:bldP spid="13" grpId="0" animBg="1"/>
      <p:bldP spid="13" grpId="1" animBg="1"/>
      <p:bldP spid="12" grpId="0" animBg="1"/>
      <p:bldP spid="12" grpId="1" animBg="1"/>
      <p:bldP spid="11" grpId="0" animBg="1"/>
      <p:bldP spid="11"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955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94179367"/>
              </p:ext>
            </p:extLst>
          </p:nvPr>
        </p:nvGraphicFramePr>
        <p:xfrm>
          <a:off x="533400" y="2133600"/>
          <a:ext cx="8153400" cy="30784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REP</a:t>
                      </a:r>
                    </a:p>
                    <a:p>
                      <a:endParaRPr lang="en-US" sz="1400" b="1" dirty="0" smtClean="0">
                        <a:solidFill>
                          <a:srgbClr val="FF0000"/>
                        </a:solidFill>
                      </a:endParaRPr>
                    </a:p>
                    <a:p>
                      <a:r>
                        <a:rPr lang="en-US" sz="1400" b="1" dirty="0" smtClean="0">
                          <a:solidFill>
                            <a:schemeClr val="tx1"/>
                          </a:solidFill>
                        </a:rPr>
                        <a:t>REPZ/ REPE</a:t>
                      </a:r>
                    </a:p>
                    <a:p>
                      <a:endParaRPr lang="en-US" sz="1400" b="1" dirty="0" smtClean="0">
                        <a:solidFill>
                          <a:schemeClr val="tx1"/>
                        </a:solidFill>
                      </a:endParaRPr>
                    </a:p>
                    <a:p>
                      <a:r>
                        <a:rPr lang="en-US" sz="1400" b="1" dirty="0" smtClean="0">
                          <a:solidFill>
                            <a:srgbClr val="C00000"/>
                          </a:solidFill>
                        </a:rPr>
                        <a:t>(Repeat CMPS or SCAS until</a:t>
                      </a:r>
                      <a:r>
                        <a:rPr lang="en-US" sz="1400" b="1" baseline="0" dirty="0" smtClean="0">
                          <a:solidFill>
                            <a:srgbClr val="C00000"/>
                          </a:solidFill>
                        </a:rPr>
                        <a:t> ZF = 0)</a:t>
                      </a:r>
                      <a:endParaRPr lang="en-US" sz="1400" b="1" dirty="0" smtClean="0">
                        <a:solidFill>
                          <a:srgbClr val="C00000"/>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REPNZ/ REPNE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rPr>
                        <a:t>(Repeat CMPS or SCAS until</a:t>
                      </a:r>
                      <a:r>
                        <a:rPr lang="en-US" sz="1400" b="1" baseline="0" dirty="0" smtClean="0">
                          <a:solidFill>
                            <a:srgbClr val="C00000"/>
                          </a:solidFill>
                        </a:rPr>
                        <a:t> ZF = 1)</a:t>
                      </a:r>
                      <a:endParaRPr lang="en-US" sz="1400" b="1"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While CX </a:t>
                      </a:r>
                      <a:r>
                        <a:rPr lang="en-US" sz="1400" b="1" dirty="0" smtClean="0">
                          <a:solidFill>
                            <a:schemeClr val="tx1"/>
                          </a:solidFill>
                          <a:sym typeface="Symbol"/>
                        </a:rPr>
                        <a:t> 0 and ZF = 1, repeat</a:t>
                      </a:r>
                      <a:r>
                        <a:rPr lang="en-US" sz="1400" b="1" baseline="0" dirty="0" smtClean="0">
                          <a:solidFill>
                            <a:schemeClr val="tx1"/>
                          </a:solidFill>
                          <a:sym typeface="Symbol"/>
                        </a:rPr>
                        <a:t> execution of string instruction and</a:t>
                      </a:r>
                    </a:p>
                    <a:p>
                      <a:r>
                        <a:rPr lang="en-US" sz="1400" b="1" u="none" baseline="0" dirty="0" smtClean="0">
                          <a:solidFill>
                            <a:schemeClr val="tx1"/>
                          </a:solidFill>
                          <a:sym typeface="Symbol"/>
                        </a:rPr>
                        <a:t>(CX) </a:t>
                      </a:r>
                      <a:r>
                        <a:rPr lang="en-US" sz="1400" b="1" dirty="0" smtClean="0">
                          <a:solidFill>
                            <a:schemeClr val="tx1"/>
                          </a:solidFill>
                          <a:sym typeface="Symbol"/>
                        </a:rPr>
                        <a:t> (CX) – 1</a:t>
                      </a:r>
                    </a:p>
                    <a:p>
                      <a:endParaRPr lang="en-US" sz="1400" b="1" u="none" baseline="0" dirty="0" smtClean="0">
                        <a:solidFill>
                          <a:schemeClr val="tx1"/>
                        </a:solidFill>
                      </a:endParaRPr>
                    </a:p>
                    <a:p>
                      <a:endParaRPr lang="en-US" sz="1400" b="1" u="none" baseline="0" dirty="0" smtClean="0">
                        <a:solidFill>
                          <a:schemeClr val="tx1"/>
                        </a:solidFill>
                      </a:endParaRPr>
                    </a:p>
                    <a:p>
                      <a:endParaRPr lang="en-US" sz="1400" b="1" u="none"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r>
                        <a:rPr lang="en-US" sz="1400" b="1" dirty="0" smtClean="0">
                          <a:solidFill>
                            <a:schemeClr val="tx1"/>
                          </a:solidFill>
                        </a:rPr>
                        <a:t>While CX </a:t>
                      </a:r>
                      <a:r>
                        <a:rPr lang="en-US" sz="1400" b="1" dirty="0" smtClean="0">
                          <a:solidFill>
                            <a:schemeClr val="tx1"/>
                          </a:solidFill>
                          <a:sym typeface="Symbol"/>
                        </a:rPr>
                        <a:t> 0 and ZF = 0, repeat</a:t>
                      </a:r>
                      <a:r>
                        <a:rPr lang="en-US" sz="1400" b="1" baseline="0" dirty="0" smtClean="0">
                          <a:solidFill>
                            <a:schemeClr val="tx1"/>
                          </a:solidFill>
                          <a:sym typeface="Symbol"/>
                        </a:rPr>
                        <a:t> execution of string instruction and</a:t>
                      </a:r>
                    </a:p>
                    <a:p>
                      <a:r>
                        <a:rPr lang="en-US" sz="1400" b="1" u="none" baseline="0" dirty="0" smtClean="0">
                          <a:solidFill>
                            <a:schemeClr val="tx1"/>
                          </a:solidFill>
                          <a:sym typeface="Symbol"/>
                        </a:rPr>
                        <a:t>(CX) </a:t>
                      </a:r>
                      <a:r>
                        <a:rPr lang="en-US" sz="1400" b="1" dirty="0" smtClean="0">
                          <a:solidFill>
                            <a:schemeClr val="tx1"/>
                          </a:solidFill>
                          <a:sym typeface="Symbol"/>
                        </a:rPr>
                        <a:t> (CX) - 1</a:t>
                      </a:r>
                      <a:endParaRPr lang="en-US" sz="1400" b="1" u="none" baseline="0" dirty="0" smtClean="0">
                        <a:solidFill>
                          <a:schemeClr val="tx1"/>
                        </a:solidFill>
                        <a:sym typeface="Symbol"/>
                      </a:endParaRPr>
                    </a:p>
                    <a:p>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87239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528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40793181"/>
              </p:ext>
            </p:extLst>
          </p:nvPr>
        </p:nvGraphicFramePr>
        <p:xfrm>
          <a:off x="533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MOVS</a:t>
                      </a:r>
                    </a:p>
                    <a:p>
                      <a:endParaRPr lang="en-US" sz="1400" b="1" dirty="0" smtClean="0">
                        <a:solidFill>
                          <a:srgbClr val="FF0000"/>
                        </a:solidFill>
                      </a:endParaRPr>
                    </a:p>
                    <a:p>
                      <a:r>
                        <a:rPr lang="en-US" sz="1400" b="1" dirty="0" smtClean="0">
                          <a:solidFill>
                            <a:schemeClr val="tx1"/>
                          </a:solidFill>
                        </a:rPr>
                        <a:t>MOVSB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MOVSW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endParaRPr lang="en-US" sz="1400" b="1" baseline="0"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r>
                        <a:rPr lang="en-US" sz="1400" b="1" dirty="0" smtClean="0">
                          <a:solidFill>
                            <a:schemeClr val="tx1"/>
                          </a:solidFill>
                          <a:sym typeface="Symbol"/>
                        </a:rPr>
                        <a:t> (MA)</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endParaRPr lang="en-US" sz="1400" b="1" baseline="0"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MA</a:t>
                      </a:r>
                      <a:r>
                        <a:rPr lang="en-US" sz="1400" b="1" baseline="-25000" dirty="0" smtClean="0">
                          <a:solidFill>
                            <a:schemeClr val="tx1"/>
                          </a:solidFill>
                        </a:rPr>
                        <a:t>E</a:t>
                      </a:r>
                      <a:r>
                        <a:rPr lang="en-US" sz="1400" b="1" baseline="0" dirty="0" smtClean="0">
                          <a:solidFill>
                            <a:schemeClr val="tx1"/>
                          </a:solidFill>
                        </a:rPr>
                        <a:t> + 1) </a:t>
                      </a:r>
                      <a:r>
                        <a:rPr lang="en-US" sz="1400" b="1" dirty="0" smtClean="0">
                          <a:solidFill>
                            <a:schemeClr val="tx1"/>
                          </a:solidFill>
                          <a:sym typeface="Symbol"/>
                        </a:rPr>
                        <a:t> (MA; MA + 1)</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56715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672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94226804"/>
              </p:ext>
            </p:extLst>
          </p:nvPr>
        </p:nvGraphicFramePr>
        <p:xfrm>
          <a:off x="533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CMPS</a:t>
                      </a:r>
                    </a:p>
                    <a:p>
                      <a:endParaRPr lang="en-US" sz="1400" b="1" dirty="0" smtClean="0">
                        <a:solidFill>
                          <a:srgbClr val="FF0000"/>
                        </a:solidFill>
                      </a:endParaRPr>
                    </a:p>
                    <a:p>
                      <a:r>
                        <a:rPr lang="en-US" sz="1400" b="1" dirty="0" smtClean="0">
                          <a:solidFill>
                            <a:schemeClr val="tx1"/>
                          </a:solidFill>
                        </a:rPr>
                        <a:t>CMPSB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endParaRPr lang="en-US" sz="1400" b="1" baseline="0" dirty="0" smtClean="0">
                        <a:solidFill>
                          <a:schemeClr val="tx1"/>
                        </a:solidFill>
                      </a:endParaRPr>
                    </a:p>
                    <a:p>
                      <a:r>
                        <a:rPr lang="en-US" sz="1400" b="1" dirty="0" smtClean="0">
                          <a:solidFill>
                            <a:schemeClr val="tx1"/>
                          </a:solidFill>
                          <a:sym typeface="Symbol"/>
                        </a:rPr>
                        <a:t>Modify</a:t>
                      </a:r>
                      <a:r>
                        <a:rPr lang="en-US" sz="1400" b="1" baseline="0" dirty="0" smtClean="0">
                          <a:solidFill>
                            <a:schemeClr val="tx1"/>
                          </a:solidFill>
                          <a:sym typeface="Symbol"/>
                        </a:rPr>
                        <a:t> flags </a:t>
                      </a:r>
                      <a:r>
                        <a:rPr lang="en-US" sz="1400" b="1" dirty="0" smtClean="0">
                          <a:solidFill>
                            <a:schemeClr val="tx1"/>
                          </a:solidFill>
                          <a:sym typeface="Symbol"/>
                        </a:rPr>
                        <a:t> (MA) - </a:t>
                      </a:r>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p>
                    <a:p>
                      <a:endParaRPr lang="en-US" sz="1400" b="1" baseline="0" dirty="0" smtClean="0">
                        <a:solidFill>
                          <a:schemeClr val="tx1"/>
                        </a:solidFill>
                        <a:sym typeface="Symbol"/>
                      </a:endParaRPr>
                    </a:p>
                    <a:p>
                      <a:r>
                        <a:rPr lang="en-US" sz="1400" b="1" baseline="0" dirty="0" smtClean="0">
                          <a:solidFill>
                            <a:schemeClr val="tx1"/>
                          </a:solidFill>
                          <a:sym typeface="Symbol"/>
                        </a:rPr>
                        <a:t>If (MA) &gt; (MA</a:t>
                      </a:r>
                      <a:r>
                        <a:rPr lang="en-US" sz="1400" b="1" baseline="-25000" dirty="0" smtClean="0">
                          <a:solidFill>
                            <a:schemeClr val="tx1"/>
                          </a:solidFill>
                          <a:sym typeface="Symbol"/>
                        </a:rPr>
                        <a:t>E</a:t>
                      </a:r>
                      <a:r>
                        <a:rPr lang="en-US" sz="1400" b="1" baseline="0" dirty="0" smtClean="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(MA) &lt; (MA</a:t>
                      </a:r>
                      <a:r>
                        <a:rPr lang="en-US" sz="1400" b="1" baseline="-25000" dirty="0" smtClean="0">
                          <a:solidFill>
                            <a:schemeClr val="tx1"/>
                          </a:solidFill>
                          <a:sym typeface="Symbol"/>
                        </a:rPr>
                        <a:t>E</a:t>
                      </a:r>
                      <a:r>
                        <a:rPr lang="en-US" sz="1400" b="1" baseline="0" dirty="0" smtClean="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(MA) = (MA</a:t>
                      </a:r>
                      <a:r>
                        <a:rPr lang="en-US" sz="1400" b="1" baseline="-25000" dirty="0" smtClean="0">
                          <a:solidFill>
                            <a:schemeClr val="tx1"/>
                          </a:solidFill>
                          <a:sym typeface="Symbol"/>
                        </a:rPr>
                        <a:t>E</a:t>
                      </a:r>
                      <a:r>
                        <a:rPr lang="en-US" sz="1400" b="1" baseline="0" dirty="0" smtClean="0">
                          <a:solidFill>
                            <a:schemeClr val="tx1"/>
                          </a:solidFill>
                          <a:sym typeface="Symbol"/>
                        </a:rPr>
                        <a:t>), then CF = 0; ZF = 1; SF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1"/>
                        </a:solidFill>
                        <a:sym typeface="Symbol"/>
                      </a:endParaRPr>
                    </a:p>
                    <a:p>
                      <a:r>
                        <a:rPr lang="en-US" sz="1400" b="1" u="sng" baseline="0" dirty="0" smtClean="0">
                          <a:solidFill>
                            <a:schemeClr val="tx1"/>
                          </a:solidFill>
                          <a:sym typeface="Symbol"/>
                        </a:rPr>
                        <a:t>For byte operation</a:t>
                      </a:r>
                    </a:p>
                    <a:p>
                      <a:r>
                        <a:rPr lang="en-US" sz="1400" b="1" dirty="0" smtClean="0">
                          <a:solidFill>
                            <a:schemeClr val="tx1"/>
                          </a:solidFill>
                          <a:sym typeface="Symbol"/>
                        </a:rPr>
                        <a:t>If DF = 0,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endParaRPr lang="en-US" sz="1400" b="1" baseline="0" dirty="0" smtClean="0">
                        <a:solidFill>
                          <a:schemeClr val="tx1"/>
                        </a:solidFill>
                        <a:sym typeface="Symbol"/>
                      </a:endParaRPr>
                    </a:p>
                    <a:p>
                      <a:r>
                        <a:rPr lang="en-US" sz="1400" b="1" u="sng" baseline="0" dirty="0" smtClean="0">
                          <a:solidFill>
                            <a:schemeClr val="tx1"/>
                          </a:solidFill>
                          <a:sym typeface="Symbol"/>
                        </a:rPr>
                        <a:t>For word operation</a:t>
                      </a:r>
                    </a:p>
                    <a:p>
                      <a:r>
                        <a:rPr lang="en-US" sz="1400" b="1" dirty="0" smtClean="0">
                          <a:solidFill>
                            <a:schemeClr val="tx1"/>
                          </a:solidFill>
                          <a:sym typeface="Symbol"/>
                        </a:rPr>
                        <a:t>If DF = 0,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2462131" y="1828800"/>
            <a:ext cx="4243469" cy="307777"/>
          </a:xfrm>
          <a:prstGeom prst="rect">
            <a:avLst/>
          </a:prstGeom>
          <a:noFill/>
        </p:spPr>
        <p:txBody>
          <a:bodyPr wrap="none" rtlCol="0">
            <a:spAutoFit/>
          </a:bodyPr>
          <a:lstStyle/>
          <a:p>
            <a:r>
              <a:rPr lang="en-US" sz="1400" b="1" dirty="0" smtClean="0"/>
              <a:t>Compare two string byte or string word</a:t>
            </a:r>
            <a:endParaRPr lang="en-US" sz="1400" b="1" dirty="0"/>
          </a:p>
        </p:txBody>
      </p:sp>
    </p:spTree>
    <p:extLst>
      <p:ext uri="{BB962C8B-B14F-4D97-AF65-F5344CB8AC3E}">
        <p14:creationId xmlns:p14="http://schemas.microsoft.com/office/powerpoint/2010/main" val="14400763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272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39521106"/>
              </p:ext>
            </p:extLst>
          </p:nvPr>
        </p:nvGraphicFramePr>
        <p:xfrm>
          <a:off x="533400" y="2010088"/>
          <a:ext cx="8153400" cy="4785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SCAS</a:t>
                      </a:r>
                    </a:p>
                    <a:p>
                      <a:endParaRPr lang="en-US" sz="1400" b="1" dirty="0" smtClean="0">
                        <a:solidFill>
                          <a:srgbClr val="FF0000"/>
                        </a:solidFill>
                      </a:endParaRPr>
                    </a:p>
                    <a:p>
                      <a:r>
                        <a:rPr lang="en-US" sz="1400" b="1" dirty="0" smtClean="0">
                          <a:solidFill>
                            <a:schemeClr val="tx1"/>
                          </a:solidFill>
                        </a:rPr>
                        <a:t>SCASB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SCASW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Modify</a:t>
                      </a:r>
                      <a:r>
                        <a:rPr lang="en-US" sz="1400" b="1" baseline="0" dirty="0" smtClean="0">
                          <a:solidFill>
                            <a:schemeClr val="tx1"/>
                          </a:solidFill>
                          <a:sym typeface="Symbol"/>
                        </a:rPr>
                        <a:t> flags </a:t>
                      </a:r>
                      <a:r>
                        <a:rPr lang="en-US" sz="1400" b="1" dirty="0" smtClean="0">
                          <a:solidFill>
                            <a:schemeClr val="tx1"/>
                          </a:solidFill>
                          <a:sym typeface="Symbol"/>
                        </a:rPr>
                        <a:t> (AL) - </a:t>
                      </a:r>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p>
                    <a:p>
                      <a:endParaRPr lang="en-US" sz="1400" b="1" baseline="0" dirty="0" smtClean="0">
                        <a:solidFill>
                          <a:schemeClr val="tx1"/>
                        </a:solidFill>
                        <a:sym typeface="Symbol"/>
                      </a:endParaRPr>
                    </a:p>
                    <a:p>
                      <a:r>
                        <a:rPr lang="en-US" sz="1400" b="1" baseline="0" dirty="0" smtClean="0">
                          <a:solidFill>
                            <a:schemeClr val="tx1"/>
                          </a:solidFill>
                          <a:sym typeface="Symbol"/>
                        </a:rPr>
                        <a:t>If (AL) &gt; (MA</a:t>
                      </a:r>
                      <a:r>
                        <a:rPr lang="en-US" sz="1400" b="1" baseline="-25000" dirty="0" smtClean="0">
                          <a:solidFill>
                            <a:schemeClr val="tx1"/>
                          </a:solidFill>
                          <a:sym typeface="Symbol"/>
                        </a:rPr>
                        <a:t>E</a:t>
                      </a:r>
                      <a:r>
                        <a:rPr lang="en-US" sz="1400" b="1" baseline="0" dirty="0" smtClean="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(AL) &lt; (MA</a:t>
                      </a:r>
                      <a:r>
                        <a:rPr lang="en-US" sz="1400" b="1" baseline="-25000" dirty="0" smtClean="0">
                          <a:solidFill>
                            <a:schemeClr val="tx1"/>
                          </a:solidFill>
                          <a:sym typeface="Symbol"/>
                        </a:rPr>
                        <a:t>E</a:t>
                      </a:r>
                      <a:r>
                        <a:rPr lang="en-US" sz="1400" b="1" baseline="0" dirty="0" smtClean="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(AL) = (MA</a:t>
                      </a:r>
                      <a:r>
                        <a:rPr lang="en-US" sz="1400" b="1" baseline="-25000" dirty="0" smtClean="0">
                          <a:solidFill>
                            <a:schemeClr val="tx1"/>
                          </a:solidFill>
                          <a:sym typeface="Symbol"/>
                        </a:rPr>
                        <a:t>E</a:t>
                      </a:r>
                      <a:r>
                        <a:rPr lang="en-US" sz="1400" b="1" baseline="0" dirty="0" smtClean="0">
                          <a:solidFill>
                            <a:schemeClr val="tx1"/>
                          </a:solidFill>
                          <a:sym typeface="Symbol"/>
                        </a:rPr>
                        <a:t>), then CF = 0; ZF = 1; SF = 0</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Modify</a:t>
                      </a:r>
                      <a:r>
                        <a:rPr lang="en-US" sz="1400" b="1" baseline="0" dirty="0" smtClean="0">
                          <a:solidFill>
                            <a:schemeClr val="tx1"/>
                          </a:solidFill>
                          <a:sym typeface="Symbol"/>
                        </a:rPr>
                        <a:t> flags </a:t>
                      </a:r>
                      <a:r>
                        <a:rPr lang="en-US" sz="1400" b="1" dirty="0" smtClean="0">
                          <a:solidFill>
                            <a:schemeClr val="tx1"/>
                          </a:solidFill>
                          <a:sym typeface="Symbol"/>
                        </a:rPr>
                        <a:t> (AL) - </a:t>
                      </a:r>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p>
                    <a:p>
                      <a:endParaRPr lang="en-US" sz="1400" b="1" baseline="0" dirty="0" smtClean="0">
                        <a:solidFill>
                          <a:schemeClr val="tx1"/>
                        </a:solidFill>
                        <a:sym typeface="Symbol"/>
                      </a:endParaRPr>
                    </a:p>
                    <a:p>
                      <a:r>
                        <a:rPr lang="en-US" sz="1400" b="1" baseline="0" dirty="0" smtClean="0">
                          <a:solidFill>
                            <a:schemeClr val="tx1"/>
                          </a:solidFill>
                          <a:sym typeface="Symbol"/>
                        </a:rPr>
                        <a:t>If (AX) &gt; (MA</a:t>
                      </a:r>
                      <a:r>
                        <a:rPr lang="en-US" sz="1400" b="1" baseline="-25000" dirty="0" smtClean="0">
                          <a:solidFill>
                            <a:schemeClr val="tx1"/>
                          </a:solidFill>
                          <a:sym typeface="Symbol"/>
                        </a:rPr>
                        <a:t>E</a:t>
                      </a:r>
                      <a:r>
                        <a:rPr lang="en-US" sz="1400" b="1" baseline="0" dirty="0" smtClean="0">
                          <a:solidFill>
                            <a:schemeClr val="tx1"/>
                          </a:solidFill>
                          <a:sym typeface="Symbol"/>
                        </a:rPr>
                        <a:t> ; MA</a:t>
                      </a:r>
                      <a:r>
                        <a:rPr lang="en-US" sz="1400" b="1" baseline="-25000" dirty="0" smtClean="0">
                          <a:solidFill>
                            <a:schemeClr val="tx1"/>
                          </a:solidFill>
                          <a:sym typeface="Symbol"/>
                        </a:rPr>
                        <a:t>E</a:t>
                      </a:r>
                      <a:r>
                        <a:rPr lang="en-US" sz="1400" b="1" baseline="0" dirty="0" smtClean="0">
                          <a:solidFill>
                            <a:schemeClr val="tx1"/>
                          </a:solidFill>
                          <a:sym typeface="Symbol"/>
                        </a:rPr>
                        <a:t> + 1),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(AX) &lt; (MA</a:t>
                      </a:r>
                      <a:r>
                        <a:rPr lang="en-US" sz="1400" b="1" baseline="-25000" dirty="0" smtClean="0">
                          <a:solidFill>
                            <a:schemeClr val="tx1"/>
                          </a:solidFill>
                          <a:sym typeface="Symbol"/>
                        </a:rPr>
                        <a:t>E</a:t>
                      </a:r>
                      <a:r>
                        <a:rPr lang="en-US" sz="1400" b="1" baseline="0" dirty="0" smtClean="0">
                          <a:solidFill>
                            <a:schemeClr val="tx1"/>
                          </a:solidFill>
                          <a:sym typeface="Symbol"/>
                        </a:rPr>
                        <a:t> ; MA</a:t>
                      </a:r>
                      <a:r>
                        <a:rPr lang="en-US" sz="1400" b="1" baseline="-25000" dirty="0" smtClean="0">
                          <a:solidFill>
                            <a:schemeClr val="tx1"/>
                          </a:solidFill>
                          <a:sym typeface="Symbol"/>
                        </a:rPr>
                        <a:t>E</a:t>
                      </a:r>
                      <a:r>
                        <a:rPr lang="en-US" sz="1400" b="1" baseline="0" dirty="0" smtClean="0">
                          <a:solidFill>
                            <a:schemeClr val="tx1"/>
                          </a:solidFill>
                          <a:sym typeface="Symbol"/>
                        </a:rPr>
                        <a:t> + 1),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(AX) = (MA</a:t>
                      </a:r>
                      <a:r>
                        <a:rPr lang="en-US" sz="1400" b="1" baseline="-25000" dirty="0" smtClean="0">
                          <a:solidFill>
                            <a:schemeClr val="tx1"/>
                          </a:solidFill>
                          <a:sym typeface="Symbol"/>
                        </a:rPr>
                        <a:t>E</a:t>
                      </a:r>
                      <a:r>
                        <a:rPr lang="en-US" sz="1400" b="1" baseline="0" dirty="0" smtClean="0">
                          <a:solidFill>
                            <a:schemeClr val="tx1"/>
                          </a:solidFill>
                          <a:sym typeface="Symbol"/>
                        </a:rPr>
                        <a:t> ; MA</a:t>
                      </a:r>
                      <a:r>
                        <a:rPr lang="en-US" sz="1400" b="1" baseline="-25000" dirty="0" smtClean="0">
                          <a:solidFill>
                            <a:schemeClr val="tx1"/>
                          </a:solidFill>
                          <a:sym typeface="Symbol"/>
                        </a:rPr>
                        <a:t>E</a:t>
                      </a:r>
                      <a:r>
                        <a:rPr lang="en-US" sz="1400" b="1" baseline="0" dirty="0" smtClean="0">
                          <a:solidFill>
                            <a:schemeClr val="tx1"/>
                          </a:solidFill>
                          <a:sym typeface="Symbol"/>
                        </a:rPr>
                        <a:t> + 1), then CF = 0; ZF = 1; SF = 0</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a:t>
                      </a:r>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1752600" y="1676400"/>
            <a:ext cx="5808000" cy="307777"/>
          </a:xfrm>
          <a:prstGeom prst="rect">
            <a:avLst/>
          </a:prstGeom>
          <a:noFill/>
        </p:spPr>
        <p:txBody>
          <a:bodyPr wrap="none" rtlCol="0">
            <a:spAutoFit/>
          </a:bodyPr>
          <a:lstStyle/>
          <a:p>
            <a:r>
              <a:rPr lang="en-US" sz="1400" b="1" dirty="0" smtClean="0"/>
              <a:t>Scan (compare) a string byte or word with accumulator</a:t>
            </a:r>
            <a:endParaRPr lang="en-US" sz="1400" b="1" dirty="0"/>
          </a:p>
        </p:txBody>
      </p:sp>
    </p:spTree>
    <p:extLst>
      <p:ext uri="{BB962C8B-B14F-4D97-AF65-F5344CB8AC3E}">
        <p14:creationId xmlns:p14="http://schemas.microsoft.com/office/powerpoint/2010/main" val="26598477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654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275150"/>
              </p:ext>
            </p:extLst>
          </p:nvPr>
        </p:nvGraphicFramePr>
        <p:xfrm>
          <a:off x="533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LODS</a:t>
                      </a:r>
                    </a:p>
                    <a:p>
                      <a:endParaRPr lang="en-US" sz="1400" b="1" dirty="0" smtClean="0">
                        <a:solidFill>
                          <a:srgbClr val="FF0000"/>
                        </a:solidFill>
                      </a:endParaRPr>
                    </a:p>
                    <a:p>
                      <a:r>
                        <a:rPr lang="en-US" sz="1400" b="1" dirty="0" smtClean="0">
                          <a:solidFill>
                            <a:schemeClr val="tx1"/>
                          </a:solidFill>
                        </a:rPr>
                        <a:t>LODSB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LODSW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dirty="0" smtClean="0">
                          <a:solidFill>
                            <a:schemeClr val="tx1"/>
                          </a:solidFill>
                          <a:sym typeface="Symbol"/>
                        </a:rPr>
                        <a:t>(AL)</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(MA) </a:t>
                      </a:r>
                    </a:p>
                    <a:p>
                      <a:endParaRPr lang="en-US" sz="1400" b="1" baseline="0" dirty="0" smtClean="0">
                        <a:solidFill>
                          <a:schemeClr val="tx1"/>
                        </a:solidFill>
                        <a:sym typeface="Symbol"/>
                      </a:endParaRPr>
                    </a:p>
                    <a:p>
                      <a:r>
                        <a:rPr lang="en-US" sz="1400" b="1" dirty="0" smtClean="0">
                          <a:solidFill>
                            <a:schemeClr val="tx1"/>
                          </a:solidFill>
                          <a:sym typeface="Symbol"/>
                        </a:rPr>
                        <a:t>If DF = 0, then (SI)  (SI)</a:t>
                      </a:r>
                      <a:r>
                        <a:rPr lang="en-US" sz="1400" b="1" baseline="0" dirty="0" smtClean="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(SI)  (SI)</a:t>
                      </a:r>
                      <a:r>
                        <a:rPr lang="en-US" sz="1400" b="1" baseline="0" dirty="0" smtClean="0">
                          <a:solidFill>
                            <a:schemeClr val="tx1"/>
                          </a:solidFill>
                          <a:sym typeface="Symbol"/>
                        </a:rPr>
                        <a:t> – 1 </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dirty="0" smtClean="0">
                          <a:solidFill>
                            <a:schemeClr val="tx1"/>
                          </a:solidFill>
                          <a:sym typeface="Symbol"/>
                        </a:rPr>
                        <a:t>(AX)</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(MA ; MA + 1) </a:t>
                      </a:r>
                    </a:p>
                    <a:p>
                      <a:endParaRPr lang="en-US" sz="1400" b="1" baseline="0" dirty="0" smtClean="0">
                        <a:solidFill>
                          <a:schemeClr val="tx1"/>
                        </a:solidFill>
                        <a:sym typeface="Symbol"/>
                      </a:endParaRPr>
                    </a:p>
                    <a:p>
                      <a:r>
                        <a:rPr lang="en-US" sz="1400" b="1" dirty="0" smtClean="0">
                          <a:solidFill>
                            <a:schemeClr val="tx1"/>
                          </a:solidFill>
                          <a:sym typeface="Symbol"/>
                        </a:rPr>
                        <a:t>If DF = 0, then (SI)  (SI)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(SI)  (SI)</a:t>
                      </a:r>
                      <a:r>
                        <a:rPr lang="en-US" sz="1400" b="1" baseline="0" dirty="0" smtClean="0">
                          <a:solidFill>
                            <a:schemeClr val="tx1"/>
                          </a:solidFill>
                          <a:sym typeface="Symbol"/>
                        </a:rPr>
                        <a:t> –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000695" y="1905000"/>
            <a:ext cx="5009705" cy="307777"/>
          </a:xfrm>
          <a:prstGeom prst="rect">
            <a:avLst/>
          </a:prstGeom>
          <a:noFill/>
        </p:spPr>
        <p:txBody>
          <a:bodyPr wrap="none" rtlCol="0">
            <a:spAutoFit/>
          </a:bodyPr>
          <a:lstStyle/>
          <a:p>
            <a:r>
              <a:rPr lang="en-US" sz="1400" b="1" dirty="0" smtClean="0"/>
              <a:t>Load string byte in to AL or string word in to AX</a:t>
            </a:r>
            <a:endParaRPr lang="en-US" sz="1400" b="1" dirty="0"/>
          </a:p>
        </p:txBody>
      </p:sp>
    </p:spTree>
    <p:extLst>
      <p:ext uri="{BB962C8B-B14F-4D97-AF65-F5344CB8AC3E}">
        <p14:creationId xmlns:p14="http://schemas.microsoft.com/office/powerpoint/2010/main" val="47464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2918192"/>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9</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2215991"/>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BHE </a:t>
            </a:r>
            <a:r>
              <a:rPr lang="en-US" b="1" dirty="0">
                <a:latin typeface="Verdana" pitchFamily="34" charset="0"/>
                <a:ea typeface="Verdana" pitchFamily="34" charset="0"/>
                <a:cs typeface="Verdana" pitchFamily="34" charset="0"/>
              </a:rPr>
              <a:t>(Active Low)/S</a:t>
            </a:r>
            <a:r>
              <a:rPr lang="en-US" b="1" baseline="-25000" dirty="0">
                <a:latin typeface="Verdana" pitchFamily="34" charset="0"/>
                <a:ea typeface="Verdana" pitchFamily="34" charset="0"/>
                <a:cs typeface="Verdana" pitchFamily="34" charset="0"/>
              </a:rPr>
              <a:t>7</a:t>
            </a:r>
            <a:r>
              <a:rPr lang="en-US" b="1" dirty="0">
                <a:latin typeface="Verdana" pitchFamily="34" charset="0"/>
                <a:ea typeface="Verdana" pitchFamily="34" charset="0"/>
                <a:cs typeface="Verdana" pitchFamily="34" charset="0"/>
              </a:rPr>
              <a:t> (Output)  </a:t>
            </a:r>
          </a:p>
          <a:p>
            <a:pPr algn="ctr"/>
            <a:endParaRPr lang="en-US" sz="1600" b="1" dirty="0">
              <a:solidFill>
                <a:srgbClr val="FF0066"/>
              </a:solidFill>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Bus </a:t>
            </a:r>
            <a:r>
              <a:rPr lang="en-US" sz="1600" b="1" dirty="0">
                <a:solidFill>
                  <a:srgbClr val="FF0066"/>
                </a:solidFill>
                <a:latin typeface="Verdana" pitchFamily="34" charset="0"/>
                <a:ea typeface="Verdana" pitchFamily="34" charset="0"/>
                <a:cs typeface="Verdana" pitchFamily="34" charset="0"/>
              </a:rPr>
              <a:t>High </a:t>
            </a:r>
            <a:r>
              <a:rPr lang="en-US" sz="1600" b="1" dirty="0" smtClean="0">
                <a:solidFill>
                  <a:srgbClr val="FF0066"/>
                </a:solidFill>
                <a:latin typeface="Verdana" pitchFamily="34" charset="0"/>
                <a:ea typeface="Verdana" pitchFamily="34" charset="0"/>
                <a:cs typeface="Verdana" pitchFamily="34" charset="0"/>
              </a:rPr>
              <a:t>Enable/Status </a:t>
            </a:r>
          </a:p>
          <a:p>
            <a:pPr algn="just"/>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used to enable data onto the most significant half of data bus,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8-bit device connected to upper half of the data bus use BHE (Active Low) signal. It is multiplexed with status signal S</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a:t>
            </a:r>
          </a:p>
        </p:txBody>
      </p:sp>
      <p:sp>
        <p:nvSpPr>
          <p:cNvPr id="10" name="Rectangle 9"/>
          <p:cNvSpPr/>
          <p:nvPr/>
        </p:nvSpPr>
        <p:spPr>
          <a:xfrm>
            <a:off x="4648200" y="3276362"/>
            <a:ext cx="4343400" cy="1600438"/>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MN/ MX  </a:t>
            </a: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MINIMUM </a:t>
            </a:r>
            <a:r>
              <a:rPr lang="en-US" sz="1600" b="1" dirty="0">
                <a:solidFill>
                  <a:srgbClr val="FF0066"/>
                </a:solidFill>
                <a:latin typeface="Verdana" pitchFamily="34" charset="0"/>
                <a:ea typeface="Verdana" pitchFamily="34" charset="0"/>
                <a:cs typeface="Verdana" pitchFamily="34" charset="0"/>
              </a:rPr>
              <a:t>/ MAXIMUM </a:t>
            </a:r>
            <a:endParaRPr lang="en-US" sz="1600" b="1" dirty="0" smtClean="0">
              <a:solidFill>
                <a:srgbClr val="FF0066"/>
              </a:solidFill>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pin signal indicates  what mode the processor is to operate in. </a:t>
            </a:r>
          </a:p>
        </p:txBody>
      </p:sp>
      <p:sp>
        <p:nvSpPr>
          <p:cNvPr id="14" name="Rectangle 13"/>
          <p:cNvSpPr/>
          <p:nvPr/>
        </p:nvSpPr>
        <p:spPr>
          <a:xfrm>
            <a:off x="4648200" y="5108138"/>
            <a:ext cx="4343400" cy="1292662"/>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RD (Read) (Active Low) </a:t>
            </a:r>
          </a:p>
          <a:p>
            <a:pPr algn="ctr"/>
            <a:endParaRPr lang="en-US"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used for read operation.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an output signal.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active when low.</a:t>
            </a:r>
          </a:p>
        </p:txBody>
      </p:sp>
    </p:spTree>
    <p:extLst>
      <p:ext uri="{BB962C8B-B14F-4D97-AF65-F5344CB8AC3E}">
        <p14:creationId xmlns:p14="http://schemas.microsoft.com/office/powerpoint/2010/main" val="23782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38889E-6 -7.67808E-7 L 1.38889E-6 0.03377 " pathEditMode="relative" rAng="0" ptsTypes="AA">
                                      <p:cBhvr>
                                        <p:cTn id="14" dur="500" fill="hold"/>
                                        <p:tgtEl>
                                          <p:spTgt spid="48"/>
                                        </p:tgtEl>
                                        <p:attrNameLst>
                                          <p:attrName>ppt_x</p:attrName>
                                          <p:attrName>ppt_y</p:attrName>
                                        </p:attrNameLst>
                                      </p:cBhvr>
                                      <p:rCtr x="0" y="1688"/>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1.38889E-6 0.03377 L 1.38889E-6 0.06707 " pathEditMode="relative" rAng="0" ptsTypes="AA">
                                      <p:cBhvr>
                                        <p:cTn id="21" dur="500" fill="hold"/>
                                        <p:tgtEl>
                                          <p:spTgt spid="48"/>
                                        </p:tgtEl>
                                        <p:attrNameLst>
                                          <p:attrName>ppt_x</p:attrName>
                                          <p:attrName>ppt_y</p:attrName>
                                        </p:attrNameLst>
                                      </p:cBhvr>
                                      <p:rCtr x="0" y="166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7" grpId="0" animBg="1"/>
      <p:bldP spid="10" grpId="0" animBg="1"/>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08622" y="1282714"/>
            <a:ext cx="811378"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26705897"/>
              </p:ext>
            </p:extLst>
          </p:nvPr>
        </p:nvGraphicFramePr>
        <p:xfrm>
          <a:off x="533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STOS</a:t>
                      </a:r>
                    </a:p>
                    <a:p>
                      <a:endParaRPr lang="en-US" sz="1400" b="1" dirty="0" smtClean="0">
                        <a:solidFill>
                          <a:srgbClr val="FF0000"/>
                        </a:solidFill>
                      </a:endParaRPr>
                    </a:p>
                    <a:p>
                      <a:r>
                        <a:rPr lang="en-US" sz="1400" b="1" dirty="0" smtClean="0">
                          <a:solidFill>
                            <a:schemeClr val="tx1"/>
                          </a:solidFill>
                        </a:rPr>
                        <a:t>STOSB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STOSW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(MA</a:t>
                      </a:r>
                      <a:r>
                        <a:rPr lang="en-US" sz="1400" b="1" baseline="-25000" dirty="0" smtClean="0">
                          <a:solidFill>
                            <a:schemeClr val="tx1"/>
                          </a:solidFill>
                          <a:sym typeface="Symbol"/>
                        </a:rPr>
                        <a:t>E</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(AL) </a:t>
                      </a:r>
                    </a:p>
                    <a:p>
                      <a:endParaRPr lang="en-US" sz="1400" b="1" baseline="0"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(MA</a:t>
                      </a:r>
                      <a:r>
                        <a:rPr lang="en-US" sz="1400" b="1" baseline="-25000" dirty="0" smtClean="0">
                          <a:solidFill>
                            <a:schemeClr val="tx1"/>
                          </a:solidFill>
                          <a:sym typeface="Symbol"/>
                        </a:rPr>
                        <a:t>E</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25000" dirty="0" smtClean="0">
                          <a:solidFill>
                            <a:schemeClr val="tx1"/>
                          </a:solidFill>
                          <a:sym typeface="Symbol"/>
                        </a:rPr>
                        <a:t>E</a:t>
                      </a:r>
                      <a:r>
                        <a:rPr lang="en-US" sz="1400" b="1" baseline="0" dirty="0" smtClean="0">
                          <a:solidFill>
                            <a:schemeClr val="tx1"/>
                          </a:solidFill>
                          <a:sym typeface="Symbol"/>
                        </a:rPr>
                        <a:t> + 1 </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(AX) </a:t>
                      </a:r>
                    </a:p>
                    <a:p>
                      <a:endParaRPr lang="en-US" sz="1400" b="1" baseline="0"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057400" y="1902023"/>
            <a:ext cx="5041765" cy="307777"/>
          </a:xfrm>
          <a:prstGeom prst="rect">
            <a:avLst/>
          </a:prstGeom>
          <a:noFill/>
        </p:spPr>
        <p:txBody>
          <a:bodyPr wrap="none" rtlCol="0">
            <a:spAutoFit/>
          </a:bodyPr>
          <a:lstStyle/>
          <a:p>
            <a:r>
              <a:rPr lang="en-US" sz="1400" b="1" dirty="0" smtClean="0"/>
              <a:t>Store byte from AL or word from AX in to string</a:t>
            </a:r>
            <a:endParaRPr lang="en-US" sz="1400" b="1" dirty="0"/>
          </a:p>
        </p:txBody>
      </p:sp>
    </p:spTree>
    <p:extLst>
      <p:ext uri="{BB962C8B-B14F-4D97-AF65-F5344CB8AC3E}">
        <p14:creationId xmlns:p14="http://schemas.microsoft.com/office/powerpoint/2010/main" val="3762973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83665271"/>
              </p:ext>
            </p:extLst>
          </p:nvPr>
        </p:nvGraphicFramePr>
        <p:xfrm>
          <a:off x="734704" y="1295400"/>
          <a:ext cx="7696200" cy="5393632"/>
        </p:xfrm>
        <a:graphic>
          <a:graphicData uri="http://schemas.openxmlformats.org/drawingml/2006/table">
            <a:tbl>
              <a:tblPr firstRow="1" bandRow="1">
                <a:tableStyleId>{5C22544A-7EE6-4342-B048-85BDC9FD1C3A}</a:tableStyleId>
              </a:tblPr>
              <a:tblGrid>
                <a:gridCol w="3117254">
                  <a:extLst>
                    <a:ext uri="{9D8B030D-6E8A-4147-A177-3AD203B41FA5}">
                      <a16:colId xmlns:a16="http://schemas.microsoft.com/office/drawing/2014/main" val="20000"/>
                    </a:ext>
                  </a:extLst>
                </a:gridCol>
                <a:gridCol w="4578946">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smtClean="0">
                          <a:solidFill>
                            <a:schemeClr val="tx1"/>
                          </a:solidFill>
                        </a:rPr>
                        <a:t>STC</a:t>
                      </a:r>
                    </a:p>
                  </a:txBody>
                  <a:tcPr>
                    <a:solidFill>
                      <a:srgbClr val="CCECFF"/>
                    </a:solidFill>
                  </a:tcPr>
                </a:tc>
                <a:tc>
                  <a:txBody>
                    <a:bodyPr/>
                    <a:lstStyle/>
                    <a:p>
                      <a:r>
                        <a:rPr lang="en-US" sz="1400" b="1" dirty="0" smtClean="0">
                          <a:solidFill>
                            <a:schemeClr val="tx1"/>
                          </a:solidFill>
                        </a:rPr>
                        <a:t>Set CF </a:t>
                      </a:r>
                      <a:r>
                        <a:rPr lang="en-US" sz="1400" b="1" dirty="0" smtClean="0">
                          <a:solidFill>
                            <a:schemeClr val="tx1"/>
                          </a:solidFill>
                          <a:sym typeface="Symbol"/>
                        </a:rPr>
                        <a:t>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CLC</a:t>
                      </a:r>
                    </a:p>
                  </a:txBody>
                  <a:tcPr>
                    <a:solidFill>
                      <a:srgbClr val="CCECFF"/>
                    </a:solidFill>
                  </a:tcPr>
                </a:tc>
                <a:tc>
                  <a:txBody>
                    <a:bodyPr/>
                    <a:lstStyle/>
                    <a:p>
                      <a:r>
                        <a:rPr lang="en-US" sz="1400" b="1" dirty="0" smtClean="0">
                          <a:solidFill>
                            <a:schemeClr val="tx1"/>
                          </a:solidFill>
                        </a:rPr>
                        <a:t>Clear CF </a:t>
                      </a:r>
                      <a:r>
                        <a:rPr lang="en-US" sz="1400" b="1" dirty="0" smtClean="0">
                          <a:solidFill>
                            <a:schemeClr val="tx1"/>
                          </a:solidFill>
                          <a:sym typeface="Symbol"/>
                        </a:rPr>
                        <a:t> 0</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CMC</a:t>
                      </a:r>
                    </a:p>
                  </a:txBody>
                  <a:tcPr>
                    <a:solidFill>
                      <a:srgbClr val="CCECFF"/>
                    </a:solidFill>
                  </a:tcPr>
                </a:tc>
                <a:tc>
                  <a:txBody>
                    <a:bodyPr/>
                    <a:lstStyle/>
                    <a:p>
                      <a:r>
                        <a:rPr lang="en-US" sz="1400" b="1" dirty="0" smtClean="0">
                          <a:solidFill>
                            <a:schemeClr val="tx1"/>
                          </a:solidFill>
                        </a:rPr>
                        <a:t>Complement carry CF </a:t>
                      </a:r>
                      <a:r>
                        <a:rPr lang="en-US" sz="1400" b="1" dirty="0" smtClean="0">
                          <a:solidFill>
                            <a:schemeClr val="tx1"/>
                          </a:solidFill>
                          <a:sym typeface="Symbol"/>
                        </a:rPr>
                        <a:t> CF</a:t>
                      </a:r>
                      <a:r>
                        <a:rPr lang="en-US" sz="1400" b="1" baseline="30000" dirty="0" smtClean="0">
                          <a:solidFill>
                            <a:schemeClr val="tx1"/>
                          </a:solidFill>
                          <a:sym typeface="Symbol"/>
                        </a:rPr>
                        <a:t>/</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STD</a:t>
                      </a:r>
                    </a:p>
                  </a:txBody>
                  <a:tcPr>
                    <a:solidFill>
                      <a:srgbClr val="CCECFF"/>
                    </a:solidFill>
                  </a:tcPr>
                </a:tc>
                <a:tc>
                  <a:txBody>
                    <a:bodyPr/>
                    <a:lstStyle/>
                    <a:p>
                      <a:r>
                        <a:rPr lang="en-US" sz="1400" b="1" dirty="0" smtClean="0">
                          <a:solidFill>
                            <a:schemeClr val="tx1"/>
                          </a:solidFill>
                        </a:rPr>
                        <a:t>Set direction flag  DF </a:t>
                      </a:r>
                      <a:r>
                        <a:rPr lang="en-US" sz="1400" b="1" dirty="0" smtClean="0">
                          <a:solidFill>
                            <a:schemeClr val="tx1"/>
                          </a:solidFill>
                          <a:sym typeface="Symbol"/>
                        </a:rPr>
                        <a:t>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smtClean="0">
                          <a:solidFill>
                            <a:schemeClr val="tx1"/>
                          </a:solidFill>
                        </a:rPr>
                        <a:t>CLD</a:t>
                      </a:r>
                    </a:p>
                  </a:txBody>
                  <a:tcPr>
                    <a:solidFill>
                      <a:srgbClr val="CCECFF"/>
                    </a:solidFill>
                  </a:tcPr>
                </a:tc>
                <a:tc>
                  <a:txBody>
                    <a:bodyPr/>
                    <a:lstStyle/>
                    <a:p>
                      <a:r>
                        <a:rPr lang="en-US" sz="1400" b="1" dirty="0" smtClean="0">
                          <a:solidFill>
                            <a:schemeClr val="tx1"/>
                          </a:solidFill>
                        </a:rPr>
                        <a:t>Clear direction flag  DF </a:t>
                      </a:r>
                      <a:r>
                        <a:rPr lang="en-US" sz="1400" b="1" dirty="0" smtClean="0">
                          <a:solidFill>
                            <a:schemeClr val="tx1"/>
                          </a:solidFill>
                          <a:sym typeface="Symbol"/>
                        </a:rPr>
                        <a:t>  0 </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STI</a:t>
                      </a:r>
                    </a:p>
                  </a:txBody>
                  <a:tcPr>
                    <a:solidFill>
                      <a:srgbClr val="CCECFF"/>
                    </a:solidFill>
                  </a:tcPr>
                </a:tc>
                <a:tc>
                  <a:txBody>
                    <a:bodyPr/>
                    <a:lstStyle/>
                    <a:p>
                      <a:r>
                        <a:rPr lang="en-US" sz="1400" b="1" dirty="0" smtClean="0">
                          <a:solidFill>
                            <a:schemeClr val="tx1"/>
                          </a:solidFill>
                        </a:rPr>
                        <a:t>Set interrupt enable flag  IF </a:t>
                      </a:r>
                      <a:r>
                        <a:rPr lang="en-US" sz="1400" b="1" dirty="0" smtClean="0">
                          <a:solidFill>
                            <a:schemeClr val="tx1"/>
                          </a:solidFill>
                          <a:sym typeface="Symbol"/>
                        </a:rPr>
                        <a:t>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smtClean="0">
                          <a:solidFill>
                            <a:schemeClr val="tx1"/>
                          </a:solidFill>
                        </a:rPr>
                        <a:t>CLI</a:t>
                      </a:r>
                    </a:p>
                  </a:txBody>
                  <a:tcPr>
                    <a:solidFill>
                      <a:srgbClr val="CCECFF"/>
                    </a:solidFill>
                  </a:tcPr>
                </a:tc>
                <a:tc>
                  <a:txBody>
                    <a:bodyPr/>
                    <a:lstStyle/>
                    <a:p>
                      <a:r>
                        <a:rPr lang="en-US" sz="1400" b="1" dirty="0" smtClean="0">
                          <a:solidFill>
                            <a:schemeClr val="tx1"/>
                          </a:solidFill>
                        </a:rPr>
                        <a:t>Clear interrupt enable flag  IF </a:t>
                      </a:r>
                      <a:r>
                        <a:rPr lang="en-US" sz="1400" b="1" dirty="0" smtClean="0">
                          <a:solidFill>
                            <a:schemeClr val="tx1"/>
                          </a:solidFill>
                          <a:sym typeface="Symbol"/>
                        </a:rPr>
                        <a:t>  0</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smtClean="0">
                          <a:solidFill>
                            <a:schemeClr val="tx1"/>
                          </a:solidFill>
                        </a:rPr>
                        <a:t>NOP</a:t>
                      </a:r>
                    </a:p>
                  </a:txBody>
                  <a:tcPr>
                    <a:solidFill>
                      <a:srgbClr val="CCECFF"/>
                    </a:solidFill>
                  </a:tcPr>
                </a:tc>
                <a:tc>
                  <a:txBody>
                    <a:bodyPr/>
                    <a:lstStyle/>
                    <a:p>
                      <a:r>
                        <a:rPr lang="en-US" sz="1400" b="1" dirty="0" smtClean="0">
                          <a:solidFill>
                            <a:schemeClr val="tx1"/>
                          </a:solidFill>
                        </a:rPr>
                        <a:t>No operation</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smtClean="0">
                          <a:solidFill>
                            <a:schemeClr val="tx1"/>
                          </a:solidFill>
                        </a:rPr>
                        <a:t>HLT</a:t>
                      </a:r>
                    </a:p>
                  </a:txBody>
                  <a:tcPr>
                    <a:solidFill>
                      <a:srgbClr val="CCECFF"/>
                    </a:solidFill>
                  </a:tcPr>
                </a:tc>
                <a:tc>
                  <a:txBody>
                    <a:bodyPr/>
                    <a:lstStyle/>
                    <a:p>
                      <a:r>
                        <a:rPr lang="en-US" sz="1400" b="1" dirty="0" smtClean="0">
                          <a:solidFill>
                            <a:schemeClr val="tx1"/>
                          </a:solidFill>
                        </a:rPr>
                        <a:t>Halt</a:t>
                      </a:r>
                      <a:r>
                        <a:rPr lang="en-US" sz="1400" b="1" baseline="0" dirty="0" smtClean="0">
                          <a:solidFill>
                            <a:schemeClr val="tx1"/>
                          </a:solidFill>
                        </a:rPr>
                        <a:t> after interrupt is set</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smtClean="0">
                          <a:solidFill>
                            <a:schemeClr val="tx1"/>
                          </a:solidFill>
                        </a:rPr>
                        <a:t>WAIT</a:t>
                      </a:r>
                    </a:p>
                  </a:txBody>
                  <a:tcPr>
                    <a:solidFill>
                      <a:srgbClr val="CCECFF"/>
                    </a:solidFill>
                  </a:tcPr>
                </a:tc>
                <a:tc>
                  <a:txBody>
                    <a:bodyPr/>
                    <a:lstStyle/>
                    <a:p>
                      <a:r>
                        <a:rPr lang="en-US" sz="1400" b="1" dirty="0" smtClean="0">
                          <a:solidFill>
                            <a:schemeClr val="tx1"/>
                          </a:solidFill>
                        </a:rPr>
                        <a:t>Wait for TEST pin active</a:t>
                      </a:r>
                    </a:p>
                  </a:txBody>
                  <a:tcPr>
                    <a:solidFill>
                      <a:srgbClr val="CCECFF"/>
                    </a:solidFill>
                  </a:tcPr>
                </a:tc>
                <a:extLst>
                  <a:ext uri="{0D108BD9-81ED-4DB2-BD59-A6C34878D82A}">
                    <a16:rowId xmlns:a16="http://schemas.microsoft.com/office/drawing/2014/main" val="10010"/>
                  </a:ext>
                </a:extLst>
              </a:tr>
              <a:tr h="795130">
                <a:tc>
                  <a:txBody>
                    <a:bodyPr/>
                    <a:lstStyle/>
                    <a:p>
                      <a:r>
                        <a:rPr lang="en-US" sz="1400" b="1" dirty="0" smtClean="0">
                          <a:solidFill>
                            <a:schemeClr val="tx1"/>
                          </a:solidFill>
                        </a:rPr>
                        <a:t>ESC </a:t>
                      </a:r>
                      <a:r>
                        <a:rPr lang="en-US" sz="1400" b="1" dirty="0" err="1" smtClean="0">
                          <a:solidFill>
                            <a:schemeClr val="tx1"/>
                          </a:solidFill>
                        </a:rPr>
                        <a:t>opcode</a:t>
                      </a:r>
                      <a:r>
                        <a:rPr lang="en-US" sz="1400" b="1" dirty="0" smtClean="0">
                          <a:solidFill>
                            <a:schemeClr val="tx1"/>
                          </a:solidFill>
                        </a:rPr>
                        <a:t> </a:t>
                      </a:r>
                      <a:r>
                        <a:rPr lang="en-US" sz="1400" b="1" dirty="0" err="1" smtClean="0">
                          <a:solidFill>
                            <a:schemeClr val="tx1"/>
                          </a:solidFill>
                        </a:rPr>
                        <a:t>mem</a:t>
                      </a:r>
                      <a:r>
                        <a:rPr lang="en-US" sz="1400" b="1" dirty="0" smtClean="0">
                          <a:solidFill>
                            <a:schemeClr val="tx1"/>
                          </a:solidFill>
                        </a:rPr>
                        <a:t>/ </a:t>
                      </a:r>
                      <a:r>
                        <a:rPr lang="en-US" sz="1400" b="1" dirty="0" err="1" smtClean="0">
                          <a:solidFill>
                            <a:schemeClr val="tx1"/>
                          </a:solidFill>
                        </a:rPr>
                        <a:t>reg</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Used to pass instruction to a coprocessor which shares the address and data bus with the 8086</a:t>
                      </a:r>
                    </a:p>
                  </a:txBody>
                  <a:tcPr>
                    <a:solidFill>
                      <a:srgbClr val="CCECFF"/>
                    </a:solidFill>
                  </a:tcPr>
                </a:tc>
                <a:extLst>
                  <a:ext uri="{0D108BD9-81ED-4DB2-BD59-A6C34878D82A}">
                    <a16:rowId xmlns:a16="http://schemas.microsoft.com/office/drawing/2014/main" val="10011"/>
                  </a:ext>
                </a:extLst>
              </a:tr>
              <a:tr h="318052">
                <a:tc>
                  <a:txBody>
                    <a:bodyPr/>
                    <a:lstStyle/>
                    <a:p>
                      <a:r>
                        <a:rPr lang="en-US" sz="1400" b="1" dirty="0" smtClean="0">
                          <a:solidFill>
                            <a:schemeClr val="tx1"/>
                          </a:solidFill>
                        </a:rPr>
                        <a:t>LOCK</a:t>
                      </a:r>
                    </a:p>
                  </a:txBody>
                  <a:tcPr>
                    <a:solidFill>
                      <a:srgbClr val="CCECFF"/>
                    </a:solidFill>
                  </a:tcPr>
                </a:tc>
                <a:tc>
                  <a:txBody>
                    <a:bodyPr/>
                    <a:lstStyle/>
                    <a:p>
                      <a:r>
                        <a:rPr lang="en-US" sz="1400" b="1" dirty="0" smtClean="0">
                          <a:solidFill>
                            <a:schemeClr val="tx1"/>
                          </a:solidFill>
                        </a:rPr>
                        <a:t>Lock bus during next instruction</a:t>
                      </a:r>
                    </a:p>
                  </a:txBody>
                  <a:tcPr>
                    <a:solidFill>
                      <a:srgbClr val="CCECFF"/>
                    </a:solidFill>
                  </a:tcPr>
                </a:tc>
                <a:extLst>
                  <a:ext uri="{0D108BD9-81ED-4DB2-BD59-A6C34878D82A}">
                    <a16:rowId xmlns:a16="http://schemas.microsoft.com/office/drawing/2014/main" val="10012"/>
                  </a:ext>
                </a:extLst>
              </a:tr>
            </a:tbl>
          </a:graphicData>
        </a:graphic>
      </p:graphicFrame>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5. Processor Control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Tree>
    <p:extLst>
      <p:ext uri="{BB962C8B-B14F-4D97-AF65-F5344CB8AC3E}">
        <p14:creationId xmlns:p14="http://schemas.microsoft.com/office/powerpoint/2010/main" val="30597270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1066800" y="1381780"/>
            <a:ext cx="7162800" cy="523220"/>
          </a:xfrm>
          <a:prstGeom prst="rect">
            <a:avLst/>
          </a:prstGeom>
          <a:noFill/>
        </p:spPr>
        <p:txBody>
          <a:bodyPr wrap="square" rtlCol="0">
            <a:spAutoFit/>
          </a:bodyPr>
          <a:lstStyle/>
          <a:p>
            <a:pPr marL="285750" indent="-285750">
              <a:buBlip>
                <a:blip r:embed="rId3"/>
              </a:buBlip>
            </a:pPr>
            <a:r>
              <a:rPr lang="en-US" sz="1400" b="1" dirty="0" smtClean="0"/>
              <a:t>Transfer the control to a specific destination or target instruction</a:t>
            </a:r>
          </a:p>
          <a:p>
            <a:pPr marL="285750" indent="-285750">
              <a:buBlip>
                <a:blip r:embed="rId3"/>
              </a:buBlip>
            </a:pPr>
            <a:r>
              <a:rPr lang="en-US" sz="1400" b="1" dirty="0" smtClean="0"/>
              <a:t>Do not affect flags</a:t>
            </a:r>
            <a:endParaRPr lang="en-US" sz="1400" b="1" dirty="0"/>
          </a:p>
        </p:txBody>
      </p:sp>
      <p:graphicFrame>
        <p:nvGraphicFramePr>
          <p:cNvPr id="11" name="Table 10"/>
          <p:cNvGraphicFramePr>
            <a:graphicFrameLocks noGrp="1"/>
          </p:cNvGraphicFramePr>
          <p:nvPr>
            <p:extLst>
              <p:ext uri="{D42A27DB-BD31-4B8C-83A1-F6EECF244321}">
                <p14:modId xmlns:p14="http://schemas.microsoft.com/office/powerpoint/2010/main" val="783229438"/>
              </p:ext>
            </p:extLst>
          </p:nvPr>
        </p:nvGraphicFramePr>
        <p:xfrm>
          <a:off x="1295400" y="2922105"/>
          <a:ext cx="6858000" cy="149749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smtClean="0">
                          <a:solidFill>
                            <a:schemeClr val="tx1"/>
                          </a:solidFill>
                        </a:rPr>
                        <a:t>CALL </a:t>
                      </a:r>
                      <a:r>
                        <a:rPr lang="en-US" sz="1400" b="1" dirty="0" err="1" smtClean="0">
                          <a:solidFill>
                            <a:schemeClr val="tx1"/>
                          </a:solidFill>
                        </a:rPr>
                        <a:t>reg</a:t>
                      </a:r>
                      <a:r>
                        <a:rPr lang="en-US" sz="1400" b="1" dirty="0" smtClean="0">
                          <a:solidFill>
                            <a:schemeClr val="tx1"/>
                          </a:solidFill>
                        </a:rPr>
                        <a:t>/ </a:t>
                      </a:r>
                      <a:r>
                        <a:rPr lang="en-US" sz="1400" b="1" dirty="0" err="1" smtClean="0">
                          <a:solidFill>
                            <a:schemeClr val="tx1"/>
                          </a:solidFill>
                        </a:rPr>
                        <a:t>mem</a:t>
                      </a:r>
                      <a:r>
                        <a:rPr lang="en-US" sz="1400" b="1" dirty="0" smtClean="0">
                          <a:solidFill>
                            <a:schemeClr val="tx1"/>
                          </a:solidFill>
                        </a:rPr>
                        <a:t>/ disp16</a:t>
                      </a:r>
                    </a:p>
                  </a:txBody>
                  <a:tcPr>
                    <a:solidFill>
                      <a:srgbClr val="CCECFF"/>
                    </a:solidFill>
                  </a:tcPr>
                </a:tc>
                <a:tc>
                  <a:txBody>
                    <a:bodyPr/>
                    <a:lstStyle/>
                    <a:p>
                      <a:r>
                        <a:rPr lang="en-US" sz="1400" b="1" dirty="0" smtClean="0">
                          <a:solidFill>
                            <a:schemeClr val="tx1"/>
                          </a:solidFill>
                        </a:rPr>
                        <a:t>Call subroutine</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RET</a:t>
                      </a:r>
                    </a:p>
                  </a:txBody>
                  <a:tcPr>
                    <a:solidFill>
                      <a:srgbClr val="CCECFF"/>
                    </a:solidFill>
                  </a:tcPr>
                </a:tc>
                <a:tc>
                  <a:txBody>
                    <a:bodyPr/>
                    <a:lstStyle/>
                    <a:p>
                      <a:r>
                        <a:rPr lang="en-US" sz="1400" b="1" dirty="0" smtClean="0">
                          <a:solidFill>
                            <a:schemeClr val="tx1"/>
                          </a:solidFill>
                        </a:rPr>
                        <a:t>Return from</a:t>
                      </a:r>
                      <a:r>
                        <a:rPr lang="en-US" sz="1400" b="1" baseline="0" dirty="0" smtClean="0">
                          <a:solidFill>
                            <a:schemeClr val="tx1"/>
                          </a:solidFill>
                        </a:rPr>
                        <a:t> subroutine</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JMP</a:t>
                      </a:r>
                      <a:r>
                        <a:rPr lang="en-US" sz="1400" b="1" baseline="0" dirty="0" smtClean="0">
                          <a:solidFill>
                            <a:schemeClr val="tx1"/>
                          </a:solidFill>
                        </a:rPr>
                        <a:t> </a:t>
                      </a:r>
                      <a:r>
                        <a:rPr lang="en-US" sz="1400" b="1" baseline="0" dirty="0" err="1" smtClean="0">
                          <a:solidFill>
                            <a:schemeClr val="tx1"/>
                          </a:solidFill>
                        </a:rPr>
                        <a:t>reg</a:t>
                      </a:r>
                      <a:r>
                        <a:rPr lang="en-US" sz="1400" b="1" baseline="0" dirty="0" smtClean="0">
                          <a:solidFill>
                            <a:schemeClr val="tx1"/>
                          </a:solidFill>
                        </a:rPr>
                        <a:t>/ </a:t>
                      </a:r>
                      <a:r>
                        <a:rPr lang="en-US" sz="1400" b="1" baseline="0" dirty="0" err="1" smtClean="0">
                          <a:solidFill>
                            <a:schemeClr val="tx1"/>
                          </a:solidFill>
                        </a:rPr>
                        <a:t>mem</a:t>
                      </a:r>
                      <a:r>
                        <a:rPr lang="en-US" sz="1400" b="1" baseline="0" dirty="0" smtClean="0">
                          <a:solidFill>
                            <a:schemeClr val="tx1"/>
                          </a:solidFill>
                        </a:rPr>
                        <a:t>/ disp8/ disp16</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Unconditional</a:t>
                      </a:r>
                      <a:r>
                        <a:rPr lang="en-US" sz="1400" b="1" baseline="0" dirty="0" smtClean="0">
                          <a:solidFill>
                            <a:schemeClr val="tx1"/>
                          </a:solidFill>
                        </a:rPr>
                        <a:t> jump</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838200" y="2438400"/>
            <a:ext cx="3416320" cy="307777"/>
          </a:xfrm>
          <a:prstGeom prst="rect">
            <a:avLst/>
          </a:prstGeom>
          <a:noFill/>
        </p:spPr>
        <p:txBody>
          <a:bodyPr wrap="none" rtlCol="0">
            <a:spAutoFit/>
          </a:bodyPr>
          <a:lstStyle/>
          <a:p>
            <a:pPr marL="285750" indent="-285750">
              <a:buFont typeface="Wingdings" pitchFamily="2" charset="2"/>
              <a:buChar char="q"/>
            </a:pPr>
            <a:r>
              <a:rPr lang="en-US" sz="1400" b="1" dirty="0" smtClean="0"/>
              <a:t>8086 Unconditional transfers</a:t>
            </a:r>
            <a:endParaRPr lang="en-US" sz="1400" b="1" dirty="0"/>
          </a:p>
        </p:txBody>
      </p:sp>
    </p:spTree>
    <p:extLst>
      <p:ext uri="{BB962C8B-B14F-4D97-AF65-F5344CB8AC3E}">
        <p14:creationId xmlns:p14="http://schemas.microsoft.com/office/powerpoint/2010/main" val="22293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signed conditional branch instructions</a:t>
            </a:r>
            <a:endParaRPr lang="en-US" sz="1400" b="1" dirty="0"/>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unsigned conditional branch instructions</a:t>
            </a:r>
            <a:endParaRPr lang="en-US" sz="1400" b="1" dirty="0"/>
          </a:p>
        </p:txBody>
      </p:sp>
      <p:sp>
        <p:nvSpPr>
          <p:cNvPr id="5" name="TextBox 4"/>
          <p:cNvSpPr txBox="1"/>
          <p:nvPr/>
        </p:nvSpPr>
        <p:spPr>
          <a:xfrm>
            <a:off x="1447800" y="2943761"/>
            <a:ext cx="6553200" cy="1323439"/>
          </a:xfrm>
          <a:prstGeom prst="rect">
            <a:avLst/>
          </a:prstGeom>
          <a:noFill/>
        </p:spPr>
        <p:txBody>
          <a:bodyPr wrap="square" rtlCol="0">
            <a:spAutoFit/>
          </a:bodyPr>
          <a:lstStyle/>
          <a:p>
            <a:pPr marL="285750" indent="-285750">
              <a:buBlip>
                <a:blip r:embed="rId3"/>
              </a:buBlip>
            </a:pPr>
            <a:r>
              <a:rPr lang="en-US" sz="1600" b="1" dirty="0" smtClean="0">
                <a:solidFill>
                  <a:srgbClr val="990033"/>
                </a:solidFill>
              </a:rPr>
              <a:t>Checks flags</a:t>
            </a:r>
          </a:p>
          <a:p>
            <a:pPr marL="285750" indent="-285750">
              <a:buBlip>
                <a:blip r:embed="rId3"/>
              </a:buBlip>
            </a:pPr>
            <a:endParaRPr lang="en-US" sz="1600" b="1" dirty="0">
              <a:solidFill>
                <a:srgbClr val="990033"/>
              </a:solidFill>
            </a:endParaRPr>
          </a:p>
          <a:p>
            <a:pPr marL="285750" indent="-285750">
              <a:buBlip>
                <a:blip r:embed="rId3"/>
              </a:buBlip>
            </a:pPr>
            <a:r>
              <a:rPr lang="en-US" sz="1600" b="1" dirty="0" smtClean="0">
                <a:solidFill>
                  <a:srgbClr val="990033"/>
                </a:solidFill>
              </a:rPr>
              <a:t>If conditions are true, the program control is transferred to the new memory location in the same segment by modifying the content of IP</a:t>
            </a:r>
            <a:endParaRPr lang="en-US" sz="1600" b="1" dirty="0">
              <a:solidFill>
                <a:srgbClr val="990033"/>
              </a:solidFill>
            </a:endParaRPr>
          </a:p>
        </p:txBody>
      </p:sp>
    </p:spTree>
    <p:extLst>
      <p:ext uri="{BB962C8B-B14F-4D97-AF65-F5344CB8AC3E}">
        <p14:creationId xmlns:p14="http://schemas.microsoft.com/office/powerpoint/2010/main" val="37834714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023732624"/>
              </p:ext>
            </p:extLst>
          </p:nvPr>
        </p:nvGraphicFramePr>
        <p:xfrm>
          <a:off x="228600" y="2057400"/>
          <a:ext cx="4114800" cy="4572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Name</a:t>
                      </a:r>
                    </a:p>
                  </a:txBody>
                  <a:tcPr>
                    <a:solidFill>
                      <a:srgbClr val="CCECFF"/>
                    </a:solidFill>
                  </a:tcPr>
                </a:tc>
                <a:tc>
                  <a:txBody>
                    <a:bodyPr/>
                    <a:lstStyle/>
                    <a:p>
                      <a:r>
                        <a:rPr lang="en-US" sz="1400" b="1" dirty="0" smtClean="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smtClean="0">
                          <a:solidFill>
                            <a:schemeClr val="tx1"/>
                          </a:solidFill>
                        </a:rPr>
                        <a:t>JE disp8</a:t>
                      </a:r>
                    </a:p>
                    <a:p>
                      <a:r>
                        <a:rPr lang="en-US" sz="1400" b="1" dirty="0" smtClean="0">
                          <a:solidFill>
                            <a:srgbClr val="FF0066"/>
                          </a:solidFill>
                        </a:rPr>
                        <a:t>Jump if equal</a:t>
                      </a:r>
                    </a:p>
                  </a:txBody>
                  <a:tcPr>
                    <a:solidFill>
                      <a:srgbClr val="CCECFF"/>
                    </a:solidFill>
                  </a:tcPr>
                </a:tc>
                <a:tc>
                  <a:txBody>
                    <a:bodyPr/>
                    <a:lstStyle/>
                    <a:p>
                      <a:r>
                        <a:rPr lang="en-US" sz="1400" b="1" dirty="0" smtClean="0">
                          <a:solidFill>
                            <a:schemeClr val="tx1"/>
                          </a:solidFill>
                        </a:rPr>
                        <a:t>JZ disp8</a:t>
                      </a:r>
                    </a:p>
                    <a:p>
                      <a:r>
                        <a:rPr lang="en-US" sz="1400" b="1" dirty="0" smtClean="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JNE disp8</a:t>
                      </a:r>
                    </a:p>
                    <a:p>
                      <a:r>
                        <a:rPr lang="en-US" sz="1400" b="1" dirty="0" smtClean="0">
                          <a:solidFill>
                            <a:srgbClr val="FF0066"/>
                          </a:solidFill>
                        </a:rPr>
                        <a:t>Jump if not equal</a:t>
                      </a:r>
                    </a:p>
                  </a:txBody>
                  <a:tcPr>
                    <a:solidFill>
                      <a:srgbClr val="CCECFF"/>
                    </a:solidFill>
                  </a:tcPr>
                </a:tc>
                <a:tc>
                  <a:txBody>
                    <a:bodyPr/>
                    <a:lstStyle/>
                    <a:p>
                      <a:r>
                        <a:rPr lang="en-US" sz="1400" b="1" dirty="0" smtClean="0">
                          <a:solidFill>
                            <a:schemeClr val="tx1"/>
                          </a:solidFill>
                        </a:rPr>
                        <a:t>JNZ disp8</a:t>
                      </a:r>
                    </a:p>
                    <a:p>
                      <a:r>
                        <a:rPr lang="en-US" sz="1400" b="1" dirty="0" smtClean="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JG disp8</a:t>
                      </a:r>
                    </a:p>
                    <a:p>
                      <a:r>
                        <a:rPr lang="en-US" sz="1400" b="1" dirty="0" smtClean="0">
                          <a:solidFill>
                            <a:srgbClr val="FF0066"/>
                          </a:solidFill>
                        </a:rPr>
                        <a:t>Jump if greater</a:t>
                      </a:r>
                    </a:p>
                  </a:txBody>
                  <a:tcPr>
                    <a:solidFill>
                      <a:srgbClr val="CCECFF"/>
                    </a:solidFill>
                  </a:tcPr>
                </a:tc>
                <a:tc>
                  <a:txBody>
                    <a:bodyPr/>
                    <a:lstStyle/>
                    <a:p>
                      <a:r>
                        <a:rPr lang="en-US" sz="1400" b="1" dirty="0" smtClean="0">
                          <a:solidFill>
                            <a:schemeClr val="tx1"/>
                          </a:solidFill>
                        </a:rPr>
                        <a:t>JNLE disp8</a:t>
                      </a:r>
                    </a:p>
                    <a:p>
                      <a:r>
                        <a:rPr lang="en-US" sz="1400" b="1" dirty="0" smtClean="0">
                          <a:solidFill>
                            <a:srgbClr val="FF0066"/>
                          </a:solidFill>
                        </a:rPr>
                        <a:t>Jump if not less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JGE disp8</a:t>
                      </a:r>
                    </a:p>
                    <a:p>
                      <a:r>
                        <a:rPr lang="en-US" sz="1400" b="1" dirty="0" smtClean="0">
                          <a:solidFill>
                            <a:srgbClr val="FF0066"/>
                          </a:solidFill>
                        </a:rPr>
                        <a:t>Jump if greater than or equal</a:t>
                      </a:r>
                    </a:p>
                  </a:txBody>
                  <a:tcPr>
                    <a:solidFill>
                      <a:srgbClr val="CCECFF"/>
                    </a:solidFill>
                  </a:tcPr>
                </a:tc>
                <a:tc>
                  <a:txBody>
                    <a:bodyPr/>
                    <a:lstStyle/>
                    <a:p>
                      <a:r>
                        <a:rPr lang="en-US" sz="1400" b="1" dirty="0" smtClean="0">
                          <a:solidFill>
                            <a:schemeClr val="tx1"/>
                          </a:solidFill>
                        </a:rPr>
                        <a:t>JNL disp8</a:t>
                      </a:r>
                    </a:p>
                    <a:p>
                      <a:r>
                        <a:rPr lang="en-US" sz="1400" b="1" dirty="0" smtClean="0">
                          <a:solidFill>
                            <a:srgbClr val="FF0066"/>
                          </a:solidFill>
                        </a:rPr>
                        <a:t>Jump if not less</a:t>
                      </a: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smtClean="0">
                          <a:solidFill>
                            <a:schemeClr val="tx1"/>
                          </a:solidFill>
                        </a:rPr>
                        <a:t>JL disp8</a:t>
                      </a:r>
                    </a:p>
                    <a:p>
                      <a:r>
                        <a:rPr lang="en-US" sz="1400" b="1" dirty="0" smtClean="0">
                          <a:solidFill>
                            <a:srgbClr val="FF0066"/>
                          </a:solidFill>
                        </a:rPr>
                        <a:t>Jump if less than</a:t>
                      </a:r>
                    </a:p>
                  </a:txBody>
                  <a:tcPr>
                    <a:solidFill>
                      <a:srgbClr val="CCECFF"/>
                    </a:solidFill>
                  </a:tcPr>
                </a:tc>
                <a:tc>
                  <a:txBody>
                    <a:bodyPr/>
                    <a:lstStyle/>
                    <a:p>
                      <a:r>
                        <a:rPr lang="en-US" sz="1400" b="1" dirty="0" smtClean="0">
                          <a:solidFill>
                            <a:schemeClr val="tx1"/>
                          </a:solidFill>
                        </a:rPr>
                        <a:t>JNGE disp8</a:t>
                      </a:r>
                    </a:p>
                    <a:p>
                      <a:r>
                        <a:rPr lang="en-US" sz="1400" b="1" dirty="0" smtClean="0">
                          <a:solidFill>
                            <a:srgbClr val="FF0066"/>
                          </a:solidFill>
                        </a:rPr>
                        <a:t>Jump if not greater than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JLE disp8</a:t>
                      </a:r>
                    </a:p>
                    <a:p>
                      <a:r>
                        <a:rPr lang="en-US" sz="1400" b="1" dirty="0" smtClean="0">
                          <a:solidFill>
                            <a:srgbClr val="FF0066"/>
                          </a:solidFill>
                        </a:rPr>
                        <a:t>Jump if less than or equal</a:t>
                      </a:r>
                    </a:p>
                  </a:txBody>
                  <a:tcPr>
                    <a:solidFill>
                      <a:srgbClr val="CCECFF"/>
                    </a:solidFill>
                  </a:tcPr>
                </a:tc>
                <a:tc>
                  <a:txBody>
                    <a:bodyPr/>
                    <a:lstStyle/>
                    <a:p>
                      <a:r>
                        <a:rPr lang="en-US" sz="1400" b="1" dirty="0" smtClean="0">
                          <a:solidFill>
                            <a:schemeClr val="tx1"/>
                          </a:solidFill>
                        </a:rPr>
                        <a:t>JNG</a:t>
                      </a:r>
                      <a:r>
                        <a:rPr lang="en-US" sz="1400" b="1" baseline="0" dirty="0" smtClean="0">
                          <a:solidFill>
                            <a:schemeClr val="tx1"/>
                          </a:solidFill>
                        </a:rPr>
                        <a:t> disp8</a:t>
                      </a:r>
                    </a:p>
                    <a:p>
                      <a:r>
                        <a:rPr lang="en-US" sz="1400" b="1" baseline="0" dirty="0" smtClean="0">
                          <a:solidFill>
                            <a:srgbClr val="FF0066"/>
                          </a:solidFill>
                        </a:rPr>
                        <a:t>Jump if not greater</a:t>
                      </a:r>
                      <a:endParaRPr lang="en-US" sz="1400" b="1" dirty="0" smtClean="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signed conditional branch instructions</a:t>
            </a:r>
            <a:endParaRPr lang="en-US" sz="1400" b="1" dirty="0"/>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unsigned conditional branch instructions</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3472271320"/>
              </p:ext>
            </p:extLst>
          </p:nvPr>
        </p:nvGraphicFramePr>
        <p:xfrm>
          <a:off x="4827896" y="2057400"/>
          <a:ext cx="4114800" cy="46177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Name</a:t>
                      </a:r>
                    </a:p>
                  </a:txBody>
                  <a:tcPr>
                    <a:solidFill>
                      <a:srgbClr val="CCECFF"/>
                    </a:solidFill>
                  </a:tcPr>
                </a:tc>
                <a:tc>
                  <a:txBody>
                    <a:bodyPr/>
                    <a:lstStyle/>
                    <a:p>
                      <a:r>
                        <a:rPr lang="en-US" sz="1400" b="1" dirty="0" smtClean="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smtClean="0">
                          <a:solidFill>
                            <a:schemeClr val="tx1"/>
                          </a:solidFill>
                        </a:rPr>
                        <a:t>JE disp8</a:t>
                      </a:r>
                    </a:p>
                    <a:p>
                      <a:r>
                        <a:rPr lang="en-US" sz="1400" b="1" dirty="0" smtClean="0">
                          <a:solidFill>
                            <a:srgbClr val="FF0066"/>
                          </a:solidFill>
                        </a:rPr>
                        <a:t>Jump if equal</a:t>
                      </a:r>
                    </a:p>
                  </a:txBody>
                  <a:tcPr>
                    <a:solidFill>
                      <a:srgbClr val="CCECFF"/>
                    </a:solidFill>
                  </a:tcPr>
                </a:tc>
                <a:tc>
                  <a:txBody>
                    <a:bodyPr/>
                    <a:lstStyle/>
                    <a:p>
                      <a:r>
                        <a:rPr lang="en-US" sz="1400" b="1" dirty="0" smtClean="0">
                          <a:solidFill>
                            <a:schemeClr val="tx1"/>
                          </a:solidFill>
                        </a:rPr>
                        <a:t>JZ disp8</a:t>
                      </a:r>
                    </a:p>
                    <a:p>
                      <a:r>
                        <a:rPr lang="en-US" sz="1400" b="1" dirty="0" smtClean="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JNE disp8</a:t>
                      </a:r>
                    </a:p>
                    <a:p>
                      <a:r>
                        <a:rPr lang="en-US" sz="1400" b="1" dirty="0" smtClean="0">
                          <a:solidFill>
                            <a:srgbClr val="FF0066"/>
                          </a:solidFill>
                        </a:rPr>
                        <a:t>Jump if not equal</a:t>
                      </a:r>
                    </a:p>
                  </a:txBody>
                  <a:tcPr>
                    <a:solidFill>
                      <a:srgbClr val="CCECFF"/>
                    </a:solidFill>
                  </a:tcPr>
                </a:tc>
                <a:tc>
                  <a:txBody>
                    <a:bodyPr/>
                    <a:lstStyle/>
                    <a:p>
                      <a:r>
                        <a:rPr lang="en-US" sz="1400" b="1" dirty="0" smtClean="0">
                          <a:solidFill>
                            <a:schemeClr val="tx1"/>
                          </a:solidFill>
                        </a:rPr>
                        <a:t>JNZ disp8</a:t>
                      </a:r>
                    </a:p>
                    <a:p>
                      <a:r>
                        <a:rPr lang="en-US" sz="1400" b="1" dirty="0" smtClean="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JA disp8</a:t>
                      </a:r>
                    </a:p>
                    <a:p>
                      <a:r>
                        <a:rPr lang="en-US" sz="1400" b="1" dirty="0" smtClean="0">
                          <a:solidFill>
                            <a:srgbClr val="FF0066"/>
                          </a:solidFill>
                        </a:rPr>
                        <a:t>Jump if above</a:t>
                      </a:r>
                    </a:p>
                  </a:txBody>
                  <a:tcPr>
                    <a:solidFill>
                      <a:srgbClr val="CCECFF"/>
                    </a:solidFill>
                  </a:tcPr>
                </a:tc>
                <a:tc>
                  <a:txBody>
                    <a:bodyPr/>
                    <a:lstStyle/>
                    <a:p>
                      <a:r>
                        <a:rPr lang="en-US" sz="1400" b="1" dirty="0" smtClean="0">
                          <a:solidFill>
                            <a:schemeClr val="tx1"/>
                          </a:solidFill>
                        </a:rPr>
                        <a:t>JNBE disp8</a:t>
                      </a:r>
                    </a:p>
                    <a:p>
                      <a:r>
                        <a:rPr lang="en-US" sz="1400" b="1" dirty="0" smtClean="0">
                          <a:solidFill>
                            <a:srgbClr val="FF0066"/>
                          </a:solidFill>
                        </a:rPr>
                        <a:t>Jump if not below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JAE disp8</a:t>
                      </a:r>
                    </a:p>
                    <a:p>
                      <a:r>
                        <a:rPr lang="en-US" sz="1400" b="1" dirty="0" smtClean="0">
                          <a:solidFill>
                            <a:srgbClr val="FF0066"/>
                          </a:solidFill>
                        </a:rPr>
                        <a:t>Jump if above or equal</a:t>
                      </a:r>
                    </a:p>
                  </a:txBody>
                  <a:tcPr>
                    <a:solidFill>
                      <a:srgbClr val="CCECFF"/>
                    </a:solidFill>
                  </a:tcPr>
                </a:tc>
                <a:tc>
                  <a:txBody>
                    <a:bodyPr/>
                    <a:lstStyle/>
                    <a:p>
                      <a:r>
                        <a:rPr lang="en-US" sz="1400" b="1" dirty="0" smtClean="0">
                          <a:solidFill>
                            <a:schemeClr val="tx1"/>
                          </a:solidFill>
                        </a:rPr>
                        <a:t>JNB disp8</a:t>
                      </a:r>
                    </a:p>
                    <a:p>
                      <a:r>
                        <a:rPr lang="en-US" sz="1400" b="1" dirty="0" smtClean="0">
                          <a:solidFill>
                            <a:srgbClr val="FF0066"/>
                          </a:solidFill>
                        </a:rPr>
                        <a:t>Jump if not below</a:t>
                      </a:r>
                    </a:p>
                  </a:txBody>
                  <a:tcPr>
                    <a:solidFill>
                      <a:srgbClr val="CCECFF"/>
                    </a:solidFill>
                  </a:tcPr>
                </a:tc>
                <a:extLst>
                  <a:ext uri="{0D108BD9-81ED-4DB2-BD59-A6C34878D82A}">
                    <a16:rowId xmlns:a16="http://schemas.microsoft.com/office/drawing/2014/main" val="10004"/>
                  </a:ext>
                </a:extLst>
              </a:tr>
              <a:tr h="990600">
                <a:tc>
                  <a:txBody>
                    <a:bodyPr/>
                    <a:lstStyle/>
                    <a:p>
                      <a:r>
                        <a:rPr lang="en-US" sz="1400" b="1" dirty="0" smtClean="0">
                          <a:solidFill>
                            <a:schemeClr val="tx1"/>
                          </a:solidFill>
                        </a:rPr>
                        <a:t>JB disp8</a:t>
                      </a:r>
                    </a:p>
                    <a:p>
                      <a:r>
                        <a:rPr lang="en-US" sz="1400" b="1" dirty="0" smtClean="0">
                          <a:solidFill>
                            <a:srgbClr val="FF0066"/>
                          </a:solidFill>
                        </a:rPr>
                        <a:t>Jump if below</a:t>
                      </a:r>
                    </a:p>
                  </a:txBody>
                  <a:tcPr>
                    <a:solidFill>
                      <a:srgbClr val="CCECFF"/>
                    </a:solidFill>
                  </a:tcPr>
                </a:tc>
                <a:tc>
                  <a:txBody>
                    <a:bodyPr/>
                    <a:lstStyle/>
                    <a:p>
                      <a:r>
                        <a:rPr lang="en-US" sz="1400" b="1" dirty="0" smtClean="0">
                          <a:solidFill>
                            <a:schemeClr val="tx1"/>
                          </a:solidFill>
                        </a:rPr>
                        <a:t>JNAE disp8</a:t>
                      </a:r>
                    </a:p>
                    <a:p>
                      <a:r>
                        <a:rPr lang="en-US" sz="1400" b="1" dirty="0" smtClean="0">
                          <a:solidFill>
                            <a:srgbClr val="FF0066"/>
                          </a:solidFill>
                        </a:rPr>
                        <a:t>Jump if not above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JBE disp8</a:t>
                      </a:r>
                    </a:p>
                    <a:p>
                      <a:r>
                        <a:rPr lang="en-US" sz="1400" b="1" dirty="0" smtClean="0">
                          <a:solidFill>
                            <a:srgbClr val="FF0066"/>
                          </a:solidFill>
                        </a:rPr>
                        <a:t>Jump if below or equal</a:t>
                      </a:r>
                    </a:p>
                  </a:txBody>
                  <a:tcPr>
                    <a:solidFill>
                      <a:srgbClr val="CCECFF"/>
                    </a:solidFill>
                  </a:tcPr>
                </a:tc>
                <a:tc>
                  <a:txBody>
                    <a:bodyPr/>
                    <a:lstStyle/>
                    <a:p>
                      <a:r>
                        <a:rPr lang="en-US" sz="1400" b="1" dirty="0" smtClean="0">
                          <a:solidFill>
                            <a:schemeClr val="tx1"/>
                          </a:solidFill>
                        </a:rPr>
                        <a:t>JNA</a:t>
                      </a:r>
                      <a:r>
                        <a:rPr lang="en-US" sz="1400" b="1" baseline="0" dirty="0" smtClean="0">
                          <a:solidFill>
                            <a:schemeClr val="tx1"/>
                          </a:solidFill>
                        </a:rPr>
                        <a:t> disp8</a:t>
                      </a:r>
                    </a:p>
                    <a:p>
                      <a:r>
                        <a:rPr lang="en-US" sz="1400" b="1" baseline="0" dirty="0" smtClean="0">
                          <a:solidFill>
                            <a:srgbClr val="FF0066"/>
                          </a:solidFill>
                        </a:rPr>
                        <a:t>Jump if not above</a:t>
                      </a:r>
                      <a:endParaRPr lang="en-US" sz="1400" b="1" dirty="0" smtClean="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639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629545480"/>
              </p:ext>
            </p:extLst>
          </p:nvPr>
        </p:nvGraphicFramePr>
        <p:xfrm>
          <a:off x="1066800" y="1981200"/>
          <a:ext cx="7162800" cy="4353335"/>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87625">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extLst>
                  <a:ext uri="{0D108BD9-81ED-4DB2-BD59-A6C34878D82A}">
                    <a16:rowId xmlns:a16="http://schemas.microsoft.com/office/drawing/2014/main" val="10000"/>
                  </a:ext>
                </a:extLst>
              </a:tr>
              <a:tr h="387625">
                <a:tc>
                  <a:txBody>
                    <a:bodyPr/>
                    <a:lstStyle/>
                    <a:p>
                      <a:r>
                        <a:rPr lang="en-US" sz="1400" b="1" dirty="0" smtClean="0">
                          <a:solidFill>
                            <a:schemeClr val="tx1"/>
                          </a:solidFill>
                        </a:rPr>
                        <a:t>JC</a:t>
                      </a:r>
                      <a:r>
                        <a:rPr lang="en-US" sz="1400" b="1" baseline="0" dirty="0" smtClean="0">
                          <a:solidFill>
                            <a:schemeClr val="tx1"/>
                          </a:solidFill>
                        </a:rPr>
                        <a:t> disp8</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Jump if CF</a:t>
                      </a:r>
                      <a:r>
                        <a:rPr lang="en-US" sz="1400" b="1" baseline="0" dirty="0" smtClean="0">
                          <a:solidFill>
                            <a:schemeClr val="tx1"/>
                          </a:solidFill>
                        </a:rPr>
                        <a:t>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JNC disp8</a:t>
                      </a:r>
                    </a:p>
                  </a:txBody>
                  <a:tcPr>
                    <a:solidFill>
                      <a:srgbClr val="CCECFF"/>
                    </a:solidFill>
                  </a:tcPr>
                </a:tc>
                <a:tc>
                  <a:txBody>
                    <a:bodyPr/>
                    <a:lstStyle/>
                    <a:p>
                      <a:r>
                        <a:rPr lang="en-US" sz="1400" b="1" dirty="0" smtClean="0">
                          <a:solidFill>
                            <a:schemeClr val="tx1"/>
                          </a:solidFill>
                        </a:rPr>
                        <a:t>Jump if CF = 0</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JP disp8</a:t>
                      </a:r>
                    </a:p>
                  </a:txBody>
                  <a:tcPr>
                    <a:solidFill>
                      <a:srgbClr val="CCECFF"/>
                    </a:solidFill>
                  </a:tcPr>
                </a:tc>
                <a:tc>
                  <a:txBody>
                    <a:bodyPr/>
                    <a:lstStyle/>
                    <a:p>
                      <a:r>
                        <a:rPr lang="en-US" sz="1400" b="1" dirty="0" smtClean="0">
                          <a:solidFill>
                            <a:schemeClr val="tx1"/>
                          </a:solidFill>
                        </a:rPr>
                        <a:t>Jump if PF = 1</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JNP disp8</a:t>
                      </a:r>
                    </a:p>
                  </a:txBody>
                  <a:tcPr>
                    <a:solidFill>
                      <a:srgbClr val="CCECFF"/>
                    </a:solidFill>
                  </a:tcPr>
                </a:tc>
                <a:tc>
                  <a:txBody>
                    <a:bodyPr/>
                    <a:lstStyle/>
                    <a:p>
                      <a:r>
                        <a:rPr lang="en-US" sz="1400" b="1" dirty="0" smtClean="0">
                          <a:solidFill>
                            <a:schemeClr val="tx1"/>
                          </a:solidFill>
                        </a:rPr>
                        <a:t>Jump if PF =</a:t>
                      </a:r>
                      <a:r>
                        <a:rPr lang="en-US" sz="1400" b="1" baseline="0" dirty="0" smtClean="0">
                          <a:solidFill>
                            <a:schemeClr val="tx1"/>
                          </a:solidFill>
                        </a:rPr>
                        <a:t> 0</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smtClean="0">
                          <a:solidFill>
                            <a:schemeClr val="tx1"/>
                          </a:solidFill>
                        </a:rPr>
                        <a:t>JO disp8</a:t>
                      </a:r>
                    </a:p>
                  </a:txBody>
                  <a:tcPr>
                    <a:solidFill>
                      <a:srgbClr val="CCECFF"/>
                    </a:solidFill>
                  </a:tcPr>
                </a:tc>
                <a:tc>
                  <a:txBody>
                    <a:bodyPr/>
                    <a:lstStyle/>
                    <a:p>
                      <a:r>
                        <a:rPr lang="en-US" sz="1400" b="1" dirty="0" smtClean="0">
                          <a:solidFill>
                            <a:schemeClr val="tx1"/>
                          </a:solidFill>
                        </a:rPr>
                        <a:t>Jump if</a:t>
                      </a:r>
                      <a:r>
                        <a:rPr lang="en-US" sz="1400" b="1" baseline="0" dirty="0" smtClean="0">
                          <a:solidFill>
                            <a:schemeClr val="tx1"/>
                          </a:solidFill>
                        </a:rPr>
                        <a:t> OF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JNO disp8</a:t>
                      </a:r>
                    </a:p>
                  </a:txBody>
                  <a:tcPr>
                    <a:solidFill>
                      <a:srgbClr val="CCECFF"/>
                    </a:solidFill>
                  </a:tcPr>
                </a:tc>
                <a:tc>
                  <a:txBody>
                    <a:bodyPr/>
                    <a:lstStyle/>
                    <a:p>
                      <a:r>
                        <a:rPr lang="en-US" sz="1400" b="1" dirty="0" smtClean="0">
                          <a:solidFill>
                            <a:schemeClr val="tx1"/>
                          </a:solidFill>
                        </a:rPr>
                        <a:t>Jump if OF = 0</a:t>
                      </a: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smtClean="0">
                          <a:solidFill>
                            <a:schemeClr val="tx1"/>
                          </a:solidFill>
                        </a:rPr>
                        <a:t>JS disp8</a:t>
                      </a:r>
                    </a:p>
                  </a:txBody>
                  <a:tcPr>
                    <a:solidFill>
                      <a:srgbClr val="CCECFF"/>
                    </a:solidFill>
                  </a:tcPr>
                </a:tc>
                <a:tc>
                  <a:txBody>
                    <a:bodyPr/>
                    <a:lstStyle/>
                    <a:p>
                      <a:r>
                        <a:rPr lang="en-US" sz="1400" b="1" dirty="0" smtClean="0">
                          <a:solidFill>
                            <a:schemeClr val="tx1"/>
                          </a:solidFill>
                        </a:rPr>
                        <a:t>Jump if SF = 1</a:t>
                      </a: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smtClean="0">
                          <a:solidFill>
                            <a:schemeClr val="tx1"/>
                          </a:solidFill>
                        </a:rPr>
                        <a:t>JNS disp8</a:t>
                      </a:r>
                    </a:p>
                  </a:txBody>
                  <a:tcPr>
                    <a:solidFill>
                      <a:srgbClr val="CCECFF"/>
                    </a:solidFill>
                  </a:tcPr>
                </a:tc>
                <a:tc>
                  <a:txBody>
                    <a:bodyPr/>
                    <a:lstStyle/>
                    <a:p>
                      <a:r>
                        <a:rPr lang="en-US" sz="1400" b="1" dirty="0" smtClean="0">
                          <a:solidFill>
                            <a:schemeClr val="tx1"/>
                          </a:solidFill>
                        </a:rPr>
                        <a:t>Jump if SF = 0</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smtClean="0">
                          <a:solidFill>
                            <a:schemeClr val="tx1"/>
                          </a:solidFill>
                        </a:rPr>
                        <a:t>JZ disp8</a:t>
                      </a:r>
                    </a:p>
                  </a:txBody>
                  <a:tcPr>
                    <a:solidFill>
                      <a:srgbClr val="CCECFF"/>
                    </a:solidFill>
                  </a:tcPr>
                </a:tc>
                <a:tc>
                  <a:txBody>
                    <a:bodyPr/>
                    <a:lstStyle/>
                    <a:p>
                      <a:r>
                        <a:rPr lang="en-US" sz="1400" b="1" dirty="0" smtClean="0">
                          <a:solidFill>
                            <a:schemeClr val="tx1"/>
                          </a:solidFill>
                        </a:rPr>
                        <a:t>Jump if result</a:t>
                      </a:r>
                      <a:r>
                        <a:rPr lang="en-US" sz="1400" b="1" baseline="0" dirty="0" smtClean="0">
                          <a:solidFill>
                            <a:schemeClr val="tx1"/>
                          </a:solidFill>
                        </a:rPr>
                        <a:t> is zero, </a:t>
                      </a:r>
                      <a:r>
                        <a:rPr lang="en-US" sz="1400" b="1" baseline="0" dirty="0" err="1" smtClean="0">
                          <a:solidFill>
                            <a:schemeClr val="tx1"/>
                          </a:solidFill>
                        </a:rPr>
                        <a:t>i.e</a:t>
                      </a:r>
                      <a:r>
                        <a:rPr lang="en-US" sz="1400" b="1" baseline="0" dirty="0" smtClean="0">
                          <a:solidFill>
                            <a:schemeClr val="tx1"/>
                          </a:solidFill>
                        </a:rPr>
                        <a:t>, Z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smtClean="0">
                          <a:solidFill>
                            <a:schemeClr val="tx1"/>
                          </a:solidFill>
                        </a:rPr>
                        <a:t>JNZ disp8</a:t>
                      </a: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Jump if result is not zero, </a:t>
                      </a:r>
                      <a:r>
                        <a:rPr lang="en-US" sz="1400" b="1" baseline="0" dirty="0" err="1" smtClean="0">
                          <a:solidFill>
                            <a:schemeClr val="tx1"/>
                          </a:solidFill>
                        </a:rPr>
                        <a:t>i.e</a:t>
                      </a:r>
                      <a:r>
                        <a:rPr lang="en-US" sz="1400" b="1" baseline="0" dirty="0" smtClean="0">
                          <a:solidFill>
                            <a:schemeClr val="tx1"/>
                          </a:solidFill>
                        </a:rPr>
                        <a:t>, Z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381000" y="1447800"/>
            <a:ext cx="6705600" cy="307777"/>
          </a:xfrm>
          <a:prstGeom prst="rect">
            <a:avLst/>
          </a:prstGeom>
          <a:noFill/>
        </p:spPr>
        <p:txBody>
          <a:bodyPr wrap="square" rtlCol="0">
            <a:spAutoFit/>
          </a:bodyPr>
          <a:lstStyle/>
          <a:p>
            <a:pPr marL="285750" indent="-285750">
              <a:buFont typeface="Wingdings" pitchFamily="2" charset="2"/>
              <a:buChar char="q"/>
            </a:pPr>
            <a:r>
              <a:rPr lang="en-US" sz="1400" b="1" dirty="0" smtClean="0"/>
              <a:t>8086 conditional branch instructions affecting individual flags</a:t>
            </a:r>
            <a:endParaRPr lang="en-US" sz="1400" b="1" dirty="0"/>
          </a:p>
        </p:txBody>
      </p:sp>
    </p:spTree>
    <p:extLst>
      <p:ext uri="{BB962C8B-B14F-4D97-AF65-F5344CB8AC3E}">
        <p14:creationId xmlns:p14="http://schemas.microsoft.com/office/powerpoint/2010/main" val="1443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Assembler   directives </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4045641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2000" y="3786329"/>
            <a:ext cx="7467600" cy="142154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3207127"/>
            <a:ext cx="7467600" cy="60287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 y="2318129"/>
            <a:ext cx="7467600" cy="88266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606927"/>
            <a:ext cx="7467600" cy="60287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762000" y="1606927"/>
            <a:ext cx="7848600" cy="4031873"/>
          </a:xfrm>
          <a:prstGeom prst="rect">
            <a:avLst/>
          </a:prstGeom>
          <a:noFill/>
        </p:spPr>
        <p:txBody>
          <a:bodyPr wrap="square" rtlCol="0">
            <a:spAutoFit/>
          </a:bodyPr>
          <a:lstStyle/>
          <a:p>
            <a:pPr marL="285750" indent="-285750">
              <a:buBlip>
                <a:blip r:embed="rId3"/>
              </a:buBlip>
            </a:pPr>
            <a:r>
              <a:rPr lang="en-US" sz="1600" b="1" dirty="0" smtClean="0"/>
              <a:t>Instructions to the Assembler regarding the program being executed.</a:t>
            </a:r>
          </a:p>
          <a:p>
            <a:pPr marL="285750" indent="-285750">
              <a:buBlip>
                <a:blip r:embed="rId3"/>
              </a:buBlip>
            </a:pPr>
            <a:endParaRPr lang="en-US" sz="1600" b="1" dirty="0"/>
          </a:p>
          <a:p>
            <a:pPr marL="285750" indent="-285750">
              <a:buBlip>
                <a:blip r:embed="rId3"/>
              </a:buBlip>
            </a:pPr>
            <a:r>
              <a:rPr lang="en-US" sz="1600" b="1" dirty="0" smtClean="0"/>
              <a:t>Control the generation of machine codes and organization of the program; but no machine codes are generated for assembler directives.</a:t>
            </a:r>
          </a:p>
          <a:p>
            <a:pPr marL="285750" indent="-285750">
              <a:buBlip>
                <a:blip r:embed="rId3"/>
              </a:buBlip>
            </a:pPr>
            <a:endParaRPr lang="en-US" sz="1600" b="1" dirty="0"/>
          </a:p>
          <a:p>
            <a:pPr marL="285750" indent="-285750">
              <a:buBlip>
                <a:blip r:embed="rId3"/>
              </a:buBlip>
            </a:pPr>
            <a:r>
              <a:rPr lang="en-US" sz="1600" b="1" dirty="0" smtClean="0"/>
              <a:t>Also called ‘pseudo instructions’</a:t>
            </a:r>
          </a:p>
          <a:p>
            <a:pPr marL="285750" indent="-285750">
              <a:buBlip>
                <a:blip r:embed="rId3"/>
              </a:buBlip>
            </a:pPr>
            <a:endParaRPr lang="en-US" sz="1600" b="1" dirty="0"/>
          </a:p>
          <a:p>
            <a:pPr marL="285750" indent="-285750">
              <a:buBlip>
                <a:blip r:embed="rId3"/>
              </a:buBlip>
            </a:pPr>
            <a:r>
              <a:rPr lang="en-US" sz="1600" b="1" dirty="0" smtClean="0"/>
              <a:t>Used to :</a:t>
            </a:r>
          </a:p>
          <a:p>
            <a:r>
              <a:rPr lang="en-US" sz="1600" b="1" dirty="0" smtClean="0">
                <a:solidFill>
                  <a:srgbClr val="CC0066"/>
                </a:solidFill>
              </a:rPr>
              <a:t>     › specify the start and end of a program</a:t>
            </a:r>
          </a:p>
          <a:p>
            <a:r>
              <a:rPr lang="en-US" sz="1600" b="1" dirty="0">
                <a:solidFill>
                  <a:srgbClr val="CC0066"/>
                </a:solidFill>
              </a:rPr>
              <a:t> </a:t>
            </a:r>
            <a:r>
              <a:rPr lang="en-US" sz="1600" b="1" dirty="0" smtClean="0">
                <a:solidFill>
                  <a:srgbClr val="CC0066"/>
                </a:solidFill>
              </a:rPr>
              <a:t>    › attach value to variables</a:t>
            </a:r>
          </a:p>
          <a:p>
            <a:r>
              <a:rPr lang="en-US" sz="1600" b="1" dirty="0">
                <a:solidFill>
                  <a:srgbClr val="CC0066"/>
                </a:solidFill>
              </a:rPr>
              <a:t> </a:t>
            </a:r>
            <a:r>
              <a:rPr lang="en-US" sz="1600" b="1" dirty="0" smtClean="0">
                <a:solidFill>
                  <a:srgbClr val="CC0066"/>
                </a:solidFill>
              </a:rPr>
              <a:t>    › allocate storage locations to input/ output data</a:t>
            </a:r>
          </a:p>
          <a:p>
            <a:r>
              <a:rPr lang="en-US" sz="1600" b="1" dirty="0">
                <a:solidFill>
                  <a:srgbClr val="CC0066"/>
                </a:solidFill>
              </a:rPr>
              <a:t> </a:t>
            </a:r>
            <a:r>
              <a:rPr lang="en-US" sz="1600" b="1" dirty="0" smtClean="0">
                <a:solidFill>
                  <a:srgbClr val="CC0066"/>
                </a:solidFill>
              </a:rPr>
              <a:t>    › define start and end of segments, procedures, macros etc..</a:t>
            </a:r>
          </a:p>
          <a:p>
            <a:r>
              <a:rPr lang="en-US" sz="1600" b="1" dirty="0" smtClean="0"/>
              <a:t>     </a:t>
            </a:r>
            <a:endParaRPr lang="en-US" sz="1600" b="1" dirty="0"/>
          </a:p>
          <a:p>
            <a:pPr marL="285750" indent="-285750">
              <a:buFont typeface="Verdana" pitchFamily="34" charset="0"/>
              <a:buChar char="›"/>
            </a:pPr>
            <a:endParaRPr lang="en-US" sz="1600" b="1" dirty="0"/>
          </a:p>
        </p:txBody>
      </p:sp>
    </p:spTree>
    <p:extLst>
      <p:ext uri="{BB962C8B-B14F-4D97-AF65-F5344CB8AC3E}">
        <p14:creationId xmlns:p14="http://schemas.microsoft.com/office/powerpoint/2010/main" val="29782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animBg="1"/>
      <p:bldP spid="12" grpId="1" animBg="1"/>
      <p:bldP spid="10" grpId="0" animBg="1"/>
      <p:bldP spid="10" grpId="1"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29405" y="5029200"/>
            <a:ext cx="2456996"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rot="16200000">
            <a:off x="936293" y="295418"/>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TextBox 8"/>
          <p:cNvSpPr txBox="1"/>
          <p:nvPr/>
        </p:nvSpPr>
        <p:spPr>
          <a:xfrm>
            <a:off x="2971800" y="1066800"/>
            <a:ext cx="5638800" cy="3293209"/>
          </a:xfrm>
          <a:prstGeom prst="rect">
            <a:avLst/>
          </a:prstGeom>
          <a:noFill/>
        </p:spPr>
        <p:txBody>
          <a:bodyPr wrap="square" rtlCol="0">
            <a:spAutoFit/>
          </a:bodyPr>
          <a:lstStyle/>
          <a:p>
            <a:pPr marL="285750" indent="-285750">
              <a:buBlip>
                <a:blip r:embed="rId3"/>
              </a:buBlip>
            </a:pPr>
            <a:r>
              <a:rPr lang="en-US" sz="1600" b="1" dirty="0" smtClean="0"/>
              <a:t>Define Byte</a:t>
            </a:r>
          </a:p>
          <a:p>
            <a:pPr marL="285750" indent="-285750">
              <a:buBlip>
                <a:blip r:embed="rId3"/>
              </a:buBlip>
            </a:pPr>
            <a:endParaRPr lang="en-US" sz="1600" b="1" dirty="0"/>
          </a:p>
          <a:p>
            <a:pPr marL="285750" indent="-285750">
              <a:buBlip>
                <a:blip r:embed="rId3"/>
              </a:buBlip>
            </a:pPr>
            <a:r>
              <a:rPr lang="en-US" sz="1600" b="1" dirty="0" smtClean="0"/>
              <a:t>Define a byte type (8-bit) variable</a:t>
            </a:r>
          </a:p>
          <a:p>
            <a:pPr marL="285750" indent="-285750">
              <a:buBlip>
                <a:blip r:embed="rId3"/>
              </a:buBlip>
            </a:pPr>
            <a:endParaRPr lang="en-US" sz="1600" b="1" dirty="0"/>
          </a:p>
          <a:p>
            <a:pPr marL="285750" indent="-285750">
              <a:buBlip>
                <a:blip r:embed="rId3"/>
              </a:buBlip>
            </a:pPr>
            <a:r>
              <a:rPr lang="en-US" sz="1600" b="1" dirty="0" smtClean="0"/>
              <a:t>Reserves specific amount of memory locations to each variable</a:t>
            </a:r>
          </a:p>
          <a:p>
            <a:pPr marL="285750" indent="-285750">
              <a:buBlip>
                <a:blip r:embed="rId3"/>
              </a:buBlip>
            </a:pPr>
            <a:endParaRPr lang="en-US" sz="1600" b="1" dirty="0" smtClean="0"/>
          </a:p>
          <a:p>
            <a:pPr marL="285750" indent="-285750">
              <a:buBlip>
                <a:blip r:embed="rId3"/>
              </a:buBlip>
            </a:pPr>
            <a:r>
              <a:rPr lang="en-US" sz="1600" b="1" dirty="0" smtClean="0"/>
              <a:t>Range : 00</a:t>
            </a:r>
            <a:r>
              <a:rPr lang="en-US" sz="1600" b="1" baseline="-25000" dirty="0" smtClean="0"/>
              <a:t>H</a:t>
            </a:r>
            <a:r>
              <a:rPr lang="en-US" sz="1600" b="1" dirty="0" smtClean="0"/>
              <a:t> – FF</a:t>
            </a:r>
            <a:r>
              <a:rPr lang="en-US" sz="1600" b="1" baseline="-25000" dirty="0" smtClean="0"/>
              <a:t>H</a:t>
            </a:r>
            <a:r>
              <a:rPr lang="en-US" sz="1600" b="1" dirty="0" smtClean="0"/>
              <a:t> for unsigned value;      	     00</a:t>
            </a:r>
            <a:r>
              <a:rPr lang="en-US" sz="1600" b="1" baseline="-25000" dirty="0" smtClean="0"/>
              <a:t>H</a:t>
            </a:r>
            <a:r>
              <a:rPr lang="en-US" sz="1600" b="1" dirty="0" smtClean="0"/>
              <a:t> – 7F</a:t>
            </a:r>
            <a:r>
              <a:rPr lang="en-US" sz="1600" b="1" baseline="-25000" dirty="0" smtClean="0"/>
              <a:t>H</a:t>
            </a:r>
            <a:r>
              <a:rPr lang="en-US" sz="1600" b="1" dirty="0" smtClean="0"/>
              <a:t> for positive value and 	     80</a:t>
            </a:r>
            <a:r>
              <a:rPr lang="en-US" sz="1600" b="1" baseline="-25000" dirty="0" smtClean="0"/>
              <a:t>H</a:t>
            </a:r>
            <a:r>
              <a:rPr lang="en-US" sz="1600" b="1" dirty="0" smtClean="0"/>
              <a:t> – FF</a:t>
            </a:r>
            <a:r>
              <a:rPr lang="en-US" sz="1600" b="1" baseline="-25000" dirty="0" smtClean="0"/>
              <a:t>H</a:t>
            </a:r>
            <a:r>
              <a:rPr lang="en-US" sz="1600" b="1" dirty="0" smtClean="0"/>
              <a:t> for negative value</a:t>
            </a:r>
          </a:p>
          <a:p>
            <a:pPr marL="285750" indent="-285750">
              <a:buBlip>
                <a:blip r:embed="rId3"/>
              </a:buBlip>
            </a:pPr>
            <a:endParaRPr lang="en-US" sz="1600" b="1" dirty="0"/>
          </a:p>
          <a:p>
            <a:pPr marL="285750" indent="-285750">
              <a:buBlip>
                <a:blip r:embed="rId3"/>
              </a:buBlip>
            </a:pPr>
            <a:r>
              <a:rPr lang="en-US" sz="1600" b="1" dirty="0" smtClean="0"/>
              <a:t>General form : </a:t>
            </a:r>
            <a:r>
              <a:rPr lang="en-US" sz="1600" b="1" dirty="0" smtClean="0">
                <a:solidFill>
                  <a:srgbClr val="FF0066"/>
                </a:solidFill>
              </a:rPr>
              <a:t>variable DB value/ values</a:t>
            </a:r>
            <a:endParaRPr lang="en-US" sz="1600" b="1" dirty="0">
              <a:solidFill>
                <a:srgbClr val="FF0066"/>
              </a:solidFill>
            </a:endParaRPr>
          </a:p>
          <a:p>
            <a:endParaRPr lang="en-US" sz="1600" b="1" dirty="0"/>
          </a:p>
        </p:txBody>
      </p:sp>
      <p:sp>
        <p:nvSpPr>
          <p:cNvPr id="14" name="TextBox 13"/>
          <p:cNvSpPr txBox="1"/>
          <p:nvPr/>
        </p:nvSpPr>
        <p:spPr>
          <a:xfrm>
            <a:off x="3007056" y="4584918"/>
            <a:ext cx="5562600" cy="1815882"/>
          </a:xfrm>
          <a:prstGeom prst="rect">
            <a:avLst/>
          </a:prstGeom>
          <a:noFill/>
        </p:spPr>
        <p:txBody>
          <a:bodyPr wrap="square" rtlCol="0">
            <a:spAutoFit/>
          </a:bodyPr>
          <a:lstStyle/>
          <a:p>
            <a:pPr algn="just"/>
            <a:r>
              <a:rPr lang="en-US" sz="1400" b="1" dirty="0" smtClean="0">
                <a:solidFill>
                  <a:srgbClr val="990033"/>
                </a:solidFill>
              </a:rPr>
              <a:t>Example:</a:t>
            </a:r>
          </a:p>
          <a:p>
            <a:pPr algn="just"/>
            <a:endParaRPr lang="en-US" sz="1400" b="1" dirty="0">
              <a:solidFill>
                <a:srgbClr val="990033"/>
              </a:solidFill>
            </a:endParaRPr>
          </a:p>
          <a:p>
            <a:pPr algn="just"/>
            <a:r>
              <a:rPr lang="en-US" sz="1400" b="1" dirty="0" smtClean="0">
                <a:solidFill>
                  <a:srgbClr val="990033"/>
                </a:solidFill>
              </a:rPr>
              <a:t>LIST DB 7FH, 42H, 35H</a:t>
            </a:r>
          </a:p>
          <a:p>
            <a:pPr algn="just"/>
            <a:endParaRPr lang="en-US" sz="1400" b="1" dirty="0">
              <a:solidFill>
                <a:srgbClr val="990033"/>
              </a:solidFill>
            </a:endParaRPr>
          </a:p>
          <a:p>
            <a:pPr algn="just"/>
            <a:r>
              <a:rPr lang="en-US" sz="1400" b="1" dirty="0" smtClean="0">
                <a:solidFill>
                  <a:srgbClr val="990033"/>
                </a:solidFill>
              </a:rPr>
              <a:t>Three consecutive memory locations are reserved for the variable LIST and each data specified in the instruction are stored as initial value in the reserved memory location</a:t>
            </a:r>
            <a:endParaRPr lang="en-US" sz="1400" b="1" dirty="0">
              <a:solidFill>
                <a:srgbClr val="990033"/>
              </a:solidFill>
            </a:endParaRPr>
          </a:p>
        </p:txBody>
      </p:sp>
      <p:sp>
        <p:nvSpPr>
          <p:cNvPr id="10" name="Rectangle 9"/>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Tree>
    <p:extLst>
      <p:ext uri="{BB962C8B-B14F-4D97-AF65-F5344CB8AC3E}">
        <p14:creationId xmlns:p14="http://schemas.microsoft.com/office/powerpoint/2010/main" val="429145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29404" y="5029200"/>
            <a:ext cx="3752395"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rot="16200000">
            <a:off x="936293" y="783893"/>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TextBox 8"/>
          <p:cNvSpPr txBox="1"/>
          <p:nvPr/>
        </p:nvSpPr>
        <p:spPr>
          <a:xfrm>
            <a:off x="2971800" y="1066800"/>
            <a:ext cx="5638800" cy="3293209"/>
          </a:xfrm>
          <a:prstGeom prst="rect">
            <a:avLst/>
          </a:prstGeom>
          <a:noFill/>
        </p:spPr>
        <p:txBody>
          <a:bodyPr wrap="square" rtlCol="0">
            <a:spAutoFit/>
          </a:bodyPr>
          <a:lstStyle/>
          <a:p>
            <a:pPr marL="285750" indent="-285750">
              <a:buBlip>
                <a:blip r:embed="rId3"/>
              </a:buBlip>
            </a:pPr>
            <a:r>
              <a:rPr lang="en-US" sz="1600" b="1" dirty="0" smtClean="0"/>
              <a:t>Define Word</a:t>
            </a:r>
          </a:p>
          <a:p>
            <a:pPr marL="285750" indent="-285750">
              <a:buBlip>
                <a:blip r:embed="rId3"/>
              </a:buBlip>
            </a:pPr>
            <a:endParaRPr lang="en-US" sz="1600" b="1" dirty="0"/>
          </a:p>
          <a:p>
            <a:pPr marL="285750" indent="-285750">
              <a:buBlip>
                <a:blip r:embed="rId3"/>
              </a:buBlip>
            </a:pPr>
            <a:r>
              <a:rPr lang="en-US" sz="1600" b="1" dirty="0" smtClean="0"/>
              <a:t>Define a word type (16-bit) variable</a:t>
            </a:r>
          </a:p>
          <a:p>
            <a:pPr marL="285750" indent="-285750">
              <a:buBlip>
                <a:blip r:embed="rId3"/>
              </a:buBlip>
            </a:pPr>
            <a:endParaRPr lang="en-US" sz="1600" b="1" dirty="0"/>
          </a:p>
          <a:p>
            <a:pPr marL="285750" indent="-285750">
              <a:buBlip>
                <a:blip r:embed="rId3"/>
              </a:buBlip>
            </a:pPr>
            <a:r>
              <a:rPr lang="en-US" sz="1600" b="1" dirty="0" smtClean="0"/>
              <a:t>Reserves two consecutive memory locations to each variable</a:t>
            </a:r>
          </a:p>
          <a:p>
            <a:pPr marL="285750" indent="-285750">
              <a:buBlip>
                <a:blip r:embed="rId3"/>
              </a:buBlip>
            </a:pPr>
            <a:endParaRPr lang="en-US" sz="1600" b="1" dirty="0" smtClean="0"/>
          </a:p>
          <a:p>
            <a:pPr marL="285750" indent="-285750">
              <a:buBlip>
                <a:blip r:embed="rId3"/>
              </a:buBlip>
            </a:pPr>
            <a:r>
              <a:rPr lang="en-US" sz="1600" b="1" dirty="0" smtClean="0"/>
              <a:t>Range : 0000</a:t>
            </a:r>
            <a:r>
              <a:rPr lang="en-US" sz="1600" b="1" baseline="-25000" dirty="0" smtClean="0"/>
              <a:t>H</a:t>
            </a:r>
            <a:r>
              <a:rPr lang="en-US" sz="1600" b="1" dirty="0" smtClean="0"/>
              <a:t> – FFFF</a:t>
            </a:r>
            <a:r>
              <a:rPr lang="en-US" sz="1600" b="1" baseline="-25000" dirty="0" smtClean="0"/>
              <a:t>H</a:t>
            </a:r>
            <a:r>
              <a:rPr lang="en-US" sz="1600" b="1" dirty="0" smtClean="0"/>
              <a:t> for unsigned value;      	     0000</a:t>
            </a:r>
            <a:r>
              <a:rPr lang="en-US" sz="1600" b="1" baseline="-25000" dirty="0" smtClean="0"/>
              <a:t>H</a:t>
            </a:r>
            <a:r>
              <a:rPr lang="en-US" sz="1600" b="1" dirty="0" smtClean="0"/>
              <a:t> – 7FFF</a:t>
            </a:r>
            <a:r>
              <a:rPr lang="en-US" sz="1600" b="1" baseline="-25000" dirty="0" smtClean="0"/>
              <a:t>H</a:t>
            </a:r>
            <a:r>
              <a:rPr lang="en-US" sz="1600" b="1" dirty="0" smtClean="0"/>
              <a:t> for positive value and 	     8000</a:t>
            </a:r>
            <a:r>
              <a:rPr lang="en-US" sz="1600" b="1" baseline="-25000" dirty="0" smtClean="0"/>
              <a:t>H</a:t>
            </a:r>
            <a:r>
              <a:rPr lang="en-US" sz="1600" b="1" dirty="0" smtClean="0"/>
              <a:t> – FFFF</a:t>
            </a:r>
            <a:r>
              <a:rPr lang="en-US" sz="1600" b="1" baseline="-25000" dirty="0" smtClean="0"/>
              <a:t>H</a:t>
            </a:r>
            <a:r>
              <a:rPr lang="en-US" sz="1600" b="1" dirty="0" smtClean="0"/>
              <a:t> for negative value</a:t>
            </a:r>
          </a:p>
          <a:p>
            <a:pPr marL="285750" indent="-285750">
              <a:buBlip>
                <a:blip r:embed="rId3"/>
              </a:buBlip>
            </a:pPr>
            <a:endParaRPr lang="en-US" sz="1600" b="1" dirty="0"/>
          </a:p>
          <a:p>
            <a:pPr marL="285750" indent="-285750">
              <a:buBlip>
                <a:blip r:embed="rId3"/>
              </a:buBlip>
            </a:pPr>
            <a:r>
              <a:rPr lang="en-US" sz="1600" b="1" dirty="0" smtClean="0"/>
              <a:t>General form : </a:t>
            </a:r>
            <a:r>
              <a:rPr lang="en-US" sz="1600" b="1" dirty="0" smtClean="0">
                <a:solidFill>
                  <a:srgbClr val="FF0066"/>
                </a:solidFill>
              </a:rPr>
              <a:t>variable DW value/ values</a:t>
            </a:r>
            <a:endParaRPr lang="en-US" sz="1600" b="1" dirty="0">
              <a:solidFill>
                <a:srgbClr val="FF0066"/>
              </a:solidFill>
            </a:endParaRPr>
          </a:p>
          <a:p>
            <a:endParaRPr lang="en-US" sz="1600" b="1" dirty="0"/>
          </a:p>
        </p:txBody>
      </p:sp>
      <p:sp>
        <p:nvSpPr>
          <p:cNvPr id="14" name="TextBox 13"/>
          <p:cNvSpPr txBox="1"/>
          <p:nvPr/>
        </p:nvSpPr>
        <p:spPr>
          <a:xfrm>
            <a:off x="3007056" y="4584918"/>
            <a:ext cx="5562600" cy="1815882"/>
          </a:xfrm>
          <a:prstGeom prst="rect">
            <a:avLst/>
          </a:prstGeom>
          <a:noFill/>
        </p:spPr>
        <p:txBody>
          <a:bodyPr wrap="square" rtlCol="0">
            <a:spAutoFit/>
          </a:bodyPr>
          <a:lstStyle/>
          <a:p>
            <a:pPr algn="just"/>
            <a:r>
              <a:rPr lang="en-US" sz="1400" b="1" dirty="0" smtClean="0">
                <a:solidFill>
                  <a:srgbClr val="990033"/>
                </a:solidFill>
              </a:rPr>
              <a:t>Example:</a:t>
            </a:r>
          </a:p>
          <a:p>
            <a:pPr algn="just"/>
            <a:endParaRPr lang="en-US" sz="1400" b="1" dirty="0">
              <a:solidFill>
                <a:srgbClr val="990033"/>
              </a:solidFill>
            </a:endParaRPr>
          </a:p>
          <a:p>
            <a:pPr algn="just"/>
            <a:r>
              <a:rPr lang="en-US" sz="1400" b="1" dirty="0" smtClean="0">
                <a:solidFill>
                  <a:srgbClr val="990033"/>
                </a:solidFill>
              </a:rPr>
              <a:t>ALIST DW 6512H, 0F251H, 0CDE2H</a:t>
            </a:r>
          </a:p>
          <a:p>
            <a:pPr algn="just"/>
            <a:endParaRPr lang="en-US" sz="1400" b="1" dirty="0">
              <a:solidFill>
                <a:srgbClr val="990033"/>
              </a:solidFill>
            </a:endParaRPr>
          </a:p>
          <a:p>
            <a:pPr algn="just"/>
            <a:r>
              <a:rPr lang="en-US" sz="1400" b="1" dirty="0" smtClean="0">
                <a:solidFill>
                  <a:srgbClr val="990033"/>
                </a:solidFill>
              </a:rPr>
              <a:t>Six consecutive memory locations are reserved for the variable ALIST and each 16-bit data specified in the instruction is stored in two consecutive memory location.</a:t>
            </a:r>
            <a:endParaRPr lang="en-US" sz="1400" b="1" dirty="0">
              <a:solidFill>
                <a:srgbClr val="990033"/>
              </a:solidFill>
            </a:endParaRPr>
          </a:p>
        </p:txBody>
      </p:sp>
      <p:sp>
        <p:nvSpPr>
          <p:cNvPr id="15" name="Rectangle 14"/>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Tree>
    <p:extLst>
      <p:ext uri="{BB962C8B-B14F-4D97-AF65-F5344CB8AC3E}">
        <p14:creationId xmlns:p14="http://schemas.microsoft.com/office/powerpoint/2010/main" val="34619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4699</TotalTime>
  <Words>11537</Words>
  <Application>Microsoft Office PowerPoint</Application>
  <PresentationFormat>On-screen Show (4:3)</PresentationFormat>
  <Paragraphs>3082</Paragraphs>
  <Slides>131</Slides>
  <Notes>129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131</vt:i4>
      </vt:variant>
    </vt:vector>
  </HeadingPairs>
  <TitlesOfParts>
    <vt:vector size="142" baseType="lpstr">
      <vt:lpstr>Agency FB</vt:lpstr>
      <vt:lpstr>Arial</vt:lpstr>
      <vt:lpstr>Calibri</vt:lpstr>
      <vt:lpstr>Cambria Math</vt:lpstr>
      <vt:lpstr>Octapost NBP</vt:lpstr>
      <vt:lpstr>Symbol</vt:lpstr>
      <vt:lpstr>Time New Roman</vt:lpstr>
      <vt:lpstr>Verdana</vt:lpstr>
      <vt:lpstr>Wingdings</vt:lpstr>
      <vt:lpstr>Wingdings 2</vt:lpstr>
      <vt:lpstr>Office Theme</vt:lpstr>
      <vt:lpstr>8086 Microprocessor</vt:lpstr>
      <vt:lpstr>PowerPoint Presentation</vt:lpstr>
      <vt:lpstr>PowerPoint Presentation</vt:lpstr>
      <vt:lpstr>PowerPoint Presentation</vt:lpstr>
      <vt:lpstr>Functional blocks</vt:lpstr>
      <vt:lpstr>Overview </vt:lpstr>
      <vt:lpstr>Pins  and  signals</vt:lpstr>
      <vt:lpstr>Pins and Signals</vt:lpstr>
      <vt:lpstr>Pins and Signals</vt:lpstr>
      <vt:lpstr>Pins and Signals</vt:lpstr>
      <vt:lpstr>Pins and Signals</vt:lpstr>
      <vt:lpstr>PowerPoint Presentation</vt:lpstr>
      <vt:lpstr>Pins and Signals</vt:lpstr>
      <vt:lpstr>Pins and Signals</vt:lpstr>
      <vt:lpstr>Pins and Signals</vt:lpstr>
      <vt:lpstr>Pins and Signals</vt:lpstr>
      <vt:lpstr>Pins and Signals</vt:lpstr>
      <vt:lpstr>Pins and Signals</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PowerPoint Presentation</vt:lpstr>
      <vt:lpstr>PowerPoint Presentation</vt:lpstr>
      <vt:lpstr>ADDRESSING MODES &amp; Instruction set</vt:lpstr>
      <vt:lpstr>Introduction</vt:lpstr>
      <vt:lpstr>Introduction</vt:lpstr>
      <vt:lpstr>ADDRESSING MODES</vt:lpstr>
      <vt:lpstr>Addressing Modes</vt:lpstr>
      <vt:lpstr>Addressing Modes</vt:lpstr>
      <vt:lpstr>Addressing Modes</vt:lpstr>
      <vt:lpstr>Addressing Modes : Memory Access</vt:lpstr>
      <vt:lpstr>Addressing Modes : Memory Access</vt:lpstr>
      <vt:lpstr>Addressing Modes : Memory Access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 Assembler   directives  </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PowerPoint Presentation</vt:lpstr>
      <vt:lpstr> Interfacing  memory  and  i/o  ports </vt:lpstr>
      <vt:lpstr>Memory</vt:lpstr>
      <vt:lpstr>Memory organization in 8086</vt:lpstr>
      <vt:lpstr>Memory organization in 8086</vt:lpstr>
      <vt:lpstr>Memory organization in 8086</vt:lpstr>
      <vt:lpstr>Interfacing SRAM and EPROM</vt:lpstr>
      <vt:lpstr>Interfacing SRAM and EPROM</vt:lpstr>
      <vt:lpstr>Interfacing SRAM and EPROM</vt:lpstr>
      <vt:lpstr>Interfacing SRAM and EPROM</vt:lpstr>
      <vt:lpstr>Interfacing I/O and peripheral devices</vt:lpstr>
      <vt:lpstr>8086 and 8088 comparison</vt:lpstr>
      <vt:lpstr> 8086  and  8088  comparison </vt:lpstr>
      <vt:lpstr>8086 and 8088 comparison</vt:lpstr>
      <vt:lpstr> 8087  Coprocessor </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srabbijan</cp:lastModifiedBy>
  <cp:revision>408</cp:revision>
  <cp:lastPrinted>2013-10-07T00:50:59Z</cp:lastPrinted>
  <dcterms:created xsi:type="dcterms:W3CDTF">2013-08-29T12:51:00Z</dcterms:created>
  <dcterms:modified xsi:type="dcterms:W3CDTF">2020-02-08T14:15:42Z</dcterms:modified>
</cp:coreProperties>
</file>