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1" r:id="rId1"/>
  </p:sldMasterIdLst>
  <p:notesMasterIdLst>
    <p:notesMasterId r:id="rId15"/>
  </p:notesMasterIdLst>
  <p:sldIdLst>
    <p:sldId id="364" r:id="rId2"/>
    <p:sldId id="338" r:id="rId3"/>
    <p:sldId id="339" r:id="rId4"/>
    <p:sldId id="353" r:id="rId5"/>
    <p:sldId id="356" r:id="rId6"/>
    <p:sldId id="337" r:id="rId7"/>
    <p:sldId id="332" r:id="rId8"/>
    <p:sldId id="358" r:id="rId9"/>
    <p:sldId id="335" r:id="rId10"/>
    <p:sldId id="341" r:id="rId11"/>
    <p:sldId id="363" r:id="rId12"/>
    <p:sldId id="314" r:id="rId13"/>
    <p:sldId id="33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p:cViewPr varScale="1">
        <p:scale>
          <a:sx n="68" d="100"/>
          <a:sy n="68" d="100"/>
        </p:scale>
        <p:origin x="145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33B753-E695-48D3-8B5F-3CFB6294824C}" type="datetimeFigureOut">
              <a:rPr lang="en-US" smtClean="0"/>
              <a:t>10/3/2024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A15FCD-424B-4928-A7D4-DA59557E4B53}" type="slidenum">
              <a:rPr lang="en-US" smtClean="0"/>
              <a:t>‹#›</a:t>
            </a:fld>
            <a:endParaRPr lang="en-US"/>
          </a:p>
        </p:txBody>
      </p:sp>
    </p:spTree>
    <p:extLst>
      <p:ext uri="{BB962C8B-B14F-4D97-AF65-F5344CB8AC3E}">
        <p14:creationId xmlns:p14="http://schemas.microsoft.com/office/powerpoint/2010/main" val="969903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309022-3511-4EAE-886B-4C237DD948A8}"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DAE9E-FF57-4FA4-A0EE-300D9BC8A087}" type="slidenum">
              <a:rPr lang="en-US" smtClean="0"/>
              <a:t>‹#›</a:t>
            </a:fld>
            <a:endParaRPr lang="en-US"/>
          </a:p>
        </p:txBody>
      </p:sp>
    </p:spTree>
    <p:extLst>
      <p:ext uri="{BB962C8B-B14F-4D97-AF65-F5344CB8AC3E}">
        <p14:creationId xmlns:p14="http://schemas.microsoft.com/office/powerpoint/2010/main" val="75851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E309022-3511-4EAE-886B-4C237DD948A8}"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7DAE9E-FF57-4FA4-A0EE-300D9BC8A087}" type="slidenum">
              <a:rPr lang="en-US" smtClean="0"/>
              <a:t>‹#›</a:t>
            </a:fld>
            <a:endParaRPr lang="en-US"/>
          </a:p>
        </p:txBody>
      </p:sp>
    </p:spTree>
    <p:extLst>
      <p:ext uri="{BB962C8B-B14F-4D97-AF65-F5344CB8AC3E}">
        <p14:creationId xmlns:p14="http://schemas.microsoft.com/office/powerpoint/2010/main" val="375802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6031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309022-3511-4EAE-886B-4C237DD948A8}"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DAE9E-FF57-4FA4-A0EE-300D9BC8A087}"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27757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309022-3511-4EAE-886B-4C237DD948A8}"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DAE9E-FF57-4FA4-A0EE-300D9BC8A087}" type="slidenum">
              <a:rPr lang="en-US" smtClean="0"/>
              <a:t>‹#›</a:t>
            </a:fld>
            <a:endParaRPr lang="en-US"/>
          </a:p>
        </p:txBody>
      </p:sp>
    </p:spTree>
    <p:extLst>
      <p:ext uri="{BB962C8B-B14F-4D97-AF65-F5344CB8AC3E}">
        <p14:creationId xmlns:p14="http://schemas.microsoft.com/office/powerpoint/2010/main" val="33215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309022-3511-4EAE-886B-4C237DD948A8}"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DAE9E-FF57-4FA4-A0EE-300D9BC8A087}"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45876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309022-3511-4EAE-886B-4C237DD948A8}"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DAE9E-FF57-4FA4-A0EE-300D9BC8A087}" type="slidenum">
              <a:rPr lang="en-US" smtClean="0"/>
              <a:t>‹#›</a:t>
            </a:fld>
            <a:endParaRPr lang="en-US"/>
          </a:p>
        </p:txBody>
      </p:sp>
    </p:spTree>
    <p:extLst>
      <p:ext uri="{BB962C8B-B14F-4D97-AF65-F5344CB8AC3E}">
        <p14:creationId xmlns:p14="http://schemas.microsoft.com/office/powerpoint/2010/main" val="57150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09022-3511-4EAE-886B-4C237DD948A8}"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DAE9E-FF57-4FA4-A0EE-300D9BC8A087}" type="slidenum">
              <a:rPr lang="en-US" smtClean="0"/>
              <a:t>‹#›</a:t>
            </a:fld>
            <a:endParaRPr lang="en-US"/>
          </a:p>
        </p:txBody>
      </p:sp>
    </p:spTree>
    <p:extLst>
      <p:ext uri="{BB962C8B-B14F-4D97-AF65-F5344CB8AC3E}">
        <p14:creationId xmlns:p14="http://schemas.microsoft.com/office/powerpoint/2010/main" val="3440823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09022-3511-4EAE-886B-4C237DD948A8}"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DAE9E-FF57-4FA4-A0EE-300D9BC8A087}" type="slidenum">
              <a:rPr lang="en-US" smtClean="0"/>
              <a:t>‹#›</a:t>
            </a:fld>
            <a:endParaRPr lang="en-US"/>
          </a:p>
        </p:txBody>
      </p:sp>
    </p:spTree>
    <p:extLst>
      <p:ext uri="{BB962C8B-B14F-4D97-AF65-F5344CB8AC3E}">
        <p14:creationId xmlns:p14="http://schemas.microsoft.com/office/powerpoint/2010/main" val="311971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309022-3511-4EAE-886B-4C237DD948A8}"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DAE9E-FF57-4FA4-A0EE-300D9BC8A087}" type="slidenum">
              <a:rPr lang="en-US" smtClean="0"/>
              <a:t>‹#›</a:t>
            </a:fld>
            <a:endParaRPr lang="en-US"/>
          </a:p>
        </p:txBody>
      </p:sp>
    </p:spTree>
    <p:extLst>
      <p:ext uri="{BB962C8B-B14F-4D97-AF65-F5344CB8AC3E}">
        <p14:creationId xmlns:p14="http://schemas.microsoft.com/office/powerpoint/2010/main" val="134987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309022-3511-4EAE-886B-4C237DD948A8}"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DAE9E-FF57-4FA4-A0EE-300D9BC8A087}" type="slidenum">
              <a:rPr lang="en-US" smtClean="0"/>
              <a:t>‹#›</a:t>
            </a:fld>
            <a:endParaRPr lang="en-US"/>
          </a:p>
        </p:txBody>
      </p:sp>
    </p:spTree>
    <p:extLst>
      <p:ext uri="{BB962C8B-B14F-4D97-AF65-F5344CB8AC3E}">
        <p14:creationId xmlns:p14="http://schemas.microsoft.com/office/powerpoint/2010/main" val="331623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309022-3511-4EAE-886B-4C237DD948A8}"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DAE9E-FF57-4FA4-A0EE-300D9BC8A087}" type="slidenum">
              <a:rPr lang="en-US" smtClean="0"/>
              <a:t>‹#›</a:t>
            </a:fld>
            <a:endParaRPr lang="en-US"/>
          </a:p>
        </p:txBody>
      </p:sp>
    </p:spTree>
    <p:extLst>
      <p:ext uri="{BB962C8B-B14F-4D97-AF65-F5344CB8AC3E}">
        <p14:creationId xmlns:p14="http://schemas.microsoft.com/office/powerpoint/2010/main" val="16656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309022-3511-4EAE-886B-4C237DD948A8}"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7DAE9E-FF57-4FA4-A0EE-300D9BC8A087}" type="slidenum">
              <a:rPr lang="en-US" smtClean="0"/>
              <a:t>‹#›</a:t>
            </a:fld>
            <a:endParaRPr lang="en-US"/>
          </a:p>
        </p:txBody>
      </p:sp>
    </p:spTree>
    <p:extLst>
      <p:ext uri="{BB962C8B-B14F-4D97-AF65-F5344CB8AC3E}">
        <p14:creationId xmlns:p14="http://schemas.microsoft.com/office/powerpoint/2010/main" val="57918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309022-3511-4EAE-886B-4C237DD948A8}"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7DAE9E-FF57-4FA4-A0EE-300D9BC8A087}" type="slidenum">
              <a:rPr lang="en-US" smtClean="0"/>
              <a:t>‹#›</a:t>
            </a:fld>
            <a:endParaRPr lang="en-US"/>
          </a:p>
        </p:txBody>
      </p:sp>
    </p:spTree>
    <p:extLst>
      <p:ext uri="{BB962C8B-B14F-4D97-AF65-F5344CB8AC3E}">
        <p14:creationId xmlns:p14="http://schemas.microsoft.com/office/powerpoint/2010/main" val="3313468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09022-3511-4EAE-886B-4C237DD948A8}"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7DAE9E-FF57-4FA4-A0EE-300D9BC8A087}" type="slidenum">
              <a:rPr lang="en-US" smtClean="0"/>
              <a:t>‹#›</a:t>
            </a:fld>
            <a:endParaRPr lang="en-US"/>
          </a:p>
        </p:txBody>
      </p:sp>
    </p:spTree>
    <p:extLst>
      <p:ext uri="{BB962C8B-B14F-4D97-AF65-F5344CB8AC3E}">
        <p14:creationId xmlns:p14="http://schemas.microsoft.com/office/powerpoint/2010/main" val="421532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309022-3511-4EAE-886B-4C237DD948A8}"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DAE9E-FF57-4FA4-A0EE-300D9BC8A087}" type="slidenum">
              <a:rPr lang="en-US" smtClean="0"/>
              <a:t>‹#›</a:t>
            </a:fld>
            <a:endParaRPr lang="en-US"/>
          </a:p>
        </p:txBody>
      </p:sp>
    </p:spTree>
    <p:extLst>
      <p:ext uri="{BB962C8B-B14F-4D97-AF65-F5344CB8AC3E}">
        <p14:creationId xmlns:p14="http://schemas.microsoft.com/office/powerpoint/2010/main" val="20431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309022-3511-4EAE-886B-4C237DD948A8}" type="datetimeFigureOut">
              <a:rPr lang="en-US" smtClean="0"/>
              <a:t>10/3/2024</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B37DAE9E-FF57-4FA4-A0EE-300D9BC8A087}" type="slidenum">
              <a:rPr lang="en-US" smtClean="0"/>
              <a:t>‹#›</a:t>
            </a:fld>
            <a:endParaRPr lang="en-US"/>
          </a:p>
        </p:txBody>
      </p:sp>
    </p:spTree>
    <p:extLst>
      <p:ext uri="{BB962C8B-B14F-4D97-AF65-F5344CB8AC3E}">
        <p14:creationId xmlns:p14="http://schemas.microsoft.com/office/powerpoint/2010/main" val="259317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E309022-3511-4EAE-886B-4C237DD948A8}" type="datetimeFigureOut">
              <a:rPr lang="en-US" smtClean="0"/>
              <a:t>10/3/2024</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B37DAE9E-FF57-4FA4-A0EE-300D9BC8A087}" type="slidenum">
              <a:rPr lang="en-US" smtClean="0"/>
              <a:t>‹#›</a:t>
            </a:fld>
            <a:endParaRPr lang="en-US"/>
          </a:p>
        </p:txBody>
      </p:sp>
    </p:spTree>
    <p:extLst>
      <p:ext uri="{BB962C8B-B14F-4D97-AF65-F5344CB8AC3E}">
        <p14:creationId xmlns:p14="http://schemas.microsoft.com/office/powerpoint/2010/main" val="3093606601"/>
      </p:ext>
    </p:extLst>
  </p:cSld>
  <p:clrMap bg1="dk1" tx1="lt1" bg2="dk2" tx2="lt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 id="2147484284" r:id="rId13"/>
    <p:sldLayoutId id="2147484285" r:id="rId14"/>
    <p:sldLayoutId id="2147484286" r:id="rId15"/>
    <p:sldLayoutId id="2147484287" r:id="rId16"/>
    <p:sldLayoutId id="2147484288"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9D36-8227-A9EB-6320-474426D8FD8B}"/>
              </a:ext>
            </a:extLst>
          </p:cNvPr>
          <p:cNvSpPr>
            <a:spLocks noGrp="1"/>
          </p:cNvSpPr>
          <p:nvPr>
            <p:ph type="ctrTitle"/>
          </p:nvPr>
        </p:nvSpPr>
        <p:spPr>
          <a:xfrm>
            <a:off x="609600" y="990600"/>
            <a:ext cx="6154713" cy="2667001"/>
          </a:xfrm>
        </p:spPr>
        <p:txBody>
          <a:bodyPr>
            <a:normAutofit/>
          </a:bodyPr>
          <a:lstStyle/>
          <a:p>
            <a:r>
              <a:rPr lang="en-US" sz="3600" b="1" i="1" dirty="0">
                <a:solidFill>
                  <a:schemeClr val="bg1"/>
                </a:solidFill>
                <a:effectLst>
                  <a:outerShdw blurRad="38100" dist="38100" dir="2700000" algn="tl">
                    <a:srgbClr val="000000">
                      <a:alpha val="43137"/>
                    </a:srgbClr>
                  </a:outerShdw>
                </a:effectLst>
              </a:rPr>
              <a:t>COPMANY- WIDE STRATEGIC PLANNING</a:t>
            </a:r>
            <a:endParaRPr lang="en-US" i="1" dirty="0">
              <a:solidFill>
                <a:schemeClr val="bg1"/>
              </a:solidFill>
            </a:endParaRPr>
          </a:p>
        </p:txBody>
      </p:sp>
      <p:sp>
        <p:nvSpPr>
          <p:cNvPr id="3" name="Content Placeholder 2">
            <a:extLst>
              <a:ext uri="{FF2B5EF4-FFF2-40B4-BE49-F238E27FC236}">
                <a16:creationId xmlns:a16="http://schemas.microsoft.com/office/drawing/2014/main" id="{06B8791E-567F-D3D8-0F7D-D0C55B6F5169}"/>
              </a:ext>
            </a:extLst>
          </p:cNvPr>
          <p:cNvSpPr>
            <a:spLocks noGrp="1"/>
          </p:cNvSpPr>
          <p:nvPr>
            <p:ph type="subTitle" idx="1"/>
          </p:nvPr>
        </p:nvSpPr>
        <p:spPr>
          <a:xfrm>
            <a:off x="3962400" y="5105400"/>
            <a:ext cx="4954250" cy="1600200"/>
          </a:xfrm>
        </p:spPr>
        <p:txBody>
          <a:bodyPr/>
          <a:lstStyle/>
          <a:p>
            <a:pPr algn="r"/>
            <a:r>
              <a:rPr lang="en-US" dirty="0">
                <a:solidFill>
                  <a:schemeClr val="bg1"/>
                </a:solidFill>
              </a:rPr>
              <a:t>By </a:t>
            </a:r>
            <a:r>
              <a:rPr lang="en-US" dirty="0" err="1">
                <a:solidFill>
                  <a:schemeClr val="bg1"/>
                </a:solidFill>
              </a:rPr>
              <a:t>Md:Rakibul</a:t>
            </a:r>
            <a:r>
              <a:rPr lang="en-US" dirty="0">
                <a:solidFill>
                  <a:schemeClr val="bg1"/>
                </a:solidFill>
              </a:rPr>
              <a:t> Hasan Shanto</a:t>
            </a:r>
          </a:p>
          <a:p>
            <a:pPr algn="r"/>
            <a:r>
              <a:rPr lang="en-US" dirty="0">
                <a:solidFill>
                  <a:schemeClr val="bg1"/>
                </a:solidFill>
              </a:rPr>
              <a:t>Office-15</a:t>
            </a:r>
          </a:p>
          <a:p>
            <a:pPr algn="r"/>
            <a:r>
              <a:rPr lang="en-US" dirty="0">
                <a:solidFill>
                  <a:schemeClr val="bg1"/>
                </a:solidFill>
              </a:rPr>
              <a:t>Roll: 11</a:t>
            </a:r>
          </a:p>
        </p:txBody>
      </p:sp>
    </p:spTree>
    <p:extLst>
      <p:ext uri="{BB962C8B-B14F-4D97-AF65-F5344CB8AC3E}">
        <p14:creationId xmlns:p14="http://schemas.microsoft.com/office/powerpoint/2010/main" val="40837664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00">
        <p15:prstTrans prst="wind"/>
      </p:transition>
    </mc:Choice>
    <mc:Fallback>
      <p:transition spd="slow" advTm="1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3A29F-391A-3812-5989-9EB818EB4521}"/>
              </a:ext>
            </a:extLst>
          </p:cNvPr>
          <p:cNvSpPr>
            <a:spLocks noGrp="1"/>
          </p:cNvSpPr>
          <p:nvPr>
            <p:ph idx="1"/>
          </p:nvPr>
        </p:nvSpPr>
        <p:spPr>
          <a:xfrm>
            <a:off x="756556" y="717912"/>
            <a:ext cx="7630887" cy="4894730"/>
          </a:xfrm>
        </p:spPr>
        <p:txBody>
          <a:bodyPr>
            <a:normAutofit fontScale="92500" lnSpcReduction="10000"/>
          </a:bodyPr>
          <a:lstStyle/>
          <a:p>
            <a:pPr marL="45720" indent="0">
              <a:buNone/>
            </a:pPr>
            <a:r>
              <a:rPr lang="en-US" sz="4000" b="1" dirty="0">
                <a:solidFill>
                  <a:schemeClr val="tx1"/>
                </a:solidFill>
              </a:rPr>
              <a:t>Explain goals of CRM.</a:t>
            </a:r>
          </a:p>
          <a:p>
            <a:pPr marL="45720" indent="0">
              <a:buNone/>
            </a:pPr>
            <a:r>
              <a:rPr lang="en-US" b="1" dirty="0">
                <a:solidFill>
                  <a:schemeClr val="tx1"/>
                </a:solidFill>
              </a:rPr>
              <a:t>
</a:t>
            </a:r>
            <a:r>
              <a:rPr lang="en-US" sz="2400" b="1" dirty="0">
                <a:solidFill>
                  <a:schemeClr val="tx1"/>
                </a:solidFill>
              </a:rPr>
              <a:t>1.To maximize the value and effectiveness of all customer.
2.To provide outstanding service to customer.
3.To maximize customer satisfaction.
4.To attract and retain loyal customer.
5.To cultivate and maintain positive profitable relationships with customer.
6.To develop individualized relationships  with customers.</a:t>
            </a:r>
          </a:p>
        </p:txBody>
      </p:sp>
    </p:spTree>
    <p:extLst>
      <p:ext uri="{BB962C8B-B14F-4D97-AF65-F5344CB8AC3E}">
        <p14:creationId xmlns:p14="http://schemas.microsoft.com/office/powerpoint/2010/main" val="939625679"/>
      </p:ext>
    </p:extLst>
  </p:cSld>
  <p:clrMapOvr>
    <a:masterClrMapping/>
  </p:clrMapOvr>
  <mc:AlternateContent xmlns:mc="http://schemas.openxmlformats.org/markup-compatibility/2006">
    <mc:Choice xmlns:p14="http://schemas.microsoft.com/office/powerpoint/2010/main" Requires="p14">
      <p:transition spd="slow" p14:dur="1400" advTm="100">
        <p14:ripple/>
      </p:transition>
    </mc:Choice>
    <mc:Fallback>
      <p:transition spd="slow" advTm="1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53C617EF-D5DF-74D9-5E21-7DEF876C1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048500" cy="6857999"/>
          </a:xfrm>
          <a:prstGeom prst="rect">
            <a:avLst/>
          </a:prstGeom>
        </p:spPr>
      </p:pic>
    </p:spTree>
    <p:extLst>
      <p:ext uri="{BB962C8B-B14F-4D97-AF65-F5344CB8AC3E}">
        <p14:creationId xmlns:p14="http://schemas.microsoft.com/office/powerpoint/2010/main" val="2681060108"/>
      </p:ext>
    </p:extLst>
  </p:cSld>
  <p:clrMapOvr>
    <a:masterClrMapping/>
  </p:clrMapOvr>
  <mc:AlternateContent xmlns:mc="http://schemas.openxmlformats.org/markup-compatibility/2006">
    <mc:Choice xmlns:p14="http://schemas.microsoft.com/office/powerpoint/2010/main" Requires="p14">
      <p:transition spd="slow" p14:dur="2000" advTm="100"/>
    </mc:Choice>
    <mc:Fallback>
      <p:transition spd="slow" advTm="1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3074" name="Picture 2" descr="C:\Users\Asma Akter\Pictures\Screenshot_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80" y="-88249"/>
            <a:ext cx="9519780" cy="694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313903"/>
      </p:ext>
    </p:extLst>
  </p:cSld>
  <p:clrMapOvr>
    <a:masterClrMapping/>
  </p:clrMapOvr>
  <mc:AlternateContent xmlns:mc="http://schemas.openxmlformats.org/markup-compatibility/2006">
    <mc:Choice xmlns:p14="http://schemas.microsoft.com/office/powerpoint/2010/main" Requires="p14">
      <p:transition spd="slow" p14:dur="2000" advTm="100"/>
    </mc:Choice>
    <mc:Fallback>
      <p:transition spd="slow" advTm="1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3074"/>
                                        </p:tgtEl>
                                      </p:cBhvr>
                                    </p:animEffect>
                                    <p:set>
                                      <p:cBhvr>
                                        <p:cTn id="7" dur="1" fill="hold">
                                          <p:stCondLst>
                                            <p:cond delay="19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5966666" cy="2423346"/>
          </a:xfrm>
        </p:spPr>
        <p:txBody>
          <a:bodyPr/>
          <a:lstStyle/>
          <a:p>
            <a:r>
              <a:rPr lang="en-US" sz="6600" dirty="0"/>
              <a:t>THE END</a:t>
            </a:r>
          </a:p>
        </p:txBody>
      </p:sp>
      <p:sp>
        <p:nvSpPr>
          <p:cNvPr id="3" name="Text Placeholder 2"/>
          <p:cNvSpPr>
            <a:spLocks noGrp="1"/>
          </p:cNvSpPr>
          <p:nvPr>
            <p:ph type="body" idx="1"/>
          </p:nvPr>
        </p:nvSpPr>
        <p:spPr>
          <a:xfrm>
            <a:off x="3048000" y="4038600"/>
            <a:ext cx="4640132" cy="835460"/>
          </a:xfrm>
        </p:spPr>
        <p:txBody>
          <a:bodyPr>
            <a:noAutofit/>
          </a:bodyPr>
          <a:lstStyle/>
          <a:p>
            <a:r>
              <a:rPr lang="en-US" sz="5400" b="1" i="1" dirty="0"/>
              <a:t>Thank You</a:t>
            </a:r>
          </a:p>
        </p:txBody>
      </p:sp>
      <p:pic>
        <p:nvPicPr>
          <p:cNvPr id="4" name="Picture 4">
            <a:extLst>
              <a:ext uri="{FF2B5EF4-FFF2-40B4-BE49-F238E27FC236}">
                <a16:creationId xmlns:a16="http://schemas.microsoft.com/office/drawing/2014/main" id="{BF590A76-4D9F-E995-28C0-8AD5F46A9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7999"/>
          </a:xfrm>
          <a:prstGeom prst="rect">
            <a:avLst/>
          </a:prstGeom>
        </p:spPr>
      </p:pic>
    </p:spTree>
    <p:extLst>
      <p:ext uri="{BB962C8B-B14F-4D97-AF65-F5344CB8AC3E}">
        <p14:creationId xmlns:p14="http://schemas.microsoft.com/office/powerpoint/2010/main" val="3189436955"/>
      </p:ext>
    </p:extLst>
  </p:cSld>
  <p:clrMapOvr>
    <a:masterClrMapping/>
  </p:clrMapOvr>
  <mc:AlternateContent xmlns:mc="http://schemas.openxmlformats.org/markup-compatibility/2006">
    <mc:Choice xmlns:p14="http://schemas.microsoft.com/office/powerpoint/2010/main" Requires="p14">
      <p:transition spd="slow" p14:dur="2000" advTm="100"/>
    </mc:Choice>
    <mc:Fallback>
      <p:transition spd="slow" advTm="1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7C6A48D-F2A4-2F4B-8541-C6A3E3758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91600" cy="6858000"/>
          </a:xfrm>
          <a:prstGeom prst="rect">
            <a:avLst/>
          </a:prstGeom>
        </p:spPr>
      </p:pic>
    </p:spTree>
    <p:extLst>
      <p:ext uri="{BB962C8B-B14F-4D97-AF65-F5344CB8AC3E}">
        <p14:creationId xmlns:p14="http://schemas.microsoft.com/office/powerpoint/2010/main" val="11763034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00">
        <p15:prstTrans prst="peelOff"/>
      </p:transition>
    </mc:Choice>
    <mc:Fallback>
      <p:transition spd="slow" advTm="1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1EE10E7-9373-4B14-ED32-D8E7F29A6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040443" cy="6858000"/>
          </a:xfrm>
          <a:prstGeom prst="rect">
            <a:avLst/>
          </a:prstGeom>
        </p:spPr>
      </p:pic>
      <p:pic>
        <p:nvPicPr>
          <p:cNvPr id="5" name="Picture 5">
            <a:extLst>
              <a:ext uri="{FF2B5EF4-FFF2-40B4-BE49-F238E27FC236}">
                <a16:creationId xmlns:a16="http://schemas.microsoft.com/office/drawing/2014/main" id="{69250499-B59A-6B43-D416-98754F493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444" y="0"/>
            <a:ext cx="4103556" cy="6858000"/>
          </a:xfrm>
          <a:prstGeom prst="rect">
            <a:avLst/>
          </a:prstGeom>
        </p:spPr>
      </p:pic>
    </p:spTree>
    <p:extLst>
      <p:ext uri="{BB962C8B-B14F-4D97-AF65-F5344CB8AC3E}">
        <p14:creationId xmlns:p14="http://schemas.microsoft.com/office/powerpoint/2010/main" val="250309326"/>
      </p:ext>
    </p:extLst>
  </p:cSld>
  <p:clrMapOvr>
    <a:masterClrMapping/>
  </p:clrMapOvr>
  <mc:AlternateContent xmlns:mc="http://schemas.openxmlformats.org/markup-compatibility/2006">
    <mc:Choice xmlns:p14="http://schemas.microsoft.com/office/powerpoint/2010/main" Requires="p14">
      <p:transition p14:dur="150" advTm="100">
        <p:split orient="vert"/>
      </p:transition>
    </mc:Choice>
    <mc:Fallback>
      <p:transition advTm="100">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E70EF38F-9C3C-FC78-8D80-3F7677098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994071" cy="6858000"/>
          </a:xfrm>
          <a:prstGeom prst="rect">
            <a:avLst/>
          </a:prstGeom>
        </p:spPr>
      </p:pic>
    </p:spTree>
    <p:extLst>
      <p:ext uri="{BB962C8B-B14F-4D97-AF65-F5344CB8AC3E}">
        <p14:creationId xmlns:p14="http://schemas.microsoft.com/office/powerpoint/2010/main" val="524604417"/>
      </p:ext>
    </p:extLst>
  </p:cSld>
  <p:clrMapOvr>
    <a:masterClrMapping/>
  </p:clrMapOvr>
  <mc:AlternateContent xmlns:mc="http://schemas.openxmlformats.org/markup-compatibility/2006">
    <mc:Choice xmlns:p14="http://schemas.microsoft.com/office/powerpoint/2010/main" Requires="p14">
      <p:transition spd="slow" p14:dur="3400" advTm="100">
        <p14:reveal/>
      </p:transition>
    </mc:Choice>
    <mc:Fallback>
      <p:transition spd="slow" advTm="1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C0F0586B-E6AF-07BB-DB21-EDDA85A31658}"/>
              </a:ext>
            </a:extLst>
          </p:cNvPr>
          <p:cNvSpPr/>
          <p:nvPr/>
        </p:nvSpPr>
        <p:spPr>
          <a:xfrm>
            <a:off x="1279397" y="727981"/>
            <a:ext cx="2992919" cy="2231571"/>
          </a:xfrm>
          <a:prstGeom prst="hexago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 mission is about what the organization does to achieve the vision.</a:t>
            </a:r>
          </a:p>
        </p:txBody>
      </p:sp>
      <p:sp>
        <p:nvSpPr>
          <p:cNvPr id="3" name="Rectangle: Rounded Corners 2">
            <a:extLst>
              <a:ext uri="{FF2B5EF4-FFF2-40B4-BE49-F238E27FC236}">
                <a16:creationId xmlns:a16="http://schemas.microsoft.com/office/drawing/2014/main" id="{76278B90-69F0-3E3A-E858-2F58EF5E6D2D}"/>
              </a:ext>
            </a:extLst>
          </p:cNvPr>
          <p:cNvSpPr/>
          <p:nvPr/>
        </p:nvSpPr>
        <p:spPr>
          <a:xfrm>
            <a:off x="5274242" y="519291"/>
            <a:ext cx="2860222" cy="2459312"/>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 vision is a big picture of “what” the organization wants to achieve in future</a:t>
            </a:r>
            <a:r>
              <a:rPr lang="en-US" dirty="0"/>
              <a:t>.</a:t>
            </a:r>
          </a:p>
        </p:txBody>
      </p:sp>
      <p:sp>
        <p:nvSpPr>
          <p:cNvPr id="4" name="Hexagon 3">
            <a:extLst>
              <a:ext uri="{FF2B5EF4-FFF2-40B4-BE49-F238E27FC236}">
                <a16:creationId xmlns:a16="http://schemas.microsoft.com/office/drawing/2014/main" id="{4B08F792-E5A1-1325-4547-FA1E82E8EBCA}"/>
              </a:ext>
            </a:extLst>
          </p:cNvPr>
          <p:cNvSpPr/>
          <p:nvPr/>
        </p:nvSpPr>
        <p:spPr>
          <a:xfrm>
            <a:off x="5274242" y="3927524"/>
            <a:ext cx="2992919" cy="2411186"/>
          </a:xfrm>
          <a:prstGeom prst="hexagon">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An objective is a time sensitive statement to achieve the goals.</a:t>
            </a:r>
          </a:p>
        </p:txBody>
      </p:sp>
      <p:sp>
        <p:nvSpPr>
          <p:cNvPr id="5" name="Rectangle: Rounded Corners 4">
            <a:extLst>
              <a:ext uri="{FF2B5EF4-FFF2-40B4-BE49-F238E27FC236}">
                <a16:creationId xmlns:a16="http://schemas.microsoft.com/office/drawing/2014/main" id="{3E07CEF1-CAF3-9CAA-003A-C038AAAAAAF1}"/>
              </a:ext>
            </a:extLst>
          </p:cNvPr>
          <p:cNvSpPr/>
          <p:nvPr/>
        </p:nvSpPr>
        <p:spPr>
          <a:xfrm>
            <a:off x="1484350" y="3965624"/>
            <a:ext cx="2585358" cy="233498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Goals are statement of mileposts to achieve this vision.</a:t>
            </a:r>
          </a:p>
        </p:txBody>
      </p:sp>
    </p:spTree>
    <p:extLst>
      <p:ext uri="{BB962C8B-B14F-4D97-AF65-F5344CB8AC3E}">
        <p14:creationId xmlns:p14="http://schemas.microsoft.com/office/powerpoint/2010/main" val="4210938114"/>
      </p:ext>
    </p:extLst>
  </p:cSld>
  <p:clrMapOvr>
    <a:masterClrMapping/>
  </p:clrMapOvr>
  <p:transition spd="slow" advTm="100">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2DC86E1D-93DE-BA4D-80BF-76D78446466B}"/>
              </a:ext>
            </a:extLst>
          </p:cNvPr>
          <p:cNvGraphicFramePr>
            <a:graphicFrameLocks noGrp="1"/>
          </p:cNvGraphicFramePr>
          <p:nvPr>
            <p:ph sz="half" idx="2"/>
            <p:extLst>
              <p:ext uri="{D42A27DB-BD31-4B8C-83A1-F6EECF244321}">
                <p14:modId xmlns:p14="http://schemas.microsoft.com/office/powerpoint/2010/main" val="1171790559"/>
              </p:ext>
            </p:extLst>
          </p:nvPr>
        </p:nvGraphicFramePr>
        <p:xfrm>
          <a:off x="0" y="-69927"/>
          <a:ext cx="9144000" cy="7453258"/>
        </p:xfrm>
        <a:graphic>
          <a:graphicData uri="http://schemas.openxmlformats.org/drawingml/2006/table">
            <a:tbl>
              <a:tblPr firstRow="1" bandRow="1">
                <a:tableStyleId>{17292A2E-F333-43FB-9621-5CBBE7FDCDCB}</a:tableStyleId>
              </a:tblPr>
              <a:tblGrid>
                <a:gridCol w="3048000">
                  <a:extLst>
                    <a:ext uri="{9D8B030D-6E8A-4147-A177-3AD203B41FA5}">
                      <a16:colId xmlns:a16="http://schemas.microsoft.com/office/drawing/2014/main" val="3564314518"/>
                    </a:ext>
                  </a:extLst>
                </a:gridCol>
                <a:gridCol w="3048000">
                  <a:extLst>
                    <a:ext uri="{9D8B030D-6E8A-4147-A177-3AD203B41FA5}">
                      <a16:colId xmlns:a16="http://schemas.microsoft.com/office/drawing/2014/main" val="1819887949"/>
                    </a:ext>
                  </a:extLst>
                </a:gridCol>
                <a:gridCol w="3048000">
                  <a:extLst>
                    <a:ext uri="{9D8B030D-6E8A-4147-A177-3AD203B41FA5}">
                      <a16:colId xmlns:a16="http://schemas.microsoft.com/office/drawing/2014/main" val="3011438961"/>
                    </a:ext>
                  </a:extLst>
                </a:gridCol>
              </a:tblGrid>
              <a:tr h="1120589">
                <a:tc>
                  <a:txBody>
                    <a:bodyPr/>
                    <a:lstStyle/>
                    <a:p>
                      <a:pPr algn="ctr"/>
                      <a:r>
                        <a:rPr lang="en-US" sz="3200" dirty="0"/>
                        <a:t>Company</a:t>
                      </a:r>
                      <a:endParaRPr lang="en-US" sz="3200" dirty="0">
                        <a:solidFill>
                          <a:schemeClr val="accent4">
                            <a:lumMod val="40000"/>
                            <a:lumOff val="60000"/>
                          </a:schemeClr>
                        </a:solidFill>
                      </a:endParaRPr>
                    </a:p>
                  </a:txBody>
                  <a:tcPr anchor="ctr"/>
                </a:tc>
                <a:tc>
                  <a:txBody>
                    <a:bodyPr/>
                    <a:lstStyle/>
                    <a:p>
                      <a:pPr algn="ctr"/>
                      <a:r>
                        <a:rPr lang="en-US" sz="2400" dirty="0"/>
                        <a:t>Product- Oriented Defining</a:t>
                      </a:r>
                      <a:endParaRPr lang="en-US" sz="2400" dirty="0">
                        <a:solidFill>
                          <a:schemeClr val="accent6"/>
                        </a:solidFill>
                      </a:endParaRPr>
                    </a:p>
                  </a:txBody>
                  <a:tcPr anchor="ctr"/>
                </a:tc>
                <a:tc>
                  <a:txBody>
                    <a:bodyPr/>
                    <a:lstStyle/>
                    <a:p>
                      <a:pPr algn="ctr"/>
                      <a:r>
                        <a:rPr lang="en-US" sz="2400"/>
                        <a:t>Market- Oriented Defining</a:t>
                      </a:r>
                      <a:endParaRPr lang="en-US" sz="2400">
                        <a:solidFill>
                          <a:schemeClr val="accent2"/>
                        </a:solidFill>
                      </a:endParaRPr>
                    </a:p>
                  </a:txBody>
                  <a:tcPr anchor="ctr"/>
                </a:tc>
                <a:extLst>
                  <a:ext uri="{0D108BD9-81ED-4DB2-BD59-A6C34878D82A}">
                    <a16:rowId xmlns:a16="http://schemas.microsoft.com/office/drawing/2014/main" val="745249459"/>
                  </a:ext>
                </a:extLst>
              </a:tr>
              <a:tr h="1165411">
                <a:tc>
                  <a:txBody>
                    <a:bodyPr/>
                    <a:lstStyle/>
                    <a:p>
                      <a:endParaRPr lang="en-US" sz="2000">
                        <a:solidFill>
                          <a:schemeClr val="tx2">
                            <a:lumMod val="75000"/>
                          </a:schemeClr>
                        </a:solidFill>
                      </a:endParaRPr>
                    </a:p>
                  </a:txBody>
                  <a:tcPr/>
                </a:tc>
                <a:tc>
                  <a:txBody>
                    <a:bodyPr/>
                    <a:lstStyle/>
                    <a:p>
                      <a:r>
                        <a:rPr lang="en-US" sz="2800" dirty="0"/>
                        <a:t>We are an online social network</a:t>
                      </a:r>
                      <a:r>
                        <a:rPr lang="en-US" dirty="0"/>
                        <a:t>.</a:t>
                      </a:r>
                    </a:p>
                  </a:txBody>
                  <a:tcPr/>
                </a:tc>
                <a:tc>
                  <a:txBody>
                    <a:bodyPr/>
                    <a:lstStyle/>
                    <a:p>
                      <a:r>
                        <a:rPr lang="en-US"/>
                        <a:t>We connect people around the world and help share important moments in their lives.</a:t>
                      </a:r>
                    </a:p>
                  </a:txBody>
                  <a:tcPr/>
                </a:tc>
                <a:extLst>
                  <a:ext uri="{0D108BD9-81ED-4DB2-BD59-A6C34878D82A}">
                    <a16:rowId xmlns:a16="http://schemas.microsoft.com/office/drawing/2014/main" val="4185155287"/>
                  </a:ext>
                </a:extLst>
              </a:tr>
              <a:tr h="1165411">
                <a:tc>
                  <a:txBody>
                    <a:bodyPr/>
                    <a:lstStyle/>
                    <a:p>
                      <a:endParaRPr lang="en-US"/>
                    </a:p>
                  </a:txBody>
                  <a:tcPr/>
                </a:tc>
                <a:tc>
                  <a:txBody>
                    <a:bodyPr/>
                    <a:lstStyle/>
                    <a:p>
                      <a:pPr algn="l"/>
                      <a:r>
                        <a:rPr lang="en-US" sz="3200" dirty="0"/>
                        <a:t>We run discount store</a:t>
                      </a:r>
                      <a:r>
                        <a:rPr lang="en-US" dirty="0"/>
                        <a:t>.</a:t>
                      </a:r>
                    </a:p>
                  </a:txBody>
                  <a:tcPr/>
                </a:tc>
                <a:tc>
                  <a:txBody>
                    <a:bodyPr/>
                    <a:lstStyle/>
                    <a:p>
                      <a:r>
                        <a:rPr lang="en-US"/>
                        <a:t>We deliver low prices every day and give ordinary folks the chance to buy the same things as rich people.</a:t>
                      </a:r>
                    </a:p>
                  </a:txBody>
                  <a:tcPr/>
                </a:tc>
                <a:extLst>
                  <a:ext uri="{0D108BD9-81ED-4DB2-BD59-A6C34878D82A}">
                    <a16:rowId xmlns:a16="http://schemas.microsoft.com/office/drawing/2014/main" val="1782869676"/>
                  </a:ext>
                </a:extLst>
              </a:tr>
              <a:tr h="1120589">
                <a:tc>
                  <a:txBody>
                    <a:bodyPr/>
                    <a:lstStyle/>
                    <a:p>
                      <a:endParaRPr lang="en-US"/>
                    </a:p>
                  </a:txBody>
                  <a:tcPr/>
                </a:tc>
                <a:tc>
                  <a:txBody>
                    <a:bodyPr/>
                    <a:lstStyle/>
                    <a:p>
                      <a:r>
                        <a:rPr lang="en-US" sz="2000" dirty="0"/>
                        <a:t>We sell  books,  toys , elections and other products online</a:t>
                      </a:r>
                      <a:r>
                        <a:rPr lang="en-US" dirty="0"/>
                        <a:t>.</a:t>
                      </a:r>
                    </a:p>
                  </a:txBody>
                  <a:tcPr/>
                </a:tc>
                <a:tc>
                  <a:txBody>
                    <a:bodyPr/>
                    <a:lstStyle/>
                    <a:p>
                      <a:r>
                        <a:rPr lang="en-US"/>
                        <a:t>We make the internet buying experience fast,easy and enjoyable.</a:t>
                      </a:r>
                    </a:p>
                  </a:txBody>
                  <a:tcPr/>
                </a:tc>
                <a:extLst>
                  <a:ext uri="{0D108BD9-81ED-4DB2-BD59-A6C34878D82A}">
                    <a16:rowId xmlns:a16="http://schemas.microsoft.com/office/drawing/2014/main" val="1112146466"/>
                  </a:ext>
                </a:extLst>
              </a:tr>
              <a:tr h="1165411">
                <a:tc>
                  <a:txBody>
                    <a:bodyPr/>
                    <a:lstStyle/>
                    <a:p>
                      <a:endParaRPr lang="en-US"/>
                    </a:p>
                  </a:txBody>
                  <a:tcPr/>
                </a:tc>
                <a:tc>
                  <a:txBody>
                    <a:bodyPr/>
                    <a:lstStyle/>
                    <a:p>
                      <a:r>
                        <a:rPr lang="en-US" sz="2400" dirty="0"/>
                        <a:t>We provide the world's best online search engine</a:t>
                      </a:r>
                      <a:r>
                        <a:rPr lang="en-US" dirty="0"/>
                        <a:t>.</a:t>
                      </a:r>
                    </a:p>
                  </a:txBody>
                  <a:tcPr/>
                </a:tc>
                <a:tc>
                  <a:txBody>
                    <a:bodyPr/>
                    <a:lstStyle/>
                    <a:p>
                      <a:r>
                        <a:rPr lang="en-US"/>
                        <a:t>We help organize the world’s information and make it universally accesible and useful.</a:t>
                      </a:r>
                    </a:p>
                  </a:txBody>
                  <a:tcPr/>
                </a:tc>
                <a:extLst>
                  <a:ext uri="{0D108BD9-81ED-4DB2-BD59-A6C34878D82A}">
                    <a16:rowId xmlns:a16="http://schemas.microsoft.com/office/drawing/2014/main" val="4234257770"/>
                  </a:ext>
                </a:extLst>
              </a:tr>
              <a:tr h="1120589">
                <a:tc>
                  <a:txBody>
                    <a:bodyPr/>
                    <a:lstStyle/>
                    <a:p>
                      <a:endParaRPr lang="en-US"/>
                    </a:p>
                  </a:txBody>
                  <a:tcPr/>
                </a:tc>
                <a:tc>
                  <a:txBody>
                    <a:bodyPr/>
                    <a:lstStyle/>
                    <a:p>
                      <a:r>
                        <a:rPr lang="en-US" sz="2400" dirty="0"/>
                        <a:t>We sell athletic shoes and </a:t>
                      </a:r>
                      <a:r>
                        <a:rPr lang="en-US" sz="2400" dirty="0" err="1"/>
                        <a:t>appearel</a:t>
                      </a:r>
                      <a:r>
                        <a:rPr lang="en-US" sz="2400" dirty="0"/>
                        <a:t>.</a:t>
                      </a:r>
                    </a:p>
                  </a:txBody>
                  <a:tcPr/>
                </a:tc>
                <a:tc>
                  <a:txBody>
                    <a:bodyPr/>
                    <a:lstStyle/>
                    <a:p>
                      <a:r>
                        <a:rPr lang="en-US" dirty="0"/>
                        <a:t>We bring inspiration and innovation to every athlete.</a:t>
                      </a:r>
                    </a:p>
                  </a:txBody>
                  <a:tcPr/>
                </a:tc>
                <a:extLst>
                  <a:ext uri="{0D108BD9-81ED-4DB2-BD59-A6C34878D82A}">
                    <a16:rowId xmlns:a16="http://schemas.microsoft.com/office/drawing/2014/main" val="3759923455"/>
                  </a:ext>
                </a:extLst>
              </a:tr>
            </a:tbl>
          </a:graphicData>
        </a:graphic>
      </p:graphicFrame>
      <p:pic>
        <p:nvPicPr>
          <p:cNvPr id="9" name="Picture 10">
            <a:extLst>
              <a:ext uri="{FF2B5EF4-FFF2-40B4-BE49-F238E27FC236}">
                <a16:creationId xmlns:a16="http://schemas.microsoft.com/office/drawing/2014/main" id="{8E28E534-9DA4-5CDB-AB51-E57981E98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9979"/>
            <a:ext cx="3048000" cy="1335970"/>
          </a:xfrm>
          <a:prstGeom prst="rect">
            <a:avLst/>
          </a:prstGeom>
        </p:spPr>
      </p:pic>
      <p:pic>
        <p:nvPicPr>
          <p:cNvPr id="11" name="Picture 11">
            <a:extLst>
              <a:ext uri="{FF2B5EF4-FFF2-40B4-BE49-F238E27FC236}">
                <a16:creationId xmlns:a16="http://schemas.microsoft.com/office/drawing/2014/main" id="{286EDBD2-0156-77D0-845F-DC7EE1790D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61260"/>
            <a:ext cx="3048000" cy="1142942"/>
          </a:xfrm>
          <a:prstGeom prst="rect">
            <a:avLst/>
          </a:prstGeom>
        </p:spPr>
      </p:pic>
      <p:pic>
        <p:nvPicPr>
          <p:cNvPr id="12" name="Picture 12">
            <a:extLst>
              <a:ext uri="{FF2B5EF4-FFF2-40B4-BE49-F238E27FC236}">
                <a16:creationId xmlns:a16="http://schemas.microsoft.com/office/drawing/2014/main" id="{81A8A9A2-0627-2818-235C-BE4E459FD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51238"/>
            <a:ext cx="3047999" cy="1082619"/>
          </a:xfrm>
          <a:prstGeom prst="rect">
            <a:avLst/>
          </a:prstGeom>
        </p:spPr>
      </p:pic>
      <p:pic>
        <p:nvPicPr>
          <p:cNvPr id="13" name="Picture 13">
            <a:extLst>
              <a:ext uri="{FF2B5EF4-FFF2-40B4-BE49-F238E27FC236}">
                <a16:creationId xmlns:a16="http://schemas.microsoft.com/office/drawing/2014/main" id="{F89C472B-B2C0-7F28-4BE3-544C97D861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 y="4636461"/>
            <a:ext cx="2971800" cy="1234656"/>
          </a:xfrm>
          <a:prstGeom prst="rect">
            <a:avLst/>
          </a:prstGeom>
        </p:spPr>
      </p:pic>
      <p:pic>
        <p:nvPicPr>
          <p:cNvPr id="14" name="Picture 14">
            <a:extLst>
              <a:ext uri="{FF2B5EF4-FFF2-40B4-BE49-F238E27FC236}">
                <a16:creationId xmlns:a16="http://schemas.microsoft.com/office/drawing/2014/main" id="{225BE9FA-6BC7-89FF-B648-9915D011C1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71117"/>
            <a:ext cx="3048000" cy="1139283"/>
          </a:xfrm>
          <a:prstGeom prst="rect">
            <a:avLst/>
          </a:prstGeom>
        </p:spPr>
      </p:pic>
    </p:spTree>
    <p:extLst>
      <p:ext uri="{BB962C8B-B14F-4D97-AF65-F5344CB8AC3E}">
        <p14:creationId xmlns:p14="http://schemas.microsoft.com/office/powerpoint/2010/main" val="5529622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100">
        <p15:prstTrans prst="origami"/>
      </p:transition>
    </mc:Choice>
    <mc:Fallback>
      <p:transition spd="slow" advTm="1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3FE49F-90F2-007C-4A6B-3DBEC8C7AD14}"/>
              </a:ext>
            </a:extLst>
          </p:cNvPr>
          <p:cNvSpPr>
            <a:spLocks noGrp="1"/>
          </p:cNvSpPr>
          <p:nvPr>
            <p:ph type="title"/>
          </p:nvPr>
        </p:nvSpPr>
        <p:spPr>
          <a:xfrm>
            <a:off x="457200" y="304800"/>
            <a:ext cx="5791200" cy="1371600"/>
          </a:xfrm>
        </p:spPr>
        <p:txBody>
          <a:bodyPr>
            <a:normAutofit/>
          </a:bodyPr>
          <a:lstStyle/>
          <a:p>
            <a:pPr marL="0" indent="0">
              <a:buNone/>
            </a:pPr>
            <a:r>
              <a:rPr lang="en-US" dirty="0"/>
              <a:t>Product expansion grid</a:t>
            </a:r>
          </a:p>
        </p:txBody>
      </p:sp>
      <p:pic>
        <p:nvPicPr>
          <p:cNvPr id="4" name="Picture 4">
            <a:extLst>
              <a:ext uri="{FF2B5EF4-FFF2-40B4-BE49-F238E27FC236}">
                <a16:creationId xmlns:a16="http://schemas.microsoft.com/office/drawing/2014/main" id="{0A95D505-135E-23D1-A1C3-922879BC44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886200" y="1650609"/>
            <a:ext cx="4438650" cy="3328987"/>
          </a:xfrm>
          <a:prstGeom prst="roundRect">
            <a:avLst>
              <a:gd name="adj" fmla="val 15824"/>
            </a:avLst>
          </a:prstGeom>
        </p:spPr>
      </p:pic>
      <p:sp>
        <p:nvSpPr>
          <p:cNvPr id="6" name="Text Placeholder 5">
            <a:extLst>
              <a:ext uri="{FF2B5EF4-FFF2-40B4-BE49-F238E27FC236}">
                <a16:creationId xmlns:a16="http://schemas.microsoft.com/office/drawing/2014/main" id="{A0FF4046-E3AF-9C55-FBB9-B0DF4F607DBE}"/>
              </a:ext>
            </a:extLst>
          </p:cNvPr>
          <p:cNvSpPr>
            <a:spLocks noGrp="1"/>
          </p:cNvSpPr>
          <p:nvPr>
            <p:ph type="body" sz="half" idx="2"/>
          </p:nvPr>
        </p:nvSpPr>
        <p:spPr>
          <a:xfrm>
            <a:off x="304800" y="1905000"/>
            <a:ext cx="3429000" cy="3200400"/>
          </a:xfrm>
        </p:spPr>
        <p:txBody>
          <a:bodyPr anchor="t">
            <a:normAutofit lnSpcReduction="10000"/>
          </a:bodyPr>
          <a:lstStyle/>
          <a:p>
            <a:pPr marL="0" indent="0">
              <a:buNone/>
            </a:pPr>
            <a:r>
              <a:rPr lang="en-US" sz="2400" b="1" i="1" dirty="0"/>
              <a:t>A portfolio planning tool for identifying company growth opportunities through market penetration, market development, product development, or diversification.</a:t>
            </a:r>
          </a:p>
        </p:txBody>
      </p:sp>
    </p:spTree>
    <p:extLst>
      <p:ext uri="{BB962C8B-B14F-4D97-AF65-F5344CB8AC3E}">
        <p14:creationId xmlns:p14="http://schemas.microsoft.com/office/powerpoint/2010/main" val="1372530831"/>
      </p:ext>
    </p:extLst>
  </p:cSld>
  <p:clrMapOvr>
    <a:masterClrMapping/>
  </p:clrMapOvr>
  <mc:AlternateContent xmlns:mc="http://schemas.openxmlformats.org/markup-compatibility/2006">
    <mc:Choice xmlns:p14="http://schemas.microsoft.com/office/powerpoint/2010/main" Requires="p14">
      <p:transition spd="slow" p14:dur="2500" advTm="100">
        <p:checker/>
      </p:transition>
    </mc:Choice>
    <mc:Fallback>
      <p:transition spd="slow" advTm="100">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C46B7EBE-2CAA-B352-521E-9406AA2A4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Tree>
    <p:extLst>
      <p:ext uri="{BB962C8B-B14F-4D97-AF65-F5344CB8AC3E}">
        <p14:creationId xmlns:p14="http://schemas.microsoft.com/office/powerpoint/2010/main" val="751887685"/>
      </p:ext>
    </p:extLst>
  </p:cSld>
  <p:clrMapOvr>
    <a:masterClrMapping/>
  </p:clrMapOvr>
  <mc:AlternateContent xmlns:mc="http://schemas.openxmlformats.org/markup-compatibility/2006">
    <mc:Choice xmlns:p14="http://schemas.microsoft.com/office/powerpoint/2010/main" Requires="p14">
      <p:transition spd="slow" p14:dur="1600" advTm="100">
        <p14:prism isInverted="1"/>
      </p:transition>
    </mc:Choice>
    <mc:Fallback>
      <p:transition spd="slow" advTm="1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DB3A49F-E58F-B95A-B11C-2AEC015B2B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302" y="941387"/>
            <a:ext cx="3680898" cy="2137611"/>
          </a:xfrm>
          <a:prstGeom prst="rect">
            <a:avLst/>
          </a:prstGeom>
        </p:spPr>
      </p:pic>
      <p:sp>
        <p:nvSpPr>
          <p:cNvPr id="3" name="TextBox 2">
            <a:extLst>
              <a:ext uri="{FF2B5EF4-FFF2-40B4-BE49-F238E27FC236}">
                <a16:creationId xmlns:a16="http://schemas.microsoft.com/office/drawing/2014/main" id="{04E51EA6-A7C4-9B97-DA49-F79E6C0423E1}"/>
              </a:ext>
            </a:extLst>
          </p:cNvPr>
          <p:cNvSpPr txBox="1"/>
          <p:nvPr/>
        </p:nvSpPr>
        <p:spPr>
          <a:xfrm>
            <a:off x="444049" y="3078999"/>
            <a:ext cx="4399794" cy="523220"/>
          </a:xfrm>
          <a:prstGeom prst="rect">
            <a:avLst/>
          </a:prstGeom>
          <a:noFill/>
        </p:spPr>
        <p:txBody>
          <a:bodyPr wrap="square" rtlCol="0">
            <a:spAutoFit/>
          </a:bodyPr>
          <a:lstStyle/>
          <a:p>
            <a:pPr algn="l"/>
            <a:r>
              <a:rPr lang="en-US" sz="2800" b="1" dirty="0">
                <a:solidFill>
                  <a:srgbClr val="FF0000"/>
                </a:solidFill>
              </a:rPr>
              <a:t>Online Advertisement</a:t>
            </a:r>
          </a:p>
        </p:txBody>
      </p:sp>
      <p:pic>
        <p:nvPicPr>
          <p:cNvPr id="4" name="Picture 4">
            <a:extLst>
              <a:ext uri="{FF2B5EF4-FFF2-40B4-BE49-F238E27FC236}">
                <a16:creationId xmlns:a16="http://schemas.microsoft.com/office/drawing/2014/main" id="{5DE63CA4-7F34-6818-F2F5-B4A0305B5D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8575" y="1025726"/>
            <a:ext cx="3619198" cy="1836011"/>
          </a:xfrm>
          <a:prstGeom prst="rect">
            <a:avLst/>
          </a:prstGeom>
        </p:spPr>
      </p:pic>
      <p:sp>
        <p:nvSpPr>
          <p:cNvPr id="5" name="TextBox 4">
            <a:extLst>
              <a:ext uri="{FF2B5EF4-FFF2-40B4-BE49-F238E27FC236}">
                <a16:creationId xmlns:a16="http://schemas.microsoft.com/office/drawing/2014/main" id="{36404D4B-3417-7698-1A56-0982B3115ED7}"/>
              </a:ext>
            </a:extLst>
          </p:cNvPr>
          <p:cNvSpPr txBox="1"/>
          <p:nvPr/>
        </p:nvSpPr>
        <p:spPr>
          <a:xfrm>
            <a:off x="5411712" y="2861737"/>
            <a:ext cx="3316061" cy="523220"/>
          </a:xfrm>
          <a:prstGeom prst="rect">
            <a:avLst/>
          </a:prstGeom>
          <a:noFill/>
        </p:spPr>
        <p:txBody>
          <a:bodyPr wrap="square" rtlCol="0">
            <a:spAutoFit/>
          </a:bodyPr>
          <a:lstStyle/>
          <a:p>
            <a:pPr algn="l"/>
            <a:r>
              <a:rPr lang="en-US" sz="2800" b="1"/>
              <a:t>Cell Phone Ad.</a:t>
            </a:r>
          </a:p>
        </p:txBody>
      </p:sp>
      <p:pic>
        <p:nvPicPr>
          <p:cNvPr id="6" name="Picture 6">
            <a:extLst>
              <a:ext uri="{FF2B5EF4-FFF2-40B4-BE49-F238E27FC236}">
                <a16:creationId xmlns:a16="http://schemas.microsoft.com/office/drawing/2014/main" id="{DA107E1C-35FA-7456-D5CE-E0E0F35200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147" y="3660071"/>
            <a:ext cx="3636053" cy="2465383"/>
          </a:xfrm>
          <a:prstGeom prst="rect">
            <a:avLst/>
          </a:prstGeom>
        </p:spPr>
      </p:pic>
      <p:sp>
        <p:nvSpPr>
          <p:cNvPr id="7" name="TextBox 6">
            <a:extLst>
              <a:ext uri="{FF2B5EF4-FFF2-40B4-BE49-F238E27FC236}">
                <a16:creationId xmlns:a16="http://schemas.microsoft.com/office/drawing/2014/main" id="{7CB8F18B-434D-D176-1396-924A2BB8584A}"/>
              </a:ext>
            </a:extLst>
          </p:cNvPr>
          <p:cNvSpPr txBox="1"/>
          <p:nvPr/>
        </p:nvSpPr>
        <p:spPr>
          <a:xfrm>
            <a:off x="472184" y="6248400"/>
            <a:ext cx="3883930" cy="523220"/>
          </a:xfrm>
          <a:prstGeom prst="rect">
            <a:avLst/>
          </a:prstGeom>
          <a:noFill/>
        </p:spPr>
        <p:txBody>
          <a:bodyPr wrap="square" rtlCol="0">
            <a:spAutoFit/>
          </a:bodyPr>
          <a:lstStyle/>
          <a:p>
            <a:pPr algn="l"/>
            <a:r>
              <a:rPr lang="en-US" sz="2800" dirty="0">
                <a:solidFill>
                  <a:schemeClr val="accent1">
                    <a:lumMod val="50000"/>
                  </a:schemeClr>
                </a:solidFill>
              </a:rPr>
              <a:t>Print Advertisement</a:t>
            </a:r>
          </a:p>
        </p:txBody>
      </p:sp>
      <p:pic>
        <p:nvPicPr>
          <p:cNvPr id="8" name="Picture 8">
            <a:extLst>
              <a:ext uri="{FF2B5EF4-FFF2-40B4-BE49-F238E27FC236}">
                <a16:creationId xmlns:a16="http://schemas.microsoft.com/office/drawing/2014/main" id="{62969BCE-C0E5-A57D-BC7B-9FFC58CDC0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3843" y="3473044"/>
            <a:ext cx="3883930" cy="2616857"/>
          </a:xfrm>
          <a:prstGeom prst="rect">
            <a:avLst/>
          </a:prstGeom>
        </p:spPr>
      </p:pic>
      <p:sp>
        <p:nvSpPr>
          <p:cNvPr id="9" name="TextBox 8">
            <a:extLst>
              <a:ext uri="{FF2B5EF4-FFF2-40B4-BE49-F238E27FC236}">
                <a16:creationId xmlns:a16="http://schemas.microsoft.com/office/drawing/2014/main" id="{F8D32E8A-C766-29D9-34E5-B8F44FB36B7D}"/>
              </a:ext>
            </a:extLst>
          </p:cNvPr>
          <p:cNvSpPr txBox="1"/>
          <p:nvPr/>
        </p:nvSpPr>
        <p:spPr>
          <a:xfrm>
            <a:off x="5328597" y="6125454"/>
            <a:ext cx="3883930" cy="523220"/>
          </a:xfrm>
          <a:prstGeom prst="rect">
            <a:avLst/>
          </a:prstGeom>
          <a:noFill/>
        </p:spPr>
        <p:txBody>
          <a:bodyPr wrap="square" rtlCol="0">
            <a:spAutoFit/>
          </a:bodyPr>
          <a:lstStyle/>
          <a:p>
            <a:pPr algn="l"/>
            <a:r>
              <a:rPr lang="en-US" sz="2800" dirty="0">
                <a:solidFill>
                  <a:schemeClr val="accent6">
                    <a:lumMod val="50000"/>
                  </a:schemeClr>
                </a:solidFill>
              </a:rPr>
              <a:t>Email Advertisement</a:t>
            </a:r>
          </a:p>
        </p:txBody>
      </p:sp>
      <p:sp>
        <p:nvSpPr>
          <p:cNvPr id="10" name="TextBox 9">
            <a:extLst>
              <a:ext uri="{FF2B5EF4-FFF2-40B4-BE49-F238E27FC236}">
                <a16:creationId xmlns:a16="http://schemas.microsoft.com/office/drawing/2014/main" id="{5E8BD594-A911-AA89-E507-C074DDBB8AE0}"/>
              </a:ext>
            </a:extLst>
          </p:cNvPr>
          <p:cNvSpPr txBox="1"/>
          <p:nvPr/>
        </p:nvSpPr>
        <p:spPr>
          <a:xfrm>
            <a:off x="755365" y="159589"/>
            <a:ext cx="7201498" cy="584775"/>
          </a:xfrm>
          <a:prstGeom prst="rect">
            <a:avLst/>
          </a:prstGeom>
          <a:noFill/>
        </p:spPr>
        <p:txBody>
          <a:bodyPr wrap="square" rtlCol="0">
            <a:spAutoFit/>
          </a:bodyPr>
          <a:lstStyle/>
          <a:p>
            <a:pPr algn="ctr"/>
            <a:r>
              <a:rPr lang="en-US" sz="3200" dirty="0">
                <a:solidFill>
                  <a:schemeClr val="bg2">
                    <a:lumMod val="50000"/>
                  </a:schemeClr>
                </a:solidFill>
              </a:rPr>
              <a:t>Various Types of Advertisement</a:t>
            </a:r>
          </a:p>
        </p:txBody>
      </p:sp>
    </p:spTree>
    <p:extLst>
      <p:ext uri="{BB962C8B-B14F-4D97-AF65-F5344CB8AC3E}">
        <p14:creationId xmlns:p14="http://schemas.microsoft.com/office/powerpoint/2010/main" val="2589074680"/>
      </p:ext>
    </p:extLst>
  </p:cSld>
  <p:clrMapOvr>
    <a:masterClrMapping/>
  </p:clrMapOvr>
  <p:transition spd="slow" advTm="100">
    <p:comb/>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801</TotalTime>
  <Words>297</Words>
  <Application>Microsoft Office PowerPoint</Application>
  <PresentationFormat>On-screen Show (4:3)</PresentationFormat>
  <Paragraphs>32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Century Gothic</vt:lpstr>
      <vt:lpstr>Wingdings 3</vt:lpstr>
      <vt:lpstr>Slice</vt:lpstr>
      <vt:lpstr>COPMANY- WIDE STRATEGIC PLANNING</vt:lpstr>
      <vt:lpstr>PowerPoint Presentation</vt:lpstr>
      <vt:lpstr>PowerPoint Presentation</vt:lpstr>
      <vt:lpstr>PowerPoint Presentation</vt:lpstr>
      <vt:lpstr>PowerPoint Presentation</vt:lpstr>
      <vt:lpstr>PowerPoint Presentation</vt:lpstr>
      <vt:lpstr>Product expansion grid</vt:lpstr>
      <vt:lpstr>PowerPoint Presentation</vt:lpstr>
      <vt:lpstr>PowerPoint Presentation</vt:lpstr>
      <vt:lpstr>PowerPoint Presentation</vt:lpstr>
      <vt:lpstr>PowerPoint Presentation</vt:lpstr>
      <vt:lpstr>PowerPoint Presentation</vt:lpstr>
      <vt:lpstr>THE END</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 Akter</dc:creator>
  <cp:lastModifiedBy>Shanto Molla</cp:lastModifiedBy>
  <cp:revision>209</cp:revision>
  <dcterms:created xsi:type="dcterms:W3CDTF">2022-05-30T09:05:06Z</dcterms:created>
  <dcterms:modified xsi:type="dcterms:W3CDTF">2024-10-03T07:12:15Z</dcterms:modified>
</cp:coreProperties>
</file>