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notesMasterIdLst>
    <p:notesMasterId r:id="rId24"/>
  </p:notesMasterIdLst>
  <p:handoutMasterIdLst>
    <p:handoutMasterId r:id="rId25"/>
  </p:handoutMasterIdLst>
  <p:sldIdLst>
    <p:sldId id="444" r:id="rId2"/>
    <p:sldId id="445" r:id="rId3"/>
    <p:sldId id="403" r:id="rId4"/>
    <p:sldId id="421" r:id="rId5"/>
    <p:sldId id="410" r:id="rId6"/>
    <p:sldId id="422" r:id="rId7"/>
    <p:sldId id="425" r:id="rId8"/>
    <p:sldId id="434" r:id="rId9"/>
    <p:sldId id="433" r:id="rId10"/>
    <p:sldId id="430" r:id="rId11"/>
    <p:sldId id="432" r:id="rId12"/>
    <p:sldId id="428" r:id="rId13"/>
    <p:sldId id="431" r:id="rId14"/>
    <p:sldId id="435" r:id="rId15"/>
    <p:sldId id="426" r:id="rId16"/>
    <p:sldId id="437" r:id="rId17"/>
    <p:sldId id="439" r:id="rId18"/>
    <p:sldId id="440" r:id="rId19"/>
    <p:sldId id="441" r:id="rId20"/>
    <p:sldId id="442" r:id="rId21"/>
    <p:sldId id="443" r:id="rId22"/>
    <p:sldId id="44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71529"/>
  </p:normalViewPr>
  <p:slideViewPr>
    <p:cSldViewPr showGuides="1">
      <p:cViewPr>
        <p:scale>
          <a:sx n="100" d="100"/>
          <a:sy n="100" d="100"/>
        </p:scale>
        <p:origin x="1013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45007" cy="450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Header Placeholder 24780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>
              <a:spcBef>
                <a:spcPct val="20000"/>
              </a:spcBef>
            </a:pPr>
            <a:endParaRPr lang="en-US" sz="12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47811" name="Date Placeholder 247810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>
              <a:spcBef>
                <a:spcPct val="20000"/>
              </a:spcBef>
            </a:pPr>
            <a:endParaRPr lang="en-US" sz="12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47812" name="Footer Placeholder 247811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>
              <a:spcBef>
                <a:spcPct val="20000"/>
              </a:spcBef>
            </a:pPr>
            <a:endParaRPr lang="en-US" sz="12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47813" name="Slide Number Placeholder 247812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ct val="20000"/>
              </a:spcBef>
            </a:pPr>
            <a:fld id="{9A0DB2DC-4C9A-4742-B13C-FB6460FD3503}" type="slidenum"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</a:rPr>
              <a:t>‹#›</a:t>
            </a:fld>
            <a:endParaRPr lang="en-US" sz="12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Header Placeholder 40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sz="1200" b="0" dirty="0"/>
          </a:p>
        </p:txBody>
      </p:sp>
      <p:sp>
        <p:nvSpPr>
          <p:cNvPr id="4099" name="Date Placeholder 4098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en-US" sz="1200" b="0" dirty="0"/>
          </a:p>
        </p:txBody>
      </p:sp>
      <p:sp>
        <p:nvSpPr>
          <p:cNvPr id="4100" name="Slide Image Placeholder 4099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Text Placeholder 4100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102" name="Footer Placeholder 4101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endParaRPr lang="en-US" sz="1200" b="0" dirty="0"/>
          </a:p>
        </p:txBody>
      </p:sp>
      <p:sp>
        <p:nvSpPr>
          <p:cNvPr id="4103" name="Slide Number Placeholder 4102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sz="1200" b="0" dirty="0"/>
              <a:t>‹#›</a:t>
            </a:fld>
            <a:endParaRPr 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3</a:t>
            </a:fld>
            <a:endParaRPr lang="en-US" sz="1200" b="0" dirty="0"/>
          </a:p>
        </p:txBody>
      </p:sp>
      <p:sp>
        <p:nvSpPr>
          <p:cNvPr id="358402" name="Slide Image Placeholder 35840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403" name="Text Placeholder 35840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lvl="0"/>
            <a:endParaRPr/>
          </a:p>
          <a:p>
            <a:pPr lvl="0"/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12</a:t>
            </a:fld>
            <a:endParaRPr lang="en-US" sz="1200" b="0" dirty="0"/>
          </a:p>
        </p:txBody>
      </p:sp>
      <p:sp>
        <p:nvSpPr>
          <p:cNvPr id="437250" name="Slide Image Placeholder 437249"/>
          <p:cNvSpPr>
            <a:spLocks noGrp="1" noRot="1" noChangeAspec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7251" name="Text Placeholder 437250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13</a:t>
            </a:fld>
            <a:endParaRPr lang="en-US" sz="1200" b="0" dirty="0"/>
          </a:p>
        </p:txBody>
      </p:sp>
      <p:sp>
        <p:nvSpPr>
          <p:cNvPr id="443394" name="Slide Image Placeholder 443393"/>
          <p:cNvSpPr>
            <a:spLocks noGrp="1" noRot="1" noChangeAspec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3395" name="Text Placeholder 44339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14</a:t>
            </a:fld>
            <a:endParaRPr lang="en-US" sz="1200" b="0" dirty="0"/>
          </a:p>
        </p:txBody>
      </p:sp>
      <p:sp>
        <p:nvSpPr>
          <p:cNvPr id="451586" name="Slide Image Placeholder 451585"/>
          <p:cNvSpPr>
            <a:spLocks noGrp="1" noRot="1" noChangeAspec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587" name="Text Placeholder 451586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15</a:t>
            </a:fld>
            <a:endParaRPr lang="en-US" sz="1200" b="0" dirty="0"/>
          </a:p>
        </p:txBody>
      </p:sp>
      <p:sp>
        <p:nvSpPr>
          <p:cNvPr id="433154" name="Slide Image Placeholder 433153"/>
          <p:cNvSpPr>
            <a:spLocks noGrp="1" noRot="1" noChangeAspec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3155" name="Text Placeholder 43315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16</a:t>
            </a:fld>
            <a:endParaRPr lang="en-US" sz="1200" b="0" dirty="0"/>
          </a:p>
        </p:txBody>
      </p:sp>
      <p:sp>
        <p:nvSpPr>
          <p:cNvPr id="455682" name="Slide Image Placeholder 455681"/>
          <p:cNvSpPr>
            <a:spLocks noGrp="1" noRot="1" noChangeAspec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5683" name="Text Placeholder 45568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17</a:t>
            </a:fld>
            <a:endParaRPr lang="en-US" sz="1200" b="0" dirty="0"/>
          </a:p>
        </p:txBody>
      </p:sp>
      <p:sp>
        <p:nvSpPr>
          <p:cNvPr id="459778" name="Slide Image Placeholder 459777"/>
          <p:cNvSpPr>
            <a:spLocks noGrp="1" noRot="1" noChangeAspec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9779" name="Text Placeholder 459778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18</a:t>
            </a:fld>
            <a:endParaRPr lang="en-US" sz="1200" b="0" dirty="0"/>
          </a:p>
        </p:txBody>
      </p:sp>
      <p:sp>
        <p:nvSpPr>
          <p:cNvPr id="461826" name="Slide Image Placeholder 461825"/>
          <p:cNvSpPr>
            <a:spLocks noGrp="1" noRot="1" noChangeAspec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827" name="Text Placeholder 461826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19</a:t>
            </a:fld>
            <a:endParaRPr lang="en-US" sz="1200" b="0" dirty="0"/>
          </a:p>
        </p:txBody>
      </p:sp>
      <p:sp>
        <p:nvSpPr>
          <p:cNvPr id="463874" name="Slide Image Placeholder 463873"/>
          <p:cNvSpPr>
            <a:spLocks noGrp="1" noRot="1" noChangeAspec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3875" name="Text Placeholder 46387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20</a:t>
            </a:fld>
            <a:endParaRPr lang="en-US" sz="1200" b="0" dirty="0"/>
          </a:p>
        </p:txBody>
      </p:sp>
      <p:sp>
        <p:nvSpPr>
          <p:cNvPr id="465922" name="Slide Image Placeholder 465921"/>
          <p:cNvSpPr>
            <a:spLocks noGrp="1" noRot="1" noChangeAspec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5923" name="Text Placeholder 46592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21</a:t>
            </a:fld>
            <a:endParaRPr lang="en-US" sz="1200" b="0" dirty="0"/>
          </a:p>
        </p:txBody>
      </p:sp>
      <p:sp>
        <p:nvSpPr>
          <p:cNvPr id="467970" name="Slide Image Placeholder 467969"/>
          <p:cNvSpPr>
            <a:spLocks noGrp="1" noRot="1" noChangeAspec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7971" name="Text Placeholder 467970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4</a:t>
            </a:fld>
            <a:endParaRPr lang="en-US" sz="1200" b="0" dirty="0"/>
          </a:p>
        </p:txBody>
      </p:sp>
      <p:sp>
        <p:nvSpPr>
          <p:cNvPr id="422914" name="Slide Image Placeholder 422913"/>
          <p:cNvSpPr>
            <a:spLocks noGrp="1" noRot="1" noChangeAspec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2915" name="Text Placeholder 422914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5</a:t>
            </a:fld>
            <a:endParaRPr lang="en-US" sz="1200" b="0" dirty="0"/>
          </a:p>
        </p:txBody>
      </p:sp>
      <p:sp>
        <p:nvSpPr>
          <p:cNvPr id="400386" name="Slide Image Placeholder 400385"/>
          <p:cNvSpPr>
            <a:spLocks noGrp="1" noRot="1" noChangeAspec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0387" name="Text Placeholder 400386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6</a:t>
            </a:fld>
            <a:endParaRPr lang="en-US" sz="1200" b="0" dirty="0"/>
          </a:p>
        </p:txBody>
      </p:sp>
      <p:sp>
        <p:nvSpPr>
          <p:cNvPr id="424962" name="Slide Image Placeholder 424961"/>
          <p:cNvSpPr>
            <a:spLocks noGrp="1" noRot="1" noChangeAspec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4963" name="Text Placeholder 42496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7</a:t>
            </a:fld>
            <a:endParaRPr lang="en-US" sz="1200" b="0" dirty="0"/>
          </a:p>
        </p:txBody>
      </p:sp>
      <p:sp>
        <p:nvSpPr>
          <p:cNvPr id="431106" name="Slide Image Placeholder 431105"/>
          <p:cNvSpPr>
            <a:spLocks noGrp="1" noRot="1" noChangeAspec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1107" name="Text Placeholder 431106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8</a:t>
            </a:fld>
            <a:endParaRPr lang="en-US" sz="1200" b="0" dirty="0"/>
          </a:p>
        </p:txBody>
      </p:sp>
      <p:sp>
        <p:nvSpPr>
          <p:cNvPr id="449538" name="Slide Image Placeholder 449537"/>
          <p:cNvSpPr>
            <a:spLocks noGrp="1" noRot="1" noChangeAspec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9539" name="Text Placeholder 449538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9</a:t>
            </a:fld>
            <a:endParaRPr lang="en-US" sz="1200" b="0" dirty="0"/>
          </a:p>
        </p:txBody>
      </p:sp>
      <p:sp>
        <p:nvSpPr>
          <p:cNvPr id="447490" name="Slide Image Placeholder 447489"/>
          <p:cNvSpPr>
            <a:spLocks noGrp="1" noRot="1" noChangeAspec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7491" name="Text Placeholder 447490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10</a:t>
            </a:fld>
            <a:endParaRPr lang="en-US" sz="1200" b="0" dirty="0"/>
          </a:p>
        </p:txBody>
      </p:sp>
      <p:sp>
        <p:nvSpPr>
          <p:cNvPr id="441346" name="Slide Image Placeholder 441345"/>
          <p:cNvSpPr>
            <a:spLocks noGrp="1" noRot="1" noChangeAspec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1347" name="Text Placeholder 441346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b="0" dirty="0"/>
              <a:t>11</a:t>
            </a:fld>
            <a:endParaRPr lang="en-US" sz="1200" b="0" dirty="0"/>
          </a:p>
        </p:txBody>
      </p:sp>
      <p:sp>
        <p:nvSpPr>
          <p:cNvPr id="445442" name="Slide Image Placeholder 445441"/>
          <p:cNvSpPr>
            <a:spLocks noGrp="1" noRot="1" noChangeAspect="1"/>
          </p:cNvSpPr>
          <p:nvPr>
            <p:ph type="sldImg"/>
          </p:nvPr>
        </p:nvSpPr>
        <p:spPr>
          <a:xfrm>
            <a:off x="3363913" y="2366963"/>
            <a:ext cx="0" cy="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5443" name="Text Placeholder 44544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89913" tIns="44956" rIns="89913" bIns="44956" anchor="t" anchorCtr="0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pPr lvl="0">
              <a:spcBef>
                <a:spcPct val="0"/>
              </a:spcBef>
            </a:pPr>
            <a:fld id="{BB962C8B-B14F-4D97-AF65-F5344CB8AC3E}" type="datetime1">
              <a:rPr lang="en-US" smtClean="0">
                <a:latin typeface="Times New Roman" panose="02020603050405020304" pitchFamily="18" charset="0"/>
              </a:rPr>
              <a:t>5/21/2024</a:t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smtClean="0">
                <a:latin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426872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BB962C8B-B14F-4D97-AF65-F5344CB8AC3E}" type="datetime1">
              <a:rPr lang="en-US" smtClean="0">
                <a:latin typeface="Times New Roman" panose="02020603050405020304" pitchFamily="18" charset="0"/>
              </a:rPr>
              <a:t>5/21/2024</a:t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smtClean="0">
                <a:latin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062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BB962C8B-B14F-4D97-AF65-F5344CB8AC3E}" type="datetime1">
              <a:rPr lang="en-US" smtClean="0">
                <a:latin typeface="Times New Roman" panose="02020603050405020304" pitchFamily="18" charset="0"/>
              </a:rPr>
              <a:t>5/21/2024</a:t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smtClean="0">
                <a:latin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88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BB962C8B-B14F-4D97-AF65-F5344CB8AC3E}" type="datetime1">
              <a:rPr lang="en-US" smtClean="0">
                <a:latin typeface="Times New Roman" panose="02020603050405020304" pitchFamily="18" charset="0"/>
              </a:rPr>
              <a:t>5/21/2024</a:t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smtClean="0">
                <a:latin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561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BB962C8B-B14F-4D97-AF65-F5344CB8AC3E}" type="datetime1">
              <a:rPr lang="en-US" smtClean="0">
                <a:latin typeface="Times New Roman" panose="02020603050405020304" pitchFamily="18" charset="0"/>
              </a:rPr>
              <a:t>5/21/2024</a:t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smtClean="0">
                <a:latin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7783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BB962C8B-B14F-4D97-AF65-F5344CB8AC3E}" type="datetime1">
              <a:rPr lang="en-US" smtClean="0">
                <a:latin typeface="Times New Roman" panose="02020603050405020304" pitchFamily="18" charset="0"/>
              </a:rPr>
              <a:t>5/21/2024</a:t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smtClean="0">
                <a:latin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144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BB962C8B-B14F-4D97-AF65-F5344CB8AC3E}" type="datetime1">
              <a:rPr lang="en-US" smtClean="0">
                <a:latin typeface="Times New Roman" panose="02020603050405020304" pitchFamily="18" charset="0"/>
              </a:rPr>
              <a:t>5/21/2024</a:t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smtClean="0">
                <a:latin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5724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smtClean="0">
                <a:latin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85947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smtClean="0">
                <a:latin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00960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smtClean="0">
                <a:latin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218517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smtClean="0">
                <a:latin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04510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smtClean="0">
                <a:latin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726656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smtClean="0">
                <a:latin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768745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smtClean="0">
                <a:latin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38692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smtClean="0">
                <a:latin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44798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smtClean="0">
                <a:latin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629414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US" smtClean="0">
                <a:latin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39115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>
              <a:spcBef>
                <a:spcPct val="0"/>
              </a:spcBef>
            </a:pPr>
            <a:fld id="{BB962C8B-B14F-4D97-AF65-F5344CB8AC3E}" type="datetime1">
              <a:rPr lang="en-US" smtClean="0">
                <a:latin typeface="Times New Roman" panose="02020603050405020304" pitchFamily="18" charset="0"/>
              </a:rPr>
              <a:t>5/21/2024</a:t>
            </a:fld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>
              <a:spcBef>
                <a:spcPct val="0"/>
              </a:spcBef>
            </a:pPr>
            <a:fld id="{9A0DB2DC-4C9A-4742-B13C-FB6460FD3503}" type="slidenum">
              <a:rPr lang="en-US" smtClean="0">
                <a:latin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007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>
    <p:dissolv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85A1-C17D-9903-403B-11C9EAEF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966" y="1372514"/>
            <a:ext cx="6107141" cy="1502566"/>
          </a:xfrm>
        </p:spPr>
        <p:txBody>
          <a:bodyPr>
            <a:normAutofit fontScale="90000"/>
          </a:bodyPr>
          <a:lstStyle/>
          <a:p>
            <a:pPr marL="449580" marR="0">
              <a:spcBef>
                <a:spcPts val="0"/>
              </a:spcBef>
              <a:spcAft>
                <a:spcPts val="0"/>
              </a:spcAft>
            </a:pPr>
            <a:br>
              <a:rPr lang="en-US" sz="1800" spc="5" dirty="0">
                <a:solidFill>
                  <a:srgbClr val="5289D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solidFill>
                  <a:srgbClr val="5289D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DAYANANDA</a:t>
            </a:r>
            <a:r>
              <a:rPr lang="en-US" sz="2800" spc="180" dirty="0">
                <a:solidFill>
                  <a:srgbClr val="5289D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5289D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SAGAR</a:t>
            </a:r>
            <a:r>
              <a:rPr lang="en-US" sz="2800" spc="80" dirty="0">
                <a:solidFill>
                  <a:srgbClr val="5289D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5289D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</a:t>
            </a:r>
            <a:br>
              <a:rPr lang="en-US" sz="2800" dirty="0">
                <a:solidFill>
                  <a:srgbClr val="5289D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</a:t>
            </a:r>
            <a:r>
              <a:rPr lang="en-US" sz="1600" b="1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b="1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en-US" sz="1600" b="1" spc="-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</a:t>
            </a:r>
            <a:b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SCHOOL OF ENGINEERING</a:t>
            </a:r>
            <a:b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KUDLU</a:t>
            </a:r>
            <a:r>
              <a:rPr lang="en-US" sz="12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GATE,</a:t>
            </a:r>
            <a:r>
              <a:rPr lang="en-US" sz="1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HOSUR</a:t>
            </a:r>
            <a:r>
              <a:rPr lang="en-US" sz="12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ROAD,</a:t>
            </a:r>
            <a:r>
              <a:rPr lang="en-US" sz="1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BANGALORE</a:t>
            </a:r>
            <a:r>
              <a:rPr lang="en-US" sz="12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-560068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3" name="image1.jpeg" descr="A logo of a university  Description automatically generated">
            <a:extLst>
              <a:ext uri="{FF2B5EF4-FFF2-40B4-BE49-F238E27FC236}">
                <a16:creationId xmlns:a16="http://schemas.microsoft.com/office/drawing/2014/main" id="{FF80FC86-8A5C-C1FF-46FE-7180D8ED0F4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069" y="1282500"/>
            <a:ext cx="1899920" cy="1592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A00DB2-C0F0-E1A9-C157-B02511345DDA}"/>
              </a:ext>
            </a:extLst>
          </p:cNvPr>
          <p:cNvSpPr txBox="1"/>
          <p:nvPr/>
        </p:nvSpPr>
        <p:spPr>
          <a:xfrm>
            <a:off x="3446825" y="4779210"/>
            <a:ext cx="59184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1465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Submitted</a:t>
            </a:r>
            <a:r>
              <a:rPr lang="en-US" sz="1600" b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By: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KUMAR AKASH                                      (ENG22CA0032)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B7793-3801-F446-91DE-D9CC11B25AF3}"/>
              </a:ext>
            </a:extLst>
          </p:cNvPr>
          <p:cNvSpPr txBox="1"/>
          <p:nvPr/>
        </p:nvSpPr>
        <p:spPr>
          <a:xfrm>
            <a:off x="341342" y="4779210"/>
            <a:ext cx="3735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To: Dr. Mithilesh Kumar</a:t>
            </a:r>
          </a:p>
          <a:p>
            <a:r>
              <a:rPr lang="en-US" dirty="0"/>
              <a:t>                         (Internet Technologies)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13CEE-D296-9349-0EE4-470F434A2371}"/>
              </a:ext>
            </a:extLst>
          </p:cNvPr>
          <p:cNvSpPr txBox="1"/>
          <p:nvPr/>
        </p:nvSpPr>
        <p:spPr>
          <a:xfrm>
            <a:off x="2636699" y="3136612"/>
            <a:ext cx="5310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Project Title: XML Elements</a:t>
            </a:r>
            <a:endParaRPr lang="en-I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837575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s 440321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 dirty="0">
                <a:solidFill>
                  <a:srgbClr val="CC0000"/>
                </a:solidFill>
              </a:rPr>
              <a:t>Display XML </a:t>
            </a:r>
            <a:br>
              <a:rPr sz="3600" b="1" dirty="0">
                <a:solidFill>
                  <a:srgbClr val="CC0000"/>
                </a:solidFill>
              </a:rPr>
            </a:br>
            <a:r>
              <a:rPr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Style Sheets</a:t>
            </a:r>
          </a:p>
        </p:txBody>
      </p:sp>
      <p:sp>
        <p:nvSpPr>
          <p:cNvPr id="440323" name="Text Placeholder 44032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  <a:ln/>
        </p:spPr>
        <p:txBody>
          <a:bodyPr/>
          <a:lstStyle/>
          <a:p>
            <a:pPr marL="533400" indent="-533400"/>
            <a:r>
              <a:rPr sz="2800">
                <a:cs typeface="Times New Roman" panose="02020603050405020304" pitchFamily="18" charset="0"/>
              </a:rPr>
              <a:t>A style sheet is a file that contains instructions for rendering individual elements in an XML document</a:t>
            </a:r>
          </a:p>
          <a:p>
            <a:pPr marL="533400" indent="-533400"/>
            <a:r>
              <a:rPr sz="2800">
                <a:cs typeface="Times New Roman" panose="02020603050405020304" pitchFamily="18" charset="0"/>
              </a:rPr>
              <a:t>Two kinds of style sheets exist</a:t>
            </a:r>
          </a:p>
          <a:p>
            <a:pPr marL="1024255" lvl="1" indent="-457200"/>
            <a:r>
              <a:rPr sz="2400">
                <a:cs typeface="Times New Roman" panose="02020603050405020304" pitchFamily="18" charset="0"/>
              </a:rPr>
              <a:t>Cascading Style Sheets (CSS)</a:t>
            </a:r>
          </a:p>
          <a:p>
            <a:pPr marL="1024255" lvl="1" indent="-457200"/>
            <a:r>
              <a:rPr sz="2400">
                <a:cs typeface="Times New Roman" panose="02020603050405020304" pitchFamily="18" charset="0"/>
              </a:rPr>
              <a:t>Extensible</a:t>
            </a:r>
            <a:r>
              <a:rPr sz="2400" err="1">
                <a:cs typeface="Times New Roman" panose="02020603050405020304" pitchFamily="18" charset="0"/>
              </a:rPr>
              <a:t> Stylesheet</a:t>
            </a:r>
            <a:r>
              <a:rPr sz="2400">
                <a:cs typeface="Times New Roman" panose="02020603050405020304" pitchFamily="18" charset="0"/>
              </a:rPr>
              <a:t> language (XSLT)</a:t>
            </a:r>
          </a:p>
          <a:p>
            <a:pPr marL="533400" indent="-533400"/>
            <a:r>
              <a:rPr sz="2800">
                <a:cs typeface="Times New Roman" panose="02020603050405020304" pitchFamily="18" charset="0"/>
              </a:rPr>
              <a:t>Please refer to the following web site for comprehensive information on style sheets</a:t>
            </a:r>
          </a:p>
          <a:p>
            <a:pPr marL="1024255" lvl="1" indent="-457200"/>
            <a:r>
              <a:rPr sz="2400">
                <a:cs typeface="Times New Roman" panose="02020603050405020304" pitchFamily="18" charset="0"/>
              </a:rPr>
              <a:t>http://www.w3schools.com/</a:t>
            </a:r>
            <a:r>
              <a:rPr sz="2400" err="1">
                <a:cs typeface="Times New Roman" panose="02020603050405020304" pitchFamily="18" charset="0"/>
              </a:rPr>
              <a:t>css</a:t>
            </a:r>
            <a:r>
              <a:rPr sz="2400">
                <a:cs typeface="Times New Roman" panose="02020603050405020304" pitchFamily="18" charset="0"/>
              </a:rPr>
              <a:t>/default.asp</a:t>
            </a:r>
            <a:endParaRPr sz="24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s 444417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 dirty="0">
                <a:solidFill>
                  <a:srgbClr val="CC0000"/>
                </a:solidFill>
              </a:rPr>
              <a:t>Cascading Style Sheets</a:t>
            </a:r>
            <a:br>
              <a:rPr sz="3600" b="1" dirty="0">
                <a:solidFill>
                  <a:srgbClr val="CC0000"/>
                </a:solidFill>
              </a:rPr>
            </a:br>
            <a:r>
              <a:rPr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444419" name="Text Placeholder 444418"/>
          <p:cNvSpPr>
            <a:spLocks noGrp="1"/>
          </p:cNvSpPr>
          <p:nvPr>
            <p:ph idx="1"/>
          </p:nvPr>
        </p:nvSpPr>
        <p:spPr>
          <a:xfrm>
            <a:off x="381000" y="1219200"/>
            <a:ext cx="4191000" cy="5334000"/>
          </a:xfrm>
          <a:ln/>
        </p:spPr>
        <p:txBody>
          <a:bodyPr>
            <a:normAutofit fontScale="85000" lnSpcReduction="20000"/>
          </a:bodyPr>
          <a:lstStyle/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&lt;?</a:t>
            </a:r>
            <a:r>
              <a:rPr sz="1400" err="1">
                <a:cs typeface="Times New Roman" panose="02020603050405020304" pitchFamily="18" charset="0"/>
              </a:rPr>
              <a:t>xml</a:t>
            </a:r>
            <a:r>
              <a:rPr sz="1400">
                <a:cs typeface="Times New Roman" panose="02020603050405020304" pitchFamily="18" charset="0"/>
              </a:rPr>
              <a:t> version="1.0"?&gt;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&lt;!-- File Name: Inventory01.</a:t>
            </a:r>
            <a:r>
              <a:rPr sz="1400" err="1">
                <a:cs typeface="Times New Roman" panose="02020603050405020304" pitchFamily="18" charset="0"/>
              </a:rPr>
              <a:t>xml</a:t>
            </a:r>
            <a:r>
              <a:rPr sz="1400">
                <a:cs typeface="Times New Roman" panose="02020603050405020304" pitchFamily="18" charset="0"/>
              </a:rPr>
              <a:t> --&gt;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&lt;?</a:t>
            </a:r>
            <a:r>
              <a:rPr sz="1400" err="1">
                <a:cs typeface="Times New Roman" panose="02020603050405020304" pitchFamily="18" charset="0"/>
              </a:rPr>
              <a:t>xml</a:t>
            </a:r>
            <a:r>
              <a:rPr sz="1400">
                <a:cs typeface="Times New Roman" panose="02020603050405020304" pitchFamily="18" charset="0"/>
              </a:rPr>
              <a:t>-</a:t>
            </a:r>
            <a:r>
              <a:rPr sz="1400" err="1">
                <a:cs typeface="Times New Roman" panose="02020603050405020304" pitchFamily="18" charset="0"/>
              </a:rPr>
              <a:t>stylesheet</a:t>
            </a:r>
            <a:r>
              <a:rPr sz="1400">
                <a:cs typeface="Times New Roman" panose="02020603050405020304" pitchFamily="18" charset="0"/>
              </a:rPr>
              <a:t> type="text/</a:t>
            </a:r>
            <a:r>
              <a:rPr sz="1400" err="1">
                <a:cs typeface="Times New Roman" panose="02020603050405020304" pitchFamily="18" charset="0"/>
              </a:rPr>
              <a:t>css</a:t>
            </a:r>
            <a:r>
              <a:rPr sz="1400">
                <a:cs typeface="Times New Roman" panose="02020603050405020304" pitchFamily="18" charset="0"/>
              </a:rPr>
              <a:t>"</a:t>
            </a:r>
            <a:r>
              <a:rPr sz="1400" err="1">
                <a:cs typeface="Times New Roman" panose="02020603050405020304" pitchFamily="18" charset="0"/>
              </a:rPr>
              <a:t> href</a:t>
            </a:r>
            <a:r>
              <a:rPr sz="1400">
                <a:cs typeface="Times New Roman" panose="02020603050405020304" pitchFamily="18" charset="0"/>
              </a:rPr>
              <a:t>="Inventory01.</a:t>
            </a:r>
            <a:r>
              <a:rPr sz="1400" err="1">
                <a:cs typeface="Times New Roman" panose="02020603050405020304" pitchFamily="18" charset="0"/>
              </a:rPr>
              <a:t>css</a:t>
            </a:r>
            <a:r>
              <a:rPr sz="1400">
                <a:cs typeface="Times New Roman" panose="02020603050405020304" pitchFamily="18" charset="0"/>
              </a:rPr>
              <a:t>"?&gt;</a:t>
            </a:r>
          </a:p>
          <a:p>
            <a:pPr marL="533400" indent="-533400">
              <a:lnSpc>
                <a:spcPct val="90000"/>
              </a:lnSpc>
              <a:buNone/>
            </a:pPr>
            <a:endParaRPr sz="14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&lt;INVENTORY&gt;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&lt;BOOK&gt;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   &lt;TITLE&gt;The Adventures of Huckleberry Finn&lt;/TITLE&gt;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   &lt;AUTHOR&gt;Mark Twain&lt;/AUTHOR&gt;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   &lt;BINDING&gt;mass market paperback&lt;/BINDING&gt;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   &lt;PAGES&gt;298&lt;/PAGES&gt;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   &lt;PRICE&gt;$5.49&lt;/PRICE&gt;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&lt;/BOOK&gt;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&lt;BOOK&gt;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   &lt;TITLE&gt;Leaves of Grass&lt;/TITLE&gt;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   &lt;AUTHOR&gt;Walt Whitman&lt;/AUTHOR&gt;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   &lt;BINDING&gt;hardcover&lt;/BINDING&gt;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   &lt;PAGES&gt;462&lt;/PAGES&gt;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   &lt;PRICE&gt;$7.75&lt;/PRICE&gt;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   &lt;/BOOK&gt;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400">
                <a:solidFill>
                  <a:srgbClr val="CC0000"/>
                </a:solidFill>
                <a:cs typeface="Times New Roman" panose="02020603050405020304" pitchFamily="18" charset="0"/>
              </a:rPr>
              <a:t>   </a:t>
            </a:r>
            <a:endParaRPr sz="1400">
              <a:solidFill>
                <a:srgbClr val="CC0000"/>
              </a:solidFill>
              <a:ea typeface="Times New Roman" panose="02020603050405020304" pitchFamily="18" charset="0"/>
            </a:endParaRPr>
          </a:p>
        </p:txBody>
      </p:sp>
      <p:sp>
        <p:nvSpPr>
          <p:cNvPr id="444420" name="Rectangles 444419"/>
          <p:cNvSpPr/>
          <p:nvPr/>
        </p:nvSpPr>
        <p:spPr>
          <a:xfrm>
            <a:off x="4495800" y="1219200"/>
            <a:ext cx="4191000" cy="533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&lt;BOOK&gt;</a:t>
            </a: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&lt;TITLE&gt;The Legend of Sleepy Hollow&lt;/TITLE&gt;</a:t>
            </a: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&lt;AUTHOR&gt;Washington Irving&lt;/AUTHOR&gt;</a:t>
            </a: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&lt;BINDING&gt;mass market paperback&lt;/BINDING&gt;</a:t>
            </a: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&lt;PAGES&gt;98&lt;/PAGES&gt;</a:t>
            </a: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&lt;PRICE&gt;$2.95&lt;/PRICE&gt;</a:t>
            </a: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&lt;/BOOK&gt;</a:t>
            </a: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&lt;BOOK&gt;</a:t>
            </a: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&lt;TITLE&gt;The Marble Faun&lt;/TITLE&gt;</a:t>
            </a: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&lt;AUTHOR&gt;Nathaniel Hawthorne&lt;/AUTHOR&gt;</a:t>
            </a: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&lt;BINDING&gt;trade paperback&lt;/BINDING&gt;</a:t>
            </a: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&lt;PAGES&gt;473&lt;/PAGES&gt;</a:t>
            </a: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&lt;PRICE&gt;$10.95&lt;/PRICE&gt;</a:t>
            </a: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&lt;/BOOK&gt;</a:t>
            </a: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&lt;BOOK&gt;</a:t>
            </a: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&lt;TITLE&gt;</a:t>
            </a:r>
            <a:r>
              <a:rPr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Moby</a:t>
            </a: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-Dick&lt;/TITLE&gt;</a:t>
            </a: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&lt;AUTHOR&gt;Herman Melville&lt;/AUTHOR&gt;</a:t>
            </a: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&lt;BINDING&gt;hardcover&lt;/BINDING&gt;</a:t>
            </a: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&lt;PAGES&gt;724&lt;/PAGES&gt;</a:t>
            </a: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&lt;PRICE&gt;$9.95&lt;/PRICE&gt;</a:t>
            </a: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&lt;/BOOK&gt;</a:t>
            </a:r>
          </a:p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&lt;/INVENTORY&gt;</a:t>
            </a:r>
            <a:endParaRPr b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s 436225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Cascading Style Sheets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436227" name="Text Placeholder 436226"/>
          <p:cNvSpPr>
            <a:spLocks noGrp="1"/>
          </p:cNvSpPr>
          <p:nvPr>
            <p:ph idx="1"/>
          </p:nvPr>
        </p:nvSpPr>
        <p:spPr>
          <a:xfrm>
            <a:off x="381000" y="1219200"/>
            <a:ext cx="4191000" cy="5334000"/>
          </a:xfrm>
          <a:ln/>
        </p:spPr>
        <p:txBody>
          <a:bodyPr>
            <a:normAutofit fontScale="92500" lnSpcReduction="20000"/>
          </a:bodyPr>
          <a:lstStyle/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/* File Name: Inventory02.</a:t>
            </a:r>
            <a:r>
              <a:rPr sz="2000" err="1">
                <a:cs typeface="Times New Roman" panose="02020603050405020304" pitchFamily="18" charset="0"/>
              </a:rPr>
              <a:t>css</a:t>
            </a:r>
            <a:r>
              <a:rPr sz="2000">
                <a:cs typeface="Times New Roman" panose="02020603050405020304" pitchFamily="18" charset="0"/>
              </a:rPr>
              <a:t> */</a:t>
            </a: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BOOK     </a:t>
            </a: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   {display:block;</a:t>
            </a: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    margin-top:12pt;</a:t>
            </a: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    font-size:10pt}</a:t>
            </a: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TITLE    </a:t>
            </a: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   {display:block;</a:t>
            </a: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    font-size:12pt;</a:t>
            </a: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    font-weight:bold;</a:t>
            </a: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    font-style:italic}</a:t>
            </a: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AUTHOR   </a:t>
            </a: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   {display:block;</a:t>
            </a: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    margin-left:15pt;</a:t>
            </a:r>
          </a:p>
          <a:p>
            <a:pPr marL="533400" indent="-533400">
              <a:buNone/>
            </a:pPr>
            <a:r>
              <a:rPr sz="2000">
                <a:cs typeface="Times New Roman" panose="02020603050405020304" pitchFamily="18" charset="0"/>
              </a:rPr>
              <a:t>    font-weight:bold}</a:t>
            </a:r>
            <a:endParaRPr sz="2000">
              <a:ea typeface="Times New Roman" panose="02020603050405020304" pitchFamily="18" charset="0"/>
            </a:endParaRPr>
          </a:p>
        </p:txBody>
      </p:sp>
      <p:sp>
        <p:nvSpPr>
          <p:cNvPr id="436228" name="Rectangles 436227"/>
          <p:cNvSpPr/>
          <p:nvPr/>
        </p:nvSpPr>
        <p:spPr>
          <a:xfrm>
            <a:off x="5105400" y="1219200"/>
            <a:ext cx="3810000" cy="533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33400" indent="-533400" algn="l">
              <a:lnSpc>
                <a:spcPct val="90000"/>
              </a:lnSpc>
            </a:pPr>
            <a:r>
              <a: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  </a:t>
            </a:r>
          </a:p>
          <a:p>
            <a:pPr marL="533400" indent="-533400" algn="l">
              <a:lnSpc>
                <a:spcPct val="90000"/>
              </a:lnSpc>
            </a:pPr>
            <a:r>
              <a: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{display:block;</a:t>
            </a:r>
          </a:p>
          <a:p>
            <a:pPr marL="533400" indent="-533400" algn="l">
              <a:lnSpc>
                <a:spcPct val="90000"/>
              </a:lnSpc>
            </a:pPr>
            <a:r>
              <a: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margin-left:15pt}</a:t>
            </a:r>
          </a:p>
          <a:p>
            <a:pPr marL="533400" indent="-533400" algn="l">
              <a:lnSpc>
                <a:spcPct val="90000"/>
              </a:lnSpc>
            </a:pPr>
            <a:endParaRPr sz="2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    </a:t>
            </a:r>
          </a:p>
          <a:p>
            <a:pPr marL="533400" indent="-533400" algn="l">
              <a:lnSpc>
                <a:spcPct val="90000"/>
              </a:lnSpc>
            </a:pPr>
            <a:r>
              <a: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{display:none}</a:t>
            </a:r>
          </a:p>
          <a:p>
            <a:pPr marL="533400" indent="-533400" algn="l">
              <a:lnSpc>
                <a:spcPct val="90000"/>
              </a:lnSpc>
            </a:pPr>
            <a:endParaRPr sz="2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90000"/>
              </a:lnSpc>
            </a:pPr>
            <a:r>
              <a: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   </a:t>
            </a:r>
          </a:p>
          <a:p>
            <a:pPr marL="533400" indent="-533400" algn="l">
              <a:lnSpc>
                <a:spcPct val="90000"/>
              </a:lnSpc>
            </a:pPr>
            <a:r>
              <a: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{display:block;</a:t>
            </a:r>
          </a:p>
          <a:p>
            <a:pPr marL="533400" indent="-533400" algn="l">
              <a:lnSpc>
                <a:spcPct val="90000"/>
              </a:lnSpc>
            </a:pPr>
            <a:r>
              <a: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margin-left:15pt}</a:t>
            </a:r>
          </a:p>
          <a:p>
            <a:pPr marL="533400" indent="-533400" algn="l">
              <a:lnSpc>
                <a:spcPct val="90000"/>
              </a:lnSpc>
            </a:pPr>
            <a:endParaRPr sz="2400" b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s 442369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Cascading Style Sheets 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Display</a:t>
            </a:r>
          </a:p>
        </p:txBody>
      </p:sp>
      <p:pic>
        <p:nvPicPr>
          <p:cNvPr id="442372" name="Picture 4423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43000"/>
            <a:ext cx="4752975" cy="548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s 450561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 dirty="0">
                <a:solidFill>
                  <a:srgbClr val="CC0000"/>
                </a:solidFill>
              </a:rPr>
              <a:t>Document Type Definitions </a:t>
            </a:r>
            <a:br>
              <a:rPr sz="3600" b="1" dirty="0">
                <a:solidFill>
                  <a:srgbClr val="CC0000"/>
                </a:solidFill>
              </a:rPr>
            </a:br>
            <a:r>
              <a:rPr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450563" name="Text Placeholder 45056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  <a:ln/>
        </p:spPr>
        <p:txBody>
          <a:bodyPr/>
          <a:lstStyle/>
          <a:p>
            <a:pPr marL="533400" indent="-533400"/>
            <a:r>
              <a:rPr sz="2400">
                <a:cs typeface="Times New Roman" panose="02020603050405020304" pitchFamily="18" charset="0"/>
              </a:rPr>
              <a:t>Document type definition (DTD) consists of a series of markup declarations enclosed in square brackets</a:t>
            </a:r>
          </a:p>
          <a:p>
            <a:pPr marL="1290955" lvl="2" indent="-381000">
              <a:buNone/>
            </a:pPr>
            <a:r>
              <a:rPr sz="2000">
                <a:cs typeface="Times New Roman" panose="02020603050405020304" pitchFamily="18" charset="0"/>
              </a:rPr>
              <a:t>&lt;?</a:t>
            </a:r>
            <a:r>
              <a:rPr sz="2000" err="1">
                <a:cs typeface="Times New Roman" panose="02020603050405020304" pitchFamily="18" charset="0"/>
              </a:rPr>
              <a:t>xml</a:t>
            </a:r>
            <a:r>
              <a:rPr sz="2000">
                <a:cs typeface="Times New Roman" panose="02020603050405020304" pitchFamily="18" charset="0"/>
              </a:rPr>
              <a:t> version=“1.0” standalone=“yes”?&gt;</a:t>
            </a:r>
          </a:p>
          <a:p>
            <a:pPr marL="1290955" lvl="2" indent="-381000">
              <a:buNone/>
            </a:pPr>
            <a:r>
              <a:rPr sz="2000" b="1">
                <a:cs typeface="Times New Roman" panose="02020603050405020304" pitchFamily="18" charset="0"/>
              </a:rPr>
              <a:t>&lt;!DOCTYPE GREETING [</a:t>
            </a:r>
          </a:p>
          <a:p>
            <a:pPr marL="1290955" lvl="2" indent="-381000">
              <a:buNone/>
            </a:pPr>
            <a:r>
              <a:rPr sz="2000" b="1">
                <a:cs typeface="Times New Roman" panose="02020603050405020304" pitchFamily="18" charset="0"/>
              </a:rPr>
              <a:t>	&lt;!ELEMENT GREETING (#PCDATA)&gt;</a:t>
            </a:r>
          </a:p>
          <a:p>
            <a:pPr marL="1290955" lvl="2" indent="-381000">
              <a:buNone/>
            </a:pPr>
            <a:r>
              <a:rPr sz="2000" b="1">
                <a:cs typeface="Times New Roman" panose="02020603050405020304" pitchFamily="18" charset="0"/>
              </a:rPr>
              <a:t>]&gt;</a:t>
            </a:r>
          </a:p>
          <a:p>
            <a:pPr marL="1290955" lvl="2" indent="-381000">
              <a:buNone/>
            </a:pPr>
            <a:r>
              <a:rPr sz="2000">
                <a:cs typeface="Times New Roman" panose="02020603050405020304" pitchFamily="18" charset="0"/>
              </a:rPr>
              <a:t>&lt;GREETING&gt;</a:t>
            </a:r>
          </a:p>
          <a:p>
            <a:pPr marL="1290955" lvl="2" indent="-381000">
              <a:buNone/>
            </a:pPr>
            <a:r>
              <a:rPr sz="2000">
                <a:cs typeface="Times New Roman" panose="02020603050405020304" pitchFamily="18" charset="0"/>
              </a:rPr>
              <a:t>Hello XML!</a:t>
            </a:r>
          </a:p>
          <a:p>
            <a:pPr marL="1290955" lvl="2" indent="-381000">
              <a:buNone/>
            </a:pPr>
            <a:r>
              <a:rPr sz="2000">
                <a:cs typeface="Times New Roman" panose="02020603050405020304" pitchFamily="18" charset="0"/>
              </a:rPr>
              <a:t>&lt;/GREETING&gt;</a:t>
            </a:r>
          </a:p>
          <a:p>
            <a:pPr marL="533400" indent="-533400"/>
            <a:r>
              <a:rPr sz="2400">
                <a:cs typeface="Times New Roman" panose="02020603050405020304" pitchFamily="18" charset="0"/>
              </a:rPr>
              <a:t>A DTD can also be stored separately from the XML document and referenced in it.</a:t>
            </a:r>
            <a:endParaRPr sz="24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s 432129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Document Type Definitions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Syntax</a:t>
            </a:r>
          </a:p>
        </p:txBody>
      </p:sp>
      <p:sp>
        <p:nvSpPr>
          <p:cNvPr id="432131" name="Text Placeholder 432130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334000"/>
          </a:xfrm>
          <a:ln/>
        </p:spPr>
        <p:txBody>
          <a:bodyPr>
            <a:normAutofit fontScale="85000" lnSpcReduction="20000"/>
          </a:bodyPr>
          <a:lstStyle/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Element Type Declaration</a:t>
            </a:r>
          </a:p>
          <a:p>
            <a:pPr marL="1024255" lvl="1" indent="-457200">
              <a:lnSpc>
                <a:spcPct val="90000"/>
              </a:lnSpc>
            </a:pPr>
            <a:r>
              <a:rPr sz="1900">
                <a:cs typeface="Times New Roman" panose="02020603050405020304" pitchFamily="18" charset="0"/>
              </a:rPr>
              <a:t>Syntax: &lt;!Element Name</a:t>
            </a:r>
            <a:r>
              <a:rPr sz="1900" err="1">
                <a:cs typeface="Times New Roman" panose="02020603050405020304" pitchFamily="18" charset="0"/>
              </a:rPr>
              <a:t> contentspec</a:t>
            </a:r>
            <a:r>
              <a:rPr sz="1900">
                <a:cs typeface="Times New Roman" panose="02020603050405020304" pitchFamily="18" charset="0"/>
              </a:rPr>
              <a:t>&gt;</a:t>
            </a:r>
          </a:p>
          <a:p>
            <a:pPr marL="1024255" lvl="1" indent="-457200">
              <a:lnSpc>
                <a:spcPct val="90000"/>
              </a:lnSpc>
            </a:pPr>
            <a:r>
              <a:rPr sz="1900">
                <a:cs typeface="Times New Roman" panose="02020603050405020304" pitchFamily="18" charset="0"/>
              </a:rPr>
              <a:t>Name is the name of the element</a:t>
            </a:r>
            <a:endParaRPr sz="1900" err="1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1900" err="1">
                <a:cs typeface="Times New Roman" panose="02020603050405020304" pitchFamily="18" charset="0"/>
              </a:rPr>
              <a:t>contentspec</a:t>
            </a:r>
            <a:r>
              <a:rPr sz="1900">
                <a:cs typeface="Times New Roman" panose="02020603050405020304" pitchFamily="18" charset="0"/>
              </a:rPr>
              <a:t> is the content specification</a:t>
            </a:r>
            <a:r>
              <a:rPr sz="2000"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Example: </a:t>
            </a:r>
          </a:p>
          <a:p>
            <a:pPr marL="1024255" lvl="1" indent="-457200">
              <a:lnSpc>
                <a:spcPct val="90000"/>
              </a:lnSpc>
            </a:pPr>
            <a:r>
              <a:rPr sz="1900">
                <a:cs typeface="Times New Roman" panose="02020603050405020304" pitchFamily="18" charset="0"/>
              </a:rPr>
              <a:t>&lt;!Element Title (#PCDATA)&gt;</a:t>
            </a:r>
          </a:p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Content specification can have four types of values</a:t>
            </a:r>
          </a:p>
          <a:p>
            <a:pPr marL="1024255" lvl="1" indent="-457200">
              <a:lnSpc>
                <a:spcPct val="90000"/>
              </a:lnSpc>
            </a:pPr>
            <a:r>
              <a:rPr sz="1900">
                <a:cs typeface="Times New Roman" panose="02020603050405020304" pitchFamily="18" charset="0"/>
              </a:rPr>
              <a:t>EMPTY content – Element must not have content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900">
                <a:cs typeface="Times New Roman" panose="02020603050405020304" pitchFamily="18" charset="0"/>
              </a:rPr>
              <a:t>&lt;!Element Image EMPTY&gt;</a:t>
            </a:r>
          </a:p>
          <a:p>
            <a:pPr marL="1024255" lvl="1" indent="-457200">
              <a:lnSpc>
                <a:spcPct val="90000"/>
              </a:lnSpc>
            </a:pPr>
            <a:r>
              <a:rPr sz="1900">
                <a:cs typeface="Times New Roman" panose="02020603050405020304" pitchFamily="18" charset="0"/>
              </a:rPr>
              <a:t>ANY Content – Can contain any thing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900">
                <a:cs typeface="Times New Roman" panose="02020603050405020304" pitchFamily="18" charset="0"/>
              </a:rPr>
              <a:t>&lt;!Element</a:t>
            </a:r>
            <a:r>
              <a:rPr sz="1900" err="1">
                <a:cs typeface="Times New Roman" panose="02020603050405020304" pitchFamily="18" charset="0"/>
              </a:rPr>
              <a:t> misc</a:t>
            </a:r>
            <a:r>
              <a:rPr sz="1900">
                <a:cs typeface="Times New Roman" panose="02020603050405020304" pitchFamily="18" charset="0"/>
              </a:rPr>
              <a:t> ANY&gt;</a:t>
            </a:r>
          </a:p>
          <a:p>
            <a:pPr marL="1024255" lvl="1" indent="-457200">
              <a:lnSpc>
                <a:spcPct val="90000"/>
              </a:lnSpc>
            </a:pPr>
            <a:r>
              <a:rPr sz="1900">
                <a:cs typeface="Times New Roman" panose="02020603050405020304" pitchFamily="18" charset="0"/>
              </a:rPr>
              <a:t>Element Content – Child elements but no character data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900">
                <a:cs typeface="Times New Roman" panose="02020603050405020304" pitchFamily="18" charset="0"/>
              </a:rPr>
              <a:t>&lt;!DOCTYPE BOOK [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900">
                <a:cs typeface="Times New Roman" panose="02020603050405020304" pitchFamily="18" charset="0"/>
              </a:rPr>
              <a:t>	&lt;!ELEMENT BOOK (TITLE, AUTHOR)&gt;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900">
                <a:cs typeface="Times New Roman" panose="02020603050405020304" pitchFamily="18" charset="0"/>
              </a:rPr>
              <a:t>	&lt;!ELEMENT TITLE (#PCDATA)&gt;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900">
                <a:cs typeface="Times New Roman" panose="02020603050405020304" pitchFamily="18" charset="0"/>
              </a:rPr>
              <a:t>	&lt;!ELEMENT AUTHOR (#PCDATA)&gt;</a:t>
            </a:r>
          </a:p>
          <a:p>
            <a:pPr marL="1024255" lvl="1" indent="-457200">
              <a:lnSpc>
                <a:spcPct val="90000"/>
              </a:lnSpc>
            </a:pPr>
            <a:r>
              <a:rPr sz="1900">
                <a:cs typeface="Times New Roman" panose="02020603050405020304" pitchFamily="18" charset="0"/>
              </a:rPr>
              <a:t>Mixed Content – character data and child elements interspersed</a:t>
            </a:r>
            <a:endParaRPr sz="19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s 454657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 dirty="0">
                <a:solidFill>
                  <a:srgbClr val="CC0000"/>
                </a:solidFill>
              </a:rPr>
              <a:t>Element Content Specification </a:t>
            </a:r>
            <a:br>
              <a:rPr sz="3600" b="1" dirty="0">
                <a:solidFill>
                  <a:srgbClr val="CC0000"/>
                </a:solidFill>
              </a:rPr>
            </a:br>
            <a:r>
              <a:rPr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Types</a:t>
            </a:r>
          </a:p>
        </p:txBody>
      </p:sp>
      <p:sp>
        <p:nvSpPr>
          <p:cNvPr id="454659" name="Text Placeholder 454658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334000"/>
          </a:xfrm>
          <a:ln/>
        </p:spPr>
        <p:txBody>
          <a:bodyPr>
            <a:normAutofit fontScale="85000" lnSpcReduction="20000"/>
          </a:bodyPr>
          <a:lstStyle/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Content Specification indicates allowed child elements and their order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If element has element content it can not contain any character data</a:t>
            </a:r>
          </a:p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Types of content specifications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Sequence: Indicates that each element must have a specific sequence of child elements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Example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</a:t>
            </a:r>
            <a:r>
              <a:rPr sz="1600" err="1">
                <a:cs typeface="Times New Roman" panose="02020603050405020304" pitchFamily="18" charset="0"/>
              </a:rPr>
              <a:t>Doctype</a:t>
            </a:r>
            <a:r>
              <a:rPr sz="1600">
                <a:cs typeface="Times New Roman" panose="02020603050405020304" pitchFamily="18" charset="0"/>
              </a:rPr>
              <a:t> Mountain [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&lt;!ELEMENT MOUNTAIN (NAME, HEIGHT, STATE)&gt;</a:t>
            </a:r>
          </a:p>
          <a:p>
            <a:pPr marL="1881505" lvl="4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&lt;!ELEMENT NAME (#PCDATA)</a:t>
            </a:r>
          </a:p>
          <a:p>
            <a:pPr marL="1881505" lvl="4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&lt;!ELEMENT HEIGHT (#PCDATA)</a:t>
            </a:r>
          </a:p>
          <a:p>
            <a:pPr marL="1881505" lvl="4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&lt;!ELEMENT STATE (#PCDATA)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]&gt;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Valid XML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&lt;MOUNTAIN&gt;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&lt;NAME&gt;Wheeler&lt;/NAME&gt;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&lt;HEIGHT&gt;13161&lt;/HEIGHT&gt;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&lt;STATE&gt;New Mexico&lt;/STATE&gt;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&lt;/MOUNTAIN&gt;</a:t>
            </a:r>
            <a:endParaRPr sz="16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s 458753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Element Content Specification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Types</a:t>
            </a:r>
          </a:p>
        </p:txBody>
      </p:sp>
      <p:sp>
        <p:nvSpPr>
          <p:cNvPr id="458755" name="Text Placeholder 458754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334000"/>
          </a:xfrm>
          <a:ln/>
        </p:spPr>
        <p:txBody>
          <a:bodyPr>
            <a:normAutofit fontScale="77500" lnSpcReduction="20000"/>
          </a:bodyPr>
          <a:lstStyle/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Types of content specifications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Choice: Indicates that element can have one of a series of child elements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Each element is separated by a | sign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Example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</a:t>
            </a:r>
            <a:r>
              <a:rPr sz="1600" err="1">
                <a:cs typeface="Times New Roman" panose="02020603050405020304" pitchFamily="18" charset="0"/>
              </a:rPr>
              <a:t>Doctype</a:t>
            </a:r>
            <a:r>
              <a:rPr sz="1600">
                <a:cs typeface="Times New Roman" panose="02020603050405020304" pitchFamily="18" charset="0"/>
              </a:rPr>
              <a:t> FILM [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&lt;!ELEMENT FILM (STAR | NARRATOR | INSTRUCTOR)&gt;</a:t>
            </a:r>
          </a:p>
          <a:p>
            <a:pPr marL="1881505" lvl="4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&lt;!ELEMENT STAR (#PCDATA)&gt;</a:t>
            </a:r>
          </a:p>
          <a:p>
            <a:pPr marL="1881505" lvl="4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&lt;!ELEMENT NARRATOR (#PCDATA)&gt;</a:t>
            </a:r>
          </a:p>
          <a:p>
            <a:pPr marL="1881505" lvl="4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&lt;!ELEMENT INSTRUCTOR (#PCDATA)&gt;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]&gt;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Valid XML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&lt;FILM&gt;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&lt;STAR&gt;ROBERT REDFORD&lt;/STAR&gt;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&lt;/FILM&gt;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Invalid XML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&lt;FILM&gt;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&lt;NARRATOR&gt;Sir Gregory</a:t>
            </a:r>
            <a:r>
              <a:rPr sz="1600" err="1">
                <a:cs typeface="Times New Roman" panose="02020603050405020304" pitchFamily="18" charset="0"/>
              </a:rPr>
              <a:t> Parsloe</a:t>
            </a:r>
            <a:r>
              <a:rPr sz="1600">
                <a:cs typeface="Times New Roman" panose="02020603050405020304" pitchFamily="18" charset="0"/>
              </a:rPr>
              <a:t>&lt;/NARRATOR&gt;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&lt;INSTRUCTOR&gt;Galahad</a:t>
            </a:r>
            <a:r>
              <a:rPr sz="1600" err="1">
                <a:cs typeface="Times New Roman" panose="02020603050405020304" pitchFamily="18" charset="0"/>
              </a:rPr>
              <a:t> Threepwood</a:t>
            </a:r>
            <a:r>
              <a:rPr sz="1600">
                <a:cs typeface="Times New Roman" panose="02020603050405020304" pitchFamily="18" charset="0"/>
              </a:rPr>
              <a:t>&lt;/INSTRUCTOR&gt;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&lt;/FILM&gt;</a:t>
            </a:r>
            <a:endParaRPr sz="16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s 460801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Element Content Specification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Number of Elements</a:t>
            </a:r>
          </a:p>
        </p:txBody>
      </p:sp>
      <p:sp>
        <p:nvSpPr>
          <p:cNvPr id="460803" name="Text Placeholder 46080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  <a:ln/>
        </p:spPr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Specifying the number of elements allowed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? zero or one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+ one or more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* zero or more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Example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</a:t>
            </a:r>
            <a:r>
              <a:rPr sz="1600" err="1">
                <a:cs typeface="Times New Roman" panose="02020603050405020304" pitchFamily="18" charset="0"/>
              </a:rPr>
              <a:t>Doctype</a:t>
            </a:r>
            <a:r>
              <a:rPr sz="1600">
                <a:cs typeface="Times New Roman" panose="02020603050405020304" pitchFamily="18" charset="0"/>
              </a:rPr>
              <a:t> Mountain [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&lt;!ELEMENT MOUNTAIN (NAME+, HEIGHT?, STATE)&gt;</a:t>
            </a:r>
          </a:p>
          <a:p>
            <a:pPr marL="1881505" lvl="4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&lt;!ELEMENT NAME (#PCDATA)</a:t>
            </a:r>
          </a:p>
          <a:p>
            <a:pPr marL="1881505" lvl="4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&lt;!ELEMENT HEIGHT (#PCDATA)</a:t>
            </a:r>
          </a:p>
          <a:p>
            <a:pPr marL="1881505" lvl="4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&lt;!ELEMENT STATE (#PCDATA)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]&gt;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Valid XML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&lt;MOUNTAIN&gt;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&lt;NAME&gt;</a:t>
            </a:r>
            <a:r>
              <a:rPr sz="1600" err="1">
                <a:cs typeface="Times New Roman" panose="02020603050405020304" pitchFamily="18" charset="0"/>
              </a:rPr>
              <a:t>Peublo</a:t>
            </a:r>
            <a:r>
              <a:rPr sz="1600">
                <a:cs typeface="Times New Roman" panose="02020603050405020304" pitchFamily="18" charset="0"/>
              </a:rPr>
              <a:t> Peak&lt;/NAME&gt;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&lt;NAME&gt;Taos Mountain&lt;/NAME&gt;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	&lt;STATE&gt;New Mexico&lt;/STATE&gt;</a:t>
            </a:r>
          </a:p>
          <a:p>
            <a:pPr marL="1595755" lvl="3" indent="-342900">
              <a:lnSpc>
                <a:spcPct val="90000"/>
              </a:lnSpc>
              <a:buNone/>
            </a:pPr>
            <a:r>
              <a:rPr sz="1600">
                <a:cs typeface="Times New Roman" panose="02020603050405020304" pitchFamily="18" charset="0"/>
              </a:rPr>
              <a:t>&lt;/MOUNTAIN&gt;</a:t>
            </a:r>
          </a:p>
          <a:p>
            <a:pPr marL="1024255" lvl="1" indent="-457200">
              <a:lnSpc>
                <a:spcPct val="90000"/>
              </a:lnSpc>
            </a:pPr>
            <a:endParaRPr sz="20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endParaRPr sz="20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s 462849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Element Content Specification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Modification</a:t>
            </a:r>
          </a:p>
        </p:txBody>
      </p:sp>
      <p:sp>
        <p:nvSpPr>
          <p:cNvPr id="462851" name="Text Placeholder 462850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  <a:ln/>
        </p:spPr>
        <p:txBody>
          <a:bodyPr>
            <a:normAutofit fontScale="92500" lnSpcReduction="10000"/>
          </a:bodyPr>
          <a:lstStyle/>
          <a:p>
            <a:pPr marL="533400" indent="-533400"/>
            <a:r>
              <a:rPr sz="2800">
                <a:cs typeface="Times New Roman" panose="02020603050405020304" pitchFamily="18" charset="0"/>
              </a:rPr>
              <a:t>Modifying a group of elements</a:t>
            </a:r>
          </a:p>
          <a:p>
            <a:pPr marL="1024255" lvl="1" indent="-457200"/>
            <a:r>
              <a:rPr sz="2400">
                <a:cs typeface="Times New Roman" panose="02020603050405020304" pitchFamily="18" charset="0"/>
              </a:rPr>
              <a:t>Example</a:t>
            </a:r>
          </a:p>
          <a:p>
            <a:pPr marL="1595755" lvl="3" indent="-342900">
              <a:buNone/>
            </a:pPr>
            <a:r>
              <a:rPr sz="1800">
                <a:cs typeface="Times New Roman" panose="02020603050405020304" pitchFamily="18" charset="0"/>
              </a:rPr>
              <a:t>&lt;!</a:t>
            </a:r>
            <a:r>
              <a:rPr sz="1800" err="1">
                <a:cs typeface="Times New Roman" panose="02020603050405020304" pitchFamily="18" charset="0"/>
              </a:rPr>
              <a:t>Doctype</a:t>
            </a:r>
            <a:r>
              <a:rPr sz="1800">
                <a:cs typeface="Times New Roman" panose="02020603050405020304" pitchFamily="18" charset="0"/>
              </a:rPr>
              <a:t> FILM [</a:t>
            </a:r>
          </a:p>
          <a:p>
            <a:pPr marL="1595755" lvl="3" indent="-342900">
              <a:buNone/>
            </a:pPr>
            <a:r>
              <a:rPr sz="1800">
                <a:cs typeface="Times New Roman" panose="02020603050405020304" pitchFamily="18" charset="0"/>
              </a:rPr>
              <a:t>      &lt;!ELEMENT FILM (STAR | NARRATOR | INSTRUCTOR)+&gt;</a:t>
            </a:r>
          </a:p>
          <a:p>
            <a:pPr marL="1881505" lvl="4" indent="-342900">
              <a:buNone/>
            </a:pPr>
            <a:r>
              <a:rPr sz="1800">
                <a:cs typeface="Times New Roman" panose="02020603050405020304" pitchFamily="18" charset="0"/>
              </a:rPr>
              <a:t>&lt;!ELEMENT STAR (#PCDATA)&gt;</a:t>
            </a:r>
          </a:p>
          <a:p>
            <a:pPr marL="1881505" lvl="4" indent="-342900">
              <a:buNone/>
            </a:pPr>
            <a:r>
              <a:rPr sz="1800">
                <a:cs typeface="Times New Roman" panose="02020603050405020304" pitchFamily="18" charset="0"/>
              </a:rPr>
              <a:t>&lt;!ELEMENT NARRATOR (#PCDATA)&gt;</a:t>
            </a:r>
          </a:p>
          <a:p>
            <a:pPr marL="1881505" lvl="4" indent="-342900">
              <a:buNone/>
            </a:pPr>
            <a:r>
              <a:rPr sz="1800">
                <a:cs typeface="Times New Roman" panose="02020603050405020304" pitchFamily="18" charset="0"/>
              </a:rPr>
              <a:t>&lt;!ELEMENT INSTRUCTOR (#PCDATA)&gt;</a:t>
            </a:r>
          </a:p>
          <a:p>
            <a:pPr marL="1595755" lvl="3" indent="-342900">
              <a:buNone/>
            </a:pPr>
            <a:r>
              <a:rPr sz="1800">
                <a:cs typeface="Times New Roman" panose="02020603050405020304" pitchFamily="18" charset="0"/>
              </a:rPr>
              <a:t>]&gt;</a:t>
            </a:r>
          </a:p>
          <a:p>
            <a:pPr marL="1024255" lvl="1" indent="-457200"/>
            <a:r>
              <a:rPr sz="2400">
                <a:cs typeface="Times New Roman" panose="02020603050405020304" pitchFamily="18" charset="0"/>
              </a:rPr>
              <a:t>Valid XML</a:t>
            </a:r>
          </a:p>
          <a:p>
            <a:pPr marL="1595755" lvl="3" indent="-342900">
              <a:buNone/>
            </a:pPr>
            <a:r>
              <a:rPr sz="1800">
                <a:cs typeface="Times New Roman" panose="02020603050405020304" pitchFamily="18" charset="0"/>
              </a:rPr>
              <a:t>&lt;FILM&gt;</a:t>
            </a:r>
          </a:p>
          <a:p>
            <a:pPr marL="1595755" lvl="3" indent="-342900">
              <a:buNone/>
            </a:pPr>
            <a:r>
              <a:rPr sz="1800">
                <a:cs typeface="Times New Roman" panose="02020603050405020304" pitchFamily="18" charset="0"/>
              </a:rPr>
              <a:t>	&lt;NARRATOR&gt;Sir Gregory</a:t>
            </a:r>
            <a:r>
              <a:rPr sz="1800" err="1">
                <a:cs typeface="Times New Roman" panose="02020603050405020304" pitchFamily="18" charset="0"/>
              </a:rPr>
              <a:t> Parsloe</a:t>
            </a:r>
            <a:r>
              <a:rPr sz="1800">
                <a:cs typeface="Times New Roman" panose="02020603050405020304" pitchFamily="18" charset="0"/>
              </a:rPr>
              <a:t>&lt;/NARRATOR&gt;</a:t>
            </a:r>
          </a:p>
          <a:p>
            <a:pPr marL="1595755" lvl="3" indent="-342900">
              <a:buNone/>
            </a:pPr>
            <a:r>
              <a:rPr sz="1800">
                <a:cs typeface="Times New Roman" panose="02020603050405020304" pitchFamily="18" charset="0"/>
              </a:rPr>
              <a:t>	&lt;STAR&gt;ROBERT REDFORD&lt;/STAR&gt;</a:t>
            </a:r>
          </a:p>
          <a:p>
            <a:pPr marL="1595755" lvl="3" indent="-342900">
              <a:buNone/>
            </a:pPr>
            <a:r>
              <a:rPr sz="1800">
                <a:cs typeface="Times New Roman" panose="02020603050405020304" pitchFamily="18" charset="0"/>
              </a:rPr>
              <a:t>	&lt;NARRATOR&gt;PLUG BASHMAN&lt;/NARRATOR&gt;</a:t>
            </a:r>
          </a:p>
          <a:p>
            <a:pPr marL="1595755" lvl="3" indent="-342900">
              <a:buNone/>
            </a:pPr>
            <a:r>
              <a:rPr sz="1800">
                <a:cs typeface="Times New Roman" panose="02020603050405020304" pitchFamily="18" charset="0"/>
              </a:rPr>
              <a:t>&lt;/FILM&gt;</a:t>
            </a:r>
            <a:endParaRPr sz="18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9A39-017D-96B0-92EB-7F210FE7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Content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95BB-00A6-322E-EEC4-E97BBB708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77" y="1223657"/>
            <a:ext cx="7772400" cy="364913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200" dirty="0">
                <a:latin typeface="Arial" panose="020B0604020202020204" pitchFamily="34" charset="0"/>
              </a:rPr>
              <a:t>XML Syntax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Tree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Elements vs. 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Namespaces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Display XML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Cascading Style Sheets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Document Type Definitions</a:t>
            </a:r>
            <a:endParaRPr lang="en-IN" sz="12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200" b="1" dirty="0"/>
              <a:t>Element Content Specification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276016185"/>
      </p:ext>
    </p:extLst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s 464897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Element Content Specification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Nesting</a:t>
            </a:r>
          </a:p>
        </p:txBody>
      </p:sp>
      <p:sp>
        <p:nvSpPr>
          <p:cNvPr id="464899" name="Text Placeholder 464898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  <a:ln/>
        </p:spPr>
        <p:txBody>
          <a:bodyPr>
            <a:normAutofit fontScale="92500" lnSpcReduction="20000"/>
          </a:bodyPr>
          <a:lstStyle/>
          <a:p>
            <a:pPr marL="533400" indent="-533400"/>
            <a:r>
              <a:rPr sz="2400">
                <a:cs typeface="Times New Roman" panose="02020603050405020304" pitchFamily="18" charset="0"/>
              </a:rPr>
              <a:t>Nesting in specification</a:t>
            </a: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Example</a:t>
            </a: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&lt;!</a:t>
            </a:r>
            <a:r>
              <a:rPr sz="1600" err="1">
                <a:cs typeface="Times New Roman" panose="02020603050405020304" pitchFamily="18" charset="0"/>
              </a:rPr>
              <a:t>Doctype</a:t>
            </a:r>
            <a:r>
              <a:rPr sz="1600">
                <a:cs typeface="Times New Roman" panose="02020603050405020304" pitchFamily="18" charset="0"/>
              </a:rPr>
              <a:t> FILM [</a:t>
            </a: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      &lt;!ELEMENT FILM TITLE, CLASS,(STAR | NARRATOR | INSTRUCTOR)+&gt;</a:t>
            </a:r>
          </a:p>
          <a:p>
            <a:pPr marL="1881505" lvl="4" indent="-342900">
              <a:buNone/>
            </a:pPr>
            <a:r>
              <a:rPr sz="1600">
                <a:cs typeface="Times New Roman" panose="02020603050405020304" pitchFamily="18" charset="0"/>
              </a:rPr>
              <a:t>&lt;!ELEMENT TITLE (#PCDATA)&gt;</a:t>
            </a:r>
          </a:p>
          <a:p>
            <a:pPr marL="1881505" lvl="4" indent="-342900">
              <a:buNone/>
            </a:pPr>
            <a:r>
              <a:rPr sz="1600">
                <a:cs typeface="Times New Roman" panose="02020603050405020304" pitchFamily="18" charset="0"/>
              </a:rPr>
              <a:t>&lt;!ELEMENT CLASS (#PCDATA)&gt;</a:t>
            </a:r>
          </a:p>
          <a:p>
            <a:pPr marL="1881505" lvl="4" indent="-342900">
              <a:buNone/>
            </a:pPr>
            <a:r>
              <a:rPr sz="1600">
                <a:cs typeface="Times New Roman" panose="02020603050405020304" pitchFamily="18" charset="0"/>
              </a:rPr>
              <a:t>&lt;!ELEMENT STAR (#PCDATA)&gt;</a:t>
            </a:r>
          </a:p>
          <a:p>
            <a:pPr marL="1881505" lvl="4" indent="-342900">
              <a:buNone/>
            </a:pPr>
            <a:r>
              <a:rPr sz="1600">
                <a:cs typeface="Times New Roman" panose="02020603050405020304" pitchFamily="18" charset="0"/>
              </a:rPr>
              <a:t>&lt;!ELEMENT NARRATOR (#PCDATA)&gt;</a:t>
            </a:r>
          </a:p>
          <a:p>
            <a:pPr marL="1881505" lvl="4" indent="-342900">
              <a:buNone/>
            </a:pPr>
            <a:r>
              <a:rPr sz="1600">
                <a:cs typeface="Times New Roman" panose="02020603050405020304" pitchFamily="18" charset="0"/>
              </a:rPr>
              <a:t>&lt;!ELEMENT INSTRUCTOR (#PCDATA)&gt;</a:t>
            </a: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]&gt;</a:t>
            </a: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Valid XML</a:t>
            </a: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&lt;FILM&gt;</a:t>
            </a: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	&lt;TITLE&gt;The Net&lt;/TITLE&gt;</a:t>
            </a: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	&lt;CLASS&gt;Action&lt;/CLASS&gt;</a:t>
            </a: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	&lt;STAR&gt;Sandra Bullock&lt;/STAR&gt;</a:t>
            </a: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&lt;/FILM&gt;</a:t>
            </a:r>
          </a:p>
          <a:p>
            <a:pPr marL="533400" indent="-533400"/>
            <a:endParaRPr sz="24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s 466945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Element Content Specification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Mixed Content Model</a:t>
            </a:r>
          </a:p>
        </p:txBody>
      </p:sp>
      <p:sp>
        <p:nvSpPr>
          <p:cNvPr id="466947" name="Text Placeholder 466946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  <a:ln/>
        </p:spPr>
        <p:txBody>
          <a:bodyPr>
            <a:normAutofit fontScale="92500" lnSpcReduction="20000"/>
          </a:bodyPr>
          <a:lstStyle/>
          <a:p>
            <a:pPr marL="533400" indent="-533400"/>
            <a:r>
              <a:rPr sz="2400">
                <a:cs typeface="Times New Roman" panose="02020603050405020304" pitchFamily="18" charset="0"/>
              </a:rPr>
              <a:t>Mixed Content Model: Allows element to contain</a:t>
            </a: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Character Data</a:t>
            </a: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Child elements in any position and any frequency (zero or more repetitions)</a:t>
            </a: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Child elements can be interspersed with data</a:t>
            </a:r>
          </a:p>
          <a:p>
            <a:pPr marL="533400" indent="-533400"/>
            <a:r>
              <a:rPr sz="2400">
                <a:cs typeface="Times New Roman" panose="02020603050405020304" pitchFamily="18" charset="0"/>
              </a:rPr>
              <a:t>Character data only</a:t>
            </a: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Example</a:t>
            </a: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&lt;!ELEMENT TITLE (#PCDATA)&gt;</a:t>
            </a:r>
          </a:p>
          <a:p>
            <a:pPr marL="533400" indent="-533400"/>
            <a:r>
              <a:rPr sz="2400">
                <a:cs typeface="Times New Roman" panose="02020603050405020304" pitchFamily="18" charset="0"/>
              </a:rPr>
              <a:t>Character data and elements</a:t>
            </a: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Example: </a:t>
            </a: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&lt;!ELEMENT TITLE (#PCDATA | SUBTITLE)+&gt;</a:t>
            </a: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&lt;!ELEMENT SUBTITLE (#PCDATA)&gt;</a:t>
            </a: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Valid XML</a:t>
            </a: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&lt;TITLE&gt;</a:t>
            </a:r>
            <a:r>
              <a:rPr sz="1600" err="1">
                <a:cs typeface="Times New Roman" panose="02020603050405020304" pitchFamily="18" charset="0"/>
              </a:rPr>
              <a:t>Moby</a:t>
            </a:r>
            <a:r>
              <a:rPr sz="1600">
                <a:cs typeface="Times New Roman" panose="02020603050405020304" pitchFamily="18" charset="0"/>
              </a:rPr>
              <a:t> Dick &lt;SUBTITLE&gt;Or, The Whale&lt;/SUBTITLE&gt;&lt;/TITLE&gt;</a:t>
            </a:r>
          </a:p>
          <a:p>
            <a:pPr marL="1595755" lvl="3" indent="-342900">
              <a:buNone/>
            </a:pPr>
            <a:r>
              <a:rPr sz="1600">
                <a:cs typeface="Times New Roman" panose="02020603050405020304" pitchFamily="18" charset="0"/>
              </a:rPr>
              <a:t>&lt;TITLE&gt;&lt;SUBTITLE&gt;Or, The Whale&lt;/SUBTITLE&gt;</a:t>
            </a:r>
            <a:r>
              <a:rPr sz="1600" err="1">
                <a:cs typeface="Times New Roman" panose="02020603050405020304" pitchFamily="18" charset="0"/>
              </a:rPr>
              <a:t>Moby</a:t>
            </a:r>
            <a:r>
              <a:rPr sz="1600">
                <a:cs typeface="Times New Roman" panose="02020603050405020304" pitchFamily="18" charset="0"/>
              </a:rPr>
              <a:t> Dick&lt;/TITLE&gt;</a:t>
            </a:r>
          </a:p>
          <a:p>
            <a:pPr marL="533400" indent="-533400"/>
            <a:endParaRPr sz="24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2B836C-9F8D-C103-56EE-B07886A0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440" y="609601"/>
            <a:ext cx="7831218" cy="5159763"/>
          </a:xfrm>
          <a:effectLst>
            <a:glow rad="228600">
              <a:schemeClr val="accent1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812800">
                    <a:schemeClr val="accent1">
                      <a:alpha val="60000"/>
                    </a:schemeClr>
                  </a:glow>
                  <a:reflection stA="48000" endPos="65000" dist="25400" dir="5400000" sy="-100000" algn="bl" rotWithShape="0"/>
                </a:effectLst>
              </a:rPr>
              <a:t>THANK YOU</a:t>
            </a:r>
            <a:endParaRPr lang="en-IN" sz="6000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812800">
                  <a:schemeClr val="accent1">
                    <a:alpha val="60000"/>
                  </a:schemeClr>
                </a:glow>
                <a:reflection stA="48000" endPos="65000" dist="254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753242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itle 357377"/>
          <p:cNvSpPr>
            <a:spLocks noGrp="1"/>
          </p:cNvSpPr>
          <p:nvPr>
            <p:ph type="ctrTitle"/>
          </p:nvPr>
        </p:nvSpPr>
        <p:spPr>
          <a:xfrm>
            <a:off x="791210" y="549910"/>
            <a:ext cx="7772400" cy="3782060"/>
          </a:xfrm>
          <a:ln/>
        </p:spPr>
        <p:txBody>
          <a:bodyPr anchor="ctr" anchorCtr="0"/>
          <a:lstStyle/>
          <a:p>
            <a:pPr algn="ctr" defTabSz="914400">
              <a:buClrTx/>
              <a:buSzTx/>
              <a:buFontTx/>
              <a:buNone/>
            </a:pPr>
            <a:r>
              <a:rPr lang="en-US" sz="8000" b="1" i="1" kern="1200" baseline="0" dirty="0">
                <a:solidFill>
                  <a:srgbClr val="CC0000"/>
                </a:solidFill>
                <a:latin typeface="Times New Roman" panose="02020603050405020304" pitchFamily="18" charset="0"/>
              </a:rPr>
              <a:t> XML Elements</a:t>
            </a:r>
          </a:p>
        </p:txBody>
      </p:sp>
      <p:sp>
        <p:nvSpPr>
          <p:cNvPr id="357379" name="Subtitle 357378"/>
          <p:cNvSpPr>
            <a:spLocks noGrp="1"/>
          </p:cNvSpPr>
          <p:nvPr>
            <p:ph type="subTitle" idx="1"/>
          </p:nvPr>
        </p:nvSpPr>
        <p:spPr>
          <a:xfrm>
            <a:off x="989330" y="1828800"/>
            <a:ext cx="7354570" cy="2409190"/>
          </a:xfrm>
          <a:ln/>
        </p:spPr>
        <p:txBody>
          <a:bodyPr/>
          <a:lstStyle/>
          <a:p>
            <a:pPr defTabSz="914400">
              <a:buClrTx/>
              <a:buSzTx/>
              <a:buFontTx/>
            </a:pPr>
            <a:endParaRPr sz="2800" b="1" kern="1200" baseline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defTabSz="914400">
              <a:buClrTx/>
              <a:buSzTx/>
              <a:buFontTx/>
            </a:pPr>
            <a:endParaRPr sz="2800" b="1" kern="1200" baseline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 rot="10800000" flipV="1">
            <a:off x="1601538" y="3609028"/>
            <a:ext cx="6657340" cy="2165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/>
              <a:t>An XML element is the fundamental building block of an XML document. It is used to store and organize data in a structured way. XML elements are defined by a pair of tags: a start tag and an end tag. Elements can also contain attributes, other nested elements (child elements), and text content.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s 421889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 dirty="0">
                <a:solidFill>
                  <a:srgbClr val="CC0000"/>
                </a:solidFill>
                <a:latin typeface="Arial" panose="020B0604020202020204" pitchFamily="34" charset="0"/>
              </a:rPr>
              <a:t>XML Syntax</a:t>
            </a:r>
            <a:r>
              <a:rPr sz="3600" b="1" dirty="0">
                <a:solidFill>
                  <a:srgbClr val="CC0000"/>
                </a:solidFill>
                <a:latin typeface="Arial-BoldMT"/>
              </a:rPr>
              <a:t> </a:t>
            </a:r>
            <a:br>
              <a:rPr sz="3600" b="1" dirty="0">
                <a:solidFill>
                  <a:srgbClr val="CC0000"/>
                </a:solidFill>
                <a:latin typeface="Arial-BoldMT"/>
              </a:rPr>
            </a:br>
            <a:r>
              <a:rPr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Elements &amp; Attributes</a:t>
            </a:r>
          </a:p>
        </p:txBody>
      </p:sp>
      <p:sp>
        <p:nvSpPr>
          <p:cNvPr id="421891" name="Text Placeholder 421890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  <a:ln/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Uses less-than and greater-than characters (&lt;…&gt;) as delimiters </a:t>
            </a:r>
          </a:p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Every opening tag must having an accompanying closing tag 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&lt;First Name&gt;Sanjay&lt;/First Name&gt;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Empty tags do not require an accompanying closing tag.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Empty tags have a forward slash before the greater-than sign e.g. &lt;Name/&gt;</a:t>
            </a:r>
          </a:p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Tags can have attributes which must be enclosed in double quotes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&lt;name first=“Sanjay” last=“Goel”)</a:t>
            </a:r>
          </a:p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Elements should be properly nested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The nesting can not be interleaved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Each document must have one single root element</a:t>
            </a:r>
          </a:p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Elements and attribute names are case sensitive</a:t>
            </a:r>
            <a:endParaRPr sz="24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s 399361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 dirty="0">
                <a:solidFill>
                  <a:srgbClr val="CC0000"/>
                </a:solidFill>
              </a:rPr>
              <a:t>Tree Structure </a:t>
            </a:r>
            <a:br>
              <a:rPr sz="3600" b="1" dirty="0">
                <a:solidFill>
                  <a:srgbClr val="CC0000"/>
                </a:solidFill>
              </a:rPr>
            </a:br>
            <a:r>
              <a:rPr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Elements</a:t>
            </a:r>
          </a:p>
        </p:txBody>
      </p:sp>
      <p:sp>
        <p:nvSpPr>
          <p:cNvPr id="399363" name="Text Placeholder 39936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334000"/>
          </a:xfrm>
          <a:ln/>
        </p:spPr>
        <p:txBody>
          <a:bodyPr>
            <a:normAutofit fontScale="77500" lnSpcReduction="20000"/>
          </a:bodyPr>
          <a:lstStyle/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XML documents have a tree structure containing multiple levels of nested tags.</a:t>
            </a:r>
            <a:r>
              <a:rPr sz="2200">
                <a:cs typeface="Times New Roman" panose="02020603050405020304" pitchFamily="18" charset="0"/>
              </a:rPr>
              <a:t> 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Root element is a single XML element which encloses all of the other XML elements and data in the document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All other elements are children of the root element</a:t>
            </a:r>
          </a:p>
          <a:p>
            <a:pPr marL="1024255" lvl="1" indent="-457200">
              <a:lnSpc>
                <a:spcPct val="90000"/>
              </a:lnSpc>
              <a:buNone/>
            </a:pPr>
            <a:endParaRPr sz="2000"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spcBef>
                <a:spcPct val="0"/>
              </a:spcBef>
              <a:buNone/>
            </a:pPr>
            <a:r>
              <a:rPr sz="2400" b="1">
                <a:solidFill>
                  <a:srgbClr val="CC0000"/>
                </a:solidFill>
                <a:cs typeface="Times New Roman" panose="02020603050405020304" pitchFamily="18" charset="0"/>
              </a:rPr>
              <a:t>	</a:t>
            </a:r>
            <a:r>
              <a:rPr sz="1400">
                <a:cs typeface="Times New Roman" panose="02020603050405020304" pitchFamily="18" charset="0"/>
              </a:rPr>
              <a:t>&lt;?</a:t>
            </a:r>
            <a:r>
              <a:rPr sz="1400" err="1">
                <a:cs typeface="Times New Roman" panose="02020603050405020304" pitchFamily="18" charset="0"/>
              </a:rPr>
              <a:t>xml</a:t>
            </a:r>
            <a:r>
              <a:rPr sz="1400">
                <a:cs typeface="Times New Roman" panose="02020603050405020304" pitchFamily="18" charset="0"/>
              </a:rPr>
              <a:t> version=“1.0” encoding=“UTF-8” standalone=“yes” ?&gt;</a:t>
            </a: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solidFill>
                  <a:srgbClr val="CC0000"/>
                </a:solidFill>
                <a:cs typeface="Times New Roman" panose="02020603050405020304" pitchFamily="18" charset="0"/>
              </a:rPr>
              <a:t>&lt;contact&gt;</a:t>
            </a:r>
            <a:r>
              <a:rPr sz="1400">
                <a:cs typeface="Times New Roman" panose="02020603050405020304" pitchFamily="18" charset="0"/>
              </a:rPr>
              <a:t> 				</a:t>
            </a:r>
            <a:r>
              <a:rPr sz="1400">
                <a:solidFill>
                  <a:srgbClr val="CC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 Root Element</a:t>
            </a:r>
            <a:endParaRPr sz="1400">
              <a:solidFill>
                <a:srgbClr val="CC0000"/>
              </a:solidFill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cs typeface="Times New Roman" panose="02020603050405020304" pitchFamily="18" charset="0"/>
              </a:rPr>
              <a:t>	</a:t>
            </a:r>
            <a:r>
              <a:rPr sz="1400">
                <a:solidFill>
                  <a:schemeClr val="accent2"/>
                </a:solidFill>
                <a:cs typeface="Times New Roman" panose="02020603050405020304" pitchFamily="18" charset="0"/>
              </a:rPr>
              <a:t>&lt;name&gt;</a:t>
            </a: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solidFill>
                  <a:schemeClr val="accent2"/>
                </a:solidFill>
                <a:cs typeface="Times New Roman" panose="02020603050405020304" pitchFamily="18" charset="0"/>
              </a:rPr>
              <a:t>		&lt;first name&gt;Sanjay&lt;/first name&gt;</a:t>
            </a: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solidFill>
                  <a:schemeClr val="accent2"/>
                </a:solidFill>
                <a:cs typeface="Times New Roman" panose="02020603050405020304" pitchFamily="18" charset="0"/>
              </a:rPr>
              <a:t>		&lt;last name&gt;Goel&lt;/last name&gt;</a:t>
            </a: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solidFill>
                  <a:schemeClr val="accent2"/>
                </a:solidFill>
                <a:cs typeface="Times New Roman" panose="02020603050405020304" pitchFamily="18" charset="0"/>
              </a:rPr>
              <a:t>	&lt;/name&gt;</a:t>
            </a: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solidFill>
                  <a:schemeClr val="accent2"/>
                </a:solidFill>
                <a:cs typeface="Times New Roman" panose="02020603050405020304" pitchFamily="18" charset="0"/>
              </a:rPr>
              <a:t>	&lt;address&gt;</a:t>
            </a: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solidFill>
                  <a:schemeClr val="accent2"/>
                </a:solidFill>
                <a:cs typeface="Times New Roman" panose="02020603050405020304" pitchFamily="18" charset="0"/>
              </a:rPr>
              <a:t>		&lt;street&gt;56 Della Street&lt;/street&gt;	</a:t>
            </a:r>
            <a:r>
              <a:rPr sz="1400">
                <a:solidFill>
                  <a:schemeClr val="accent2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 Child Elements</a:t>
            </a:r>
            <a:endParaRPr sz="140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solidFill>
                  <a:schemeClr val="accent2"/>
                </a:solidFill>
                <a:cs typeface="Times New Roman" panose="02020603050405020304" pitchFamily="18" charset="0"/>
              </a:rPr>
              <a:t>		&lt;city&gt;Phoenix&lt;/city&gt;</a:t>
            </a: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solidFill>
                  <a:schemeClr val="accent2"/>
                </a:solidFill>
                <a:cs typeface="Times New Roman" panose="02020603050405020304" pitchFamily="18" charset="0"/>
              </a:rPr>
              <a:t>		&lt;state&gt;AZ&lt;/state&gt;</a:t>
            </a: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solidFill>
                  <a:schemeClr val="accent2"/>
                </a:solidFill>
                <a:cs typeface="Times New Roman" panose="02020603050405020304" pitchFamily="18" charset="0"/>
              </a:rPr>
              <a:t>		&lt;zip&gt;15784&lt;/zip&gt;</a:t>
            </a: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solidFill>
                  <a:schemeClr val="accent2"/>
                </a:solidFill>
                <a:cs typeface="Times New Roman" panose="02020603050405020304" pitchFamily="18" charset="0"/>
              </a:rPr>
              <a:t>	&lt;/address&gt;</a:t>
            </a:r>
          </a:p>
          <a:p>
            <a:pPr marL="1024255" lvl="1" indent="-457200">
              <a:lnSpc>
                <a:spcPct val="90000"/>
              </a:lnSpc>
              <a:buNone/>
            </a:pPr>
            <a:r>
              <a:rPr sz="1400">
                <a:solidFill>
                  <a:srgbClr val="CC0000"/>
                </a:solidFill>
                <a:cs typeface="Times New Roman" panose="02020603050405020304" pitchFamily="18" charset="0"/>
              </a:rPr>
              <a:t>&lt;/contact&gt;</a:t>
            </a:r>
          </a:p>
          <a:p>
            <a:pPr marL="1024255" lvl="1" indent="-457200">
              <a:lnSpc>
                <a:spcPct val="90000"/>
              </a:lnSpc>
            </a:pPr>
            <a:endParaRPr sz="2000">
              <a:solidFill>
                <a:srgbClr val="CC0000"/>
              </a:solidFill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sz="2200">
                <a:solidFill>
                  <a:srgbClr val="CC0000"/>
                </a:solidFill>
                <a:cs typeface="Times New Roman" panose="02020603050405020304" pitchFamily="18" charset="0"/>
              </a:rPr>
              <a:t>	</a:t>
            </a:r>
            <a:endParaRPr sz="2200">
              <a:solidFill>
                <a:srgbClr val="CC0000"/>
              </a:solidFill>
              <a:ea typeface="Times New Roman" panose="02020603050405020304" pitchFamily="18" charset="0"/>
            </a:endParaRPr>
          </a:p>
        </p:txBody>
      </p:sp>
      <p:sp>
        <p:nvSpPr>
          <p:cNvPr id="399364" name="Right Brace 399363"/>
          <p:cNvSpPr/>
          <p:nvPr/>
        </p:nvSpPr>
        <p:spPr>
          <a:xfrm>
            <a:off x="4800600" y="3657600"/>
            <a:ext cx="228600" cy="2438400"/>
          </a:xfrm>
          <a:prstGeom prst="rightBrace">
            <a:avLst>
              <a:gd name="adj1" fmla="val 8888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s 423937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 dirty="0">
                <a:solidFill>
                  <a:srgbClr val="CC0000"/>
                </a:solidFill>
              </a:rPr>
              <a:t>Elements vs. Attributes </a:t>
            </a:r>
            <a:br>
              <a:rPr sz="3600" b="1" dirty="0">
                <a:solidFill>
                  <a:srgbClr val="CC0000"/>
                </a:solidFill>
              </a:rPr>
            </a:br>
            <a:r>
              <a:rPr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Comparison</a:t>
            </a:r>
          </a:p>
        </p:txBody>
      </p:sp>
      <p:sp>
        <p:nvSpPr>
          <p:cNvPr id="423939" name="Text Placeholder 423938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  <a:ln/>
        </p:spPr>
        <p:txBody>
          <a:bodyPr/>
          <a:lstStyle/>
          <a:p>
            <a:pPr marL="533400" indent="-533400"/>
            <a:r>
              <a:rPr sz="2400">
                <a:cs typeface="Times New Roman" panose="02020603050405020304" pitchFamily="18" charset="0"/>
              </a:rPr>
              <a:t>Data should be stored in Elements</a:t>
            </a:r>
          </a:p>
          <a:p>
            <a:pPr marL="533400" indent="-533400"/>
            <a:r>
              <a:rPr sz="2400">
                <a:cs typeface="Times New Roman" panose="02020603050405020304" pitchFamily="18" charset="0"/>
              </a:rPr>
              <a:t>Information about data (meta-data) should be stored in attributes</a:t>
            </a: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When in doubt use elements</a:t>
            </a:r>
          </a:p>
          <a:p>
            <a:pPr marL="533400" indent="-533400"/>
            <a:r>
              <a:rPr sz="2400">
                <a:cs typeface="Times New Roman" panose="02020603050405020304" pitchFamily="18" charset="0"/>
              </a:rPr>
              <a:t>Rules of thumb</a:t>
            </a: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Elements should have information which some one may want to read.</a:t>
            </a: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Attributes are appropriate for information about document that has nothing to do with content of document </a:t>
            </a:r>
          </a:p>
          <a:p>
            <a:pPr marL="1290955" lvl="2" indent="-381000">
              <a:buNone/>
            </a:pPr>
            <a:r>
              <a:rPr sz="2000">
                <a:cs typeface="Times New Roman" panose="02020603050405020304" pitchFamily="18" charset="0"/>
              </a:rPr>
              <a:t>  e.g. URLs, units, references, ids belong to attributes</a:t>
            </a:r>
          </a:p>
          <a:p>
            <a:pPr marL="1024255" lvl="1" indent="-457200"/>
            <a:r>
              <a:rPr sz="2000">
                <a:cs typeface="Times New Roman" panose="02020603050405020304" pitchFamily="18" charset="0"/>
              </a:rPr>
              <a:t>What is your meta-data may be some ones data</a:t>
            </a:r>
            <a:endParaRPr sz="20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s 430081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 dirty="0">
                <a:solidFill>
                  <a:srgbClr val="CC0000"/>
                </a:solidFill>
              </a:rPr>
              <a:t>Namespaces </a:t>
            </a:r>
            <a:br>
              <a:rPr sz="3600" b="1" dirty="0">
                <a:solidFill>
                  <a:srgbClr val="CC0000"/>
                </a:solidFill>
              </a:rPr>
            </a:br>
            <a:r>
              <a:rPr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Basics</a:t>
            </a:r>
          </a:p>
        </p:txBody>
      </p:sp>
      <p:sp>
        <p:nvSpPr>
          <p:cNvPr id="430083" name="Text Placeholder 43008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  <a:ln/>
        </p:spPr>
        <p:txBody>
          <a:bodyPr>
            <a:normAutofit fontScale="92500"/>
          </a:bodyPr>
          <a:lstStyle/>
          <a:p>
            <a:pPr marL="533400" indent="-533400">
              <a:lnSpc>
                <a:spcPct val="90000"/>
              </a:lnSpc>
            </a:pPr>
            <a:r>
              <a:rPr sz="2800">
                <a:cs typeface="Times New Roman" panose="02020603050405020304" pitchFamily="18" charset="0"/>
              </a:rPr>
              <a:t>XML documents come from different sources</a:t>
            </a:r>
          </a:p>
          <a:p>
            <a:pPr marL="1024255" lvl="1" indent="-4572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Combining elements from different sources can result in name conflict</a:t>
            </a:r>
          </a:p>
          <a:p>
            <a:pPr marL="1024255" lvl="1" indent="-4572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Namespaces allow the interpreter to resolve the elements</a:t>
            </a:r>
          </a:p>
          <a:p>
            <a:pPr marL="533400" indent="-533400">
              <a:lnSpc>
                <a:spcPct val="90000"/>
              </a:lnSpc>
            </a:pPr>
            <a:r>
              <a:rPr sz="2800">
                <a:cs typeface="Times New Roman" panose="02020603050405020304" pitchFamily="18" charset="0"/>
              </a:rPr>
              <a:t>Namespaces</a:t>
            </a:r>
          </a:p>
          <a:p>
            <a:pPr marL="1024255" lvl="1" indent="-4572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Declared within element start-tag using attribute</a:t>
            </a:r>
            <a:r>
              <a:rPr sz="2400" err="1">
                <a:cs typeface="Times New Roman" panose="02020603050405020304" pitchFamily="18" charset="0"/>
              </a:rPr>
              <a:t> xmlns</a:t>
            </a:r>
            <a:endParaRPr sz="2400">
              <a:cs typeface="Times New Roman" panose="02020603050405020304" pitchFamily="18" charset="0"/>
            </a:endParaRPr>
          </a:p>
          <a:p>
            <a:pPr marL="1024255" lvl="1" indent="-4572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Represented as an actual URI (since namespaces are globally unique)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e.g. &lt;Collection</a:t>
            </a:r>
            <a:r>
              <a:rPr sz="2000" err="1">
                <a:cs typeface="Times New Roman" panose="02020603050405020304" pitchFamily="18" charset="0"/>
              </a:rPr>
              <a:t> xmlns</a:t>
            </a:r>
            <a:r>
              <a:rPr sz="2000">
                <a:cs typeface="Times New Roman" panose="02020603050405020304" pitchFamily="18" charset="0"/>
              </a:rPr>
              <a:t>:book="http://www.</a:t>
            </a:r>
            <a:r>
              <a:rPr sz="2000" err="1">
                <a:cs typeface="Times New Roman" panose="02020603050405020304" pitchFamily="18" charset="0"/>
              </a:rPr>
              <a:t>mjyOnline</a:t>
            </a:r>
            <a:r>
              <a:rPr sz="2000">
                <a:cs typeface="Times New Roman" panose="02020603050405020304" pitchFamily="18" charset="0"/>
              </a:rPr>
              <a:t>.com/books"</a:t>
            </a:r>
            <a:r>
              <a:rPr sz="2000" err="1">
                <a:cs typeface="Times New Roman" panose="02020603050405020304" pitchFamily="18" charset="0"/>
              </a:rPr>
              <a:t> </a:t>
            </a:r>
          </a:p>
          <a:p>
            <a:pPr marL="1024255" lvl="1" indent="-457200">
              <a:lnSpc>
                <a:spcPct val="90000"/>
              </a:lnSpc>
              <a:buNone/>
            </a:pPr>
            <a:r>
              <a:rPr sz="2000" err="1">
                <a:cs typeface="Times New Roman" panose="02020603050405020304" pitchFamily="18" charset="0"/>
              </a:rPr>
              <a:t>			xmlns</a:t>
            </a:r>
            <a:r>
              <a:rPr sz="2000">
                <a:cs typeface="Times New Roman" panose="02020603050405020304" pitchFamily="18" charset="0"/>
              </a:rPr>
              <a:t>:</a:t>
            </a:r>
            <a:r>
              <a:rPr sz="2000" err="1">
                <a:cs typeface="Times New Roman" panose="02020603050405020304" pitchFamily="18" charset="0"/>
              </a:rPr>
              <a:t>cd</a:t>
            </a:r>
            <a:r>
              <a:rPr sz="2000">
                <a:cs typeface="Times New Roman" panose="02020603050405020304" pitchFamily="18" charset="0"/>
              </a:rPr>
              <a:t>=http://www.mjyOnline.com/books&gt;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Here book and</a:t>
            </a:r>
            <a:r>
              <a:rPr sz="2000" err="1">
                <a:cs typeface="Times New Roman" panose="02020603050405020304" pitchFamily="18" charset="0"/>
              </a:rPr>
              <a:t> cd</a:t>
            </a:r>
            <a:r>
              <a:rPr sz="2000">
                <a:cs typeface="Times New Roman" panose="02020603050405020304" pitchFamily="18" charset="0"/>
              </a:rPr>
              <a:t> are short hands for the full namespace name</a:t>
            </a:r>
          </a:p>
          <a:p>
            <a:pPr marL="533400" indent="-533400">
              <a:lnSpc>
                <a:spcPct val="90000"/>
              </a:lnSpc>
            </a:pPr>
            <a:r>
              <a:rPr sz="2400">
                <a:cs typeface="Times New Roman" panose="02020603050405020304" pitchFamily="18" charset="0"/>
              </a:rPr>
              <a:t>Default namespace is used if no other namespace is defined</a:t>
            </a:r>
          </a:p>
          <a:p>
            <a:pPr marL="1024255" lvl="1" indent="-457200">
              <a:lnSpc>
                <a:spcPct val="90000"/>
              </a:lnSpc>
            </a:pPr>
            <a:r>
              <a:rPr sz="2000">
                <a:cs typeface="Times New Roman" panose="02020603050405020304" pitchFamily="18" charset="0"/>
              </a:rPr>
              <a:t>It does not have any prefix associated with it</a:t>
            </a:r>
            <a:endParaRPr sz="200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s 448513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Namespaces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448515" name="Text Placeholder 448514"/>
          <p:cNvSpPr>
            <a:spLocks noGrp="1"/>
          </p:cNvSpPr>
          <p:nvPr>
            <p:ph idx="1"/>
          </p:nvPr>
        </p:nvSpPr>
        <p:spPr>
          <a:xfrm>
            <a:off x="381000" y="1066800"/>
            <a:ext cx="4191000" cy="5334000"/>
          </a:xfrm>
          <a:ln/>
        </p:spPr>
        <p:txBody>
          <a:bodyPr>
            <a:normAutofit fontScale="55000" lnSpcReduction="20000"/>
          </a:bodyPr>
          <a:lstStyle/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&lt;?</a:t>
            </a:r>
            <a:r>
              <a:rPr sz="1200" err="1">
                <a:cs typeface="Times New Roman" panose="02020603050405020304" pitchFamily="18" charset="0"/>
              </a:rPr>
              <a:t>xml</a:t>
            </a:r>
            <a:r>
              <a:rPr sz="1200">
                <a:cs typeface="Times New Roman" panose="02020603050405020304" pitchFamily="18" charset="0"/>
              </a:rPr>
              <a:t> version="1.0"?&gt;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&lt;!-- File Name: Collection.</a:t>
            </a:r>
            <a:r>
              <a:rPr sz="1200" err="1">
                <a:cs typeface="Times New Roman" panose="02020603050405020304" pitchFamily="18" charset="0"/>
              </a:rPr>
              <a:t>xml</a:t>
            </a:r>
            <a:r>
              <a:rPr sz="1200">
                <a:cs typeface="Times New Roman" panose="02020603050405020304" pitchFamily="18" charset="0"/>
              </a:rPr>
              <a:t> --&gt;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&lt;COLLECTION</a:t>
            </a:r>
            <a:r>
              <a:rPr sz="1200" err="1"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 err="1">
                <a:cs typeface="Times New Roman" panose="02020603050405020304" pitchFamily="18" charset="0"/>
              </a:rPr>
              <a:t>   xmlns</a:t>
            </a:r>
            <a:r>
              <a:rPr sz="1200">
                <a:cs typeface="Times New Roman" panose="02020603050405020304" pitchFamily="18" charset="0"/>
              </a:rPr>
              <a:t>:book="http://www.</a:t>
            </a:r>
            <a:r>
              <a:rPr sz="1200" err="1">
                <a:cs typeface="Times New Roman" panose="02020603050405020304" pitchFamily="18" charset="0"/>
              </a:rPr>
              <a:t>mjyOnline</a:t>
            </a:r>
            <a:r>
              <a:rPr sz="1200">
                <a:cs typeface="Times New Roman" panose="02020603050405020304" pitchFamily="18" charset="0"/>
              </a:rPr>
              <a:t>.com/books"</a:t>
            </a:r>
            <a:r>
              <a:rPr sz="1200" err="1"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 err="1">
                <a:cs typeface="Times New Roman" panose="02020603050405020304" pitchFamily="18" charset="0"/>
              </a:rPr>
              <a:t>   xmlns</a:t>
            </a:r>
            <a:r>
              <a:rPr sz="1200">
                <a:cs typeface="Times New Roman" panose="02020603050405020304" pitchFamily="18" charset="0"/>
              </a:rPr>
              <a:t>:</a:t>
            </a:r>
            <a:r>
              <a:rPr sz="1200" err="1">
                <a:cs typeface="Times New Roman" panose="02020603050405020304" pitchFamily="18" charset="0"/>
              </a:rPr>
              <a:t>cd</a:t>
            </a:r>
            <a:r>
              <a:rPr sz="1200">
                <a:cs typeface="Times New Roman" panose="02020603050405020304" pitchFamily="18" charset="0"/>
              </a:rPr>
              <a:t>="http://www.</a:t>
            </a:r>
            <a:r>
              <a:rPr sz="1200" err="1">
                <a:cs typeface="Times New Roman" panose="02020603050405020304" pitchFamily="18" charset="0"/>
              </a:rPr>
              <a:t>mjyOnline</a:t>
            </a:r>
            <a:r>
              <a:rPr sz="1200">
                <a:cs typeface="Times New Roman" panose="02020603050405020304" pitchFamily="18" charset="0"/>
              </a:rPr>
              <a:t>.com/</a:t>
            </a:r>
            <a:r>
              <a:rPr sz="1200" err="1">
                <a:cs typeface="Times New Roman" panose="02020603050405020304" pitchFamily="18" charset="0"/>
              </a:rPr>
              <a:t>cds</a:t>
            </a:r>
            <a:r>
              <a:rPr sz="1200">
                <a:cs typeface="Times New Roman" panose="02020603050405020304" pitchFamily="18" charset="0"/>
              </a:rPr>
              <a:t>"&gt;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&lt;ITEM Status="in"&gt;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&lt;TITLE&gt;The Adventures of Huckleberry Finn&lt;/book:TITLE&gt;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&lt;AUTHOR&gt;Mark Twain&lt;/book:AUTHOR&gt;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&lt;PRICE&gt;$5.49&lt;/book:PRICE&gt;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&lt;/ITEM&gt;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&lt;ITEM Status="in"&gt;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&lt;TITLE&gt;The Marble Faun&lt;/TITLE&gt;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&lt;AUTHOR&gt;Nathaniel Hawthorne&lt;/AUTHOR&gt;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&lt;PRICE&gt;$10.95&lt;/PRICE&gt;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&lt;/ITEM&gt; 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&lt;ITEM&gt;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&lt;ITEM Status="out"&gt;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&lt;TITLE&gt;Leaves of Grass&lt;/TITLE&gt;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&lt;AUTHOR&gt;Walt Whitman&lt;/AUTHOR&gt;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&lt;PRICE&gt;$7.75&lt;/PRICE&gt;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&lt;/ITEM&gt;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&lt;ITEM Status="out"&gt;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&lt;TITLE&gt;The Legend of Sleepy Hollow&lt;/TITLE&gt;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&lt;AUTHOR&gt;Washington Irving&lt;/AUTHOR&gt;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   &lt;PRICE&gt;$2.95&lt;/PRICE&gt;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sz="1200">
                <a:cs typeface="Times New Roman" panose="02020603050405020304" pitchFamily="18" charset="0"/>
              </a:rPr>
              <a:t>   &lt;/ITEM&gt;</a:t>
            </a:r>
            <a:endParaRPr sz="1200">
              <a:ea typeface="Times New Roman" panose="02020603050405020304" pitchFamily="18" charset="0"/>
            </a:endParaRPr>
          </a:p>
        </p:txBody>
      </p:sp>
      <p:sp>
        <p:nvSpPr>
          <p:cNvPr id="448516" name="Rectangles 448515"/>
          <p:cNvSpPr/>
          <p:nvPr/>
        </p:nvSpPr>
        <p:spPr>
          <a:xfrm>
            <a:off x="4648200" y="1066800"/>
            <a:ext cx="4343400" cy="533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sz="1200"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version="1.0"?&gt;</a:t>
            </a:r>
          </a:p>
          <a:p>
            <a:pPr marL="533400" indent="-533400" algn="l"/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File Name: Collection.</a:t>
            </a:r>
            <a:r>
              <a:rPr sz="1200"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pPr marL="533400" indent="-533400" algn="l"/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&lt;COLLECTION </a:t>
            </a:r>
          </a:p>
          <a:p>
            <a:pPr marL="533400" indent="-533400" algn="l"/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&lt;ITEM&gt;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&lt;TITLE&gt;Violin Concertos Numbers 1, 2, and 3&lt;/TITLE&gt;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&lt;COMPOSER&gt;Mozart&lt;/COMPOSER&gt;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&lt;PRICE&gt;$16.49&lt;/PRICE&gt;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&lt;/ITEM&gt;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&lt;TITLE&gt;Violin Concerto in D&lt;/TITLE&gt;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&lt;COMPOSER&gt;Beethoven&lt;/COMPOSER&gt;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&lt;PRICE&gt;$14.95&lt;/PRICE&gt;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&lt;/ITEM&gt;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&lt;/COLLECTION&gt;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8517" name="Rectangles 448516"/>
          <p:cNvSpPr/>
          <p:nvPr/>
        </p:nvSpPr>
        <p:spPr>
          <a:xfrm>
            <a:off x="457200" y="6369050"/>
            <a:ext cx="8686800" cy="412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 and CDs are tracked in different files if combined will lead to conflicts</a:t>
            </a:r>
            <a:endParaRPr sz="200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s 446465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 lvl="0" algn="l"/>
            <a:r>
              <a:rPr sz="3600" b="1">
                <a:solidFill>
                  <a:srgbClr val="CC0000"/>
                </a:solidFill>
              </a:rPr>
              <a:t>Namespaces </a:t>
            </a:r>
            <a:br>
              <a:rPr sz="3600" b="1">
                <a:solidFill>
                  <a:srgbClr val="CC0000"/>
                </a:solidFill>
              </a:rPr>
            </a:br>
            <a:r>
              <a:rPr sz="2400" b="1">
                <a:solidFill>
                  <a:schemeClr val="accent2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446467" name="Text Placeholder 446466"/>
          <p:cNvSpPr>
            <a:spLocks noGrp="1"/>
          </p:cNvSpPr>
          <p:nvPr>
            <p:ph idx="1"/>
          </p:nvPr>
        </p:nvSpPr>
        <p:spPr>
          <a:xfrm>
            <a:off x="381000" y="1219200"/>
            <a:ext cx="4191000" cy="5334000"/>
          </a:xfrm>
          <a:ln/>
        </p:spPr>
        <p:txBody>
          <a:bodyPr>
            <a:normAutofit fontScale="85000" lnSpcReduction="20000"/>
          </a:bodyPr>
          <a:lstStyle/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&lt;?</a:t>
            </a:r>
            <a:r>
              <a:rPr sz="1200" err="1">
                <a:cs typeface="Times New Roman" panose="02020603050405020304" pitchFamily="18" charset="0"/>
              </a:rPr>
              <a:t>xml</a:t>
            </a:r>
            <a:r>
              <a:rPr sz="1200">
                <a:cs typeface="Times New Roman" panose="02020603050405020304" pitchFamily="18" charset="0"/>
              </a:rPr>
              <a:t> version="1.0"?&gt;</a:t>
            </a: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&lt;!-- File Name: Collection.</a:t>
            </a:r>
            <a:r>
              <a:rPr sz="1200" err="1">
                <a:cs typeface="Times New Roman" panose="02020603050405020304" pitchFamily="18" charset="0"/>
              </a:rPr>
              <a:t>xml</a:t>
            </a:r>
            <a:r>
              <a:rPr sz="1200">
                <a:cs typeface="Times New Roman" panose="02020603050405020304" pitchFamily="18" charset="0"/>
              </a:rPr>
              <a:t> --&gt;</a:t>
            </a: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&lt;COLLECTION</a:t>
            </a:r>
            <a:r>
              <a:rPr sz="1200" err="1"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buNone/>
            </a:pPr>
            <a:r>
              <a:rPr sz="1200" err="1">
                <a:cs typeface="Times New Roman" panose="02020603050405020304" pitchFamily="18" charset="0"/>
              </a:rPr>
              <a:t>   xmlns</a:t>
            </a:r>
            <a:r>
              <a:rPr sz="1200">
                <a:cs typeface="Times New Roman" panose="02020603050405020304" pitchFamily="18" charset="0"/>
              </a:rPr>
              <a:t>:book="http://www.</a:t>
            </a:r>
            <a:r>
              <a:rPr sz="1200" err="1">
                <a:cs typeface="Times New Roman" panose="02020603050405020304" pitchFamily="18" charset="0"/>
              </a:rPr>
              <a:t>mjyOnline</a:t>
            </a:r>
            <a:r>
              <a:rPr sz="1200">
                <a:cs typeface="Times New Roman" panose="02020603050405020304" pitchFamily="18" charset="0"/>
              </a:rPr>
              <a:t>.com/books"</a:t>
            </a:r>
            <a:r>
              <a:rPr sz="1200" err="1"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buNone/>
            </a:pPr>
            <a:r>
              <a:rPr sz="1200" err="1">
                <a:cs typeface="Times New Roman" panose="02020603050405020304" pitchFamily="18" charset="0"/>
              </a:rPr>
              <a:t>   xmlns</a:t>
            </a:r>
            <a:r>
              <a:rPr sz="1200">
                <a:cs typeface="Times New Roman" panose="02020603050405020304" pitchFamily="18" charset="0"/>
              </a:rPr>
              <a:t>:</a:t>
            </a:r>
            <a:r>
              <a:rPr sz="1200" err="1">
                <a:cs typeface="Times New Roman" panose="02020603050405020304" pitchFamily="18" charset="0"/>
              </a:rPr>
              <a:t>cd</a:t>
            </a:r>
            <a:r>
              <a:rPr sz="1200">
                <a:cs typeface="Times New Roman" panose="02020603050405020304" pitchFamily="18" charset="0"/>
              </a:rPr>
              <a:t>="http://www.</a:t>
            </a:r>
            <a:r>
              <a:rPr sz="1200" err="1">
                <a:cs typeface="Times New Roman" panose="02020603050405020304" pitchFamily="18" charset="0"/>
              </a:rPr>
              <a:t>mjyOnline</a:t>
            </a:r>
            <a:r>
              <a:rPr sz="1200">
                <a:cs typeface="Times New Roman" panose="02020603050405020304" pitchFamily="18" charset="0"/>
              </a:rPr>
              <a:t>.com/</a:t>
            </a:r>
            <a:r>
              <a:rPr sz="1200" err="1">
                <a:cs typeface="Times New Roman" panose="02020603050405020304" pitchFamily="18" charset="0"/>
              </a:rPr>
              <a:t>cds</a:t>
            </a:r>
            <a:r>
              <a:rPr sz="1200">
                <a:cs typeface="Times New Roman" panose="02020603050405020304" pitchFamily="18" charset="0"/>
              </a:rPr>
              <a:t>"&gt;</a:t>
            </a: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&lt;book:ITEM Status="in"&gt;</a:t>
            </a: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   &lt;book:TITLE&gt;The Adventures of Huckleberry Finn&lt;/book:TITLE&gt;</a:t>
            </a: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   &lt;book:AUTHOR&gt;Mark Twain&lt;/book:AUTHOR&gt;</a:t>
            </a: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   &lt;book:PRICE&gt;$5.49&lt;/book:PRICE&gt;</a:t>
            </a: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&lt;/book:ITEM&gt;</a:t>
            </a: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&lt;</a:t>
            </a:r>
            <a:r>
              <a:rPr sz="1200" err="1">
                <a:cs typeface="Times New Roman" panose="02020603050405020304" pitchFamily="18" charset="0"/>
              </a:rPr>
              <a:t>cd</a:t>
            </a:r>
            <a:r>
              <a:rPr sz="1200">
                <a:cs typeface="Times New Roman" panose="02020603050405020304" pitchFamily="18" charset="0"/>
              </a:rPr>
              <a:t>:ITEM&gt;</a:t>
            </a: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   &lt;</a:t>
            </a:r>
            <a:r>
              <a:rPr sz="1200" err="1">
                <a:cs typeface="Times New Roman" panose="02020603050405020304" pitchFamily="18" charset="0"/>
              </a:rPr>
              <a:t>cd</a:t>
            </a:r>
            <a:r>
              <a:rPr sz="1200">
                <a:cs typeface="Times New Roman" panose="02020603050405020304" pitchFamily="18" charset="0"/>
              </a:rPr>
              <a:t>:TITLE&gt;Violin Concerto in D&lt;/</a:t>
            </a:r>
            <a:r>
              <a:rPr sz="1200" err="1">
                <a:cs typeface="Times New Roman" panose="02020603050405020304" pitchFamily="18" charset="0"/>
              </a:rPr>
              <a:t>cd</a:t>
            </a:r>
            <a:r>
              <a:rPr sz="1200">
                <a:cs typeface="Times New Roman" panose="02020603050405020304" pitchFamily="18" charset="0"/>
              </a:rPr>
              <a:t>:TITLE&gt;</a:t>
            </a: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   &lt;</a:t>
            </a:r>
            <a:r>
              <a:rPr sz="1200" err="1">
                <a:cs typeface="Times New Roman" panose="02020603050405020304" pitchFamily="18" charset="0"/>
              </a:rPr>
              <a:t>cd</a:t>
            </a:r>
            <a:r>
              <a:rPr sz="1200">
                <a:cs typeface="Times New Roman" panose="02020603050405020304" pitchFamily="18" charset="0"/>
              </a:rPr>
              <a:t>:COMPOSER&gt;Beethoven&lt;/</a:t>
            </a:r>
            <a:r>
              <a:rPr sz="1200" err="1">
                <a:cs typeface="Times New Roman" panose="02020603050405020304" pitchFamily="18" charset="0"/>
              </a:rPr>
              <a:t>cd</a:t>
            </a:r>
            <a:r>
              <a:rPr sz="1200">
                <a:cs typeface="Times New Roman" panose="02020603050405020304" pitchFamily="18" charset="0"/>
              </a:rPr>
              <a:t>:COMPOSER&gt;</a:t>
            </a: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   &lt;</a:t>
            </a:r>
            <a:r>
              <a:rPr sz="1200" err="1">
                <a:cs typeface="Times New Roman" panose="02020603050405020304" pitchFamily="18" charset="0"/>
              </a:rPr>
              <a:t>cd</a:t>
            </a:r>
            <a:r>
              <a:rPr sz="1200">
                <a:cs typeface="Times New Roman" panose="02020603050405020304" pitchFamily="18" charset="0"/>
              </a:rPr>
              <a:t>:PRICE&gt;$14.95&lt;/</a:t>
            </a:r>
            <a:r>
              <a:rPr sz="1200" err="1">
                <a:cs typeface="Times New Roman" panose="02020603050405020304" pitchFamily="18" charset="0"/>
              </a:rPr>
              <a:t>cd</a:t>
            </a:r>
            <a:r>
              <a:rPr sz="1200">
                <a:cs typeface="Times New Roman" panose="02020603050405020304" pitchFamily="18" charset="0"/>
              </a:rPr>
              <a:t>:PRICE&gt;</a:t>
            </a: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&lt;/</a:t>
            </a:r>
            <a:r>
              <a:rPr sz="1200" err="1">
                <a:cs typeface="Times New Roman" panose="02020603050405020304" pitchFamily="18" charset="0"/>
              </a:rPr>
              <a:t>cd</a:t>
            </a:r>
            <a:r>
              <a:rPr sz="1200">
                <a:cs typeface="Times New Roman" panose="02020603050405020304" pitchFamily="18" charset="0"/>
              </a:rPr>
              <a:t>:ITEM&gt;</a:t>
            </a: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&lt;book:ITEM Status="out"&gt;</a:t>
            </a: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   &lt;book:TITLE&gt;Leaves of Grass&lt;/book:TITLE&gt;</a:t>
            </a: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   &lt;book:AUTHOR&gt;Walt Whitman&lt;/book:AUTHOR&gt;</a:t>
            </a: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   &lt;book:PRICE&gt;$7.75&lt;/book:PRICE&gt;</a:t>
            </a:r>
          </a:p>
          <a:p>
            <a:pPr marL="533400" indent="-533400">
              <a:buNone/>
            </a:pPr>
            <a:r>
              <a:rPr sz="1200">
                <a:cs typeface="Times New Roman" panose="02020603050405020304" pitchFamily="18" charset="0"/>
              </a:rPr>
              <a:t>   &lt;/book:ITEM&gt;</a:t>
            </a:r>
          </a:p>
          <a:p>
            <a:pPr marL="533400" indent="-533400">
              <a:buNone/>
            </a:pPr>
            <a:r>
              <a:rPr sz="1400">
                <a:cs typeface="Times New Roman" panose="02020603050405020304" pitchFamily="18" charset="0"/>
              </a:rPr>
              <a:t>   </a:t>
            </a:r>
            <a:endParaRPr sz="1400">
              <a:ea typeface="Times New Roman" panose="02020603050405020304" pitchFamily="18" charset="0"/>
            </a:endParaRPr>
          </a:p>
        </p:txBody>
      </p:sp>
      <p:sp>
        <p:nvSpPr>
          <p:cNvPr id="446468" name="Rectangles 446467"/>
          <p:cNvSpPr/>
          <p:nvPr/>
        </p:nvSpPr>
        <p:spPr>
          <a:xfrm>
            <a:off x="4648200" y="1219200"/>
            <a:ext cx="4191000" cy="533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33400" indent="-533400" algn="l">
              <a:lnSpc>
                <a:spcPct val="90000"/>
              </a:lnSpc>
            </a:pPr>
            <a:r>
              <a:rPr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200"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:ITEM&gt;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sz="1200"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:TITLE&gt;Violin Concertos Numbers 1, 2, and 3&lt;/</a:t>
            </a:r>
            <a:r>
              <a:rPr sz="1200"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:TITLE&gt;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sz="1200"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:COMPOSER&gt;Mozart&lt;/</a:t>
            </a:r>
            <a:r>
              <a:rPr sz="1200"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:COMPOSER&gt;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sz="1200"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:PRICE&gt;$16.49&lt;/</a:t>
            </a:r>
            <a:r>
              <a:rPr sz="1200"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:PRICE&gt;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&lt;/</a:t>
            </a:r>
            <a:r>
              <a:rPr sz="1200" b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:ITEM&gt;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&lt;book:ITEM Status="out"&gt;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&lt;book:TITLE&gt;The Legend of Sleepy Hollow&lt;/book:TITLE&gt;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&lt;book:AUTHOR&gt;Washington Irving&lt;/book:AUTHOR&gt;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&lt;book:PRICE&gt;$2.95&lt;/book:PRICE&gt;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&lt;/book:ITEM&gt;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&lt;book:ITEM Status="in"&gt;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&lt;book:TITLE&gt;The Marble Faun&lt;/book:TITLE&gt;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&lt;book:AUTHOR&gt;Nathaniel Hawthorne&lt;/book:AUTHOR&gt;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&lt;book:PRICE&gt;$10.95&lt;/book:PRICE&gt;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&lt;/book:ITEM&gt;</a:t>
            </a:r>
          </a:p>
          <a:p>
            <a:pPr marL="533400" indent="-533400" algn="l">
              <a:lnSpc>
                <a:spcPct val="90000"/>
              </a:lnSpc>
            </a:pPr>
            <a:r>
              <a:rPr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&lt;/COLLECTION&gt;</a:t>
            </a:r>
            <a:endParaRPr sz="1200" b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19</TotalTime>
  <Words>2564</Words>
  <Application>Microsoft Office PowerPoint</Application>
  <PresentationFormat>On-screen Show (4:3)</PresentationFormat>
  <Paragraphs>375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Arial-BoldMT</vt:lpstr>
      <vt:lpstr>Calibri</vt:lpstr>
      <vt:lpstr>Calibri Light</vt:lpstr>
      <vt:lpstr>Times New Roman</vt:lpstr>
      <vt:lpstr>Celestial</vt:lpstr>
      <vt:lpstr> DAYANANDA SAGAR UNIVERSITY DEPARTMENT OF COMPUTER APPLICATIONS SCHOOL OF ENGINEERING KUDLU GATE, HOSUR ROAD, BANGALORE -560068 </vt:lpstr>
      <vt:lpstr>Content</vt:lpstr>
      <vt:lpstr> XML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GE CRD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CRD</dc:creator>
  <cp:lastModifiedBy>Akash jha</cp:lastModifiedBy>
  <cp:revision>146</cp:revision>
  <dcterms:created xsi:type="dcterms:W3CDTF">2001-04-20T12:40:14Z</dcterms:created>
  <dcterms:modified xsi:type="dcterms:W3CDTF">2024-05-20T19:16:33Z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2F848253102A435DB34D78A07817AA00_13</vt:lpwstr>
  </property>
  <property fmtid="{D5CDD505-2E9C-101B-9397-08002B2CF9AE}" pid="3" name="KSOProductBuildVer">
    <vt:lpwstr>1033-12.2.0.16909</vt:lpwstr>
  </property>
</Properties>
</file>