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jp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5.png"/><Relationship Id="rId7" Type="http://schemas.openxmlformats.org/officeDocument/2006/relationships/image" Target="../media/image9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4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9.png"/><Relationship Id="rId5" Type="http://schemas.openxmlformats.org/officeDocument/2006/relationships/image" Target="../media/image15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14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847" y="405384"/>
            <a:ext cx="2255519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847" y="2865120"/>
            <a:ext cx="2255519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7847" y="5324855"/>
            <a:ext cx="2255519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7847" y="7784591"/>
            <a:ext cx="2255519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2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2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2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2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056" y="405384"/>
            <a:ext cx="2255520" cy="20970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056" y="2865120"/>
            <a:ext cx="2255520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4056" y="5324855"/>
            <a:ext cx="2255520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4056" y="7784591"/>
            <a:ext cx="2255520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31695" y="405384"/>
            <a:ext cx="2258567" cy="20970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31695" y="2865120"/>
            <a:ext cx="2258567" cy="20970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31695" y="5324855"/>
            <a:ext cx="2258567" cy="20970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31695" y="7784591"/>
            <a:ext cx="2258567" cy="209702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103375" y="822960"/>
            <a:ext cx="8752840" cy="8319770"/>
            <a:chOff x="1103375" y="822960"/>
            <a:chExt cx="8752840" cy="8319770"/>
          </a:xfrm>
        </p:grpSpPr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 smtClean="0"/>
              <a:t>Social </a:t>
            </a:r>
            <a:r>
              <a:rPr lang="en-US" sz="10500" spc="-85" dirty="0" err="1" smtClean="0"/>
              <a:t>Bazz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2928" y="4669535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2928" y="1895855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38297" y="1161804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000000"/>
                </a:solidFill>
              </a:rPr>
              <a:t>Su</a:t>
            </a:r>
            <a:r>
              <a:rPr spc="-90" dirty="0">
                <a:solidFill>
                  <a:srgbClr val="000000"/>
                </a:solidFill>
              </a:rPr>
              <a:t>m</a:t>
            </a:r>
            <a:r>
              <a:rPr spc="-85" dirty="0">
                <a:solidFill>
                  <a:srgbClr val="000000"/>
                </a:solidFill>
              </a:rPr>
              <a:t>m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12106" y="1114715"/>
            <a:ext cx="5181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There are a total of 16 distinct content categories.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Out of which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2400" dirty="0" smtClean="0">
                <a:solidFill>
                  <a:srgbClr val="7030A0"/>
                </a:solidFill>
              </a:rPr>
              <a:t> and Science categories are the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4 type of content – Photo, Video, Gif and Audio,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May month has the highest number of posts.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Should focus more on the top 5 categories that’s animal, technology,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science, healthy eating and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create campaign to specifically target those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Need to maximize in the month of January, may and august as they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number of posts in these months are the highest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pc="-70" dirty="0"/>
              <a:t>Thank</a:t>
            </a:r>
            <a:r>
              <a:rPr spc="-235" dirty="0"/>
              <a:t> </a:t>
            </a:r>
            <a:r>
              <a:rPr spc="-85" dirty="0"/>
              <a:t>you!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600" spc="-25" dirty="0"/>
              <a:t>ANY</a:t>
            </a:r>
            <a:r>
              <a:rPr sz="2600" spc="-95" dirty="0"/>
              <a:t> </a:t>
            </a:r>
            <a:r>
              <a:rPr sz="2600" spc="-30" dirty="0"/>
              <a:t>QUESTIONS?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000000"/>
                </a:solidFill>
              </a:rPr>
              <a:t>Today's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25" dirty="0">
                <a:latin typeface="Calibri"/>
                <a:cs typeface="Calibri"/>
              </a:rPr>
              <a:t>oj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25" dirty="0">
                <a:latin typeface="Calibri"/>
                <a:cs typeface="Calibri"/>
              </a:rPr>
              <a:t>c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 r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40" dirty="0">
                <a:latin typeface="Calibri"/>
                <a:cs typeface="Calibri"/>
              </a:rPr>
              <a:t>c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p  </a:t>
            </a:r>
            <a:r>
              <a:rPr sz="1900" spc="-25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1900" spc="-15" dirty="0">
                <a:latin typeface="Calibri"/>
                <a:cs typeface="Calibri"/>
              </a:rPr>
              <a:t>The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Analytics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team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Process</a:t>
            </a:r>
            <a:endParaRPr sz="1900">
              <a:latin typeface="Calibri"/>
              <a:cs typeface="Calibri"/>
            </a:endParaRPr>
          </a:p>
          <a:p>
            <a:pPr marL="12700" marR="907415">
              <a:lnSpc>
                <a:spcPct val="117900"/>
              </a:lnSpc>
              <a:spcBef>
                <a:spcPts val="25"/>
              </a:spcBef>
            </a:pPr>
            <a:r>
              <a:rPr sz="1900" spc="-20" dirty="0">
                <a:latin typeface="Calibri"/>
                <a:cs typeface="Calibri"/>
              </a:rPr>
              <a:t>Insights 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Su</a:t>
            </a:r>
            <a:r>
              <a:rPr sz="1900" spc="-25" dirty="0">
                <a:latin typeface="Calibri"/>
                <a:cs typeface="Calibri"/>
              </a:rPr>
              <a:t>mm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r</a:t>
            </a:r>
            <a:r>
              <a:rPr sz="1900" dirty="0">
                <a:latin typeface="Calibri"/>
                <a:cs typeface="Calibri"/>
              </a:rPr>
              <a:t>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1200" y="1908048"/>
            <a:ext cx="14308455" cy="6471285"/>
            <a:chOff x="1981200" y="1908048"/>
            <a:chExt cx="14308455" cy="6471285"/>
          </a:xfrm>
        </p:grpSpPr>
        <p:sp>
          <p:nvSpPr>
            <p:cNvPr id="32" name="object 32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0" spc="-1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8000">
              <a:latin typeface="Calibri"/>
              <a:cs typeface="Calibri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08522" y="2921784"/>
            <a:ext cx="6415897" cy="4180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694285" cy="10296525"/>
            <a:chOff x="-4762" y="0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</a:t>
            </a:r>
            <a:r>
              <a:rPr spc="-215" dirty="0"/>
              <a:t>r</a:t>
            </a:r>
            <a:r>
              <a:rPr spc="-75" dirty="0"/>
              <a:t>o</a:t>
            </a:r>
            <a:r>
              <a:rPr spc="-85" dirty="0"/>
              <a:t>b</a:t>
            </a:r>
            <a:r>
              <a:rPr spc="-75" dirty="0"/>
              <a:t>l</a:t>
            </a:r>
            <a:r>
              <a:rPr spc="-85" dirty="0"/>
              <a:t>e</a:t>
            </a:r>
            <a:r>
              <a:rPr dirty="0"/>
              <a:t>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1332" y="4744541"/>
            <a:ext cx="5564507" cy="5003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610" cy="2303145"/>
            <a:chOff x="11443638" y="1053038"/>
            <a:chExt cx="2467610" cy="2303145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610" cy="2303145"/>
            <a:chOff x="11443638" y="4004255"/>
            <a:chExt cx="2467610" cy="2303145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610" cy="2303145"/>
            <a:chOff x="11443638" y="6955470"/>
            <a:chExt cx="2467610" cy="2303145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The</a:t>
            </a:r>
            <a:r>
              <a:rPr spc="-24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Analytics </a:t>
            </a:r>
            <a:r>
              <a:rPr spc="-179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team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95793" y="4586955"/>
            <a:ext cx="2162477" cy="11336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95792" y="1545594"/>
            <a:ext cx="2162477" cy="1133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20751" y="7628316"/>
            <a:ext cx="2162477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</a:t>
            </a:r>
            <a:r>
              <a:rPr spc="-215" dirty="0"/>
              <a:t>r</a:t>
            </a:r>
            <a:r>
              <a:rPr spc="-75" dirty="0"/>
              <a:t>o</a:t>
            </a:r>
            <a:r>
              <a:rPr spc="-80" dirty="0"/>
              <a:t>c</a:t>
            </a:r>
            <a:r>
              <a:rPr spc="-90" dirty="0"/>
              <a:t>es</a:t>
            </a:r>
            <a:r>
              <a:rPr dirty="0"/>
              <a:t>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7200" dirty="0">
              <a:latin typeface="Lucida Sans Unicode"/>
              <a:cs typeface="Lucida Sans Unicode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7200" dirty="0">
              <a:latin typeface="Lucida Sans Unicode"/>
              <a:cs typeface="Lucida Sans Unicode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7200" dirty="0">
              <a:latin typeface="Lucida Sans Unicode"/>
              <a:cs typeface="Lucida Sans Unicode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7200" dirty="0">
              <a:latin typeface="Lucida Sans Unicode"/>
              <a:cs typeface="Lucida Sans Unicod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5529" y="1022595"/>
            <a:ext cx="4417648" cy="12090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0903" y="2353779"/>
            <a:ext cx="3708131" cy="14244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15732" y="3895472"/>
            <a:ext cx="3346009" cy="13922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13042" y="5805349"/>
            <a:ext cx="3084500" cy="16683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89499" y="7470406"/>
            <a:ext cx="3932062" cy="16790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000000"/>
                </a:solidFill>
              </a:rPr>
              <a:t>Ins</a:t>
            </a:r>
            <a:r>
              <a:rPr spc="-75" dirty="0">
                <a:solidFill>
                  <a:srgbClr val="000000"/>
                </a:solidFill>
              </a:rPr>
              <a:t>i</a:t>
            </a:r>
            <a:r>
              <a:rPr spc="-85" dirty="0">
                <a:solidFill>
                  <a:srgbClr val="000000"/>
                </a:solidFill>
              </a:rPr>
              <a:t>g</a:t>
            </a:r>
            <a:r>
              <a:rPr spc="-155" dirty="0">
                <a:solidFill>
                  <a:srgbClr val="000000"/>
                </a:solidFill>
              </a:rPr>
              <a:t>h</a:t>
            </a:r>
            <a:r>
              <a:rPr spc="-85" dirty="0">
                <a:solidFill>
                  <a:srgbClr val="000000"/>
                </a:solidFill>
              </a:rPr>
              <a:t>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unique categories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Most favorite category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with most number of post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568431"/>
              </p:ext>
            </p:extLst>
          </p:nvPr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88909"/>
              </p:ext>
            </p:extLst>
          </p:nvPr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75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 Unicode</vt:lpstr>
      <vt:lpstr>Times New Roman</vt:lpstr>
      <vt:lpstr>Office Theme</vt:lpstr>
      <vt:lpstr>Social Bazz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[Titljkhle]</dc:title>
  <dc:creator>Admin</dc:creator>
  <cp:lastModifiedBy>Admin</cp:lastModifiedBy>
  <cp:revision>7</cp:revision>
  <dcterms:created xsi:type="dcterms:W3CDTF">2024-06-26T12:49:40Z</dcterms:created>
  <dcterms:modified xsi:type="dcterms:W3CDTF">2024-06-26T18:27:43Z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