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86" r:id="rId6"/>
    <p:sldId id="290" r:id="rId7"/>
    <p:sldId id="287" r:id="rId8"/>
    <p:sldId id="297" r:id="rId9"/>
    <p:sldId id="296" r:id="rId10"/>
    <p:sldId id="261" r:id="rId11"/>
    <p:sldId id="298" r:id="rId12"/>
    <p:sldId id="305" r:id="rId13"/>
    <p:sldId id="307" r:id="rId14"/>
    <p:sldId id="299" r:id="rId15"/>
    <p:sldId id="300" r:id="rId16"/>
    <p:sldId id="301" r:id="rId17"/>
    <p:sldId id="302" r:id="rId18"/>
    <p:sldId id="303" r:id="rId19"/>
    <p:sldId id="304" r:id="rId20"/>
    <p:sldId id="294" r:id="rId21"/>
    <p:sldId id="306"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82" d="100"/>
          <a:sy n="82" d="100"/>
        </p:scale>
        <p:origin x="720"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bservatory.tec.mx/edu-bits-2/sustainable-development-goals-challenge-education-2030agend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kynetravage.wikidot.com/energy-club"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save-electricity-png/download/18048"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FAA702-D546-A05B-D9DC-B1D6AC8E29A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64264" y="847725"/>
            <a:ext cx="4942016" cy="4890602"/>
          </a:xfrm>
          <a:prstGeom prst="rect">
            <a:avLst/>
          </a:prstGeom>
        </p:spPr>
      </p:pic>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4000" dirty="0"/>
              <a:t>Energy Consumption and Production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1800" dirty="0"/>
              <a:t>SDG 12: Responsible consumption and production</a:t>
            </a:r>
          </a:p>
        </p:txBody>
      </p:sp>
      <p:sp>
        <p:nvSpPr>
          <p:cNvPr id="14" name="TextBox 13">
            <a:extLst>
              <a:ext uri="{FF2B5EF4-FFF2-40B4-BE49-F238E27FC236}">
                <a16:creationId xmlns:a16="http://schemas.microsoft.com/office/drawing/2014/main" id="{329BAFF9-7969-DEA1-A001-0022FFFEFE3A}"/>
              </a:ext>
            </a:extLst>
          </p:cNvPr>
          <p:cNvSpPr txBox="1"/>
          <p:nvPr/>
        </p:nvSpPr>
        <p:spPr>
          <a:xfrm>
            <a:off x="1463040" y="4537998"/>
            <a:ext cx="4284617" cy="1077218"/>
          </a:xfrm>
          <a:prstGeom prst="rect">
            <a:avLst/>
          </a:prstGeom>
          <a:noFill/>
        </p:spPr>
        <p:txBody>
          <a:bodyPr wrap="square" rtlCol="0">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Unique ID: IBM3814</a:t>
            </a:r>
          </a:p>
          <a:p>
            <a:r>
              <a:rPr lang="en-US" sz="1600" dirty="0">
                <a:latin typeface="Tahoma" panose="020B0604030504040204" pitchFamily="34" charset="0"/>
                <a:ea typeface="Tahoma" panose="020B0604030504040204" pitchFamily="34" charset="0"/>
                <a:cs typeface="Tahoma" panose="020B0604030504040204" pitchFamily="34" charset="0"/>
              </a:rPr>
              <a:t>Team Name: Vision</a:t>
            </a:r>
          </a:p>
          <a:p>
            <a:r>
              <a:rPr lang="en-US" sz="1600" dirty="0">
                <a:latin typeface="Tahoma" panose="020B0604030504040204" pitchFamily="34" charset="0"/>
                <a:ea typeface="Tahoma" panose="020B0604030504040204" pitchFamily="34" charset="0"/>
                <a:cs typeface="Tahoma" panose="020B0604030504040204" pitchFamily="34" charset="0"/>
              </a:rPr>
              <a:t>University Name: University of Engineering and Management, Kolkata</a:t>
            </a:r>
            <a:endParaRPr lang="en-I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484632" y="512064"/>
            <a:ext cx="9912096" cy="1014984"/>
          </a:xfrm>
        </p:spPr>
        <p:txBody>
          <a:bodyPr/>
          <a:lstStyle/>
          <a:p>
            <a:pPr algn="l"/>
            <a:r>
              <a:rPr lang="en-US" sz="4800" dirty="0"/>
              <a:t>Tools for Analysis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ED70FFCB-85CA-9B94-38D8-FF135B1DE734}"/>
              </a:ext>
            </a:extLst>
          </p:cNvPr>
          <p:cNvSpPr>
            <a:spLocks noGrp="1"/>
          </p:cNvSpPr>
          <p:nvPr>
            <p:ph idx="1"/>
          </p:nvPr>
        </p:nvSpPr>
        <p:spPr/>
        <p:txBody>
          <a:bodyPr/>
          <a:lstStyle/>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Python: For data cleaning, analysis, and visualization, using libraries such as Pandas, NumPy, Matplotlib, and Seaborn.</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Jupyter Notebooks: For documenting the analysis process and visualizations.</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Scikit-learn: For developing predictive models and machine learning algorithms.</a:t>
            </a:r>
          </a:p>
        </p:txBody>
      </p:sp>
    </p:spTree>
    <p:extLst>
      <p:ext uri="{BB962C8B-B14F-4D97-AF65-F5344CB8AC3E}">
        <p14:creationId xmlns:p14="http://schemas.microsoft.com/office/powerpoint/2010/main" val="66497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1</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245268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2</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328305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3</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313923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4</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2012624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5</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249021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Outcomes: 6</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336659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altLang="zh-CN" sz="2000" dirty="0"/>
              <a:t>This model will aid in refining energy strategies by delivering precise predictions and insights. It will enhance decision-making processes, support the adoption of sustainable practices, and enable proactive management of future energy challenges.</a:t>
            </a:r>
            <a:endParaRPr lang="en-US" sz="2000"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17</a:t>
            </a:fld>
            <a:endParaRPr lang="en-US" dirty="0"/>
          </a:p>
        </p:txBody>
      </p:sp>
      <p:pic>
        <p:nvPicPr>
          <p:cNvPr id="13" name="Picture Placeholder 12">
            <a:extLst>
              <a:ext uri="{FF2B5EF4-FFF2-40B4-BE49-F238E27FC236}">
                <a16:creationId xmlns:a16="http://schemas.microsoft.com/office/drawing/2014/main" id="{CEA489F5-0BCE-3557-039C-F9675D9AB26B}"/>
              </a:ext>
            </a:extLst>
          </p:cNvPr>
          <p:cNvPicPr>
            <a:picLocks noGrp="1" noChangeAspect="1"/>
          </p:cNvPicPr>
          <p:nvPr>
            <p:ph type="pic" sz="quarter" idx="13"/>
          </p:nvPr>
        </p:nvPicPr>
        <p:blipFill rotWithShape="1">
          <a:blip r:embed="rId2"/>
          <a:srcRect l="-1110" t="-7605" r="9260" b="-5238"/>
          <a:stretch/>
        </p:blipFill>
        <p:spPr>
          <a:xfrm>
            <a:off x="0" y="-7378"/>
            <a:ext cx="4464000" cy="6865378"/>
          </a:xfrm>
        </p:spPr>
      </p:pic>
    </p:spTree>
    <p:extLst>
      <p:ext uri="{BB962C8B-B14F-4D97-AF65-F5344CB8AC3E}">
        <p14:creationId xmlns:p14="http://schemas.microsoft.com/office/powerpoint/2010/main" val="59172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484632" y="580592"/>
            <a:ext cx="9912096" cy="1014984"/>
          </a:xfrm>
        </p:spPr>
        <p:txBody>
          <a:bodyPr/>
          <a:lstStyle/>
          <a:p>
            <a:pPr algn="l"/>
            <a:r>
              <a:rPr lang="en-US" sz="5400" dirty="0"/>
              <a:t>Sources of Data</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E5AA8289-574B-BBF1-1CB5-69BDE6CF8241}"/>
              </a:ext>
            </a:extLst>
          </p:cNvPr>
          <p:cNvSpPr>
            <a:spLocks noGrp="1"/>
          </p:cNvSpPr>
          <p:nvPr>
            <p:ph idx="1"/>
          </p:nvPr>
        </p:nvSpPr>
        <p:spPr/>
        <p:txBody>
          <a:bodyPr/>
          <a:lstStyle/>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OurWorldinData:</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Energy Production and Consumption-			https://ourworldindata.org/energy-production-consumption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OurWorldinData:</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Ensure access to affordable, reliable, sustainable and modern energy for all-	https://ourworldindata.org/sdgs/affordable-clean-energy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Kaggle:</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Global Electricity Demand and Generation Dataset-	https://www.kaggle.com/datasets/shahriarkabir/global-electricity-demand-and-generation-dataset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Kaggle:</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Renewable Power Generation and weather Conditions-	https://www.kaggle.com/datasets/pythonafroz/renewable-power-generation-and-weather-conditions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14849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1898904"/>
            <a:ext cx="4873752" cy="1709928"/>
          </a:xfrm>
        </p:spPr>
        <p:txBody>
          <a:bodyPr/>
          <a:lstStyle/>
          <a:p>
            <a:pPr algn="ctr"/>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4139184" y="3023235"/>
            <a:ext cx="3913632" cy="1883664"/>
          </a:xfrm>
        </p:spPr>
        <p:txBody>
          <a:bodyPr/>
          <a:lstStyle/>
          <a:p>
            <a:pPr algn="ctr"/>
            <a:r>
              <a:rPr lang="en-US" sz="2800" b="1" dirty="0"/>
              <a:t>Team Vision</a:t>
            </a:r>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739820"/>
          </a:xfrm>
        </p:spPr>
        <p:txBody>
          <a:bodyPr/>
          <a:lstStyle/>
          <a:p>
            <a:r>
              <a:rPr lang="en-US" dirty="0"/>
              <a:t>Problem Statement</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Processing</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Outcomes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Team Vision</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a:xfrm>
            <a:off x="10629144" y="6400904"/>
            <a:ext cx="724655" cy="246888"/>
          </a:xfrm>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Team Vision</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2024</a:t>
            </a:r>
          </a:p>
        </p:txBody>
      </p:sp>
      <p:sp>
        <p:nvSpPr>
          <p:cNvPr id="23" name="Title 22">
            <a:extLst>
              <a:ext uri="{FF2B5EF4-FFF2-40B4-BE49-F238E27FC236}">
                <a16:creationId xmlns:a16="http://schemas.microsoft.com/office/drawing/2014/main" id="{B27FB49D-70BC-8BD7-DD62-C2868B0C2313}"/>
              </a:ext>
            </a:extLst>
          </p:cNvPr>
          <p:cNvSpPr>
            <a:spLocks noGrp="1"/>
          </p:cNvSpPr>
          <p:nvPr>
            <p:ph type="title" idx="4294967295"/>
          </p:nvPr>
        </p:nvSpPr>
        <p:spPr>
          <a:xfrm>
            <a:off x="-298580" y="512763"/>
            <a:ext cx="12490580" cy="1014412"/>
          </a:xfrm>
        </p:spPr>
        <p:txBody>
          <a:bodyPr/>
          <a:lstStyle/>
          <a:p>
            <a:r>
              <a:rPr lang="en-US" dirty="0"/>
              <a:t>Meet our Team Vision</a:t>
            </a:r>
          </a:p>
        </p:txBody>
      </p:sp>
      <p:sp>
        <p:nvSpPr>
          <p:cNvPr id="62" name="TextBox 61">
            <a:extLst>
              <a:ext uri="{FF2B5EF4-FFF2-40B4-BE49-F238E27FC236}">
                <a16:creationId xmlns:a16="http://schemas.microsoft.com/office/drawing/2014/main" id="{FD45D5B2-EBB4-F3F2-0402-5CD9DB3D40FA}"/>
              </a:ext>
            </a:extLst>
          </p:cNvPr>
          <p:cNvSpPr txBox="1"/>
          <p:nvPr/>
        </p:nvSpPr>
        <p:spPr>
          <a:xfrm>
            <a:off x="2038350" y="2133600"/>
            <a:ext cx="6372225" cy="1815882"/>
          </a:xfrm>
          <a:prstGeom prst="rect">
            <a:avLst/>
          </a:prstGeom>
          <a:noFill/>
        </p:spPr>
        <p:txBody>
          <a:bodyPr wrap="square" rtlCol="0">
            <a:spAutoFit/>
          </a:bodyPr>
          <a:lstStyle/>
          <a:p>
            <a:pPr marL="342900" indent="-342900">
              <a:buFont typeface="+mj-lt"/>
              <a:buAutoNum type="arabicPeriod"/>
            </a:pPr>
            <a:r>
              <a:rPr lang="en-US" sz="2800" dirty="0"/>
              <a:t>Shanu Kumar Manglam</a:t>
            </a:r>
          </a:p>
          <a:p>
            <a:pPr marL="342900" indent="-342900">
              <a:buFont typeface="+mj-lt"/>
              <a:buAutoNum type="arabicPeriod"/>
            </a:pPr>
            <a:r>
              <a:rPr lang="en-US" sz="2800" dirty="0"/>
              <a:t>Shubhajit Maji</a:t>
            </a:r>
          </a:p>
          <a:p>
            <a:pPr marL="342900" indent="-342900">
              <a:buFont typeface="+mj-lt"/>
              <a:buAutoNum type="arabicPeriod"/>
            </a:pPr>
            <a:r>
              <a:rPr lang="en-US" sz="2800" dirty="0"/>
              <a:t>Rajnish Kumar</a:t>
            </a:r>
          </a:p>
          <a:p>
            <a:pPr marL="342900" indent="-342900">
              <a:buFont typeface="+mj-lt"/>
              <a:buAutoNum type="arabicPeriod"/>
            </a:pPr>
            <a:r>
              <a:rPr lang="en-US" sz="2800" dirty="0"/>
              <a:t>Sabnam Muskan</a:t>
            </a:r>
            <a:endParaRPr lang="en-IN" dirty="0"/>
          </a:p>
        </p:txBody>
      </p:sp>
    </p:spTree>
    <p:extLst>
      <p:ext uri="{BB962C8B-B14F-4D97-AF65-F5344CB8AC3E}">
        <p14:creationId xmlns:p14="http://schemas.microsoft.com/office/powerpoint/2010/main" val="325180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sz="1800" dirty="0"/>
              <a:t>Energy conservation and consumption are vital for sustainable development. Efficient energy use reduces environmental impact and conserves resources for future generations. Understanding consumption patterns and implementing conservation measures are key to achieving global sustainability goals.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a:extLst>
              <a:ext uri="{FF2B5EF4-FFF2-40B4-BE49-F238E27FC236}">
                <a16:creationId xmlns:a16="http://schemas.microsoft.com/office/drawing/2014/main" id="{ECF52A62-3486-6654-57E8-8E7296B56C4D}"/>
              </a:ext>
            </a:extLst>
          </p:cNvPr>
          <p:cNvPicPr>
            <a:picLocks noGrp="1"/>
          </p:cNvPicPr>
          <p:nvPr>
            <p:ph type="pic" sz="quarter" idx="13"/>
          </p:nvPr>
        </p:nvPicPr>
        <p:blipFill rotWithShape="1">
          <a:blip r:embed="rId2">
            <a:extLst>
              <a:ext uri="{837473B0-CC2E-450A-ABE3-18F120FF3D39}">
                <a1611:picAttrSrcUrl xmlns:a1611="http://schemas.microsoft.com/office/drawing/2016/11/main" r:id="rId3"/>
              </a:ext>
            </a:extLst>
          </a:blip>
          <a:srcRect l="2955" r="2955"/>
          <a:stretch/>
        </p:blipFill>
        <p:spPr>
          <a:xfrm>
            <a:off x="8296656" y="0"/>
            <a:ext cx="3895344" cy="6858000"/>
          </a:xfrm>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280532"/>
            <a:ext cx="5038344" cy="1537475"/>
          </a:xfrm>
        </p:spPr>
        <p:txBody>
          <a:bodyPr/>
          <a:lstStyle/>
          <a:p>
            <a:r>
              <a:rPr lang="en-US" sz="4400" dirty="0"/>
              <a:t>Problem Statements</a:t>
            </a:r>
            <a:br>
              <a:rPr lang="en-US" sz="4400" dirty="0">
                <a:sym typeface="DM Sans Medium"/>
              </a:rPr>
            </a:br>
            <a:endParaRPr lang="en-US" sz="44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587565"/>
            <a:ext cx="5010912" cy="2130552"/>
          </a:xfrm>
        </p:spPr>
        <p:txBody>
          <a:bodyPr/>
          <a:lstStyle/>
          <a:p>
            <a:pPr marL="340614" indent="-285750">
              <a:buFont typeface="Arial" panose="020B0604020202020204" pitchFamily="34" charset="0"/>
              <a:buChar char="•"/>
            </a:pPr>
            <a:r>
              <a:rPr lang="en-US" dirty="0"/>
              <a:t>Energy consumption and production are crucial for economic development and sustainability.</a:t>
            </a:r>
          </a:p>
          <a:p>
            <a:pPr marL="340614" indent="-285750">
              <a:buFont typeface="Arial" panose="020B0604020202020204" pitchFamily="34" charset="0"/>
              <a:buChar char="•"/>
            </a:pPr>
            <a:r>
              <a:rPr lang="en-US" dirty="0"/>
              <a:t>Emphasis on renewable energy and reducing carbon footprints.</a:t>
            </a:r>
          </a:p>
          <a:p>
            <a:pPr marL="340614" indent="-285750">
              <a:buFont typeface="Arial" panose="020B0604020202020204" pitchFamily="34" charset="0"/>
              <a:buChar char="•"/>
            </a:pPr>
            <a:r>
              <a:rPr lang="en-US" dirty="0"/>
              <a:t>Need to understand and predict future energy trends.</a:t>
            </a:r>
          </a:p>
          <a:p>
            <a:pPr marL="340614" indent="-285750">
              <a:buFont typeface="Arial" panose="020B0604020202020204" pitchFamily="34" charset="0"/>
              <a:buChar char="•"/>
            </a:pPr>
            <a:r>
              <a:rPr lang="en-US" dirty="0"/>
              <a:t>Analyzes data on primary energy, electricity, fossil fuels, and renewables.</a:t>
            </a:r>
          </a:p>
          <a:p>
            <a:pPr marL="340614" indent="-285750">
              <a:buFont typeface="Arial" panose="020B0604020202020204" pitchFamily="34" charset="0"/>
              <a:buChar char="•"/>
            </a:pPr>
            <a:r>
              <a:rPr lang="en-US" dirty="0"/>
              <a:t>Develops predictive models for actionable insights in energy policy and planning.</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5</a:t>
            </a:fld>
            <a:endParaRPr lang="en-US" dirty="0"/>
          </a:p>
        </p:txBody>
      </p:sp>
      <p:pic>
        <p:nvPicPr>
          <p:cNvPr id="8" name="Picture Placeholder 7">
            <a:extLst>
              <a:ext uri="{FF2B5EF4-FFF2-40B4-BE49-F238E27FC236}">
                <a16:creationId xmlns:a16="http://schemas.microsoft.com/office/drawing/2014/main" id="{139231BB-BA38-21D1-7D8C-8B5D69AD440C}"/>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7943" t="-4428" r="14057" b="-4428"/>
          <a:stretch/>
        </p:blipFill>
        <p:spPr>
          <a:xfrm>
            <a:off x="8393821" y="0"/>
            <a:ext cx="4284000" cy="6858000"/>
          </a:xfrm>
        </p:spPr>
      </p:pic>
    </p:spTree>
    <p:extLst>
      <p:ext uri="{BB962C8B-B14F-4D97-AF65-F5344CB8AC3E}">
        <p14:creationId xmlns:p14="http://schemas.microsoft.com/office/powerpoint/2010/main" val="52475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sz="4400" dirty="0"/>
              <a:t>Objectives of the Project</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IN" sz="1800" b="1" dirty="0">
                <a:effectLst/>
                <a:latin typeface="Times New Roman" panose="02020603050405020304" pitchFamily="18" charset="0"/>
                <a:ea typeface="Calibri" panose="020F0502020204030204" pitchFamily="34" charset="0"/>
              </a:rPr>
              <a:t>Exploratory Data Analysis (EDA)</a:t>
            </a:r>
            <a:endParaRPr lang="en-US" dirty="0"/>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p:txBody>
          <a:bodyPr/>
          <a:lstStyle/>
          <a:p>
            <a:r>
              <a:rPr lang="en-US" sz="1400" dirty="0"/>
              <a:t>Provide insights derived from the data analysis and model predictions to inform policy and decision-making.</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005620"/>
            <a:ext cx="3840480" cy="338328"/>
          </a:xfrm>
        </p:spPr>
        <p:txBody>
          <a:bodyPr/>
          <a:lstStyle/>
          <a:p>
            <a:r>
              <a:rPr lang="en-IN" sz="1800" b="1" dirty="0">
                <a:effectLst/>
                <a:latin typeface="Times New Roman" panose="02020603050405020304" pitchFamily="18" charset="0"/>
                <a:ea typeface="Calibri" panose="020F0502020204030204" pitchFamily="34" charset="0"/>
              </a:rPr>
              <a:t>Feature Engineering</a:t>
            </a:r>
            <a:endParaRPr lang="en-US" dirty="0"/>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sz="1400" dirty="0"/>
              <a:t>Select and engineer features that are most relevant for predicting energy consumption.</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IN" sz="1800" b="1" dirty="0">
                <a:effectLst/>
                <a:latin typeface="Times New Roman" panose="02020603050405020304" pitchFamily="18" charset="0"/>
                <a:ea typeface="Calibri" panose="020F0502020204030204" pitchFamily="34" charset="0"/>
              </a:rPr>
              <a:t>Model Development</a:t>
            </a:r>
            <a:endParaRPr lang="en-US" dirty="0"/>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r>
              <a:rPr lang="en-US" sz="1400" dirty="0"/>
              <a:t>Develop and train machine learning models to predict future energy consumption based on historical data.</a:t>
            </a:r>
          </a:p>
          <a:p>
            <a:endParaRPr lang="en-US" sz="1400" dirty="0"/>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IN" sz="1800" b="1" dirty="0">
                <a:effectLst/>
                <a:latin typeface="Times New Roman" panose="02020603050405020304" pitchFamily="18" charset="0"/>
                <a:ea typeface="Calibri" panose="020F0502020204030204" pitchFamily="34" charset="0"/>
              </a:rPr>
              <a:t>Insights</a:t>
            </a:r>
            <a:endParaRPr lang="en-US" dirty="0"/>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sz="1400" dirty="0"/>
              <a:t>Provide insights derived from the data analysis and model predictions to inform policy and decision-making.</a:t>
            </a:r>
          </a:p>
          <a:p>
            <a:endParaRPr lang="en-US" sz="1400" dirty="0"/>
          </a:p>
        </p:txBody>
      </p:sp>
      <p:sp>
        <p:nvSpPr>
          <p:cNvPr id="24" name="Text Placeholder 23">
            <a:extLst>
              <a:ext uri="{FF2B5EF4-FFF2-40B4-BE49-F238E27FC236}">
                <a16:creationId xmlns:a16="http://schemas.microsoft.com/office/drawing/2014/main" id="{8C82ECC6-846E-BC79-8F82-48DF11C1F167}"/>
              </a:ext>
            </a:extLst>
          </p:cNvPr>
          <p:cNvSpPr>
            <a:spLocks noGrp="1"/>
          </p:cNvSpPr>
          <p:nvPr>
            <p:ph type="body" sz="quarter" idx="20"/>
          </p:nvPr>
        </p:nvSpPr>
        <p:spPr/>
        <p:txBody>
          <a:bodyPr/>
          <a:lstStyle/>
          <a:p>
            <a:r>
              <a:rPr lang="en-US" sz="1400" kern="100" dirty="0">
                <a:effectLst/>
                <a:latin typeface="Times New Roman" panose="02020603050405020304" pitchFamily="18" charset="0"/>
                <a:ea typeface="Calibri" panose="020F0502020204030204" pitchFamily="34" charset="0"/>
                <a:cs typeface="Mangal" panose="02040503050203030202" pitchFamily="18" charset="0"/>
              </a:rPr>
              <a:t>Provide insights derived from the data analysis and model predictions to inform policy and decision-making.</a:t>
            </a:r>
            <a:endParaRPr lang="en-IN" sz="1200" dirty="0"/>
          </a:p>
        </p:txBody>
      </p:sp>
      <p:sp>
        <p:nvSpPr>
          <p:cNvPr id="26" name="Text Placeholder 25">
            <a:extLst>
              <a:ext uri="{FF2B5EF4-FFF2-40B4-BE49-F238E27FC236}">
                <a16:creationId xmlns:a16="http://schemas.microsoft.com/office/drawing/2014/main" id="{8C2075F7-4D81-F449-5198-6B340EEA6A74}"/>
              </a:ext>
            </a:extLst>
          </p:cNvPr>
          <p:cNvSpPr>
            <a:spLocks noGrp="1"/>
          </p:cNvSpPr>
          <p:nvPr>
            <p:ph type="body" sz="quarter" idx="15"/>
          </p:nvPr>
        </p:nvSpPr>
        <p:spPr/>
        <p:txBody>
          <a:bodyPr/>
          <a:lstStyle/>
          <a:p>
            <a:r>
              <a:rPr lang="en-IN" sz="1800" b="1" dirty="0">
                <a:effectLst/>
                <a:latin typeface="Times New Roman" panose="02020603050405020304" pitchFamily="18" charset="0"/>
                <a:ea typeface="Calibri" panose="020F0502020204030204" pitchFamily="34" charset="0"/>
              </a:rPr>
              <a:t>Data Preparation and Cleaning</a:t>
            </a:r>
            <a:endParaRPr lang="en-IN" dirty="0"/>
          </a:p>
        </p:txBody>
      </p:sp>
    </p:spTree>
    <p:extLst>
      <p:ext uri="{BB962C8B-B14F-4D97-AF65-F5344CB8AC3E}">
        <p14:creationId xmlns:p14="http://schemas.microsoft.com/office/powerpoint/2010/main" val="86653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Processing: 1</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tretch>
            <a:fillRect/>
          </a:stretch>
        </p:blipFill>
        <p:spPr>
          <a:xfrm>
            <a:off x="1139952" y="1809750"/>
            <a:ext cx="10023348" cy="4160838"/>
          </a:xfrm>
        </p:spPr>
      </p:pic>
    </p:spTree>
    <p:extLst>
      <p:ext uri="{BB962C8B-B14F-4D97-AF65-F5344CB8AC3E}">
        <p14:creationId xmlns:p14="http://schemas.microsoft.com/office/powerpoint/2010/main" val="283108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pPr algn="l"/>
            <a:r>
              <a:rPr lang="en-US" dirty="0"/>
              <a:t>Processing: 2</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13" name="Content Placeholder 12">
            <a:extLst>
              <a:ext uri="{FF2B5EF4-FFF2-40B4-BE49-F238E27FC236}">
                <a16:creationId xmlns:a16="http://schemas.microsoft.com/office/drawing/2014/main" id="{0F4FD4BB-312F-7B81-637E-75F244C520A5}"/>
              </a:ext>
            </a:extLst>
          </p:cNvPr>
          <p:cNvPicPr>
            <a:picLocks noGrp="1" noChangeAspect="1"/>
          </p:cNvPicPr>
          <p:nvPr>
            <p:ph idx="1"/>
          </p:nvPr>
        </p:nvPicPr>
        <p:blipFill>
          <a:blip r:embed="rId2"/>
          <a:srcRect/>
          <a:stretch/>
        </p:blipFill>
        <p:spPr>
          <a:xfrm>
            <a:off x="1139952" y="1809750"/>
            <a:ext cx="10023348" cy="4160838"/>
          </a:xfrm>
        </p:spPr>
      </p:pic>
    </p:spTree>
    <p:extLst>
      <p:ext uri="{BB962C8B-B14F-4D97-AF65-F5344CB8AC3E}">
        <p14:creationId xmlns:p14="http://schemas.microsoft.com/office/powerpoint/2010/main" val="329642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484632" y="512064"/>
            <a:ext cx="9912096" cy="1014984"/>
          </a:xfrm>
        </p:spPr>
        <p:txBody>
          <a:bodyPr/>
          <a:lstStyle/>
          <a:p>
            <a:pPr algn="l"/>
            <a:r>
              <a:rPr lang="en-US" dirty="0"/>
              <a:t>Features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Team Vision</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ED70FFCB-85CA-9B94-38D8-FF135B1DE734}"/>
              </a:ext>
            </a:extLst>
          </p:cNvPr>
          <p:cNvSpPr>
            <a:spLocks noGrp="1"/>
          </p:cNvSpPr>
          <p:nvPr>
            <p:ph idx="1"/>
          </p:nvPr>
        </p:nvSpPr>
        <p:spPr/>
        <p:txBody>
          <a:bodyPr/>
          <a:lstStyle/>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Change in Energy Consumption: Annual percentage change in primary energy.</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Consumption: Fossil fuels, nuclear power, renewables, net exports, and total consumption.</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Global Energy Substitution: Energy from various sources (e.g., renewables, fossil fuels).</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Primary Energy Consumption: Total in TWh.</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Production: Fossil fuels, nuclear power, renewables, imports, and total production.</a:t>
            </a:r>
          </a:p>
          <a:p>
            <a:pPr marL="514350" lvl="0" indent="-514350" algn="just">
              <a:lnSpc>
                <a:spcPct val="107000"/>
              </a:lnSpc>
              <a:buFont typeface="+mj-lt"/>
              <a:buAutoNum type="arabicPeriod"/>
            </a:pPr>
            <a:r>
              <a:rPr lang="en-IN" sz="2400" dirty="0">
                <a:ea typeface="Tahoma" panose="020B0604030504040204" pitchFamily="34" charset="0"/>
                <a:cs typeface="Tahoma" panose="020B0604030504040204" pitchFamily="34" charset="0"/>
              </a:rPr>
              <a:t>Renewable Energy Share: Share of renewables in total consumption.</a:t>
            </a:r>
          </a:p>
        </p:txBody>
      </p:sp>
    </p:spTree>
    <p:extLst>
      <p:ext uri="{BB962C8B-B14F-4D97-AF65-F5344CB8AC3E}">
        <p14:creationId xmlns:p14="http://schemas.microsoft.com/office/powerpoint/2010/main" val="277870830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{292D2D17-C5D3-41E6-97E1-59F363D8ABDB}tf11429527_win32</Template>
  <TotalTime>123</TotalTime>
  <Words>592</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DM Sans Medium</vt:lpstr>
      <vt:lpstr>Karla</vt:lpstr>
      <vt:lpstr>Tahoma</vt:lpstr>
      <vt:lpstr>Times New Roman</vt:lpstr>
      <vt:lpstr>Univers Condensed Light</vt:lpstr>
      <vt:lpstr>Office Theme</vt:lpstr>
      <vt:lpstr>Energy Consumption and Production Analysis</vt:lpstr>
      <vt:lpstr>Agenda</vt:lpstr>
      <vt:lpstr>Meet our Team Vision</vt:lpstr>
      <vt:lpstr>Introduction </vt:lpstr>
      <vt:lpstr>Problem Statements </vt:lpstr>
      <vt:lpstr>Objectives of the Project</vt:lpstr>
      <vt:lpstr>Processing: 1</vt:lpstr>
      <vt:lpstr>Processing: 2</vt:lpstr>
      <vt:lpstr>Features</vt:lpstr>
      <vt:lpstr>Tools for Analysis</vt:lpstr>
      <vt:lpstr>Outcomes: 1</vt:lpstr>
      <vt:lpstr>Outcomes: 2</vt:lpstr>
      <vt:lpstr>Outcomes: 3</vt:lpstr>
      <vt:lpstr>Outcomes: 4</vt:lpstr>
      <vt:lpstr>Outcomes: 5</vt:lpstr>
      <vt:lpstr>Outcomes: 6</vt:lpstr>
      <vt:lpstr>Conclusion </vt:lpstr>
      <vt:lpstr>Sources of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shanu kumar</dc:creator>
  <cp:lastModifiedBy>shanu kumar</cp:lastModifiedBy>
  <cp:revision>9</cp:revision>
  <dcterms:created xsi:type="dcterms:W3CDTF">2024-08-04T19:17:00Z</dcterms:created>
  <dcterms:modified xsi:type="dcterms:W3CDTF">2024-08-04T21:20:54Z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