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5" r:id="rId9"/>
    <p:sldId id="266" r:id="rId10"/>
    <p:sldId id="267" r:id="rId11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165" d="100"/>
          <a:sy n="165" d="100"/>
        </p:scale>
        <p:origin x="936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9:22:54.63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6,'946'-6,"-940"6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3564" y="312539"/>
            <a:ext cx="4340810" cy="38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9098" y="1888166"/>
            <a:ext cx="777875" cy="1111250"/>
          </a:xfrm>
          <a:custGeom>
            <a:avLst/>
            <a:gdLst/>
            <a:ahLst/>
            <a:cxnLst/>
            <a:rect l="l" t="t" r="r" b="b"/>
            <a:pathLst>
              <a:path w="777875" h="1111250">
                <a:moveTo>
                  <a:pt x="555619" y="0"/>
                </a:moveTo>
                <a:lnTo>
                  <a:pt x="0" y="555604"/>
                </a:lnTo>
                <a:lnTo>
                  <a:pt x="555619" y="1111197"/>
                </a:lnTo>
                <a:lnTo>
                  <a:pt x="777633" y="889182"/>
                </a:lnTo>
                <a:lnTo>
                  <a:pt x="777633" y="222019"/>
                </a:lnTo>
                <a:lnTo>
                  <a:pt x="555619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00836" y="2575346"/>
            <a:ext cx="1111250" cy="713105"/>
            <a:chOff x="2600836" y="2575346"/>
            <a:chExt cx="1111250" cy="713105"/>
          </a:xfrm>
        </p:grpSpPr>
        <p:sp>
          <p:nvSpPr>
            <p:cNvPr id="4" name="object 4"/>
            <p:cNvSpPr/>
            <p:nvPr/>
          </p:nvSpPr>
          <p:spPr>
            <a:xfrm>
              <a:off x="2787598" y="2747223"/>
              <a:ext cx="924560" cy="541020"/>
            </a:xfrm>
            <a:custGeom>
              <a:avLst/>
              <a:gdLst/>
              <a:ahLst/>
              <a:cxnLst/>
              <a:rect l="l" t="t" r="r" b="b"/>
              <a:pathLst>
                <a:path w="924560" h="541020">
                  <a:moveTo>
                    <a:pt x="540695" y="0"/>
                  </a:moveTo>
                  <a:lnTo>
                    <a:pt x="0" y="540723"/>
                  </a:lnTo>
                  <a:lnTo>
                    <a:pt x="767438" y="540723"/>
                  </a:lnTo>
                  <a:lnTo>
                    <a:pt x="924435" y="383724"/>
                  </a:lnTo>
                  <a:lnTo>
                    <a:pt x="54069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0836" y="2575346"/>
              <a:ext cx="758190" cy="713105"/>
            </a:xfrm>
            <a:custGeom>
              <a:avLst/>
              <a:gdLst/>
              <a:ahLst/>
              <a:cxnLst/>
              <a:rect l="l" t="t" r="r" b="b"/>
              <a:pathLst>
                <a:path w="758189" h="713104">
                  <a:moveTo>
                    <a:pt x="555580" y="0"/>
                  </a:moveTo>
                  <a:lnTo>
                    <a:pt x="0" y="556402"/>
                  </a:lnTo>
                  <a:lnTo>
                    <a:pt x="156815" y="712600"/>
                  </a:lnTo>
                  <a:lnTo>
                    <a:pt x="247504" y="712600"/>
                  </a:lnTo>
                  <a:lnTo>
                    <a:pt x="757845" y="202250"/>
                  </a:lnTo>
                  <a:lnTo>
                    <a:pt x="55558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5001" y="2205383"/>
            <a:ext cx="1845310" cy="1082675"/>
          </a:xfrm>
          <a:custGeom>
            <a:avLst/>
            <a:gdLst/>
            <a:ahLst/>
            <a:cxnLst/>
            <a:rect l="l" t="t" r="r" b="b"/>
            <a:pathLst>
              <a:path w="1845310" h="1082675">
                <a:moveTo>
                  <a:pt x="922842" y="0"/>
                </a:moveTo>
                <a:lnTo>
                  <a:pt x="0" y="922447"/>
                </a:lnTo>
                <a:lnTo>
                  <a:pt x="160181" y="1082563"/>
                </a:lnTo>
                <a:lnTo>
                  <a:pt x="1684849" y="1082563"/>
                </a:lnTo>
                <a:lnTo>
                  <a:pt x="1844893" y="922447"/>
                </a:lnTo>
                <a:lnTo>
                  <a:pt x="92284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2" y="0"/>
            <a:ext cx="749300" cy="801370"/>
          </a:xfrm>
          <a:custGeom>
            <a:avLst/>
            <a:gdLst/>
            <a:ahLst/>
            <a:cxnLst/>
            <a:rect l="l" t="t" r="r" b="b"/>
            <a:pathLst>
              <a:path w="749300" h="801370">
                <a:moveTo>
                  <a:pt x="610284" y="0"/>
                </a:moveTo>
                <a:lnTo>
                  <a:pt x="0" y="0"/>
                </a:lnTo>
                <a:lnTo>
                  <a:pt x="0" y="714296"/>
                </a:lnTo>
                <a:lnTo>
                  <a:pt x="86618" y="800968"/>
                </a:lnTo>
                <a:lnTo>
                  <a:pt x="749176" y="138805"/>
                </a:lnTo>
                <a:lnTo>
                  <a:pt x="61028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236" y="852469"/>
            <a:ext cx="3011714" cy="153888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spcBef>
                <a:spcPts val="480"/>
              </a:spcBef>
            </a:pPr>
            <a:r>
              <a:rPr lang="en-IN" sz="24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Smart Dual Axis </a:t>
            </a:r>
            <a:br>
              <a:rPr lang="en-IN" sz="24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Solar Tracker </a:t>
            </a:r>
            <a:b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  <a:t>       </a:t>
            </a:r>
            <a:r>
              <a:rPr lang="en-IN" sz="1400" b="1" i="1" dirty="0">
                <a:latin typeface="Aptos" panose="020B0004020202020204" pitchFamily="34" charset="0"/>
                <a:cs typeface="Times New Roman" panose="02020603050405020304" pitchFamily="18" charset="0"/>
              </a:rPr>
              <a:t>powered by </a:t>
            </a:r>
            <a:b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solidFill>
                  <a:srgbClr val="00B05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Arduino Uno</a:t>
            </a:r>
            <a:endParaRPr sz="2400" dirty="0">
              <a:solidFill>
                <a:srgbClr val="00B05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24293" y="0"/>
            <a:ext cx="2925445" cy="2998470"/>
            <a:chOff x="2924293" y="0"/>
            <a:chExt cx="2925445" cy="29984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293" y="1296567"/>
              <a:ext cx="1701777" cy="17017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136" y="0"/>
              <a:ext cx="2072975" cy="2367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449" y="346792"/>
            <a:ext cx="2922656" cy="2427980"/>
            <a:chOff x="2924449" y="346792"/>
            <a:chExt cx="2922656" cy="2427980"/>
          </a:xfrm>
        </p:grpSpPr>
        <p:sp>
          <p:nvSpPr>
            <p:cNvPr id="3" name="object 3"/>
            <p:cNvSpPr/>
            <p:nvPr/>
          </p:nvSpPr>
          <p:spPr>
            <a:xfrm>
              <a:off x="3569360" y="713562"/>
              <a:ext cx="2277745" cy="2061210"/>
            </a:xfrm>
            <a:custGeom>
              <a:avLst/>
              <a:gdLst/>
              <a:ahLst/>
              <a:cxnLst/>
              <a:rect l="l" t="t" r="r" b="b"/>
              <a:pathLst>
                <a:path w="2277745" h="2061210">
                  <a:moveTo>
                    <a:pt x="940117" y="1208417"/>
                  </a:moveTo>
                  <a:lnTo>
                    <a:pt x="556412" y="824699"/>
                  </a:lnTo>
                  <a:lnTo>
                    <a:pt x="0" y="1380299"/>
                  </a:lnTo>
                  <a:lnTo>
                    <a:pt x="384530" y="1764030"/>
                  </a:lnTo>
                  <a:lnTo>
                    <a:pt x="940117" y="1208417"/>
                  </a:lnTo>
                  <a:close/>
                </a:path>
                <a:path w="2277745" h="2061210">
                  <a:moveTo>
                    <a:pt x="2277376" y="396887"/>
                  </a:moveTo>
                  <a:lnTo>
                    <a:pt x="1880641" y="0"/>
                  </a:lnTo>
                  <a:lnTo>
                    <a:pt x="850112" y="1030922"/>
                  </a:lnTo>
                  <a:lnTo>
                    <a:pt x="1880641" y="2061057"/>
                  </a:lnTo>
                  <a:lnTo>
                    <a:pt x="2277376" y="1664474"/>
                  </a:lnTo>
                  <a:lnTo>
                    <a:pt x="2277376" y="396887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66567" y="1037983"/>
              <a:ext cx="989965" cy="1086485"/>
            </a:xfrm>
            <a:custGeom>
              <a:avLst/>
              <a:gdLst/>
              <a:ahLst/>
              <a:cxnLst/>
              <a:rect l="l" t="t" r="r" b="b"/>
              <a:pathLst>
                <a:path w="989964" h="1086485">
                  <a:moveTo>
                    <a:pt x="955941" y="61429"/>
                  </a:moveTo>
                  <a:lnTo>
                    <a:pt x="894486" y="0"/>
                  </a:lnTo>
                  <a:lnTo>
                    <a:pt x="0" y="893686"/>
                  </a:lnTo>
                  <a:lnTo>
                    <a:pt x="62230" y="955929"/>
                  </a:lnTo>
                  <a:lnTo>
                    <a:pt x="955941" y="61429"/>
                  </a:lnTo>
                  <a:close/>
                </a:path>
                <a:path w="989964" h="1086485">
                  <a:moveTo>
                    <a:pt x="989584" y="530656"/>
                  </a:moveTo>
                  <a:lnTo>
                    <a:pt x="787323" y="328409"/>
                  </a:lnTo>
                  <a:lnTo>
                    <a:pt x="231736" y="883996"/>
                  </a:lnTo>
                  <a:lnTo>
                    <a:pt x="433971" y="1086269"/>
                  </a:lnTo>
                  <a:lnTo>
                    <a:pt x="989584" y="530656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4449" y="346792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282717" y="0"/>
                  </a:moveTo>
                  <a:lnTo>
                    <a:pt x="0" y="282726"/>
                  </a:lnTo>
                  <a:lnTo>
                    <a:pt x="282717" y="566251"/>
                  </a:lnTo>
                  <a:lnTo>
                    <a:pt x="566272" y="282726"/>
                  </a:lnTo>
                  <a:lnTo>
                    <a:pt x="28271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120728" y="367350"/>
              <a:ext cx="1200150" cy="566420"/>
            </a:xfrm>
            <a:custGeom>
              <a:avLst/>
              <a:gdLst/>
              <a:ahLst/>
              <a:cxnLst/>
              <a:rect l="l" t="t" r="r" b="b"/>
              <a:pathLst>
                <a:path w="1200150" h="566419">
                  <a:moveTo>
                    <a:pt x="566254" y="282727"/>
                  </a:moveTo>
                  <a:lnTo>
                    <a:pt x="282727" y="0"/>
                  </a:lnTo>
                  <a:lnTo>
                    <a:pt x="0" y="282727"/>
                  </a:lnTo>
                  <a:lnTo>
                    <a:pt x="282727" y="566254"/>
                  </a:lnTo>
                  <a:lnTo>
                    <a:pt x="566254" y="282727"/>
                  </a:lnTo>
                  <a:close/>
                </a:path>
                <a:path w="1200150" h="566419">
                  <a:moveTo>
                    <a:pt x="1199908" y="282727"/>
                  </a:moveTo>
                  <a:lnTo>
                    <a:pt x="916774" y="0"/>
                  </a:lnTo>
                  <a:lnTo>
                    <a:pt x="633679" y="282727"/>
                  </a:lnTo>
                  <a:lnTo>
                    <a:pt x="916774" y="566254"/>
                  </a:lnTo>
                  <a:lnTo>
                    <a:pt x="1199908" y="282727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3571" y="353462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283524" y="0"/>
                  </a:moveTo>
                  <a:lnTo>
                    <a:pt x="0" y="282726"/>
                  </a:lnTo>
                  <a:lnTo>
                    <a:pt x="283524" y="566251"/>
                  </a:lnTo>
                  <a:lnTo>
                    <a:pt x="566287" y="282726"/>
                  </a:lnTo>
                  <a:lnTo>
                    <a:pt x="283524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93186" y="734517"/>
            <a:ext cx="1753058" cy="12926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50" b="1" spc="125" dirty="0"/>
              <a:t>Thank</a:t>
            </a:r>
            <a:br>
              <a:rPr lang="en-IN" sz="4150" b="1" spc="125" dirty="0"/>
            </a:br>
            <a:r>
              <a:rPr lang="en-IN" sz="4150" b="1" spc="125" dirty="0"/>
              <a:t>   You</a:t>
            </a:r>
            <a:endParaRPr sz="4150" b="1" dirty="0"/>
          </a:p>
        </p:txBody>
      </p:sp>
      <p:sp>
        <p:nvSpPr>
          <p:cNvPr id="16" name="object 16"/>
          <p:cNvSpPr/>
          <p:nvPr/>
        </p:nvSpPr>
        <p:spPr>
          <a:xfrm>
            <a:off x="793750" y="2257425"/>
            <a:ext cx="1927225" cy="30480"/>
          </a:xfrm>
          <a:custGeom>
            <a:avLst/>
            <a:gdLst/>
            <a:ahLst/>
            <a:cxnLst/>
            <a:rect l="l" t="t" r="r" b="b"/>
            <a:pathLst>
              <a:path w="1927225" h="30480">
                <a:moveTo>
                  <a:pt x="1927110" y="0"/>
                </a:moveTo>
                <a:lnTo>
                  <a:pt x="0" y="0"/>
                </a:lnTo>
                <a:lnTo>
                  <a:pt x="0" y="30441"/>
                </a:lnTo>
                <a:lnTo>
                  <a:pt x="1927110" y="30441"/>
                </a:lnTo>
                <a:lnTo>
                  <a:pt x="1927110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3" y="711465"/>
                  </a:lnTo>
                  <a:lnTo>
                    <a:pt x="612023" y="55995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7" y="1154477"/>
                </a:lnTo>
                <a:lnTo>
                  <a:pt x="1030937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105"/>
              </a:spcBef>
            </a:pPr>
            <a:r>
              <a:rPr sz="2150" spc="80" dirty="0"/>
              <a:t>Introduction</a:t>
            </a:r>
            <a:endParaRPr sz="2150" dirty="0"/>
          </a:p>
        </p:txBody>
      </p:sp>
      <p:sp>
        <p:nvSpPr>
          <p:cNvPr id="11" name="object 11"/>
          <p:cNvSpPr txBox="1"/>
          <p:nvPr/>
        </p:nvSpPr>
        <p:spPr>
          <a:xfrm>
            <a:off x="1160032" y="1009056"/>
            <a:ext cx="2716288" cy="1333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3664" algn="l">
              <a:lnSpc>
                <a:spcPct val="100899"/>
              </a:lnSpc>
              <a:spcBef>
                <a:spcPts val="95"/>
              </a:spcBef>
              <a:tabLst>
                <a:tab pos="1054100" algn="l"/>
              </a:tabLst>
            </a:pPr>
            <a:r>
              <a:rPr lang="en-IN" sz="12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lang="en-IN"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400" spc="-25" dirty="0">
                <a:solidFill>
                  <a:srgbClr val="00B0F0"/>
                </a:solidFill>
                <a:latin typeface="Tahoma"/>
                <a:cs typeface="Tahoma"/>
              </a:rPr>
              <a:t>importance</a:t>
            </a:r>
            <a:r>
              <a:rPr lang="en-IN"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lang="en-IN" sz="12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solar</a:t>
            </a:r>
            <a:r>
              <a:rPr sz="12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energy</a:t>
            </a:r>
            <a:r>
              <a:rPr sz="12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increasing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due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i="1" spc="-10" dirty="0">
                <a:solidFill>
                  <a:srgbClr val="00B0F0"/>
                </a:solidFill>
                <a:latin typeface="Trebuchet MS"/>
                <a:cs typeface="Lucida Sans Unicode" panose="020B0602030504020204" pitchFamily="34" charset="0"/>
              </a:rPr>
              <a:t>sustainability</a:t>
            </a:r>
            <a:r>
              <a:rPr sz="1200" i="1" spc="-10" dirty="0">
                <a:solidFill>
                  <a:srgbClr val="FFFFFF"/>
                </a:solidFill>
                <a:latin typeface="Trebuchet MS"/>
                <a:cs typeface="Lucida Sans Unicode" panose="020B0602030504020204" pitchFamily="34" charset="0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lang="en-IN"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effectiveness.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presentation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focuses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Smart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Dual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Axis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Solar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Tracker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powered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1200" i="1" spc="30" dirty="0">
                <a:solidFill>
                  <a:srgbClr val="00B0F0"/>
                </a:solidFill>
                <a:latin typeface="Trebuchet MS"/>
                <a:cs typeface="Lucida Sans Unicode" panose="020B0602030504020204" pitchFamily="34" charset="0"/>
              </a:rPr>
              <a:t>Arduino</a:t>
            </a:r>
            <a:r>
              <a:rPr sz="1200" i="1" spc="40" dirty="0">
                <a:solidFill>
                  <a:srgbClr val="00B0F0"/>
                </a:solidFill>
                <a:latin typeface="Trebuchet MS"/>
                <a:cs typeface="Lucida Sans Unicode" panose="020B0602030504020204" pitchFamily="34" charset="0"/>
              </a:rPr>
              <a:t> </a:t>
            </a:r>
            <a:r>
              <a:rPr sz="1200" i="1" spc="70" dirty="0">
                <a:solidFill>
                  <a:srgbClr val="00B0F0"/>
                </a:solidFill>
                <a:latin typeface="Trebuchet MS"/>
                <a:cs typeface="Lucida Sans Unicode" panose="020B0602030504020204" pitchFamily="34" charset="0"/>
              </a:rPr>
              <a:t>Uno</a:t>
            </a:r>
            <a:r>
              <a:rPr sz="1200" i="1" spc="40" dirty="0">
                <a:solidFill>
                  <a:srgbClr val="00B0F0"/>
                </a:solidFill>
                <a:latin typeface="Trebuchet MS"/>
                <a:cs typeface="Lucida Sans Unicode" panose="020B0602030504020204" pitchFamily="34" charset="0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Microcontroller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optimizing</a:t>
            </a:r>
            <a:r>
              <a:rPr sz="12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solar</a:t>
            </a:r>
            <a:r>
              <a:rPr sz="12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energy</a:t>
            </a:r>
            <a:r>
              <a:rPr sz="12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generation.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512" y="219284"/>
            <a:ext cx="1235075" cy="3068955"/>
            <a:chOff x="1512" y="219284"/>
            <a:chExt cx="1235075" cy="3068955"/>
          </a:xfrm>
        </p:grpSpPr>
        <p:sp>
          <p:nvSpPr>
            <p:cNvPr id="14" name="object 14"/>
            <p:cNvSpPr/>
            <p:nvPr/>
          </p:nvSpPr>
          <p:spPr>
            <a:xfrm>
              <a:off x="1512" y="219284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3" y="711465"/>
                  </a:lnTo>
                  <a:lnTo>
                    <a:pt x="612023" y="55995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7" y="1154477"/>
                </a:lnTo>
                <a:lnTo>
                  <a:pt x="1030937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3564" y="312539"/>
            <a:ext cx="4340810" cy="34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50" dirty="0"/>
              <a:t>Solar</a:t>
            </a:r>
            <a:r>
              <a:rPr sz="2150" spc="160" dirty="0"/>
              <a:t> </a:t>
            </a:r>
            <a:r>
              <a:rPr sz="2150" dirty="0"/>
              <a:t>Energy</a:t>
            </a:r>
            <a:r>
              <a:rPr sz="2150" spc="155" dirty="0"/>
              <a:t> </a:t>
            </a:r>
            <a:r>
              <a:rPr sz="2150" spc="40" dirty="0"/>
              <a:t>Overview</a:t>
            </a:r>
            <a:endParaRPr sz="2150" dirty="0"/>
          </a:p>
        </p:txBody>
      </p:sp>
      <p:sp>
        <p:nvSpPr>
          <p:cNvPr id="11" name="object 11"/>
          <p:cNvSpPr txBox="1"/>
          <p:nvPr/>
        </p:nvSpPr>
        <p:spPr>
          <a:xfrm>
            <a:off x="1326744" y="924136"/>
            <a:ext cx="2077720" cy="15204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8740" algn="l">
              <a:lnSpc>
                <a:spcPct val="100899"/>
              </a:lnSpc>
              <a:spcBef>
                <a:spcPts val="95"/>
              </a:spcBef>
              <a:tabLst>
                <a:tab pos="1681480" algn="l"/>
              </a:tabLst>
            </a:pP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en-IN"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renewable</a:t>
            </a:r>
            <a:r>
              <a:rPr lang="en-IN" sz="9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sz="1200" spc="-7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harnesses</a:t>
            </a:r>
            <a:r>
              <a:rPr sz="1200" spc="-6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</a:t>
            </a:r>
            <a:r>
              <a:rPr sz="1200" spc="-6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200" spc="-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i="1" spc="35" dirty="0">
                <a:solidFill>
                  <a:srgbClr val="00B0F0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</a:t>
            </a:r>
            <a:r>
              <a:rPr sz="1200" i="1" spc="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electricity.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</a:t>
            </a:r>
            <a:r>
              <a:rPr sz="1200" spc="-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reduces</a:t>
            </a:r>
            <a:r>
              <a:rPr sz="1200" spc="-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carbon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emissions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sustainable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solution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future.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47538" y="720737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512" y="219284"/>
            <a:ext cx="1235075" cy="3068955"/>
            <a:chOff x="1512" y="219284"/>
            <a:chExt cx="1235075" cy="3068955"/>
          </a:xfrm>
        </p:grpSpPr>
        <p:sp>
          <p:nvSpPr>
            <p:cNvPr id="14" name="object 14"/>
            <p:cNvSpPr/>
            <p:nvPr/>
          </p:nvSpPr>
          <p:spPr>
            <a:xfrm>
              <a:off x="1512" y="219284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0"/>
            <a:ext cx="820419" cy="853440"/>
          </a:xfrm>
          <a:custGeom>
            <a:avLst/>
            <a:gdLst/>
            <a:ahLst/>
            <a:cxnLst/>
            <a:rect l="l" t="t" r="r" b="b"/>
            <a:pathLst>
              <a:path w="820419" h="853440">
                <a:moveTo>
                  <a:pt x="522570" y="0"/>
                </a:moveTo>
                <a:lnTo>
                  <a:pt x="6352" y="0"/>
                </a:lnTo>
                <a:lnTo>
                  <a:pt x="0" y="6352"/>
                </a:lnTo>
                <a:lnTo>
                  <a:pt x="0" y="588634"/>
                </a:lnTo>
                <a:lnTo>
                  <a:pt x="264461" y="853095"/>
                </a:lnTo>
                <a:lnTo>
                  <a:pt x="820067" y="297490"/>
                </a:lnTo>
                <a:lnTo>
                  <a:pt x="522570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0"/>
            <a:ext cx="2413000" cy="3288029"/>
            <a:chOff x="1512" y="0"/>
            <a:chExt cx="2413000" cy="3288029"/>
          </a:xfrm>
        </p:grpSpPr>
        <p:sp>
          <p:nvSpPr>
            <p:cNvPr id="4" name="object 4"/>
            <p:cNvSpPr/>
            <p:nvPr/>
          </p:nvSpPr>
          <p:spPr>
            <a:xfrm>
              <a:off x="317647" y="2034374"/>
              <a:ext cx="2061210" cy="1254125"/>
            </a:xfrm>
            <a:custGeom>
              <a:avLst/>
              <a:gdLst/>
              <a:ahLst/>
              <a:cxnLst/>
              <a:rect l="l" t="t" r="r" b="b"/>
              <a:pathLst>
                <a:path w="2061210" h="1254125">
                  <a:moveTo>
                    <a:pt x="1030922" y="0"/>
                  </a:moveTo>
                  <a:lnTo>
                    <a:pt x="0" y="1030520"/>
                  </a:lnTo>
                  <a:lnTo>
                    <a:pt x="223138" y="1253572"/>
                  </a:lnTo>
                  <a:lnTo>
                    <a:pt x="1838087" y="1253572"/>
                  </a:lnTo>
                  <a:lnTo>
                    <a:pt x="2061054" y="1030520"/>
                  </a:lnTo>
                  <a:lnTo>
                    <a:pt x="1030922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" y="957239"/>
              <a:ext cx="1294765" cy="2061210"/>
            </a:xfrm>
            <a:custGeom>
              <a:avLst/>
              <a:gdLst/>
              <a:ahLst/>
              <a:cxnLst/>
              <a:rect l="l" t="t" r="r" b="b"/>
              <a:pathLst>
                <a:path w="1294765" h="2061210">
                  <a:moveTo>
                    <a:pt x="263949" y="0"/>
                  </a:moveTo>
                  <a:lnTo>
                    <a:pt x="0" y="264053"/>
                  </a:lnTo>
                  <a:lnTo>
                    <a:pt x="0" y="1797205"/>
                  </a:lnTo>
                  <a:lnTo>
                    <a:pt x="263949" y="2061054"/>
                  </a:lnTo>
                  <a:lnTo>
                    <a:pt x="1294482" y="1030925"/>
                  </a:lnTo>
                  <a:lnTo>
                    <a:pt x="26394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321" y="0"/>
              <a:ext cx="2036670" cy="193353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3564" y="312539"/>
            <a:ext cx="4340810" cy="726935"/>
          </a:xfrm>
          <a:prstGeom prst="rect">
            <a:avLst/>
          </a:prstGeom>
        </p:spPr>
        <p:txBody>
          <a:bodyPr vert="horz" wrap="square" lIns="0" tIns="64585" rIns="0" bIns="0" rtlCol="0">
            <a:spAutoFit/>
          </a:bodyPr>
          <a:lstStyle/>
          <a:p>
            <a:pPr marL="1515110">
              <a:lnSpc>
                <a:spcPct val="100000"/>
              </a:lnSpc>
              <a:spcBef>
                <a:spcPts val="135"/>
              </a:spcBef>
            </a:pPr>
            <a:r>
              <a:rPr sz="2150" spc="130" dirty="0"/>
              <a:t>Dual</a:t>
            </a:r>
            <a:r>
              <a:rPr sz="2150" spc="20" dirty="0"/>
              <a:t> </a:t>
            </a:r>
            <a:r>
              <a:rPr sz="2150" spc="95" dirty="0"/>
              <a:t>Axis</a:t>
            </a:r>
            <a:r>
              <a:rPr sz="2150" spc="90" dirty="0"/>
              <a:t> </a:t>
            </a:r>
            <a:r>
              <a:rPr sz="2150" spc="85" dirty="0"/>
              <a:t>Solar</a:t>
            </a:r>
            <a:r>
              <a:rPr sz="2150" spc="-10" dirty="0"/>
              <a:t> </a:t>
            </a:r>
            <a:r>
              <a:rPr sz="2150" spc="40" dirty="0"/>
              <a:t>Tracker</a:t>
            </a:r>
            <a:endParaRPr sz="2150" dirty="0"/>
          </a:p>
        </p:txBody>
      </p:sp>
      <p:sp>
        <p:nvSpPr>
          <p:cNvPr id="9" name="object 9"/>
          <p:cNvSpPr txBox="1"/>
          <p:nvPr/>
        </p:nvSpPr>
        <p:spPr>
          <a:xfrm>
            <a:off x="2746578" y="1352013"/>
            <a:ext cx="2219960" cy="14893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  <a:tabLst>
                <a:tab pos="588645" algn="l"/>
              </a:tabLst>
            </a:pPr>
            <a:r>
              <a:rPr lang="en-IN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dual axis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tracker 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designed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sun's</a:t>
            </a:r>
            <a:r>
              <a:rPr sz="1200" spc="-4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200" spc="-4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i="1" spc="-10" dirty="0">
                <a:solidFill>
                  <a:srgbClr val="00B0F0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horizontal</a:t>
            </a:r>
            <a:r>
              <a:rPr sz="1200" i="1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i="1" spc="-10" dirty="0">
                <a:solidFill>
                  <a:srgbClr val="00B0F0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vertical</a:t>
            </a:r>
            <a:r>
              <a:rPr sz="1200" i="1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directions,</a:t>
            </a:r>
            <a:r>
              <a:rPr sz="12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maximizing</a:t>
            </a:r>
            <a:r>
              <a:rPr sz="12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 energy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capture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throughout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day.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technology</a:t>
            </a:r>
            <a:r>
              <a:rPr sz="1200" spc="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significantly</a:t>
            </a:r>
            <a:r>
              <a:rPr sz="1200" spc="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</a:t>
            </a:r>
            <a:r>
              <a:rPr sz="1200" spc="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 output.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2150" y="1114424"/>
            <a:ext cx="1551098" cy="45719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5150" y="219774"/>
            <a:ext cx="4584069" cy="34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150" spc="75" dirty="0"/>
              <a:t>Diagram of Dual Axis Solar Tracker</a:t>
            </a:r>
            <a:endParaRPr sz="2150" dirty="0"/>
          </a:p>
        </p:txBody>
      </p:sp>
      <p:sp>
        <p:nvSpPr>
          <p:cNvPr id="12" name="object 12"/>
          <p:cNvSpPr/>
          <p:nvPr/>
        </p:nvSpPr>
        <p:spPr>
          <a:xfrm>
            <a:off x="1936750" y="657224"/>
            <a:ext cx="2970530" cy="45719"/>
          </a:xfrm>
          <a:custGeom>
            <a:avLst/>
            <a:gdLst/>
            <a:ahLst/>
            <a:cxnLst/>
            <a:rect l="l" t="t" r="r" b="b"/>
            <a:pathLst>
              <a:path w="1294130" h="30480">
                <a:moveTo>
                  <a:pt x="1293863" y="0"/>
                </a:moveTo>
                <a:lnTo>
                  <a:pt x="0" y="0"/>
                </a:lnTo>
                <a:lnTo>
                  <a:pt x="0" y="30454"/>
                </a:lnTo>
                <a:lnTo>
                  <a:pt x="1293863" y="30454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B3BEE3-A1EF-2F00-6315-855B58571A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5" r="182"/>
          <a:stretch/>
        </p:blipFill>
        <p:spPr>
          <a:xfrm>
            <a:off x="107950" y="906569"/>
            <a:ext cx="5334000" cy="2169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928943-9977-E9CA-E14F-1EA9A5AA7714}"/>
              </a:ext>
            </a:extLst>
          </p:cNvPr>
          <p:cNvSpPr txBox="1"/>
          <p:nvPr/>
        </p:nvSpPr>
        <p:spPr>
          <a:xfrm>
            <a:off x="3841750" y="111442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LDR Sensor(Light </a:t>
            </a:r>
          </a:p>
          <a:p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Dependent Resistors)</a:t>
            </a:r>
            <a:endParaRPr lang="en-GB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EBB1A4-51A4-0217-B6C1-BB4C35EC0213}"/>
              </a:ext>
            </a:extLst>
          </p:cNvPr>
          <p:cNvSpPr/>
          <p:nvPr/>
        </p:nvSpPr>
        <p:spPr>
          <a:xfrm>
            <a:off x="3841750" y="1114425"/>
            <a:ext cx="1371600" cy="41148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D162BE-4F3B-BF62-7FF3-52641C5E11D3}"/>
              </a:ext>
            </a:extLst>
          </p:cNvPr>
          <p:cNvCxnSpPr>
            <a:cxnSpLocks/>
          </p:cNvCxnSpPr>
          <p:nvPr/>
        </p:nvCxnSpPr>
        <p:spPr>
          <a:xfrm flipH="1">
            <a:off x="2789555" y="1038225"/>
            <a:ext cx="44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1A6DBB-DAF5-D819-CDC3-806D631FD713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3232150" y="1314480"/>
            <a:ext cx="609600" cy="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4BAAD0-E997-17AE-C876-3E10D51A8CCD}"/>
              </a:ext>
            </a:extLst>
          </p:cNvPr>
          <p:cNvCxnSpPr/>
          <p:nvPr/>
        </p:nvCxnSpPr>
        <p:spPr>
          <a:xfrm flipV="1">
            <a:off x="3232150" y="1038225"/>
            <a:ext cx="0" cy="27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AB3986-6397-F00D-EB40-A5A8E57D5243}"/>
              </a:ext>
            </a:extLst>
          </p:cNvPr>
          <p:cNvSpPr txBox="1"/>
          <p:nvPr/>
        </p:nvSpPr>
        <p:spPr>
          <a:xfrm>
            <a:off x="3841750" y="1842326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Arduino Uno</a:t>
            </a:r>
            <a:endParaRPr lang="en-GB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29222B-DF10-4001-2D8C-8560B3CA3203}"/>
              </a:ext>
            </a:extLst>
          </p:cNvPr>
          <p:cNvSpPr/>
          <p:nvPr/>
        </p:nvSpPr>
        <p:spPr>
          <a:xfrm>
            <a:off x="3841750" y="1835593"/>
            <a:ext cx="914400" cy="25759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151569-91A5-4822-ED21-86AD047349FC}"/>
              </a:ext>
            </a:extLst>
          </p:cNvPr>
          <p:cNvCxnSpPr>
            <a:cxnSpLocks/>
          </p:cNvCxnSpPr>
          <p:nvPr/>
        </p:nvCxnSpPr>
        <p:spPr>
          <a:xfrm flipH="1">
            <a:off x="2851150" y="184232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54C915-5118-D88B-30C0-6D4F2DC6AB79}"/>
              </a:ext>
            </a:extLst>
          </p:cNvPr>
          <p:cNvCxnSpPr>
            <a:cxnSpLocks/>
          </p:cNvCxnSpPr>
          <p:nvPr/>
        </p:nvCxnSpPr>
        <p:spPr>
          <a:xfrm flipH="1">
            <a:off x="3460750" y="1967231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CDDA3F-9736-53E8-2270-2B6A011E7DB3}"/>
              </a:ext>
            </a:extLst>
          </p:cNvPr>
          <p:cNvCxnSpPr/>
          <p:nvPr/>
        </p:nvCxnSpPr>
        <p:spPr>
          <a:xfrm>
            <a:off x="3460750" y="1842326"/>
            <a:ext cx="0" cy="12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85EF6F4-9ED7-4A15-7F15-E460D2A75145}"/>
              </a:ext>
            </a:extLst>
          </p:cNvPr>
          <p:cNvSpPr/>
          <p:nvPr/>
        </p:nvSpPr>
        <p:spPr>
          <a:xfrm>
            <a:off x="469901" y="1143029"/>
            <a:ext cx="1009648" cy="41148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2ADBF9-3913-3EB0-423D-4599FAC2BD68}"/>
              </a:ext>
            </a:extLst>
          </p:cNvPr>
          <p:cNvSpPr txBox="1"/>
          <p:nvPr/>
        </p:nvSpPr>
        <p:spPr>
          <a:xfrm>
            <a:off x="646430" y="115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10K</a:t>
            </a:r>
            <a:r>
              <a:rPr lang="el-G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Ω</a:t>
            </a:r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Resistors</a:t>
            </a:r>
            <a:endParaRPr lang="en-GB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D41A3E-EBC7-42BD-AA45-ECF1D275A456}"/>
              </a:ext>
            </a:extLst>
          </p:cNvPr>
          <p:cNvCxnSpPr>
            <a:cxnSpLocks/>
          </p:cNvCxnSpPr>
          <p:nvPr/>
        </p:nvCxnSpPr>
        <p:spPr>
          <a:xfrm>
            <a:off x="1479550" y="1343025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92749A-5D63-0BF5-479B-0B54F586F3AA}"/>
              </a:ext>
            </a:extLst>
          </p:cNvPr>
          <p:cNvSpPr txBox="1"/>
          <p:nvPr/>
        </p:nvSpPr>
        <p:spPr>
          <a:xfrm>
            <a:off x="636269" y="2333625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Servo Motor</a:t>
            </a:r>
            <a:endParaRPr lang="en-GB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AE852D-8D01-73BF-A931-E7BA8CD63AAA}"/>
              </a:ext>
            </a:extLst>
          </p:cNvPr>
          <p:cNvSpPr/>
          <p:nvPr/>
        </p:nvSpPr>
        <p:spPr>
          <a:xfrm>
            <a:off x="565150" y="2257425"/>
            <a:ext cx="1009648" cy="41148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436D6E-C8E8-C8A1-3383-D0A810719393}"/>
              </a:ext>
            </a:extLst>
          </p:cNvPr>
          <p:cNvCxnSpPr>
            <a:cxnSpLocks/>
          </p:cNvCxnSpPr>
          <p:nvPr/>
        </p:nvCxnSpPr>
        <p:spPr>
          <a:xfrm>
            <a:off x="1574798" y="2463165"/>
            <a:ext cx="1276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owchart of dual axis solar tracker. ">
            <a:extLst>
              <a:ext uri="{FF2B5EF4-FFF2-40B4-BE49-F238E27FC236}">
                <a16:creationId xmlns:a16="http://schemas.microsoft.com/office/drawing/2014/main" id="{0F8C0E0F-278D-4D8C-800B-90987272A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88"/>
          <a:stretch/>
        </p:blipFill>
        <p:spPr bwMode="auto">
          <a:xfrm>
            <a:off x="727076" y="1343025"/>
            <a:ext cx="2047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lowchart of dual axis solar tracker. ">
            <a:extLst>
              <a:ext uri="{FF2B5EF4-FFF2-40B4-BE49-F238E27FC236}">
                <a16:creationId xmlns:a16="http://schemas.microsoft.com/office/drawing/2014/main" id="{860994F2-3C67-C18E-B2D6-3E578EDF5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88"/>
          <a:stretch/>
        </p:blipFill>
        <p:spPr bwMode="auto">
          <a:xfrm>
            <a:off x="2774951" y="1343025"/>
            <a:ext cx="2047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C63D6E-7F8F-E789-23F4-3B4B20485928}"/>
                  </a:ext>
                </a:extLst>
              </p14:cNvPr>
              <p14:cNvContentPartPr/>
              <p14:nvPr/>
            </p14:nvContentPartPr>
            <p14:xfrm>
              <a:off x="3249840" y="1426740"/>
              <a:ext cx="343080" cy="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C63D6E-7F8F-E789-23F4-3B4B204859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5840" y="1318740"/>
                <a:ext cx="450720" cy="2178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8F05236-3BDE-27EC-26FE-E0F576AA3330}"/>
              </a:ext>
            </a:extLst>
          </p:cNvPr>
          <p:cNvSpPr/>
          <p:nvPr/>
        </p:nvSpPr>
        <p:spPr>
          <a:xfrm>
            <a:off x="3155950" y="1343025"/>
            <a:ext cx="16002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C84BA3-5C4C-B50C-47A8-D937DC931F49}"/>
              </a:ext>
            </a:extLst>
          </p:cNvPr>
          <p:cNvCxnSpPr>
            <a:cxnSpLocks/>
          </p:cNvCxnSpPr>
          <p:nvPr/>
        </p:nvCxnSpPr>
        <p:spPr>
          <a:xfrm>
            <a:off x="2851150" y="149542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485CAC-987E-9D3B-DA6F-21B1140E50F7}"/>
              </a:ext>
            </a:extLst>
          </p:cNvPr>
          <p:cNvCxnSpPr>
            <a:cxnSpLocks/>
          </p:cNvCxnSpPr>
          <p:nvPr/>
        </p:nvCxnSpPr>
        <p:spPr>
          <a:xfrm>
            <a:off x="2851150" y="1495425"/>
            <a:ext cx="0" cy="15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024295-BBBF-D935-592F-59D2764C5023}"/>
              </a:ext>
            </a:extLst>
          </p:cNvPr>
          <p:cNvCxnSpPr>
            <a:cxnSpLocks/>
          </p:cNvCxnSpPr>
          <p:nvPr/>
        </p:nvCxnSpPr>
        <p:spPr>
          <a:xfrm>
            <a:off x="2393950" y="3019425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1A1022-B59F-F281-B80E-AF396FEC6AFE}"/>
              </a:ext>
            </a:extLst>
          </p:cNvPr>
          <p:cNvSpPr/>
          <p:nvPr/>
        </p:nvSpPr>
        <p:spPr>
          <a:xfrm>
            <a:off x="3662679" y="1440497"/>
            <a:ext cx="836929" cy="109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9D137C93-2864-7125-F278-3D541CAA7F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1450" y="165950"/>
            <a:ext cx="2971800" cy="677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5"/>
              </a:spcBef>
            </a:pPr>
            <a:r>
              <a:rPr lang="en-IN" sz="2150" spc="75" dirty="0"/>
              <a:t>Flowchart of Dual Axis</a:t>
            </a:r>
            <a:br>
              <a:rPr lang="en-IN" sz="2150" spc="75" dirty="0"/>
            </a:br>
            <a:r>
              <a:rPr lang="en-IN" sz="2150" spc="75" dirty="0"/>
              <a:t>Solar Tracker</a:t>
            </a:r>
            <a:endParaRPr sz="2150" dirty="0"/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A57F9A41-CAA7-C2A5-77A4-6EA731D2CAC0}"/>
              </a:ext>
            </a:extLst>
          </p:cNvPr>
          <p:cNvSpPr/>
          <p:nvPr/>
        </p:nvSpPr>
        <p:spPr>
          <a:xfrm>
            <a:off x="2470150" y="874031"/>
            <a:ext cx="1941830" cy="45719"/>
          </a:xfrm>
          <a:custGeom>
            <a:avLst/>
            <a:gdLst/>
            <a:ahLst/>
            <a:cxnLst/>
            <a:rect l="l" t="t" r="r" b="b"/>
            <a:pathLst>
              <a:path w="1294130" h="30480">
                <a:moveTo>
                  <a:pt x="1293863" y="0"/>
                </a:moveTo>
                <a:lnTo>
                  <a:pt x="0" y="0"/>
                </a:lnTo>
                <a:lnTo>
                  <a:pt x="0" y="30454"/>
                </a:lnTo>
                <a:lnTo>
                  <a:pt x="1293863" y="30454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408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800" y="0"/>
            <a:ext cx="1083310" cy="541655"/>
          </a:xfrm>
          <a:custGeom>
            <a:avLst/>
            <a:gdLst/>
            <a:ahLst/>
            <a:cxnLst/>
            <a:rect l="l" t="t" r="r" b="b"/>
            <a:pathLst>
              <a:path w="1083310" h="541655">
                <a:moveTo>
                  <a:pt x="1082975" y="0"/>
                </a:moveTo>
                <a:lnTo>
                  <a:pt x="0" y="0"/>
                </a:lnTo>
                <a:lnTo>
                  <a:pt x="541483" y="541483"/>
                </a:lnTo>
                <a:lnTo>
                  <a:pt x="1082975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1009211"/>
            <a:ext cx="571500" cy="1111250"/>
            <a:chOff x="1512" y="1009211"/>
            <a:chExt cx="571500" cy="1111250"/>
          </a:xfrm>
        </p:grpSpPr>
        <p:sp>
          <p:nvSpPr>
            <p:cNvPr id="4" name="object 4"/>
            <p:cNvSpPr/>
            <p:nvPr/>
          </p:nvSpPr>
          <p:spPr>
            <a:xfrm>
              <a:off x="1512" y="1181075"/>
              <a:ext cx="571500" cy="939800"/>
            </a:xfrm>
            <a:custGeom>
              <a:avLst/>
              <a:gdLst/>
              <a:ahLst/>
              <a:cxnLst/>
              <a:rect l="l" t="t" r="r" b="b"/>
              <a:pathLst>
                <a:path w="571500" h="939800">
                  <a:moveTo>
                    <a:pt x="187320" y="0"/>
                  </a:moveTo>
                  <a:lnTo>
                    <a:pt x="0" y="187320"/>
                  </a:lnTo>
                  <a:lnTo>
                    <a:pt x="0" y="923890"/>
                  </a:lnTo>
                  <a:lnTo>
                    <a:pt x="15442" y="939332"/>
                  </a:lnTo>
                  <a:lnTo>
                    <a:pt x="571048" y="383727"/>
                  </a:lnTo>
                  <a:lnTo>
                    <a:pt x="18732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" y="1009211"/>
              <a:ext cx="217804" cy="420370"/>
            </a:xfrm>
            <a:custGeom>
              <a:avLst/>
              <a:gdLst/>
              <a:ahLst/>
              <a:cxnLst/>
              <a:rect l="l" t="t" r="r" b="b"/>
              <a:pathLst>
                <a:path w="217804" h="420369">
                  <a:moveTo>
                    <a:pt x="15439" y="0"/>
                  </a:moveTo>
                  <a:lnTo>
                    <a:pt x="0" y="15439"/>
                  </a:lnTo>
                  <a:lnTo>
                    <a:pt x="0" y="419948"/>
                  </a:lnTo>
                  <a:lnTo>
                    <a:pt x="217693" y="202250"/>
                  </a:lnTo>
                  <a:lnTo>
                    <a:pt x="1543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2723515" cy="3289300"/>
            <a:chOff x="0" y="0"/>
            <a:chExt cx="2723515" cy="3289300"/>
          </a:xfrm>
        </p:grpSpPr>
        <p:sp>
          <p:nvSpPr>
            <p:cNvPr id="7" name="object 7"/>
            <p:cNvSpPr/>
            <p:nvPr/>
          </p:nvSpPr>
          <p:spPr>
            <a:xfrm>
              <a:off x="662333" y="548152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19" y="0"/>
                  </a:moveTo>
                  <a:lnTo>
                    <a:pt x="0" y="1030925"/>
                  </a:lnTo>
                  <a:lnTo>
                    <a:pt x="1030519" y="2061054"/>
                  </a:lnTo>
                  <a:lnTo>
                    <a:pt x="2061054" y="1030925"/>
                  </a:lnTo>
                  <a:lnTo>
                    <a:pt x="1030519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243" y="1761911"/>
              <a:ext cx="956310" cy="956310"/>
            </a:xfrm>
            <a:custGeom>
              <a:avLst/>
              <a:gdLst/>
              <a:ahLst/>
              <a:cxnLst/>
              <a:rect l="l" t="t" r="r" b="b"/>
              <a:pathLst>
                <a:path w="956310" h="956310">
                  <a:moveTo>
                    <a:pt x="894493" y="0"/>
                  </a:moveTo>
                  <a:lnTo>
                    <a:pt x="0" y="893694"/>
                  </a:lnTo>
                  <a:lnTo>
                    <a:pt x="62234" y="955941"/>
                  </a:lnTo>
                  <a:lnTo>
                    <a:pt x="955941" y="61447"/>
                  </a:lnTo>
                  <a:lnTo>
                    <a:pt x="894493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2270"/>
              <a:ext cx="1702082" cy="1616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20833" cy="1475231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3994150" y="714755"/>
            <a:ext cx="1198217" cy="45719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549DA43-D320-50BD-B511-5F0CFC5C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0" y="360082"/>
            <a:ext cx="1835949" cy="330860"/>
          </a:xfrm>
        </p:spPr>
        <p:txBody>
          <a:bodyPr/>
          <a:lstStyle/>
          <a:p>
            <a:r>
              <a:rPr lang="en-IN" sz="2150" dirty="0"/>
              <a:t>Pending Work</a:t>
            </a:r>
            <a:endParaRPr lang="en-GB" sz="21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C9D30-9806-4530-814D-7CFDB01DEB11}"/>
              </a:ext>
            </a:extLst>
          </p:cNvPr>
          <p:cNvSpPr txBox="1"/>
          <p:nvPr/>
        </p:nvSpPr>
        <p:spPr>
          <a:xfrm>
            <a:off x="3045224" y="138056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of </a:t>
            </a:r>
            <a:r>
              <a:rPr lang="en-IN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wipers</a:t>
            </a:r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of </a:t>
            </a:r>
            <a:r>
              <a:rPr lang="en-IN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effective Sensors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</a:pPr>
            <a:endParaRPr lang="en-GB" i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2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800" y="0"/>
            <a:ext cx="1083310" cy="541655"/>
          </a:xfrm>
          <a:custGeom>
            <a:avLst/>
            <a:gdLst/>
            <a:ahLst/>
            <a:cxnLst/>
            <a:rect l="l" t="t" r="r" b="b"/>
            <a:pathLst>
              <a:path w="1083310" h="541655">
                <a:moveTo>
                  <a:pt x="1082975" y="0"/>
                </a:moveTo>
                <a:lnTo>
                  <a:pt x="0" y="0"/>
                </a:lnTo>
                <a:lnTo>
                  <a:pt x="541483" y="541483"/>
                </a:lnTo>
                <a:lnTo>
                  <a:pt x="1082975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1009211"/>
            <a:ext cx="571500" cy="1111250"/>
            <a:chOff x="1512" y="1009211"/>
            <a:chExt cx="571500" cy="1111250"/>
          </a:xfrm>
        </p:grpSpPr>
        <p:sp>
          <p:nvSpPr>
            <p:cNvPr id="4" name="object 4"/>
            <p:cNvSpPr/>
            <p:nvPr/>
          </p:nvSpPr>
          <p:spPr>
            <a:xfrm>
              <a:off x="1512" y="1181075"/>
              <a:ext cx="571500" cy="939800"/>
            </a:xfrm>
            <a:custGeom>
              <a:avLst/>
              <a:gdLst/>
              <a:ahLst/>
              <a:cxnLst/>
              <a:rect l="l" t="t" r="r" b="b"/>
              <a:pathLst>
                <a:path w="571500" h="939800">
                  <a:moveTo>
                    <a:pt x="187320" y="0"/>
                  </a:moveTo>
                  <a:lnTo>
                    <a:pt x="0" y="187320"/>
                  </a:lnTo>
                  <a:lnTo>
                    <a:pt x="0" y="923890"/>
                  </a:lnTo>
                  <a:lnTo>
                    <a:pt x="15442" y="939332"/>
                  </a:lnTo>
                  <a:lnTo>
                    <a:pt x="571048" y="383727"/>
                  </a:lnTo>
                  <a:lnTo>
                    <a:pt x="18732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" y="1009211"/>
              <a:ext cx="217804" cy="420370"/>
            </a:xfrm>
            <a:custGeom>
              <a:avLst/>
              <a:gdLst/>
              <a:ahLst/>
              <a:cxnLst/>
              <a:rect l="l" t="t" r="r" b="b"/>
              <a:pathLst>
                <a:path w="217804" h="420369">
                  <a:moveTo>
                    <a:pt x="15439" y="0"/>
                  </a:moveTo>
                  <a:lnTo>
                    <a:pt x="0" y="15439"/>
                  </a:lnTo>
                  <a:lnTo>
                    <a:pt x="0" y="419948"/>
                  </a:lnTo>
                  <a:lnTo>
                    <a:pt x="217693" y="202250"/>
                  </a:lnTo>
                  <a:lnTo>
                    <a:pt x="1543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2723515" cy="3289300"/>
            <a:chOff x="0" y="0"/>
            <a:chExt cx="2723515" cy="3289300"/>
          </a:xfrm>
        </p:grpSpPr>
        <p:sp>
          <p:nvSpPr>
            <p:cNvPr id="7" name="object 7"/>
            <p:cNvSpPr/>
            <p:nvPr/>
          </p:nvSpPr>
          <p:spPr>
            <a:xfrm>
              <a:off x="662333" y="548152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19" y="0"/>
                  </a:moveTo>
                  <a:lnTo>
                    <a:pt x="0" y="1030925"/>
                  </a:lnTo>
                  <a:lnTo>
                    <a:pt x="1030519" y="2061054"/>
                  </a:lnTo>
                  <a:lnTo>
                    <a:pt x="2061054" y="1030925"/>
                  </a:lnTo>
                  <a:lnTo>
                    <a:pt x="1030519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243" y="1761911"/>
              <a:ext cx="956310" cy="956310"/>
            </a:xfrm>
            <a:custGeom>
              <a:avLst/>
              <a:gdLst/>
              <a:ahLst/>
              <a:cxnLst/>
              <a:rect l="l" t="t" r="r" b="b"/>
              <a:pathLst>
                <a:path w="956310" h="956310">
                  <a:moveTo>
                    <a:pt x="894493" y="0"/>
                  </a:moveTo>
                  <a:lnTo>
                    <a:pt x="0" y="893694"/>
                  </a:lnTo>
                  <a:lnTo>
                    <a:pt x="62234" y="955941"/>
                  </a:lnTo>
                  <a:lnTo>
                    <a:pt x="955941" y="61447"/>
                  </a:lnTo>
                  <a:lnTo>
                    <a:pt x="894493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2270"/>
              <a:ext cx="1702082" cy="1616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20833" cy="147523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2333" y="312539"/>
            <a:ext cx="4551017" cy="343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700">
              <a:lnSpc>
                <a:spcPct val="100000"/>
              </a:lnSpc>
              <a:spcBef>
                <a:spcPts val="95"/>
              </a:spcBef>
            </a:pPr>
            <a:r>
              <a:rPr sz="2150" spc="50" dirty="0"/>
              <a:t>Future</a:t>
            </a:r>
            <a:r>
              <a:rPr sz="2150" spc="65" dirty="0"/>
              <a:t> </a:t>
            </a:r>
            <a:r>
              <a:rPr sz="2150" spc="75" dirty="0"/>
              <a:t>Developments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25834" y="903687"/>
            <a:ext cx="2187516" cy="16759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200" spc="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Continued</a:t>
            </a:r>
            <a:r>
              <a:rPr sz="1200" spc="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advancements</a:t>
            </a:r>
            <a:r>
              <a:rPr sz="1200" spc="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200" spc="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sz="1200" spc="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tracking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technology,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coupled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r>
              <a:rPr sz="12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sz="1200" i="1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analytics,</a:t>
            </a:r>
            <a:r>
              <a:rPr lang="en-IN"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will help in </a:t>
            </a:r>
            <a:r>
              <a:rPr lang="en-IN" sz="1200" i="1" spc="-3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efficiency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systems,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paving</a:t>
            </a:r>
            <a:r>
              <a:rPr sz="1200" spc="-4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sustainable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future.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 flipV="1">
            <a:off x="3232150" y="703429"/>
            <a:ext cx="1903730" cy="45719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6172" y="0"/>
            <a:ext cx="1111250" cy="617220"/>
            <a:chOff x="3636172" y="0"/>
            <a:chExt cx="1111250" cy="617220"/>
          </a:xfrm>
        </p:grpSpPr>
        <p:sp>
          <p:nvSpPr>
            <p:cNvPr id="3" name="object 3"/>
            <p:cNvSpPr/>
            <p:nvPr/>
          </p:nvSpPr>
          <p:spPr>
            <a:xfrm>
              <a:off x="3807256" y="0"/>
              <a:ext cx="940435" cy="617220"/>
            </a:xfrm>
            <a:custGeom>
              <a:avLst/>
              <a:gdLst/>
              <a:ahLst/>
              <a:cxnLst/>
              <a:rect l="l" t="t" r="r" b="b"/>
              <a:pathLst>
                <a:path w="940435" h="617220">
                  <a:moveTo>
                    <a:pt x="878825" y="0"/>
                  </a:moveTo>
                  <a:lnTo>
                    <a:pt x="233037" y="0"/>
                  </a:lnTo>
                  <a:lnTo>
                    <a:pt x="0" y="233050"/>
                  </a:lnTo>
                  <a:lnTo>
                    <a:pt x="384505" y="616768"/>
                  </a:lnTo>
                  <a:lnTo>
                    <a:pt x="940112" y="61185"/>
                  </a:lnTo>
                  <a:lnTo>
                    <a:pt x="87882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36172" y="0"/>
              <a:ext cx="465455" cy="263525"/>
            </a:xfrm>
            <a:custGeom>
              <a:avLst/>
              <a:gdLst/>
              <a:ahLst/>
              <a:cxnLst/>
              <a:rect l="l" t="t" r="r" b="b"/>
              <a:pathLst>
                <a:path w="465454" h="263525">
                  <a:moveTo>
                    <a:pt x="464890" y="0"/>
                  </a:moveTo>
                  <a:lnTo>
                    <a:pt x="61173" y="0"/>
                  </a:lnTo>
                  <a:lnTo>
                    <a:pt x="0" y="61173"/>
                  </a:lnTo>
                  <a:lnTo>
                    <a:pt x="201472" y="263426"/>
                  </a:lnTo>
                  <a:lnTo>
                    <a:pt x="46489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2" y="0"/>
            <a:ext cx="2156460" cy="2384425"/>
            <a:chOff x="1512" y="0"/>
            <a:chExt cx="2156460" cy="2384425"/>
          </a:xfrm>
        </p:grpSpPr>
        <p:sp>
          <p:nvSpPr>
            <p:cNvPr id="6" name="object 6"/>
            <p:cNvSpPr/>
            <p:nvPr/>
          </p:nvSpPr>
          <p:spPr>
            <a:xfrm>
              <a:off x="1706462" y="0"/>
              <a:ext cx="451484" cy="389890"/>
            </a:xfrm>
            <a:custGeom>
              <a:avLst/>
              <a:gdLst/>
              <a:ahLst/>
              <a:cxnLst/>
              <a:rect l="l" t="t" r="r" b="b"/>
              <a:pathLst>
                <a:path w="451485" h="389890">
                  <a:moveTo>
                    <a:pt x="451375" y="0"/>
                  </a:moveTo>
                  <a:lnTo>
                    <a:pt x="327853" y="0"/>
                  </a:lnTo>
                  <a:lnTo>
                    <a:pt x="0" y="328147"/>
                  </a:lnTo>
                  <a:lnTo>
                    <a:pt x="61438" y="389583"/>
                  </a:lnTo>
                  <a:lnTo>
                    <a:pt x="451375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2592" y="193548"/>
              <a:ext cx="1111250" cy="1111250"/>
            </a:xfrm>
            <a:custGeom>
              <a:avLst/>
              <a:gdLst/>
              <a:ahLst/>
              <a:cxnLst/>
              <a:rect l="l" t="t" r="r" b="b"/>
              <a:pathLst>
                <a:path w="1111250" h="1111250">
                  <a:moveTo>
                    <a:pt x="555997" y="0"/>
                  </a:moveTo>
                  <a:lnTo>
                    <a:pt x="0" y="555604"/>
                  </a:lnTo>
                  <a:lnTo>
                    <a:pt x="555997" y="1111209"/>
                  </a:lnTo>
                  <a:lnTo>
                    <a:pt x="1111197" y="555604"/>
                  </a:lnTo>
                  <a:lnTo>
                    <a:pt x="55599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2" y="322993"/>
              <a:ext cx="1429385" cy="2061210"/>
            </a:xfrm>
            <a:custGeom>
              <a:avLst/>
              <a:gdLst/>
              <a:ahLst/>
              <a:cxnLst/>
              <a:rect l="l" t="t" r="r" b="b"/>
              <a:pathLst>
                <a:path w="1429385" h="2061210">
                  <a:moveTo>
                    <a:pt x="398644" y="0"/>
                  </a:moveTo>
                  <a:lnTo>
                    <a:pt x="0" y="398644"/>
                  </a:lnTo>
                  <a:lnTo>
                    <a:pt x="0" y="1662717"/>
                  </a:lnTo>
                  <a:lnTo>
                    <a:pt x="398644" y="2061054"/>
                  </a:lnTo>
                  <a:lnTo>
                    <a:pt x="1428774" y="1030925"/>
                  </a:lnTo>
                  <a:lnTo>
                    <a:pt x="39864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247448" y="0"/>
            <a:ext cx="1599565" cy="1703705"/>
          </a:xfrm>
          <a:custGeom>
            <a:avLst/>
            <a:gdLst/>
            <a:ahLst/>
            <a:cxnLst/>
            <a:rect l="l" t="t" r="r" b="b"/>
            <a:pathLst>
              <a:path w="1599564" h="1703705">
                <a:moveTo>
                  <a:pt x="1388727" y="0"/>
                </a:moveTo>
                <a:lnTo>
                  <a:pt x="672847" y="0"/>
                </a:lnTo>
                <a:lnTo>
                  <a:pt x="0" y="672334"/>
                </a:lnTo>
                <a:lnTo>
                  <a:pt x="1030925" y="1703259"/>
                </a:lnTo>
                <a:lnTo>
                  <a:pt x="1599294" y="1134452"/>
                </a:lnTo>
                <a:lnTo>
                  <a:pt x="1599294" y="210568"/>
                </a:lnTo>
                <a:lnTo>
                  <a:pt x="1388727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82" y="0"/>
            <a:ext cx="1385570" cy="692785"/>
          </a:xfrm>
          <a:custGeom>
            <a:avLst/>
            <a:gdLst/>
            <a:ahLst/>
            <a:cxnLst/>
            <a:rect l="l" t="t" r="r" b="b"/>
            <a:pathLst>
              <a:path w="1385570" h="692785">
                <a:moveTo>
                  <a:pt x="1385427" y="0"/>
                </a:moveTo>
                <a:lnTo>
                  <a:pt x="0" y="0"/>
                </a:lnTo>
                <a:lnTo>
                  <a:pt x="692710" y="692456"/>
                </a:lnTo>
                <a:lnTo>
                  <a:pt x="1385427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8219" y="623522"/>
            <a:ext cx="1630680" cy="343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114" dirty="0"/>
              <a:t>Conclusion</a:t>
            </a:r>
            <a:endParaRPr sz="2150" dirty="0"/>
          </a:p>
        </p:txBody>
      </p:sp>
      <p:sp>
        <p:nvSpPr>
          <p:cNvPr id="13" name="object 13"/>
          <p:cNvSpPr/>
          <p:nvPr/>
        </p:nvSpPr>
        <p:spPr>
          <a:xfrm>
            <a:off x="2773952" y="1038225"/>
            <a:ext cx="884771" cy="45719"/>
          </a:xfrm>
          <a:custGeom>
            <a:avLst/>
            <a:gdLst/>
            <a:ahLst/>
            <a:cxnLst/>
            <a:rect l="l" t="t" r="r" b="b"/>
            <a:pathLst>
              <a:path w="1251585" h="30480">
                <a:moveTo>
                  <a:pt x="1251242" y="0"/>
                </a:moveTo>
                <a:lnTo>
                  <a:pt x="0" y="0"/>
                </a:lnTo>
                <a:lnTo>
                  <a:pt x="0" y="30454"/>
                </a:lnTo>
                <a:lnTo>
                  <a:pt x="1251242" y="30454"/>
                </a:lnTo>
                <a:lnTo>
                  <a:pt x="125124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EDD6D8AA-2A3B-D6F6-47AD-0E095065DD74}"/>
              </a:ext>
            </a:extLst>
          </p:cNvPr>
          <p:cNvSpPr txBox="1"/>
          <p:nvPr/>
        </p:nvSpPr>
        <p:spPr>
          <a:xfrm>
            <a:off x="2157946" y="1372337"/>
            <a:ext cx="2416108" cy="11804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r>
              <a:rPr lang="en-IN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Energy Efficient</a:t>
            </a:r>
          </a:p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r>
              <a:rPr lang="en-IN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Cost Effective</a:t>
            </a:r>
          </a:p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r>
              <a:rPr lang="en-IN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 Use of Space</a:t>
            </a:r>
          </a:p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r>
              <a:rPr lang="en-US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Environmental Sustainability</a:t>
            </a:r>
          </a:p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endParaRPr lang="en-US" sz="1200" spc="-2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231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 Black</vt:lpstr>
      <vt:lpstr>Calibri</vt:lpstr>
      <vt:lpstr>Cambria</vt:lpstr>
      <vt:lpstr>Tahoma</vt:lpstr>
      <vt:lpstr>Trebuchet MS</vt:lpstr>
      <vt:lpstr>Wingdings</vt:lpstr>
      <vt:lpstr>Office Theme</vt:lpstr>
      <vt:lpstr>Smart Dual Axis  Solar Tracker         powered by    Arduino Uno</vt:lpstr>
      <vt:lpstr>Introduction</vt:lpstr>
      <vt:lpstr>Solar Energy Overview</vt:lpstr>
      <vt:lpstr>Dual Axis Solar Tracker</vt:lpstr>
      <vt:lpstr>Diagram of Dual Axis Solar Tracker</vt:lpstr>
      <vt:lpstr>Flowchart of Dual Axis Solar Tracker</vt:lpstr>
      <vt:lpstr>Pending Work</vt:lpstr>
      <vt:lpstr>Future Developments</vt:lpstr>
      <vt:lpstr>Conclusion</vt:lpstr>
      <vt:lpstr>Thank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Dual Axis  Solar Tracker         powered by     Arduino Uno</dc:title>
  <dc:creator>shanu kumar</dc:creator>
  <cp:lastModifiedBy>shanu kumar</cp:lastModifiedBy>
  <cp:revision>3</cp:revision>
  <dcterms:created xsi:type="dcterms:W3CDTF">2023-11-22T15:09:36Z</dcterms:created>
  <dcterms:modified xsi:type="dcterms:W3CDTF">2024-07-12T14:54:28Z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2023-11-22T00:00:00Z</vt:filetime>
  </property>
  <property fmtid="{D5CDD505-2E9C-101B-9397-08002B2CF9AE}" pid="3" name="LastSaved">
    <vt:filetime>2023-11-22T00:00:00Z</vt:filetime>
  </property>
  <property fmtid="{D5CDD505-2E9C-101B-9397-08002B2CF9AE}" pid="4" name="Producer">
    <vt:lpwstr>GPL Ghostscript 10.01.2</vt:lpwstr>
  </property>
</Properties>
</file>