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740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0601" y="3606801"/>
            <a:ext cx="11650404" cy="2469453"/>
          </a:xfrm>
        </p:spPr>
        <p:txBody>
          <a:bodyPr anchor="b">
            <a:noAutofit/>
          </a:bodyPr>
          <a:lstStyle>
            <a:lvl1pPr algn="r">
              <a:defRPr sz="81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0601" y="6076250"/>
            <a:ext cx="11650404" cy="164534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487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914400"/>
            <a:ext cx="12895002" cy="51054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275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049209" y="5448300"/>
            <a:ext cx="10836786" cy="5715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05600"/>
            <a:ext cx="12895002" cy="2356443"/>
          </a:xfrm>
        </p:spPr>
        <p:txBody>
          <a:bodyPr anchor="ctr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270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91329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2897982"/>
            <a:ext cx="12895002" cy="3893190"/>
          </a:xfrm>
        </p:spPr>
        <p:txBody>
          <a:bodyPr anchor="b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733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7001" y="914400"/>
            <a:ext cx="12141201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812805" y="1185567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339517" y="4329834"/>
            <a:ext cx="914400" cy="877164"/>
          </a:xfrm>
          <a:prstGeom prst="rect">
            <a:avLst/>
          </a:prstGeom>
        </p:spPr>
        <p:txBody>
          <a:bodyPr vert="horz" lIns="137160" tIns="68580" rIns="137160" bIns="68580" rtlCol="0" anchor="ctr">
            <a:noAutofit/>
          </a:bodyPr>
          <a:lstStyle/>
          <a:p>
            <a:pPr lvl="0"/>
            <a:r>
              <a:rPr lang="en-US" sz="12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16635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914400"/>
            <a:ext cx="12882305" cy="4533900"/>
          </a:xfrm>
        </p:spPr>
        <p:txBody>
          <a:bodyPr anchor="ctr">
            <a:normAutofit/>
          </a:bodyPr>
          <a:lstStyle>
            <a:lvl1pPr algn="l">
              <a:defRPr sz="66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15999" y="6019800"/>
            <a:ext cx="12895004" cy="771372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600">
                <a:solidFill>
                  <a:schemeClr val="accent1"/>
                </a:solidFill>
              </a:defRPr>
            </a:lvl1pPr>
            <a:lvl2pPr marL="685800" indent="0">
              <a:buFontTx/>
              <a:buNone/>
              <a:defRPr/>
            </a:lvl2pPr>
            <a:lvl3pPr marL="1371600" indent="0">
              <a:buFontTx/>
              <a:buNone/>
              <a:defRPr/>
            </a:lvl3pPr>
            <a:lvl4pPr marL="2057400" indent="0">
              <a:buFontTx/>
              <a:buNone/>
              <a:defRPr/>
            </a:lvl4pPr>
            <a:lvl5pPr marL="27432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2270871"/>
          </a:xfrm>
        </p:spPr>
        <p:txBody>
          <a:bodyPr anchor="t">
            <a:normAutofit/>
          </a:bodyPr>
          <a:lstStyle>
            <a:lvl1pPr marL="0" indent="0" algn="l">
              <a:buNone/>
              <a:defRPr sz="27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411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95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951510" y="914399"/>
            <a:ext cx="1957115" cy="787717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16003" y="914400"/>
            <a:ext cx="10590225" cy="78771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23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93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3" y="4051301"/>
            <a:ext cx="12895002" cy="2739872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3" y="6791172"/>
            <a:ext cx="12895002" cy="1290600"/>
          </a:xfrm>
        </p:spPr>
        <p:txBody>
          <a:bodyPr anchor="t"/>
          <a:lstStyle>
            <a:lvl1pPr marL="0" indent="0" algn="l">
              <a:buNone/>
              <a:defRPr sz="3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608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16002" y="3240884"/>
            <a:ext cx="6276053" cy="58211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34955" y="3240884"/>
            <a:ext cx="6276051" cy="5821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3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3618" y="3241475"/>
            <a:ext cx="627843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13618" y="4105868"/>
            <a:ext cx="6278435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32575" y="3241475"/>
            <a:ext cx="627842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32577" y="4105868"/>
            <a:ext cx="6278426" cy="495617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125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459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625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1" y="2247906"/>
            <a:ext cx="5781792" cy="1917699"/>
          </a:xfrm>
        </p:spPr>
        <p:txBody>
          <a:bodyPr anchor="b"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92" y="772387"/>
            <a:ext cx="6770312" cy="828965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1" y="4165604"/>
            <a:ext cx="5781792" cy="3876674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595" indent="0">
              <a:buNone/>
              <a:defRPr sz="2100"/>
            </a:lvl2pPr>
            <a:lvl3pPr marL="1371189" indent="0">
              <a:buNone/>
              <a:defRPr sz="1800"/>
            </a:lvl3pPr>
            <a:lvl4pPr marL="2056784" indent="0">
              <a:buNone/>
              <a:defRPr sz="1500"/>
            </a:lvl4pPr>
            <a:lvl5pPr marL="2742377" indent="0">
              <a:buNone/>
              <a:defRPr sz="1500"/>
            </a:lvl5pPr>
            <a:lvl6pPr marL="3427971" indent="0">
              <a:buNone/>
              <a:defRPr sz="1500"/>
            </a:lvl6pPr>
            <a:lvl7pPr marL="4113566" indent="0">
              <a:buNone/>
              <a:defRPr sz="1500"/>
            </a:lvl7pPr>
            <a:lvl8pPr marL="4799160" indent="0">
              <a:buNone/>
              <a:defRPr sz="1500"/>
            </a:lvl8pPr>
            <a:lvl9pPr marL="5484755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155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002" y="7200900"/>
            <a:ext cx="12895001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16001" y="914400"/>
            <a:ext cx="12895002" cy="576857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16002" y="8051007"/>
            <a:ext cx="12895001" cy="1011036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710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12700"/>
            <a:ext cx="18288000" cy="10299701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16001" y="914400"/>
            <a:ext cx="12895002" cy="19812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16001" y="3240884"/>
            <a:ext cx="12895002" cy="5821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07700" y="9062044"/>
            <a:ext cx="13679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6001" y="9062044"/>
            <a:ext cx="9446418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885995" y="9062044"/>
            <a:ext cx="1025009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5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5529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</p:sldLayoutIdLst>
  <p:txStyles>
    <p:titleStyle>
      <a:lvl1pPr algn="l" defTabSz="685800" rtl="0" eaLnBrk="1" latinLnBrk="0" hangingPunct="1">
        <a:spcBef>
          <a:spcPct val="0"/>
        </a:spcBef>
        <a:buNone/>
        <a:defRPr sz="54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976141"/>
            <a:ext cx="5392638" cy="731063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36289" y="2519635"/>
            <a:ext cx="8093075" cy="3830320"/>
          </a:xfrm>
          <a:prstGeom prst="rect">
            <a:avLst/>
          </a:prstGeom>
        </p:spPr>
        <p:txBody>
          <a:bodyPr vert="horz" wrap="square" lIns="0" tIns="151765" rIns="0" bIns="0" rtlCol="0">
            <a:spAutoFit/>
          </a:bodyPr>
          <a:lstStyle/>
          <a:p>
            <a:pPr marL="1531620" marR="528320" indent="-1519555">
              <a:lnSpc>
                <a:spcPts val="9680"/>
              </a:lnSpc>
              <a:spcBef>
                <a:spcPts val="1195"/>
              </a:spcBef>
            </a:pPr>
            <a:r>
              <a:rPr sz="8800" spc="390" dirty="0"/>
              <a:t>Retail</a:t>
            </a:r>
            <a:r>
              <a:rPr sz="8800" spc="380" dirty="0"/>
              <a:t> </a:t>
            </a:r>
            <a:r>
              <a:rPr sz="8800" spc="470" dirty="0"/>
              <a:t>Supply </a:t>
            </a:r>
            <a:r>
              <a:rPr sz="8800" spc="570" dirty="0"/>
              <a:t>Chain</a:t>
            </a:r>
            <a:r>
              <a:rPr sz="8800" spc="370" dirty="0"/>
              <a:t> </a:t>
            </a:r>
            <a:r>
              <a:rPr sz="8800" spc="470" dirty="0"/>
              <a:t>&amp;</a:t>
            </a:r>
            <a:endParaRPr sz="8800"/>
          </a:p>
          <a:p>
            <a:pPr marL="71755">
              <a:lnSpc>
                <a:spcPts val="9495"/>
              </a:lnSpc>
            </a:pPr>
            <a:r>
              <a:rPr sz="8800" spc="425" dirty="0"/>
              <a:t>Sales</a:t>
            </a:r>
            <a:r>
              <a:rPr sz="8800" spc="375" dirty="0"/>
              <a:t> </a:t>
            </a:r>
            <a:r>
              <a:rPr sz="8800" spc="440" dirty="0"/>
              <a:t>Analysis</a:t>
            </a:r>
            <a:endParaRPr sz="8800"/>
          </a:p>
        </p:txBody>
      </p:sp>
      <p:sp>
        <p:nvSpPr>
          <p:cNvPr id="4" name="object 4"/>
          <p:cNvSpPr txBox="1"/>
          <p:nvPr/>
        </p:nvSpPr>
        <p:spPr>
          <a:xfrm>
            <a:off x="10896600" y="8190066"/>
            <a:ext cx="591000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83919" algn="l"/>
                <a:tab pos="3136265" algn="l"/>
              </a:tabLst>
            </a:pPr>
            <a:r>
              <a:rPr sz="3600" b="1" dirty="0">
                <a:solidFill>
                  <a:srgbClr val="1C1C1F"/>
                </a:solidFill>
                <a:latin typeface="Calibri"/>
                <a:cs typeface="Calibri"/>
              </a:rPr>
              <a:t>B</a:t>
            </a:r>
            <a:r>
              <a:rPr sz="3600" b="1" spc="-95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600" b="1" spc="-50" dirty="0">
                <a:solidFill>
                  <a:srgbClr val="1C1C1F"/>
                </a:solidFill>
                <a:latin typeface="Calibri"/>
                <a:cs typeface="Calibri"/>
              </a:rPr>
              <a:t>Y</a:t>
            </a:r>
            <a:r>
              <a:rPr sz="3600" b="1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lang="en-US" sz="3600" b="1" dirty="0">
                <a:solidFill>
                  <a:srgbClr val="1C1C1F"/>
                </a:solidFill>
                <a:latin typeface="Calibri"/>
                <a:cs typeface="Calibri"/>
              </a:rPr>
              <a:t>SHANU MUHAMMED OP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245768" y="152"/>
            <a:ext cx="5042230" cy="704737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384" y="1394406"/>
            <a:ext cx="16954499" cy="84867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405820"/>
            <a:ext cx="12895002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5964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Power</a:t>
            </a:r>
            <a:r>
              <a:rPr spc="175" dirty="0"/>
              <a:t> </a:t>
            </a:r>
            <a:r>
              <a:rPr spc="140" dirty="0"/>
              <a:t>BI</a:t>
            </a:r>
            <a:r>
              <a:rPr spc="180" dirty="0"/>
              <a:t> </a:t>
            </a:r>
            <a:r>
              <a:rPr spc="215" dirty="0"/>
              <a:t>Dashboard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84918"/>
            <a:ext cx="6105168" cy="830171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08076" y="155"/>
            <a:ext cx="5479923" cy="76398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878682" y="3643459"/>
            <a:ext cx="8531225" cy="1663064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0750" spc="725" dirty="0"/>
              <a:t>THANK</a:t>
            </a:r>
            <a:r>
              <a:rPr sz="10750" spc="420" dirty="0"/>
              <a:t> </a:t>
            </a:r>
            <a:r>
              <a:rPr sz="10750" spc="825" dirty="0"/>
              <a:t>YOU</a:t>
            </a:r>
            <a:endParaRPr sz="1075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45501" y="0"/>
            <a:ext cx="7742498" cy="1028300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88233" y="1514889"/>
            <a:ext cx="306959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300" dirty="0"/>
              <a:t>Content</a:t>
            </a:r>
            <a:endParaRPr sz="6000"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86285" y="3864575"/>
            <a:ext cx="137910" cy="13791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1886285" y="4632934"/>
            <a:ext cx="138430" cy="3211830"/>
            <a:chOff x="1886285" y="4632934"/>
            <a:chExt cx="138430" cy="3211830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6285" y="4632934"/>
              <a:ext cx="137910" cy="13791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6285" y="5401293"/>
              <a:ext cx="137910" cy="13791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6285" y="6169652"/>
              <a:ext cx="137910" cy="13791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6285" y="6938011"/>
              <a:ext cx="137910" cy="13791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86285" y="7706369"/>
              <a:ext cx="137910" cy="13791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20209" y="3400711"/>
            <a:ext cx="7233920" cy="4636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06015">
              <a:lnSpc>
                <a:spcPct val="115900"/>
              </a:lnSpc>
              <a:spcBef>
                <a:spcPts val="100"/>
              </a:spcBef>
            </a:pPr>
            <a:r>
              <a:rPr sz="4350" dirty="0">
                <a:solidFill>
                  <a:srgbClr val="1C1C1F"/>
                </a:solidFill>
                <a:latin typeface="Calibri"/>
                <a:cs typeface="Calibri"/>
              </a:rPr>
              <a:t>Project</a:t>
            </a:r>
            <a:r>
              <a:rPr sz="4350" spc="-135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4350" spc="-10" dirty="0">
                <a:solidFill>
                  <a:srgbClr val="1C1C1F"/>
                </a:solidFill>
                <a:latin typeface="Calibri"/>
                <a:cs typeface="Calibri"/>
              </a:rPr>
              <a:t>Overview </a:t>
            </a:r>
            <a:r>
              <a:rPr sz="4350" dirty="0">
                <a:solidFill>
                  <a:srgbClr val="1C1C1F"/>
                </a:solidFill>
                <a:latin typeface="Calibri"/>
                <a:cs typeface="Calibri"/>
              </a:rPr>
              <a:t>Architecture</a:t>
            </a:r>
            <a:r>
              <a:rPr sz="4350" spc="-229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4350" spc="-10" dirty="0">
                <a:solidFill>
                  <a:srgbClr val="1C1C1F"/>
                </a:solidFill>
                <a:latin typeface="Calibri"/>
                <a:cs typeface="Calibri"/>
              </a:rPr>
              <a:t>Diagram</a:t>
            </a:r>
            <a:endParaRPr sz="4350">
              <a:latin typeface="Calibri"/>
              <a:cs typeface="Calibri"/>
            </a:endParaRPr>
          </a:p>
          <a:p>
            <a:pPr marL="12700" marR="5080">
              <a:lnSpc>
                <a:spcPct val="115900"/>
              </a:lnSpc>
            </a:pPr>
            <a:r>
              <a:rPr sz="4350" dirty="0">
                <a:solidFill>
                  <a:srgbClr val="1C1C1F"/>
                </a:solidFill>
                <a:latin typeface="Calibri"/>
                <a:cs typeface="Calibri"/>
              </a:rPr>
              <a:t>Data</a:t>
            </a:r>
            <a:r>
              <a:rPr sz="4350" spc="-85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4350" dirty="0">
                <a:solidFill>
                  <a:srgbClr val="1C1C1F"/>
                </a:solidFill>
                <a:latin typeface="Calibri"/>
                <a:cs typeface="Calibri"/>
              </a:rPr>
              <a:t>Cleaning</a:t>
            </a:r>
            <a:r>
              <a:rPr sz="4350" spc="-85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4350" dirty="0">
                <a:solidFill>
                  <a:srgbClr val="1C1C1F"/>
                </a:solidFill>
                <a:latin typeface="Calibri"/>
                <a:cs typeface="Calibri"/>
              </a:rPr>
              <a:t>&amp;</a:t>
            </a:r>
            <a:r>
              <a:rPr sz="4350" spc="-85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4350" spc="-10" dirty="0">
                <a:solidFill>
                  <a:srgbClr val="1C1C1F"/>
                </a:solidFill>
                <a:latin typeface="Calibri"/>
                <a:cs typeface="Calibri"/>
              </a:rPr>
              <a:t>Transformation </a:t>
            </a:r>
            <a:r>
              <a:rPr sz="4350" dirty="0">
                <a:solidFill>
                  <a:srgbClr val="1C1C1F"/>
                </a:solidFill>
                <a:latin typeface="Calibri"/>
                <a:cs typeface="Calibri"/>
              </a:rPr>
              <a:t>Data</a:t>
            </a:r>
            <a:r>
              <a:rPr sz="4350" spc="-90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4350" spc="-10" dirty="0">
                <a:solidFill>
                  <a:srgbClr val="1C1C1F"/>
                </a:solidFill>
                <a:latin typeface="Calibri"/>
                <a:cs typeface="Calibri"/>
              </a:rPr>
              <a:t>Insights</a:t>
            </a:r>
            <a:endParaRPr sz="4350">
              <a:latin typeface="Calibri"/>
              <a:cs typeface="Calibri"/>
            </a:endParaRPr>
          </a:p>
          <a:p>
            <a:pPr marL="12700" marR="2435225">
              <a:lnSpc>
                <a:spcPct val="115900"/>
              </a:lnSpc>
            </a:pPr>
            <a:r>
              <a:rPr sz="4350" spc="-10" dirty="0">
                <a:solidFill>
                  <a:srgbClr val="1C1C1F"/>
                </a:solidFill>
                <a:latin typeface="Calibri"/>
                <a:cs typeface="Calibri"/>
              </a:rPr>
              <a:t>Recommendation </a:t>
            </a:r>
            <a:r>
              <a:rPr sz="4350" dirty="0">
                <a:solidFill>
                  <a:srgbClr val="1C1C1F"/>
                </a:solidFill>
                <a:latin typeface="Calibri"/>
                <a:cs typeface="Calibri"/>
              </a:rPr>
              <a:t>Power</a:t>
            </a:r>
            <a:r>
              <a:rPr sz="4350" spc="-80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4350" dirty="0">
                <a:solidFill>
                  <a:srgbClr val="1C1C1F"/>
                </a:solidFill>
                <a:latin typeface="Calibri"/>
                <a:cs typeface="Calibri"/>
              </a:rPr>
              <a:t>BI</a:t>
            </a:r>
            <a:r>
              <a:rPr sz="4350" spc="-80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4350" spc="-10" dirty="0">
                <a:solidFill>
                  <a:srgbClr val="1C1C1F"/>
                </a:solidFill>
                <a:latin typeface="Calibri"/>
                <a:cs typeface="Calibri"/>
              </a:rPr>
              <a:t>Dashboards</a:t>
            </a:r>
            <a:endParaRPr sz="435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632952"/>
            <a:ext cx="3834730" cy="56540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18249" y="5074812"/>
            <a:ext cx="3369945" cy="5212715"/>
            <a:chOff x="14918249" y="5074812"/>
            <a:chExt cx="3369945" cy="5212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18249" y="8392164"/>
              <a:ext cx="3369750" cy="189483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91299" y="8262355"/>
              <a:ext cx="2896700" cy="202464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513636" y="5074812"/>
              <a:ext cx="2774363" cy="521218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21958" rIns="0" bIns="0" rtlCol="0">
            <a:spAutoFit/>
          </a:bodyPr>
          <a:lstStyle/>
          <a:p>
            <a:pPr marL="2605405">
              <a:lnSpc>
                <a:spcPct val="100000"/>
              </a:lnSpc>
              <a:spcBef>
                <a:spcPts val="100"/>
              </a:spcBef>
            </a:pPr>
            <a:r>
              <a:rPr sz="5000" spc="200" dirty="0"/>
              <a:t>Project</a:t>
            </a:r>
            <a:r>
              <a:rPr sz="5000" spc="215" dirty="0"/>
              <a:t> </a:t>
            </a:r>
            <a:r>
              <a:rPr sz="5000" spc="275" dirty="0"/>
              <a:t>Overview</a:t>
            </a:r>
            <a:endParaRPr sz="5000"/>
          </a:p>
        </p:txBody>
      </p:sp>
      <p:sp>
        <p:nvSpPr>
          <p:cNvPr id="7" name="object 7"/>
          <p:cNvSpPr txBox="1"/>
          <p:nvPr/>
        </p:nvSpPr>
        <p:spPr>
          <a:xfrm>
            <a:off x="440674" y="1661667"/>
            <a:ext cx="17406620" cy="214503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3350" b="1" dirty="0">
                <a:solidFill>
                  <a:srgbClr val="1C1C1F"/>
                </a:solidFill>
                <a:latin typeface="Calibri"/>
                <a:cs typeface="Calibri"/>
              </a:rPr>
              <a:t>Objective</a:t>
            </a:r>
            <a:r>
              <a:rPr sz="3350" b="1" spc="-35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350" b="1" spc="-50" dirty="0">
                <a:solidFill>
                  <a:srgbClr val="1C1C1F"/>
                </a:solidFill>
                <a:latin typeface="Calibri"/>
                <a:cs typeface="Calibri"/>
              </a:rPr>
              <a:t>:</a:t>
            </a:r>
            <a:endParaRPr sz="3350">
              <a:latin typeface="Calibri"/>
              <a:cs typeface="Calibri"/>
            </a:endParaRPr>
          </a:p>
          <a:p>
            <a:pPr marL="12700" marR="5080">
              <a:lnSpc>
                <a:spcPct val="125000"/>
              </a:lnSpc>
              <a:spcBef>
                <a:spcPts val="3045"/>
              </a:spcBef>
              <a:tabLst>
                <a:tab pos="876300" algn="l"/>
                <a:tab pos="2255520" algn="l"/>
                <a:tab pos="3227705" algn="l"/>
                <a:tab pos="3776979" algn="l"/>
                <a:tab pos="5222875" algn="l"/>
                <a:tab pos="6364605" algn="l"/>
                <a:tab pos="7372984" algn="l"/>
                <a:tab pos="8743315" algn="l"/>
                <a:tab pos="10511155" algn="l"/>
                <a:tab pos="12273280" algn="l"/>
                <a:tab pos="13094969" algn="l"/>
                <a:tab pos="14689455" algn="l"/>
                <a:tab pos="17041495" algn="l"/>
              </a:tabLst>
            </a:pPr>
            <a:r>
              <a:rPr sz="3200" spc="-20" dirty="0">
                <a:solidFill>
                  <a:srgbClr val="1C1C1F"/>
                </a:solidFill>
                <a:latin typeface="Calibri"/>
                <a:cs typeface="Calibri"/>
              </a:rPr>
              <a:t>This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project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20" dirty="0">
                <a:solidFill>
                  <a:srgbClr val="1C1C1F"/>
                </a:solidFill>
                <a:latin typeface="Calibri"/>
                <a:cs typeface="Calibri"/>
              </a:rPr>
              <a:t>aims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25" dirty="0">
                <a:solidFill>
                  <a:srgbClr val="1C1C1F"/>
                </a:solidFill>
                <a:latin typeface="Calibri"/>
                <a:cs typeface="Calibri"/>
              </a:rPr>
              <a:t>to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analyze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Retail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sales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trends,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customer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behavior,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25" dirty="0">
                <a:solidFill>
                  <a:srgbClr val="1C1C1F"/>
                </a:solidFill>
                <a:latin typeface="Calibri"/>
                <a:cs typeface="Calibri"/>
              </a:rPr>
              <a:t>and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shipping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performance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25" dirty="0">
                <a:solidFill>
                  <a:srgbClr val="1C1C1F"/>
                </a:solidFill>
                <a:latin typeface="Calibri"/>
                <a:cs typeface="Calibri"/>
              </a:rPr>
              <a:t>to 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optimize</a:t>
            </a:r>
            <a:r>
              <a:rPr sz="3200" spc="-35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pricing</a:t>
            </a:r>
            <a:r>
              <a:rPr sz="3200" spc="-30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strategies,</a:t>
            </a:r>
            <a:r>
              <a:rPr sz="3200" spc="-35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logistics</a:t>
            </a:r>
            <a:r>
              <a:rPr sz="3200" spc="-30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operations,</a:t>
            </a:r>
            <a:r>
              <a:rPr sz="3200" spc="-30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and</a:t>
            </a:r>
            <a:r>
              <a:rPr sz="3200" spc="-35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customer</a:t>
            </a:r>
            <a:r>
              <a:rPr sz="3200" spc="-30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retention</a:t>
            </a:r>
            <a:r>
              <a:rPr sz="3200" spc="-35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through</a:t>
            </a:r>
            <a:r>
              <a:rPr sz="3200" spc="-30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data-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driven</a:t>
            </a:r>
            <a:r>
              <a:rPr sz="3200" spc="-30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insights.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0674" y="5012847"/>
            <a:ext cx="17406620" cy="34798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00" b="1" dirty="0">
                <a:solidFill>
                  <a:srgbClr val="1C1C1F"/>
                </a:solidFill>
                <a:latin typeface="Calibri"/>
                <a:cs typeface="Calibri"/>
              </a:rPr>
              <a:t>Dataset</a:t>
            </a:r>
            <a:r>
              <a:rPr sz="3300" b="1" spc="-50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300" b="1" dirty="0">
                <a:solidFill>
                  <a:srgbClr val="1C1C1F"/>
                </a:solidFill>
                <a:latin typeface="Calibri"/>
                <a:cs typeface="Calibri"/>
              </a:rPr>
              <a:t>Details</a:t>
            </a:r>
            <a:r>
              <a:rPr sz="3300" b="1" spc="-45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300" b="1" spc="-50" dirty="0">
                <a:solidFill>
                  <a:srgbClr val="1C1C1F"/>
                </a:solidFill>
                <a:latin typeface="Calibri"/>
                <a:cs typeface="Calibri"/>
              </a:rPr>
              <a:t>:</a:t>
            </a:r>
            <a:endParaRPr sz="33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60"/>
              </a:spcBef>
            </a:pPr>
            <a:endParaRPr sz="3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b="1" dirty="0">
                <a:solidFill>
                  <a:srgbClr val="1C1C1F"/>
                </a:solidFill>
                <a:latin typeface="Calibri"/>
                <a:cs typeface="Calibri"/>
              </a:rPr>
              <a:t>Source:</a:t>
            </a:r>
            <a:r>
              <a:rPr sz="3200" b="1" spc="-40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Kaggle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200" b="1" dirty="0">
                <a:solidFill>
                  <a:srgbClr val="1C1C1F"/>
                </a:solidFill>
                <a:latin typeface="Calibri"/>
                <a:cs typeface="Calibri"/>
              </a:rPr>
              <a:t>Total</a:t>
            </a:r>
            <a:r>
              <a:rPr sz="3200" b="1" spc="-15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rgbClr val="1C1C1F"/>
                </a:solidFill>
                <a:latin typeface="Calibri"/>
                <a:cs typeface="Calibri"/>
              </a:rPr>
              <a:t>Records:</a:t>
            </a:r>
            <a:r>
              <a:rPr sz="3200" b="1" spc="-15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9994-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Rows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 23-Columns</a:t>
            </a: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25000"/>
              </a:lnSpc>
              <a:tabLst>
                <a:tab pos="802005" algn="l"/>
                <a:tab pos="2506345" algn="l"/>
                <a:tab pos="3615690" algn="l"/>
                <a:tab pos="5337175" algn="l"/>
                <a:tab pos="7065009" algn="l"/>
                <a:tab pos="8156575" algn="l"/>
                <a:tab pos="9398635" algn="l"/>
                <a:tab pos="10455275" algn="l"/>
                <a:tab pos="11333480" algn="l"/>
                <a:tab pos="12389485" algn="l"/>
                <a:tab pos="13267690" algn="l"/>
                <a:tab pos="14417675" algn="l"/>
                <a:tab pos="16302990" algn="l"/>
              </a:tabLst>
            </a:pPr>
            <a:r>
              <a:rPr sz="3200" b="1" spc="-25" dirty="0">
                <a:solidFill>
                  <a:srgbClr val="1C1C1F"/>
                </a:solidFill>
                <a:latin typeface="Calibri"/>
                <a:cs typeface="Calibri"/>
              </a:rPr>
              <a:t>Key</a:t>
            </a:r>
            <a:r>
              <a:rPr sz="3200" b="1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b="1" spc="-10" dirty="0">
                <a:solidFill>
                  <a:srgbClr val="1C1C1F"/>
                </a:solidFill>
                <a:latin typeface="Calibri"/>
                <a:cs typeface="Calibri"/>
              </a:rPr>
              <a:t>columns:</a:t>
            </a:r>
            <a:r>
              <a:rPr sz="3200" b="1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Sales,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Quantity,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Discount,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Profit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,Order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Date,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20" dirty="0">
                <a:solidFill>
                  <a:srgbClr val="1C1C1F"/>
                </a:solidFill>
                <a:latin typeface="Calibri"/>
                <a:cs typeface="Calibri"/>
              </a:rPr>
              <a:t>Ship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Date,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20" dirty="0">
                <a:solidFill>
                  <a:srgbClr val="1C1C1F"/>
                </a:solidFill>
                <a:latin typeface="Calibri"/>
                <a:cs typeface="Calibri"/>
              </a:rPr>
              <a:t>Ship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20" dirty="0">
                <a:solidFill>
                  <a:srgbClr val="1C1C1F"/>
                </a:solidFill>
                <a:latin typeface="Calibri"/>
                <a:cs typeface="Calibri"/>
              </a:rPr>
              <a:t>Mode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,Customer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	</a:t>
            </a:r>
            <a:r>
              <a:rPr sz="3200" spc="-20" dirty="0">
                <a:solidFill>
                  <a:srgbClr val="1C1C1F"/>
                </a:solidFill>
                <a:latin typeface="Calibri"/>
                <a:cs typeface="Calibri"/>
              </a:rPr>
              <a:t>Name, 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Segment</a:t>
            </a:r>
            <a:r>
              <a:rPr sz="3200" spc="-40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,Category,</a:t>
            </a:r>
            <a:r>
              <a:rPr sz="3200" spc="-30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Product</a:t>
            </a:r>
            <a:r>
              <a:rPr sz="3200" spc="-30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Name,</a:t>
            </a:r>
            <a:r>
              <a:rPr sz="3200" spc="-30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Region,</a:t>
            </a:r>
            <a:r>
              <a:rPr sz="3200" spc="-30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1C1C1F"/>
                </a:solidFill>
                <a:latin typeface="Calibri"/>
                <a:cs typeface="Calibri"/>
              </a:rPr>
              <a:t>State,</a:t>
            </a:r>
            <a:r>
              <a:rPr sz="3200" spc="-30" dirty="0">
                <a:solidFill>
                  <a:srgbClr val="1C1C1F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1C1C1F"/>
                </a:solidFill>
                <a:latin typeface="Calibri"/>
                <a:cs typeface="Calibri"/>
              </a:rPr>
              <a:t>Returned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715493"/>
            <a:ext cx="4192725" cy="5571506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637276" y="0"/>
            <a:ext cx="16650969" cy="8702675"/>
            <a:chOff x="1637276" y="0"/>
            <a:chExt cx="16650969" cy="870267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717372" y="0"/>
              <a:ext cx="3570626" cy="482180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67756" y="2236535"/>
              <a:ext cx="14952487" cy="6435258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656326" y="2225105"/>
              <a:ext cx="14975840" cy="6458585"/>
            </a:xfrm>
            <a:custGeom>
              <a:avLst/>
              <a:gdLst/>
              <a:ahLst/>
              <a:cxnLst/>
              <a:rect l="l" t="t" r="r" b="b"/>
              <a:pathLst>
                <a:path w="14975840" h="6458584">
                  <a:moveTo>
                    <a:pt x="0" y="0"/>
                  </a:moveTo>
                  <a:lnTo>
                    <a:pt x="0" y="6458098"/>
                  </a:lnTo>
                  <a:lnTo>
                    <a:pt x="14975233" y="6458098"/>
                  </a:lnTo>
                  <a:lnTo>
                    <a:pt x="14975233" y="0"/>
                  </a:ln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706" rIns="0" bIns="0" rtlCol="0">
            <a:spAutoFit/>
          </a:bodyPr>
          <a:lstStyle/>
          <a:p>
            <a:pPr marL="2138680">
              <a:lnSpc>
                <a:spcPct val="100000"/>
              </a:lnSpc>
              <a:spcBef>
                <a:spcPts val="100"/>
              </a:spcBef>
            </a:pPr>
            <a:r>
              <a:rPr sz="5000" spc="260" dirty="0"/>
              <a:t>Architecture</a:t>
            </a:r>
            <a:r>
              <a:rPr sz="5000" spc="240" dirty="0"/>
              <a:t> </a:t>
            </a:r>
            <a:r>
              <a:rPr sz="5000" spc="265" dirty="0"/>
              <a:t>Diagram</a:t>
            </a:r>
            <a:endParaRPr sz="5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039739"/>
            <a:ext cx="4607041" cy="62469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5315068" y="0"/>
            <a:ext cx="2973070" cy="4787900"/>
            <a:chOff x="15315068" y="0"/>
            <a:chExt cx="2973070" cy="478790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15068" y="0"/>
              <a:ext cx="2972931" cy="17749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781368" y="0"/>
              <a:ext cx="2506631" cy="177863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5918831" y="0"/>
              <a:ext cx="2369169" cy="4787643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7546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254" dirty="0"/>
              <a:t>Data</a:t>
            </a:r>
            <a:r>
              <a:rPr sz="5000" spc="210" dirty="0"/>
              <a:t> </a:t>
            </a:r>
            <a:r>
              <a:rPr sz="5000" spc="254" dirty="0"/>
              <a:t>Cleaning</a:t>
            </a:r>
            <a:r>
              <a:rPr sz="5000" spc="215" dirty="0"/>
              <a:t> </a:t>
            </a:r>
            <a:r>
              <a:rPr sz="5000" spc="295" dirty="0"/>
              <a:t>&amp;</a:t>
            </a:r>
            <a:r>
              <a:rPr sz="5000" spc="210" dirty="0"/>
              <a:t> </a:t>
            </a:r>
            <a:r>
              <a:rPr sz="5000" spc="240" dirty="0"/>
              <a:t>Transformation</a:t>
            </a:r>
            <a:endParaRPr sz="5000"/>
          </a:p>
        </p:txBody>
      </p:sp>
      <p:sp>
        <p:nvSpPr>
          <p:cNvPr id="10" name="object 1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pc="-10" dirty="0"/>
              <a:t>PYTHON</a:t>
            </a:r>
          </a:p>
          <a:p>
            <a:pPr marL="707390" marR="5080">
              <a:lnSpc>
                <a:spcPct val="125000"/>
              </a:lnSpc>
              <a:spcBef>
                <a:spcPts val="290"/>
              </a:spcBef>
              <a:tabLst>
                <a:tab pos="8051800" algn="l"/>
              </a:tabLst>
            </a:pPr>
            <a:r>
              <a:rPr sz="3200" b="0" dirty="0">
                <a:latin typeface="Calibri"/>
                <a:cs typeface="Calibri"/>
              </a:rPr>
              <a:t>Handling</a:t>
            </a:r>
            <a:r>
              <a:rPr sz="3200" b="0" spc="-2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Null</a:t>
            </a:r>
            <a:r>
              <a:rPr sz="3200" b="0" spc="-2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value</a:t>
            </a:r>
            <a:r>
              <a:rPr sz="3200" b="0" spc="-2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: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Ship_mode</a:t>
            </a:r>
            <a:r>
              <a:rPr sz="3200" b="0" spc="-2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and</a:t>
            </a:r>
            <a:r>
              <a:rPr sz="3200" b="0" spc="-2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category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column </a:t>
            </a:r>
            <a:r>
              <a:rPr sz="3200" b="0" dirty="0">
                <a:latin typeface="Calibri"/>
                <a:cs typeface="Calibri"/>
              </a:rPr>
              <a:t>Creating</a:t>
            </a:r>
            <a:r>
              <a:rPr sz="3200" b="0" spc="-2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the</a:t>
            </a:r>
            <a:r>
              <a:rPr sz="3200" b="0" spc="-2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new</a:t>
            </a:r>
            <a:r>
              <a:rPr sz="3200" b="0" spc="-2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features:</a:t>
            </a:r>
            <a:r>
              <a:rPr sz="3200" b="0" spc="-25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1)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Delivery</a:t>
            </a:r>
            <a:r>
              <a:rPr sz="3200" b="0" spc="-25" dirty="0">
                <a:latin typeface="Calibri"/>
                <a:cs typeface="Calibri"/>
              </a:rPr>
              <a:t> </a:t>
            </a:r>
            <a:r>
              <a:rPr sz="3200" b="0" spc="-20" dirty="0">
                <a:latin typeface="Calibri"/>
                <a:cs typeface="Calibri"/>
              </a:rPr>
              <a:t>time</a:t>
            </a:r>
            <a:r>
              <a:rPr sz="3200" b="0" dirty="0">
                <a:latin typeface="Calibri"/>
                <a:cs typeface="Calibri"/>
              </a:rPr>
              <a:t>	2)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dirty="0">
                <a:latin typeface="Calibri"/>
                <a:cs typeface="Calibri"/>
              </a:rPr>
              <a:t>Shipping</a:t>
            </a:r>
            <a:r>
              <a:rPr sz="3200" b="0" spc="-20" dirty="0">
                <a:latin typeface="Calibri"/>
                <a:cs typeface="Calibri"/>
              </a:rPr>
              <a:t> </a:t>
            </a:r>
            <a:r>
              <a:rPr sz="3200" b="0" spc="-10" dirty="0">
                <a:latin typeface="Calibri"/>
                <a:cs typeface="Calibri"/>
              </a:rPr>
              <a:t>status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7926" y="2828022"/>
            <a:ext cx="104774" cy="10477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7926" y="3437623"/>
            <a:ext cx="104774" cy="104774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2000955" y="3168414"/>
            <a:ext cx="1896110" cy="5162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3200" dirty="0">
                <a:latin typeface="Calibri"/>
                <a:cs typeface="Calibri"/>
              </a:rPr>
              <a:t>3)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Revenue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7926" y="5495022"/>
            <a:ext cx="104774" cy="104774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77926" y="6104622"/>
            <a:ext cx="104774" cy="104774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77926" y="6714222"/>
            <a:ext cx="104774" cy="104774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36601" y="4262993"/>
            <a:ext cx="8689975" cy="2698115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50"/>
              </a:spcBef>
            </a:pPr>
            <a:r>
              <a:rPr sz="4000" b="1" dirty="0">
                <a:latin typeface="Calibri"/>
                <a:cs typeface="Calibri"/>
              </a:rPr>
              <a:t>POWER</a:t>
            </a:r>
            <a:r>
              <a:rPr sz="4000" b="1" spc="-20" dirty="0">
                <a:latin typeface="Calibri"/>
                <a:cs typeface="Calibri"/>
              </a:rPr>
              <a:t> </a:t>
            </a:r>
            <a:r>
              <a:rPr sz="4000" b="1" spc="-25" dirty="0">
                <a:latin typeface="Calibri"/>
                <a:cs typeface="Calibri"/>
              </a:rPr>
              <a:t>BI</a:t>
            </a:r>
            <a:endParaRPr sz="4000">
              <a:latin typeface="Calibri"/>
              <a:cs typeface="Calibri"/>
            </a:endParaRPr>
          </a:p>
          <a:p>
            <a:pPr marL="707390" marR="5080">
              <a:lnSpc>
                <a:spcPct val="125000"/>
              </a:lnSpc>
              <a:spcBef>
                <a:spcPts val="290"/>
              </a:spcBef>
              <a:tabLst>
                <a:tab pos="4806950" algn="l"/>
              </a:tabLst>
            </a:pPr>
            <a:r>
              <a:rPr sz="3200" dirty="0">
                <a:latin typeface="Calibri"/>
                <a:cs typeface="Calibri"/>
              </a:rPr>
              <a:t>Create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Table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For</a:t>
            </a:r>
            <a:r>
              <a:rPr sz="3200" dirty="0">
                <a:latin typeface="Calibri"/>
                <a:cs typeface="Calibri"/>
              </a:rPr>
              <a:t>	time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based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analysis </a:t>
            </a:r>
            <a:r>
              <a:rPr sz="3200" dirty="0">
                <a:latin typeface="Calibri"/>
                <a:cs typeface="Calibri"/>
              </a:rPr>
              <a:t>Data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modeling-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Date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table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Retail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sales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 </a:t>
            </a:r>
            <a:r>
              <a:rPr sz="3200" dirty="0">
                <a:latin typeface="Calibri"/>
                <a:cs typeface="Calibri"/>
              </a:rPr>
              <a:t>Created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some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measures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using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DAX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KPI’s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968730" y="6935704"/>
            <a:ext cx="3982085" cy="124460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55"/>
              </a:spcBef>
            </a:pPr>
            <a:r>
              <a:rPr sz="3200" dirty="0">
                <a:latin typeface="Calibri"/>
                <a:cs typeface="Calibri"/>
              </a:rPr>
              <a:t>2)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Total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Loss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200" dirty="0">
                <a:latin typeface="Calibri"/>
                <a:cs typeface="Calibri"/>
              </a:rPr>
              <a:t>4)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Delayed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delivery</a:t>
            </a:r>
            <a:r>
              <a:rPr sz="3200" spc="-20" dirty="0">
                <a:latin typeface="Calibri"/>
                <a:cs typeface="Calibri"/>
              </a:rPr>
              <a:t> rate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48944" y="6935704"/>
            <a:ext cx="4005579" cy="1854200"/>
          </a:xfrm>
          <a:prstGeom prst="rect">
            <a:avLst/>
          </a:prstGeom>
        </p:spPr>
        <p:txBody>
          <a:bodyPr vert="horz" wrap="square" lIns="0" tIns="133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5"/>
              </a:spcBef>
            </a:pPr>
            <a:r>
              <a:rPr sz="3200" dirty="0">
                <a:latin typeface="Calibri"/>
                <a:cs typeface="Calibri"/>
              </a:rPr>
              <a:t>1)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Total</a:t>
            </a:r>
            <a:r>
              <a:rPr sz="3200" spc="-10" dirty="0">
                <a:latin typeface="Calibri"/>
                <a:cs typeface="Calibri"/>
              </a:rPr>
              <a:t> orders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200" dirty="0">
                <a:latin typeface="Calibri"/>
                <a:cs typeface="Calibri"/>
              </a:rPr>
              <a:t>3)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On-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delivery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rate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3200" dirty="0">
                <a:latin typeface="Calibri"/>
                <a:cs typeface="Calibri"/>
              </a:rPr>
              <a:t>5)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Return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rate</a:t>
            </a:r>
            <a:endParaRPr sz="3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706" rIns="0" bIns="0" rtlCol="0">
            <a:spAutoFit/>
          </a:bodyPr>
          <a:lstStyle/>
          <a:p>
            <a:pPr marL="3037840">
              <a:lnSpc>
                <a:spcPct val="100000"/>
              </a:lnSpc>
              <a:spcBef>
                <a:spcPts val="100"/>
              </a:spcBef>
            </a:pPr>
            <a:r>
              <a:rPr sz="5000" spc="254" dirty="0"/>
              <a:t>Data</a:t>
            </a:r>
            <a:r>
              <a:rPr sz="5000" spc="210" dirty="0"/>
              <a:t> </a:t>
            </a:r>
            <a:r>
              <a:rPr sz="5000" spc="195" dirty="0"/>
              <a:t>Insights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7129" y="2252091"/>
            <a:ext cx="104774" cy="1047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497129" y="4080890"/>
            <a:ext cx="104775" cy="3762375"/>
            <a:chOff x="1497129" y="4080890"/>
            <a:chExt cx="104775" cy="37623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7129" y="4080890"/>
              <a:ext cx="104774" cy="1047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97129" y="5909690"/>
              <a:ext cx="104774" cy="1047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7129" y="7738490"/>
              <a:ext cx="104774" cy="10477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1750980" y="1863972"/>
            <a:ext cx="15521305" cy="673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  <a:tabLst>
                <a:tab pos="1071245" algn="l"/>
                <a:tab pos="3571875" algn="l"/>
                <a:tab pos="5457190" algn="l"/>
                <a:tab pos="6410960" algn="l"/>
                <a:tab pos="7450455" algn="l"/>
                <a:tab pos="8270240" algn="l"/>
                <a:tab pos="9399905" algn="l"/>
                <a:tab pos="11341100" algn="l"/>
                <a:tab pos="12090400" algn="l"/>
                <a:tab pos="13500735" algn="l"/>
                <a:tab pos="14610080" algn="l"/>
              </a:tabLst>
            </a:pPr>
            <a:r>
              <a:rPr sz="3200" b="1" spc="-10" dirty="0">
                <a:latin typeface="Calibri"/>
                <a:cs typeface="Calibri"/>
              </a:rPr>
              <a:t>Sales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Performance: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California,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New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York,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and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Texas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contribute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highest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sales,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while </a:t>
            </a:r>
            <a:r>
              <a:rPr sz="3200" dirty="0">
                <a:latin typeface="Calibri"/>
                <a:cs typeface="Calibri"/>
              </a:rPr>
              <a:t>November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&amp;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December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see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peak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demand.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3200">
              <a:latin typeface="Calibri"/>
              <a:cs typeface="Calibri"/>
            </a:endParaRPr>
          </a:p>
          <a:p>
            <a:pPr marL="12700" marR="5080" indent="118110">
              <a:lnSpc>
                <a:spcPct val="125000"/>
              </a:lnSpc>
              <a:spcBef>
                <a:spcPts val="5"/>
              </a:spcBef>
            </a:pPr>
            <a:r>
              <a:rPr sz="3200" b="1" dirty="0">
                <a:latin typeface="Calibri"/>
                <a:cs typeface="Calibri"/>
              </a:rPr>
              <a:t>Profit</a:t>
            </a:r>
            <a:r>
              <a:rPr sz="3200" b="1" spc="1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&amp;</a:t>
            </a:r>
            <a:r>
              <a:rPr sz="3200" b="1" spc="18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Discounts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High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discounts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(above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30%)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reduce</a:t>
            </a:r>
            <a:r>
              <a:rPr sz="3200" spc="17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profitability,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Central</a:t>
            </a:r>
            <a:r>
              <a:rPr sz="3200" spc="18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region </a:t>
            </a:r>
            <a:r>
              <a:rPr sz="3200" dirty="0">
                <a:latin typeface="Calibri"/>
                <a:cs typeface="Calibri"/>
              </a:rPr>
              <a:t>has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highest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loss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percentage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(58.65%).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25000"/>
              </a:lnSpc>
              <a:tabLst>
                <a:tab pos="1686560" algn="l"/>
                <a:tab pos="4198620" algn="l"/>
                <a:tab pos="5631815" algn="l"/>
                <a:tab pos="6181090" algn="l"/>
                <a:tab pos="7468234" algn="l"/>
                <a:tab pos="8589010" algn="l"/>
                <a:tab pos="9952355" algn="l"/>
                <a:tab pos="10899140" algn="l"/>
                <a:tab pos="12611100" algn="l"/>
                <a:tab pos="13647419" algn="l"/>
                <a:tab pos="14952344" algn="l"/>
              </a:tabLst>
            </a:pPr>
            <a:r>
              <a:rPr sz="3200" b="1" spc="-10" dirty="0">
                <a:latin typeface="Calibri"/>
                <a:cs typeface="Calibri"/>
              </a:rPr>
              <a:t>Shipping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Performance</a:t>
            </a:r>
            <a:r>
              <a:rPr sz="3200" spc="-10" dirty="0">
                <a:latin typeface="Calibri"/>
                <a:cs typeface="Calibri"/>
              </a:rPr>
              <a:t>: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68.35%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of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orders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faced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delays,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with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Standard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Class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having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longest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delivery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(41.84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days).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25000"/>
              </a:lnSpc>
            </a:pPr>
            <a:r>
              <a:rPr sz="3200" b="1" dirty="0">
                <a:latin typeface="Calibri"/>
                <a:cs typeface="Calibri"/>
              </a:rPr>
              <a:t>Customer</a:t>
            </a:r>
            <a:r>
              <a:rPr sz="3200" b="1" spc="9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Behavior:</a:t>
            </a:r>
            <a:r>
              <a:rPr sz="3200" b="1" spc="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8%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total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sales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were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returned,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with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Office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Supplies</a:t>
            </a:r>
            <a:r>
              <a:rPr sz="3200" spc="9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having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1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highest </a:t>
            </a:r>
            <a:r>
              <a:rPr sz="3200" dirty="0">
                <a:latin typeface="Calibri"/>
                <a:cs typeface="Calibri"/>
              </a:rPr>
              <a:t>return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rate.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039739"/>
            <a:ext cx="4607041" cy="62469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6706" rIns="0" bIns="0" rtlCol="0">
            <a:spAutoFit/>
          </a:bodyPr>
          <a:lstStyle/>
          <a:p>
            <a:pPr marL="2404745">
              <a:lnSpc>
                <a:spcPct val="100000"/>
              </a:lnSpc>
              <a:spcBef>
                <a:spcPts val="100"/>
              </a:spcBef>
            </a:pPr>
            <a:r>
              <a:rPr sz="5000" spc="240" dirty="0"/>
              <a:t>Recommendation</a:t>
            </a:r>
            <a:endParaRPr sz="5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7575" y="2328415"/>
            <a:ext cx="104774" cy="104774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977575" y="4157215"/>
            <a:ext cx="104775" cy="3762375"/>
            <a:chOff x="1977575" y="4157215"/>
            <a:chExt cx="104775" cy="37623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7575" y="4157215"/>
              <a:ext cx="104774" cy="10477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77575" y="5986014"/>
              <a:ext cx="104774" cy="10477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77575" y="7814814"/>
              <a:ext cx="104774" cy="104774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231426" y="1940296"/>
            <a:ext cx="14773275" cy="6731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28270">
              <a:lnSpc>
                <a:spcPct val="125000"/>
              </a:lnSpc>
              <a:spcBef>
                <a:spcPts val="95"/>
              </a:spcBef>
            </a:pPr>
            <a:r>
              <a:rPr sz="3200" b="1" dirty="0">
                <a:latin typeface="Calibri"/>
                <a:cs typeface="Calibri"/>
              </a:rPr>
              <a:t>Optimize</a:t>
            </a:r>
            <a:r>
              <a:rPr sz="3200" b="1" spc="26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Regional</a:t>
            </a:r>
            <a:r>
              <a:rPr sz="3200" b="1" spc="26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Marketing</a:t>
            </a:r>
            <a:r>
              <a:rPr sz="3200" dirty="0">
                <a:latin typeface="Calibri"/>
                <a:cs typeface="Calibri"/>
              </a:rPr>
              <a:t>: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Focus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26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high-</a:t>
            </a:r>
            <a:r>
              <a:rPr sz="3200" dirty="0">
                <a:latin typeface="Calibri"/>
                <a:cs typeface="Calibri"/>
              </a:rPr>
              <a:t>sales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states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like</a:t>
            </a:r>
            <a:r>
              <a:rPr sz="3200" spc="2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California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New</a:t>
            </a:r>
            <a:r>
              <a:rPr sz="3200" spc="26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York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maximize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revenue.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3200">
              <a:latin typeface="Calibri"/>
              <a:cs typeface="Calibri"/>
            </a:endParaRPr>
          </a:p>
          <a:p>
            <a:pPr marL="12700" marR="5080" indent="219075">
              <a:lnSpc>
                <a:spcPct val="125000"/>
              </a:lnSpc>
              <a:spcBef>
                <a:spcPts val="5"/>
              </a:spcBef>
              <a:tabLst>
                <a:tab pos="1541780" algn="l"/>
                <a:tab pos="3253740" algn="l"/>
                <a:tab pos="5278755" algn="l"/>
                <a:tab pos="6729730" algn="l"/>
                <a:tab pos="8507095" algn="l"/>
                <a:tab pos="10309860" algn="l"/>
                <a:tab pos="10881995" algn="l"/>
                <a:tab pos="12482830" algn="l"/>
                <a:tab pos="13831569" algn="l"/>
              </a:tabLst>
            </a:pPr>
            <a:r>
              <a:rPr sz="3200" b="1" spc="-10" dirty="0">
                <a:latin typeface="Calibri"/>
                <a:cs typeface="Calibri"/>
              </a:rPr>
              <a:t>Refine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Discount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Strategies: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Reduce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excessive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discounts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improve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overall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profit margins.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endParaRPr sz="3200">
              <a:latin typeface="Calibri"/>
              <a:cs typeface="Calibri"/>
            </a:endParaRPr>
          </a:p>
          <a:p>
            <a:pPr marL="12700" marR="5080" indent="220345">
              <a:lnSpc>
                <a:spcPct val="125000"/>
              </a:lnSpc>
              <a:tabLst>
                <a:tab pos="1889125" algn="l"/>
                <a:tab pos="3536315" algn="l"/>
                <a:tab pos="4044315" algn="l"/>
                <a:tab pos="5843270" algn="l"/>
                <a:tab pos="7395209" algn="l"/>
                <a:tab pos="8331834" algn="l"/>
                <a:tab pos="9873615" algn="l"/>
                <a:tab pos="11146790" algn="l"/>
                <a:tab pos="11767185" algn="l"/>
                <a:tab pos="13666469" algn="l"/>
              </a:tabLst>
            </a:pPr>
            <a:r>
              <a:rPr sz="3200" b="1" spc="-10" dirty="0">
                <a:latin typeface="Calibri"/>
                <a:cs typeface="Calibri"/>
              </a:rPr>
              <a:t>Enhance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Logistics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50" dirty="0">
                <a:latin typeface="Calibri"/>
                <a:cs typeface="Calibri"/>
              </a:rPr>
              <a:t>&amp;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Shipping: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Address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0" dirty="0">
                <a:latin typeface="Calibri"/>
                <a:cs typeface="Calibri"/>
              </a:rPr>
              <a:t>high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delivery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delays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improving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carrier </a:t>
            </a:r>
            <a:r>
              <a:rPr sz="3200" dirty="0">
                <a:latin typeface="Calibri"/>
                <a:cs typeface="Calibri"/>
              </a:rPr>
              <a:t>efficiency</a:t>
            </a:r>
            <a:r>
              <a:rPr sz="3200" spc="-4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prioritizing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faster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shipping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modes.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3200">
              <a:latin typeface="Calibri"/>
              <a:cs typeface="Calibri"/>
            </a:endParaRPr>
          </a:p>
          <a:p>
            <a:pPr marL="12700" marR="5080">
              <a:lnSpc>
                <a:spcPct val="125000"/>
              </a:lnSpc>
              <a:tabLst>
                <a:tab pos="1584325" algn="l"/>
                <a:tab pos="3065780" algn="l"/>
                <a:tab pos="4450715" algn="l"/>
                <a:tab pos="4885690" algn="l"/>
                <a:tab pos="7085965" algn="l"/>
                <a:tab pos="8770620" algn="l"/>
                <a:tab pos="10132060" algn="l"/>
                <a:tab pos="10679430" algn="l"/>
                <a:tab pos="12262485" algn="l"/>
                <a:tab pos="13447394" algn="l"/>
              </a:tabLst>
            </a:pPr>
            <a:r>
              <a:rPr sz="3200" b="1" spc="-10" dirty="0">
                <a:latin typeface="Calibri"/>
                <a:cs typeface="Calibri"/>
              </a:rPr>
              <a:t>Improve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Product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Quality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50" dirty="0">
                <a:latin typeface="Calibri"/>
                <a:cs typeface="Calibri"/>
              </a:rPr>
              <a:t>&amp;</a:t>
            </a:r>
            <a:r>
              <a:rPr sz="3200" b="1" dirty="0">
                <a:latin typeface="Calibri"/>
                <a:cs typeface="Calibri"/>
              </a:rPr>
              <a:t>	</a:t>
            </a:r>
            <a:r>
              <a:rPr sz="3200" b="1" spc="-10" dirty="0">
                <a:latin typeface="Calibri"/>
                <a:cs typeface="Calibri"/>
              </a:rPr>
              <a:t>Description</a:t>
            </a:r>
            <a:r>
              <a:rPr sz="3200" spc="-10" dirty="0">
                <a:latin typeface="Calibri"/>
                <a:cs typeface="Calibri"/>
              </a:rPr>
              <a:t>: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Minimize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returns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25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ensuring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better</a:t>
            </a:r>
            <a:r>
              <a:rPr sz="3200" dirty="0">
                <a:latin typeface="Calibri"/>
                <a:cs typeface="Calibri"/>
              </a:rPr>
              <a:t>	</a:t>
            </a:r>
            <a:r>
              <a:rPr sz="3200" spc="-10" dirty="0">
                <a:latin typeface="Calibri"/>
                <a:cs typeface="Calibri"/>
              </a:rPr>
              <a:t>product </a:t>
            </a:r>
            <a:r>
              <a:rPr sz="3200" dirty="0">
                <a:latin typeface="Calibri"/>
                <a:cs typeface="Calibri"/>
              </a:rPr>
              <a:t>quality</a:t>
            </a:r>
            <a:r>
              <a:rPr sz="3200" spc="-4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accurate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descriptions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for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Office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Supplies.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039739"/>
            <a:ext cx="4607041" cy="62469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8889" y="1198912"/>
            <a:ext cx="16973549" cy="86963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85562" y="391764"/>
            <a:ext cx="12895002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5964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Power</a:t>
            </a:r>
            <a:r>
              <a:rPr spc="175" dirty="0"/>
              <a:t> </a:t>
            </a:r>
            <a:r>
              <a:rPr spc="140" dirty="0"/>
              <a:t>BI</a:t>
            </a:r>
            <a:r>
              <a:rPr spc="180" dirty="0"/>
              <a:t> </a:t>
            </a:r>
            <a:r>
              <a:rPr spc="215" dirty="0"/>
              <a:t>Dashboard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594" y="1215278"/>
            <a:ext cx="16754474" cy="86105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224678"/>
            <a:ext cx="12895002" cy="198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5964">
              <a:lnSpc>
                <a:spcPct val="100000"/>
              </a:lnSpc>
              <a:spcBef>
                <a:spcPts val="100"/>
              </a:spcBef>
            </a:pPr>
            <a:r>
              <a:rPr spc="180" dirty="0"/>
              <a:t>Power</a:t>
            </a:r>
            <a:r>
              <a:rPr spc="175" dirty="0"/>
              <a:t> </a:t>
            </a:r>
            <a:r>
              <a:rPr spc="140" dirty="0"/>
              <a:t>BI</a:t>
            </a:r>
            <a:r>
              <a:rPr spc="180" dirty="0"/>
              <a:t> </a:t>
            </a:r>
            <a:r>
              <a:rPr spc="215" dirty="0"/>
              <a:t>Dashboard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</TotalTime>
  <Words>439</Words>
  <Application>Microsoft Office PowerPoint</Application>
  <PresentationFormat>Custom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Retail Supply Chain &amp; Sales Analysis</vt:lpstr>
      <vt:lpstr>Content</vt:lpstr>
      <vt:lpstr>Project Overview</vt:lpstr>
      <vt:lpstr>Architecture Diagram</vt:lpstr>
      <vt:lpstr>Data Cleaning &amp; Transformation</vt:lpstr>
      <vt:lpstr>Data Insights</vt:lpstr>
      <vt:lpstr>Recommendation</vt:lpstr>
      <vt:lpstr>Power BI Dashboard</vt:lpstr>
      <vt:lpstr>Power BI Dashboard</vt:lpstr>
      <vt:lpstr>Power BI Dashboard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Supply Chain &amp; Sales Analysis</dc:title>
  <dc:creator>Rutuja Karne</dc:creator>
  <cp:keywords>DAGgsfgMCmc,BAFhkrjhgEU,0</cp:keywords>
  <cp:lastModifiedBy>shanu muhammed</cp:lastModifiedBy>
  <cp:revision>1</cp:revision>
  <dcterms:created xsi:type="dcterms:W3CDTF">2025-08-25T09:45:59Z</dcterms:created>
  <dcterms:modified xsi:type="dcterms:W3CDTF">2025-08-25T09:49:56Z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2025-03-05T00:00:00Z</vt:filetime>
  </property>
  <property fmtid="{D5CDD505-2E9C-101B-9397-08002B2CF9AE}" pid="3" name="Creator">
    <vt:lpwstr>Canva</vt:lpwstr>
  </property>
  <property fmtid="{D5CDD505-2E9C-101B-9397-08002B2CF9AE}" pid="4" name="LastSaved">
    <vt:filetime>2025-08-25T00:00:00Z</vt:filetime>
  </property>
  <property fmtid="{D5CDD505-2E9C-101B-9397-08002B2CF9AE}" pid="5" name="Producer">
    <vt:lpwstr>Canva</vt:lpwstr>
  </property>
</Properties>
</file>