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7" r:id="rId4"/>
    <p:sldId id="260" r:id="rId5"/>
    <p:sldId id="268" r:id="rId6"/>
    <p:sldId id="269" r:id="rId7"/>
    <p:sldId id="270" r:id="rId8"/>
    <p:sldId id="271" r:id="rId9"/>
    <p:sldId id="272" r:id="rId10"/>
    <p:sldId id="273" r:id="rId11"/>
    <p:sldId id="274" r:id="rId12"/>
    <p:sldId id="275" r:id="rId13"/>
    <p:sldId id="276"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53570-4650-4503-ADBA-422610BA063C}" v="6" dt="2023-03-09T18:51:35.2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0B8925-1693-4CA7-9D23-D8CE88A9D44F}" type="doc">
      <dgm:prSet loTypeId="urn:microsoft.com/office/officeart/2005/8/layout/vList2" loCatId="list" qsTypeId="urn:microsoft.com/office/officeart/2005/8/quickstyle/simple5" qsCatId="simple" csTypeId="urn:microsoft.com/office/officeart/2005/8/colors/accent0_3" csCatId="mainScheme" phldr="1"/>
      <dgm:spPr/>
      <dgm:t>
        <a:bodyPr/>
        <a:lstStyle/>
        <a:p>
          <a:endParaRPr lang="en-US"/>
        </a:p>
      </dgm:t>
    </dgm:pt>
    <dgm:pt modelId="{88371EFE-592D-407B-A377-565C4623466B}">
      <dgm:prSet/>
      <dgm:spPr/>
      <dgm:t>
        <a:bodyPr/>
        <a:lstStyle/>
        <a:p>
          <a:r>
            <a:rPr lang="en-US" dirty="0"/>
            <a:t>The accuracy score of a machine learning model gauges how effectively it forecasts the result of the data it was trained on.</a:t>
          </a:r>
        </a:p>
      </dgm:t>
    </dgm:pt>
    <dgm:pt modelId="{96F68191-87CE-4C05-B798-131CC137B30A}" type="parTrans" cxnId="{A6A4B362-E33B-4701-B9AF-321C5C6F47C3}">
      <dgm:prSet/>
      <dgm:spPr/>
      <dgm:t>
        <a:bodyPr/>
        <a:lstStyle/>
        <a:p>
          <a:endParaRPr lang="en-US"/>
        </a:p>
      </dgm:t>
    </dgm:pt>
    <dgm:pt modelId="{0C7D4472-83B0-4AAF-B1CF-7836F044892E}" type="sibTrans" cxnId="{A6A4B362-E33B-4701-B9AF-321C5C6F47C3}">
      <dgm:prSet/>
      <dgm:spPr/>
      <dgm:t>
        <a:bodyPr/>
        <a:lstStyle/>
        <a:p>
          <a:endParaRPr lang="en-US"/>
        </a:p>
      </dgm:t>
    </dgm:pt>
    <dgm:pt modelId="{9244BFAF-F8C9-4731-940A-9BF83243A547}">
      <dgm:prSet/>
      <dgm:spPr/>
      <dgm:t>
        <a:bodyPr/>
        <a:lstStyle/>
        <a:p>
          <a:r>
            <a:rPr lang="en-US" dirty="0"/>
            <a:t>Scores vary from 0 to 1, with 1 representing perfect accuracy and 0 representing complete inaccuracy.</a:t>
          </a:r>
        </a:p>
      </dgm:t>
    </dgm:pt>
    <dgm:pt modelId="{D329AE24-2E46-413C-A872-5282103E25ED}" type="parTrans" cxnId="{1DC49838-FA36-42ED-9086-C22C6B9C1090}">
      <dgm:prSet/>
      <dgm:spPr/>
      <dgm:t>
        <a:bodyPr/>
        <a:lstStyle/>
        <a:p>
          <a:endParaRPr lang="en-US"/>
        </a:p>
      </dgm:t>
    </dgm:pt>
    <dgm:pt modelId="{2CDFB6B4-A258-43B8-B2CC-08DC4D3F1C45}" type="sibTrans" cxnId="{1DC49838-FA36-42ED-9086-C22C6B9C1090}">
      <dgm:prSet/>
      <dgm:spPr/>
      <dgm:t>
        <a:bodyPr/>
        <a:lstStyle/>
        <a:p>
          <a:endParaRPr lang="en-US"/>
        </a:p>
      </dgm:t>
    </dgm:pt>
    <dgm:pt modelId="{077D03CF-8DF3-418E-B984-B9E6A87AC966}">
      <dgm:prSet/>
      <dgm:spPr/>
      <dgm:t>
        <a:bodyPr/>
        <a:lstStyle/>
        <a:p>
          <a:r>
            <a:rPr lang="en-US"/>
            <a:t>The model's accuracy in this instance is 0.7581664910432033.</a:t>
          </a:r>
        </a:p>
      </dgm:t>
    </dgm:pt>
    <dgm:pt modelId="{840E7A8A-92D6-4D26-A4B1-54C6593D68D0}" type="parTrans" cxnId="{971846AF-AC84-44A6-878C-722BE4EA94FD}">
      <dgm:prSet/>
      <dgm:spPr/>
      <dgm:t>
        <a:bodyPr/>
        <a:lstStyle/>
        <a:p>
          <a:endParaRPr lang="en-US"/>
        </a:p>
      </dgm:t>
    </dgm:pt>
    <dgm:pt modelId="{A45584A2-D7C6-407B-8872-33E73326291F}" type="sibTrans" cxnId="{971846AF-AC84-44A6-878C-722BE4EA94FD}">
      <dgm:prSet/>
      <dgm:spPr/>
      <dgm:t>
        <a:bodyPr/>
        <a:lstStyle/>
        <a:p>
          <a:endParaRPr lang="en-US"/>
        </a:p>
      </dgm:t>
    </dgm:pt>
    <dgm:pt modelId="{4BB1E339-6FB8-4929-A460-DF6235D63342}">
      <dgm:prSet/>
      <dgm:spPr/>
      <dgm:t>
        <a:bodyPr/>
        <a:lstStyle/>
        <a:p>
          <a:r>
            <a:rPr lang="en-US"/>
            <a:t>This indicates that on the dataset, the model accurately predicted the result 75.82% of the time.</a:t>
          </a:r>
        </a:p>
      </dgm:t>
    </dgm:pt>
    <dgm:pt modelId="{4AA07ADB-30D8-4323-B09C-8C3D18BF91A3}" type="parTrans" cxnId="{37B4F673-21EE-4A27-BCD4-1696218E9F6B}">
      <dgm:prSet/>
      <dgm:spPr/>
      <dgm:t>
        <a:bodyPr/>
        <a:lstStyle/>
        <a:p>
          <a:endParaRPr lang="en-US"/>
        </a:p>
      </dgm:t>
    </dgm:pt>
    <dgm:pt modelId="{1E5F9A60-2933-4231-90CC-FC021EC2B275}" type="sibTrans" cxnId="{37B4F673-21EE-4A27-BCD4-1696218E9F6B}">
      <dgm:prSet/>
      <dgm:spPr/>
      <dgm:t>
        <a:bodyPr/>
        <a:lstStyle/>
        <a:p>
          <a:endParaRPr lang="en-US"/>
        </a:p>
      </dgm:t>
    </dgm:pt>
    <dgm:pt modelId="{16F878B3-D3F9-43D8-B2C6-0E4D834405BA}" type="pres">
      <dgm:prSet presAssocID="{420B8925-1693-4CA7-9D23-D8CE88A9D44F}" presName="linear" presStyleCnt="0">
        <dgm:presLayoutVars>
          <dgm:animLvl val="lvl"/>
          <dgm:resizeHandles val="exact"/>
        </dgm:presLayoutVars>
      </dgm:prSet>
      <dgm:spPr/>
    </dgm:pt>
    <dgm:pt modelId="{6CC75967-9FF1-4BD5-AFC8-F009BF21A173}" type="pres">
      <dgm:prSet presAssocID="{88371EFE-592D-407B-A377-565C4623466B}" presName="parentText" presStyleLbl="node1" presStyleIdx="0" presStyleCnt="4">
        <dgm:presLayoutVars>
          <dgm:chMax val="0"/>
          <dgm:bulletEnabled val="1"/>
        </dgm:presLayoutVars>
      </dgm:prSet>
      <dgm:spPr/>
    </dgm:pt>
    <dgm:pt modelId="{2277A6D2-1C00-4DEE-8F37-904BE970C9C4}" type="pres">
      <dgm:prSet presAssocID="{0C7D4472-83B0-4AAF-B1CF-7836F044892E}" presName="spacer" presStyleCnt="0"/>
      <dgm:spPr/>
    </dgm:pt>
    <dgm:pt modelId="{04443C0E-EAC6-4DEA-9010-3FB04BFB8CDC}" type="pres">
      <dgm:prSet presAssocID="{9244BFAF-F8C9-4731-940A-9BF83243A547}" presName="parentText" presStyleLbl="node1" presStyleIdx="1" presStyleCnt="4">
        <dgm:presLayoutVars>
          <dgm:chMax val="0"/>
          <dgm:bulletEnabled val="1"/>
        </dgm:presLayoutVars>
      </dgm:prSet>
      <dgm:spPr/>
    </dgm:pt>
    <dgm:pt modelId="{0B90BED9-D629-4888-9165-3D0CD8611B3E}" type="pres">
      <dgm:prSet presAssocID="{2CDFB6B4-A258-43B8-B2CC-08DC4D3F1C45}" presName="spacer" presStyleCnt="0"/>
      <dgm:spPr/>
    </dgm:pt>
    <dgm:pt modelId="{925A5DF8-C6A2-4550-8CA1-4C3BB1ED9FDC}" type="pres">
      <dgm:prSet presAssocID="{077D03CF-8DF3-418E-B984-B9E6A87AC966}" presName="parentText" presStyleLbl="node1" presStyleIdx="2" presStyleCnt="4">
        <dgm:presLayoutVars>
          <dgm:chMax val="0"/>
          <dgm:bulletEnabled val="1"/>
        </dgm:presLayoutVars>
      </dgm:prSet>
      <dgm:spPr/>
    </dgm:pt>
    <dgm:pt modelId="{28BEBDCF-469F-43EC-AD67-48676E563550}" type="pres">
      <dgm:prSet presAssocID="{A45584A2-D7C6-407B-8872-33E73326291F}" presName="spacer" presStyleCnt="0"/>
      <dgm:spPr/>
    </dgm:pt>
    <dgm:pt modelId="{9D9E8A63-12CC-4F24-8A3A-522278386342}" type="pres">
      <dgm:prSet presAssocID="{4BB1E339-6FB8-4929-A460-DF6235D63342}" presName="parentText" presStyleLbl="node1" presStyleIdx="3" presStyleCnt="4">
        <dgm:presLayoutVars>
          <dgm:chMax val="0"/>
          <dgm:bulletEnabled val="1"/>
        </dgm:presLayoutVars>
      </dgm:prSet>
      <dgm:spPr/>
    </dgm:pt>
  </dgm:ptLst>
  <dgm:cxnLst>
    <dgm:cxn modelId="{A5B3BF0D-D856-4B43-966A-82177529F280}" type="presOf" srcId="{077D03CF-8DF3-418E-B984-B9E6A87AC966}" destId="{925A5DF8-C6A2-4550-8CA1-4C3BB1ED9FDC}" srcOrd="0" destOrd="0" presId="urn:microsoft.com/office/officeart/2005/8/layout/vList2"/>
    <dgm:cxn modelId="{92D69330-3999-47AD-8225-A269063E9474}" type="presOf" srcId="{420B8925-1693-4CA7-9D23-D8CE88A9D44F}" destId="{16F878B3-D3F9-43D8-B2C6-0E4D834405BA}" srcOrd="0" destOrd="0" presId="urn:microsoft.com/office/officeart/2005/8/layout/vList2"/>
    <dgm:cxn modelId="{1DC49838-FA36-42ED-9086-C22C6B9C1090}" srcId="{420B8925-1693-4CA7-9D23-D8CE88A9D44F}" destId="{9244BFAF-F8C9-4731-940A-9BF83243A547}" srcOrd="1" destOrd="0" parTransId="{D329AE24-2E46-413C-A872-5282103E25ED}" sibTransId="{2CDFB6B4-A258-43B8-B2CC-08DC4D3F1C45}"/>
    <dgm:cxn modelId="{A6A4B362-E33B-4701-B9AF-321C5C6F47C3}" srcId="{420B8925-1693-4CA7-9D23-D8CE88A9D44F}" destId="{88371EFE-592D-407B-A377-565C4623466B}" srcOrd="0" destOrd="0" parTransId="{96F68191-87CE-4C05-B798-131CC137B30A}" sibTransId="{0C7D4472-83B0-4AAF-B1CF-7836F044892E}"/>
    <dgm:cxn modelId="{D14F6547-C3E1-4CC9-B502-623EFE1EFA31}" type="presOf" srcId="{9244BFAF-F8C9-4731-940A-9BF83243A547}" destId="{04443C0E-EAC6-4DEA-9010-3FB04BFB8CDC}" srcOrd="0" destOrd="0" presId="urn:microsoft.com/office/officeart/2005/8/layout/vList2"/>
    <dgm:cxn modelId="{37B4F673-21EE-4A27-BCD4-1696218E9F6B}" srcId="{420B8925-1693-4CA7-9D23-D8CE88A9D44F}" destId="{4BB1E339-6FB8-4929-A460-DF6235D63342}" srcOrd="3" destOrd="0" parTransId="{4AA07ADB-30D8-4323-B09C-8C3D18BF91A3}" sibTransId="{1E5F9A60-2933-4231-90CC-FC021EC2B275}"/>
    <dgm:cxn modelId="{9B55FA87-5EF7-4637-B796-B5BB18BDB9B4}" type="presOf" srcId="{88371EFE-592D-407B-A377-565C4623466B}" destId="{6CC75967-9FF1-4BD5-AFC8-F009BF21A173}" srcOrd="0" destOrd="0" presId="urn:microsoft.com/office/officeart/2005/8/layout/vList2"/>
    <dgm:cxn modelId="{971846AF-AC84-44A6-878C-722BE4EA94FD}" srcId="{420B8925-1693-4CA7-9D23-D8CE88A9D44F}" destId="{077D03CF-8DF3-418E-B984-B9E6A87AC966}" srcOrd="2" destOrd="0" parTransId="{840E7A8A-92D6-4D26-A4B1-54C6593D68D0}" sibTransId="{A45584A2-D7C6-407B-8872-33E73326291F}"/>
    <dgm:cxn modelId="{2151A0DD-6774-49C4-A97D-8E82E5A7F8C1}" type="presOf" srcId="{4BB1E339-6FB8-4929-A460-DF6235D63342}" destId="{9D9E8A63-12CC-4F24-8A3A-522278386342}" srcOrd="0" destOrd="0" presId="urn:microsoft.com/office/officeart/2005/8/layout/vList2"/>
    <dgm:cxn modelId="{EB8532EE-4CB8-45AD-9C38-592A3DA39BFC}" type="presParOf" srcId="{16F878B3-D3F9-43D8-B2C6-0E4D834405BA}" destId="{6CC75967-9FF1-4BD5-AFC8-F009BF21A173}" srcOrd="0" destOrd="0" presId="urn:microsoft.com/office/officeart/2005/8/layout/vList2"/>
    <dgm:cxn modelId="{95B113D6-157E-48FF-B229-904BDF4EF0F5}" type="presParOf" srcId="{16F878B3-D3F9-43D8-B2C6-0E4D834405BA}" destId="{2277A6D2-1C00-4DEE-8F37-904BE970C9C4}" srcOrd="1" destOrd="0" presId="urn:microsoft.com/office/officeart/2005/8/layout/vList2"/>
    <dgm:cxn modelId="{BE08FC8F-312D-4FCE-B85D-111CD00AE529}" type="presParOf" srcId="{16F878B3-D3F9-43D8-B2C6-0E4D834405BA}" destId="{04443C0E-EAC6-4DEA-9010-3FB04BFB8CDC}" srcOrd="2" destOrd="0" presId="urn:microsoft.com/office/officeart/2005/8/layout/vList2"/>
    <dgm:cxn modelId="{D2F378B1-107B-44F7-A56E-43C634D7D23A}" type="presParOf" srcId="{16F878B3-D3F9-43D8-B2C6-0E4D834405BA}" destId="{0B90BED9-D629-4888-9165-3D0CD8611B3E}" srcOrd="3" destOrd="0" presId="urn:microsoft.com/office/officeart/2005/8/layout/vList2"/>
    <dgm:cxn modelId="{331C92E6-60EA-4B52-A9BF-859EA1395BCE}" type="presParOf" srcId="{16F878B3-D3F9-43D8-B2C6-0E4D834405BA}" destId="{925A5DF8-C6A2-4550-8CA1-4C3BB1ED9FDC}" srcOrd="4" destOrd="0" presId="urn:microsoft.com/office/officeart/2005/8/layout/vList2"/>
    <dgm:cxn modelId="{3B3BCAB5-005F-4B00-B6BF-642B74714CEF}" type="presParOf" srcId="{16F878B3-D3F9-43D8-B2C6-0E4D834405BA}" destId="{28BEBDCF-469F-43EC-AD67-48676E563550}" srcOrd="5" destOrd="0" presId="urn:microsoft.com/office/officeart/2005/8/layout/vList2"/>
    <dgm:cxn modelId="{12F51A54-CE4A-49D7-B2EE-9870B383DB1E}" type="presParOf" srcId="{16F878B3-D3F9-43D8-B2C6-0E4D834405BA}" destId="{9D9E8A63-12CC-4F24-8A3A-52227838634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75967-9FF1-4BD5-AFC8-F009BF21A173}">
      <dsp:nvSpPr>
        <dsp:cNvPr id="0" name=""/>
        <dsp:cNvSpPr/>
      </dsp:nvSpPr>
      <dsp:spPr>
        <a:xfrm>
          <a:off x="0" y="38860"/>
          <a:ext cx="5257800" cy="9898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accuracy score of a machine learning model gauges how effectively it forecasts the result of the data it was trained on.</a:t>
          </a:r>
        </a:p>
      </dsp:txBody>
      <dsp:txXfrm>
        <a:off x="48319" y="87179"/>
        <a:ext cx="5161162" cy="893182"/>
      </dsp:txXfrm>
    </dsp:sp>
    <dsp:sp modelId="{04443C0E-EAC6-4DEA-9010-3FB04BFB8CDC}">
      <dsp:nvSpPr>
        <dsp:cNvPr id="0" name=""/>
        <dsp:cNvSpPr/>
      </dsp:nvSpPr>
      <dsp:spPr>
        <a:xfrm>
          <a:off x="0" y="1080520"/>
          <a:ext cx="5257800" cy="9898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Scores vary from 0 to 1, with 1 representing perfect accuracy and 0 representing complete inaccuracy.</a:t>
          </a:r>
        </a:p>
      </dsp:txBody>
      <dsp:txXfrm>
        <a:off x="48319" y="1128839"/>
        <a:ext cx="5161162" cy="893182"/>
      </dsp:txXfrm>
    </dsp:sp>
    <dsp:sp modelId="{925A5DF8-C6A2-4550-8CA1-4C3BB1ED9FDC}">
      <dsp:nvSpPr>
        <dsp:cNvPr id="0" name=""/>
        <dsp:cNvSpPr/>
      </dsp:nvSpPr>
      <dsp:spPr>
        <a:xfrm>
          <a:off x="0" y="2122180"/>
          <a:ext cx="5257800" cy="9898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model's accuracy in this instance is 0.7581664910432033.</a:t>
          </a:r>
        </a:p>
      </dsp:txBody>
      <dsp:txXfrm>
        <a:off x="48319" y="2170499"/>
        <a:ext cx="5161162" cy="893182"/>
      </dsp:txXfrm>
    </dsp:sp>
    <dsp:sp modelId="{9D9E8A63-12CC-4F24-8A3A-522278386342}">
      <dsp:nvSpPr>
        <dsp:cNvPr id="0" name=""/>
        <dsp:cNvSpPr/>
      </dsp:nvSpPr>
      <dsp:spPr>
        <a:xfrm>
          <a:off x="0" y="3163839"/>
          <a:ext cx="5257800" cy="9898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This indicates that on the dataset, the model accurately predicted the result 75.82% of the time.</a:t>
          </a:r>
        </a:p>
      </dsp:txBody>
      <dsp:txXfrm>
        <a:off x="48319" y="3212158"/>
        <a:ext cx="5161162" cy="8931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38BE8-4979-4B8A-BFD5-0C59710242A9}" type="datetimeFigureOut">
              <a:rPr lang="en-CA" smtClean="0"/>
              <a:t>2024-01-08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AD71AB-1FB4-4227-A81A-AC2AB429A27E}" type="slidenum">
              <a:rPr lang="en-CA" smtClean="0"/>
              <a:t>‹#›</a:t>
            </a:fld>
            <a:endParaRPr lang="en-CA"/>
          </a:p>
        </p:txBody>
      </p:sp>
    </p:spTree>
    <p:extLst>
      <p:ext uri="{BB962C8B-B14F-4D97-AF65-F5344CB8AC3E}">
        <p14:creationId xmlns:p14="http://schemas.microsoft.com/office/powerpoint/2010/main" val="930712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4AD71AB-1FB4-4227-A81A-AC2AB429A27E}" type="slidenum">
              <a:rPr lang="en-CA" smtClean="0"/>
              <a:t>8</a:t>
            </a:fld>
            <a:endParaRPr lang="en-CA"/>
          </a:p>
        </p:txBody>
      </p:sp>
    </p:spTree>
    <p:extLst>
      <p:ext uri="{BB962C8B-B14F-4D97-AF65-F5344CB8AC3E}">
        <p14:creationId xmlns:p14="http://schemas.microsoft.com/office/powerpoint/2010/main" val="3788837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D3DA-C847-A15B-C3AE-FD9DA7217E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CAA605B-65B1-1E3E-9054-0D6D3CBF31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61E9D3F-1C4B-882C-A420-03D077BE80CA}"/>
              </a:ext>
            </a:extLst>
          </p:cNvPr>
          <p:cNvSpPr>
            <a:spLocks noGrp="1"/>
          </p:cNvSpPr>
          <p:nvPr>
            <p:ph type="dt" sz="half" idx="10"/>
          </p:nvPr>
        </p:nvSpPr>
        <p:spPr/>
        <p:txBody>
          <a:bodyPr/>
          <a:lstStyle/>
          <a:p>
            <a:fld id="{178F904D-6331-403A-85CE-E470C3464D40}" type="datetimeFigureOut">
              <a:rPr lang="en-CA" smtClean="0"/>
              <a:t>2024-01-08</a:t>
            </a:fld>
            <a:endParaRPr lang="en-CA"/>
          </a:p>
        </p:txBody>
      </p:sp>
      <p:sp>
        <p:nvSpPr>
          <p:cNvPr id="5" name="Footer Placeholder 4">
            <a:extLst>
              <a:ext uri="{FF2B5EF4-FFF2-40B4-BE49-F238E27FC236}">
                <a16:creationId xmlns:a16="http://schemas.microsoft.com/office/drawing/2014/main" id="{24207ECE-CF5B-8E10-502E-C6890097AFE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BA0C5D2-807F-CD35-4FCD-53524AA2BFBA}"/>
              </a:ext>
            </a:extLst>
          </p:cNvPr>
          <p:cNvSpPr>
            <a:spLocks noGrp="1"/>
          </p:cNvSpPr>
          <p:nvPr>
            <p:ph type="sldNum" sz="quarter" idx="12"/>
          </p:nvPr>
        </p:nvSpPr>
        <p:spPr/>
        <p:txBody>
          <a:bodyPr/>
          <a:lstStyle/>
          <a:p>
            <a:fld id="{0287553D-0627-47FB-A6F4-3D96BE9D21BD}" type="slidenum">
              <a:rPr lang="en-CA" smtClean="0"/>
              <a:t>‹#›</a:t>
            </a:fld>
            <a:endParaRPr lang="en-CA"/>
          </a:p>
        </p:txBody>
      </p:sp>
    </p:spTree>
    <p:extLst>
      <p:ext uri="{BB962C8B-B14F-4D97-AF65-F5344CB8AC3E}">
        <p14:creationId xmlns:p14="http://schemas.microsoft.com/office/powerpoint/2010/main" val="680244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F177-7ECD-D555-E1CF-8D81F823743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B209784-6944-ADC2-AD8A-856972F694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CC6A7F8-8BA0-4EB8-E1BA-4455A2A02B53}"/>
              </a:ext>
            </a:extLst>
          </p:cNvPr>
          <p:cNvSpPr>
            <a:spLocks noGrp="1"/>
          </p:cNvSpPr>
          <p:nvPr>
            <p:ph type="dt" sz="half" idx="10"/>
          </p:nvPr>
        </p:nvSpPr>
        <p:spPr/>
        <p:txBody>
          <a:bodyPr/>
          <a:lstStyle/>
          <a:p>
            <a:fld id="{178F904D-6331-403A-85CE-E470C3464D40}" type="datetimeFigureOut">
              <a:rPr lang="en-CA" smtClean="0"/>
              <a:t>2024-01-08</a:t>
            </a:fld>
            <a:endParaRPr lang="en-CA"/>
          </a:p>
        </p:txBody>
      </p:sp>
      <p:sp>
        <p:nvSpPr>
          <p:cNvPr id="5" name="Footer Placeholder 4">
            <a:extLst>
              <a:ext uri="{FF2B5EF4-FFF2-40B4-BE49-F238E27FC236}">
                <a16:creationId xmlns:a16="http://schemas.microsoft.com/office/drawing/2014/main" id="{9CD6483E-D4E2-A468-656B-5966B5E4806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4B9230A-3846-5050-6D86-53FD6620F059}"/>
              </a:ext>
            </a:extLst>
          </p:cNvPr>
          <p:cNvSpPr>
            <a:spLocks noGrp="1"/>
          </p:cNvSpPr>
          <p:nvPr>
            <p:ph type="sldNum" sz="quarter" idx="12"/>
          </p:nvPr>
        </p:nvSpPr>
        <p:spPr/>
        <p:txBody>
          <a:bodyPr/>
          <a:lstStyle/>
          <a:p>
            <a:fld id="{0287553D-0627-47FB-A6F4-3D96BE9D21BD}" type="slidenum">
              <a:rPr lang="en-CA" smtClean="0"/>
              <a:t>‹#›</a:t>
            </a:fld>
            <a:endParaRPr lang="en-CA"/>
          </a:p>
        </p:txBody>
      </p:sp>
    </p:spTree>
    <p:extLst>
      <p:ext uri="{BB962C8B-B14F-4D97-AF65-F5344CB8AC3E}">
        <p14:creationId xmlns:p14="http://schemas.microsoft.com/office/powerpoint/2010/main" val="2961424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C9059E-0F8E-7A79-3A37-E73714C12D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79DBE4F-7AB7-3B23-2A0E-A174594F61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5FE481E-F63C-C66B-4757-B64B4995ABFD}"/>
              </a:ext>
            </a:extLst>
          </p:cNvPr>
          <p:cNvSpPr>
            <a:spLocks noGrp="1"/>
          </p:cNvSpPr>
          <p:nvPr>
            <p:ph type="dt" sz="half" idx="10"/>
          </p:nvPr>
        </p:nvSpPr>
        <p:spPr/>
        <p:txBody>
          <a:bodyPr/>
          <a:lstStyle/>
          <a:p>
            <a:fld id="{178F904D-6331-403A-85CE-E470C3464D40}" type="datetimeFigureOut">
              <a:rPr lang="en-CA" smtClean="0"/>
              <a:t>2024-01-08</a:t>
            </a:fld>
            <a:endParaRPr lang="en-CA"/>
          </a:p>
        </p:txBody>
      </p:sp>
      <p:sp>
        <p:nvSpPr>
          <p:cNvPr id="5" name="Footer Placeholder 4">
            <a:extLst>
              <a:ext uri="{FF2B5EF4-FFF2-40B4-BE49-F238E27FC236}">
                <a16:creationId xmlns:a16="http://schemas.microsoft.com/office/drawing/2014/main" id="{77DD64A4-1064-85E5-2FC8-69B43682601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32AD14-62BD-7E57-4506-E6E59CC01534}"/>
              </a:ext>
            </a:extLst>
          </p:cNvPr>
          <p:cNvSpPr>
            <a:spLocks noGrp="1"/>
          </p:cNvSpPr>
          <p:nvPr>
            <p:ph type="sldNum" sz="quarter" idx="12"/>
          </p:nvPr>
        </p:nvSpPr>
        <p:spPr/>
        <p:txBody>
          <a:bodyPr/>
          <a:lstStyle/>
          <a:p>
            <a:fld id="{0287553D-0627-47FB-A6F4-3D96BE9D21BD}" type="slidenum">
              <a:rPr lang="en-CA" smtClean="0"/>
              <a:t>‹#›</a:t>
            </a:fld>
            <a:endParaRPr lang="en-CA"/>
          </a:p>
        </p:txBody>
      </p:sp>
    </p:spTree>
    <p:extLst>
      <p:ext uri="{BB962C8B-B14F-4D97-AF65-F5344CB8AC3E}">
        <p14:creationId xmlns:p14="http://schemas.microsoft.com/office/powerpoint/2010/main" val="32865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7EB8-B232-41D0-A1C5-340D1F2E283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2F31A18-4338-D61D-5E8B-96F8BCB307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98C32C1-454B-30C8-49F9-4B000A017814}"/>
              </a:ext>
            </a:extLst>
          </p:cNvPr>
          <p:cNvSpPr>
            <a:spLocks noGrp="1"/>
          </p:cNvSpPr>
          <p:nvPr>
            <p:ph type="dt" sz="half" idx="10"/>
          </p:nvPr>
        </p:nvSpPr>
        <p:spPr/>
        <p:txBody>
          <a:bodyPr/>
          <a:lstStyle/>
          <a:p>
            <a:fld id="{178F904D-6331-403A-85CE-E470C3464D40}" type="datetimeFigureOut">
              <a:rPr lang="en-CA" smtClean="0"/>
              <a:t>2024-01-08</a:t>
            </a:fld>
            <a:endParaRPr lang="en-CA"/>
          </a:p>
        </p:txBody>
      </p:sp>
      <p:sp>
        <p:nvSpPr>
          <p:cNvPr id="5" name="Footer Placeholder 4">
            <a:extLst>
              <a:ext uri="{FF2B5EF4-FFF2-40B4-BE49-F238E27FC236}">
                <a16:creationId xmlns:a16="http://schemas.microsoft.com/office/drawing/2014/main" id="{2CE85FBB-2A96-F2C8-5A4B-D51E44BE752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4C1F8A-B3B6-F6CD-A96C-14B2C442F21E}"/>
              </a:ext>
            </a:extLst>
          </p:cNvPr>
          <p:cNvSpPr>
            <a:spLocks noGrp="1"/>
          </p:cNvSpPr>
          <p:nvPr>
            <p:ph type="sldNum" sz="quarter" idx="12"/>
          </p:nvPr>
        </p:nvSpPr>
        <p:spPr/>
        <p:txBody>
          <a:bodyPr/>
          <a:lstStyle/>
          <a:p>
            <a:fld id="{0287553D-0627-47FB-A6F4-3D96BE9D21BD}" type="slidenum">
              <a:rPr lang="en-CA" smtClean="0"/>
              <a:t>‹#›</a:t>
            </a:fld>
            <a:endParaRPr lang="en-CA"/>
          </a:p>
        </p:txBody>
      </p:sp>
    </p:spTree>
    <p:extLst>
      <p:ext uri="{BB962C8B-B14F-4D97-AF65-F5344CB8AC3E}">
        <p14:creationId xmlns:p14="http://schemas.microsoft.com/office/powerpoint/2010/main" val="204763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0452-B554-1FF3-8320-C12D93A07B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AAD1D5F-1C01-2507-44B4-3EA4DD68F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786476-E284-2B4F-5A88-C43117F2EAE3}"/>
              </a:ext>
            </a:extLst>
          </p:cNvPr>
          <p:cNvSpPr>
            <a:spLocks noGrp="1"/>
          </p:cNvSpPr>
          <p:nvPr>
            <p:ph type="dt" sz="half" idx="10"/>
          </p:nvPr>
        </p:nvSpPr>
        <p:spPr/>
        <p:txBody>
          <a:bodyPr/>
          <a:lstStyle/>
          <a:p>
            <a:fld id="{178F904D-6331-403A-85CE-E470C3464D40}" type="datetimeFigureOut">
              <a:rPr lang="en-CA" smtClean="0"/>
              <a:t>2024-01-08</a:t>
            </a:fld>
            <a:endParaRPr lang="en-CA"/>
          </a:p>
        </p:txBody>
      </p:sp>
      <p:sp>
        <p:nvSpPr>
          <p:cNvPr id="5" name="Footer Placeholder 4">
            <a:extLst>
              <a:ext uri="{FF2B5EF4-FFF2-40B4-BE49-F238E27FC236}">
                <a16:creationId xmlns:a16="http://schemas.microsoft.com/office/drawing/2014/main" id="{FCAE04DD-4619-153A-F354-5DC05F28016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E61D832-7F27-87E6-5893-DF33A37F2919}"/>
              </a:ext>
            </a:extLst>
          </p:cNvPr>
          <p:cNvSpPr>
            <a:spLocks noGrp="1"/>
          </p:cNvSpPr>
          <p:nvPr>
            <p:ph type="sldNum" sz="quarter" idx="12"/>
          </p:nvPr>
        </p:nvSpPr>
        <p:spPr/>
        <p:txBody>
          <a:bodyPr/>
          <a:lstStyle/>
          <a:p>
            <a:fld id="{0287553D-0627-47FB-A6F4-3D96BE9D21BD}" type="slidenum">
              <a:rPr lang="en-CA" smtClean="0"/>
              <a:t>‹#›</a:t>
            </a:fld>
            <a:endParaRPr lang="en-CA"/>
          </a:p>
        </p:txBody>
      </p:sp>
    </p:spTree>
    <p:extLst>
      <p:ext uri="{BB962C8B-B14F-4D97-AF65-F5344CB8AC3E}">
        <p14:creationId xmlns:p14="http://schemas.microsoft.com/office/powerpoint/2010/main" val="23119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7D1D-762F-6846-AAA1-F169A4A79F1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C658FAF-7AA7-0815-1658-5E68D76EAF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FD39AC0-6606-3590-34E4-D452265389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A9B1498-9DCB-6564-26EC-14952DAC9802}"/>
              </a:ext>
            </a:extLst>
          </p:cNvPr>
          <p:cNvSpPr>
            <a:spLocks noGrp="1"/>
          </p:cNvSpPr>
          <p:nvPr>
            <p:ph type="dt" sz="half" idx="10"/>
          </p:nvPr>
        </p:nvSpPr>
        <p:spPr/>
        <p:txBody>
          <a:bodyPr/>
          <a:lstStyle/>
          <a:p>
            <a:fld id="{178F904D-6331-403A-85CE-E470C3464D40}" type="datetimeFigureOut">
              <a:rPr lang="en-CA" smtClean="0"/>
              <a:t>2024-01-08</a:t>
            </a:fld>
            <a:endParaRPr lang="en-CA"/>
          </a:p>
        </p:txBody>
      </p:sp>
      <p:sp>
        <p:nvSpPr>
          <p:cNvPr id="6" name="Footer Placeholder 5">
            <a:extLst>
              <a:ext uri="{FF2B5EF4-FFF2-40B4-BE49-F238E27FC236}">
                <a16:creationId xmlns:a16="http://schemas.microsoft.com/office/drawing/2014/main" id="{BECDC072-AEBB-74E5-C142-C6362DE346A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67A260D-0E7E-EE79-E35E-2A3F98DDCAEC}"/>
              </a:ext>
            </a:extLst>
          </p:cNvPr>
          <p:cNvSpPr>
            <a:spLocks noGrp="1"/>
          </p:cNvSpPr>
          <p:nvPr>
            <p:ph type="sldNum" sz="quarter" idx="12"/>
          </p:nvPr>
        </p:nvSpPr>
        <p:spPr/>
        <p:txBody>
          <a:bodyPr/>
          <a:lstStyle/>
          <a:p>
            <a:fld id="{0287553D-0627-47FB-A6F4-3D96BE9D21BD}" type="slidenum">
              <a:rPr lang="en-CA" smtClean="0"/>
              <a:t>‹#›</a:t>
            </a:fld>
            <a:endParaRPr lang="en-CA"/>
          </a:p>
        </p:txBody>
      </p:sp>
    </p:spTree>
    <p:extLst>
      <p:ext uri="{BB962C8B-B14F-4D97-AF65-F5344CB8AC3E}">
        <p14:creationId xmlns:p14="http://schemas.microsoft.com/office/powerpoint/2010/main" val="97819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C1B6-6527-9398-35BA-018B50A34C1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A026594-072B-6A41-D4A7-F9221225AA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0B92B5-AB00-B905-1ED2-98508E1EC2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75DECF3-D677-3A90-AE1E-A85C000C62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21F176-F80B-27BC-9E72-D5C3529DAF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D03F6EF-5BEF-012A-91CA-7D0B89C1D215}"/>
              </a:ext>
            </a:extLst>
          </p:cNvPr>
          <p:cNvSpPr>
            <a:spLocks noGrp="1"/>
          </p:cNvSpPr>
          <p:nvPr>
            <p:ph type="dt" sz="half" idx="10"/>
          </p:nvPr>
        </p:nvSpPr>
        <p:spPr/>
        <p:txBody>
          <a:bodyPr/>
          <a:lstStyle/>
          <a:p>
            <a:fld id="{178F904D-6331-403A-85CE-E470C3464D40}" type="datetimeFigureOut">
              <a:rPr lang="en-CA" smtClean="0"/>
              <a:t>2024-01-08</a:t>
            </a:fld>
            <a:endParaRPr lang="en-CA"/>
          </a:p>
        </p:txBody>
      </p:sp>
      <p:sp>
        <p:nvSpPr>
          <p:cNvPr id="8" name="Footer Placeholder 7">
            <a:extLst>
              <a:ext uri="{FF2B5EF4-FFF2-40B4-BE49-F238E27FC236}">
                <a16:creationId xmlns:a16="http://schemas.microsoft.com/office/drawing/2014/main" id="{29390EDC-4803-A4A7-1FC7-31728EDE044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0EADC13-EDA0-D00C-A779-07331DF56AAA}"/>
              </a:ext>
            </a:extLst>
          </p:cNvPr>
          <p:cNvSpPr>
            <a:spLocks noGrp="1"/>
          </p:cNvSpPr>
          <p:nvPr>
            <p:ph type="sldNum" sz="quarter" idx="12"/>
          </p:nvPr>
        </p:nvSpPr>
        <p:spPr/>
        <p:txBody>
          <a:bodyPr/>
          <a:lstStyle/>
          <a:p>
            <a:fld id="{0287553D-0627-47FB-A6F4-3D96BE9D21BD}" type="slidenum">
              <a:rPr lang="en-CA" smtClean="0"/>
              <a:t>‹#›</a:t>
            </a:fld>
            <a:endParaRPr lang="en-CA"/>
          </a:p>
        </p:txBody>
      </p:sp>
    </p:spTree>
    <p:extLst>
      <p:ext uri="{BB962C8B-B14F-4D97-AF65-F5344CB8AC3E}">
        <p14:creationId xmlns:p14="http://schemas.microsoft.com/office/powerpoint/2010/main" val="2190205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62292-1AD9-FCE8-5E93-F0801641530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75F46CA-52C1-1999-AF83-A38AF127C9FB}"/>
              </a:ext>
            </a:extLst>
          </p:cNvPr>
          <p:cNvSpPr>
            <a:spLocks noGrp="1"/>
          </p:cNvSpPr>
          <p:nvPr>
            <p:ph type="dt" sz="half" idx="10"/>
          </p:nvPr>
        </p:nvSpPr>
        <p:spPr/>
        <p:txBody>
          <a:bodyPr/>
          <a:lstStyle/>
          <a:p>
            <a:fld id="{178F904D-6331-403A-85CE-E470C3464D40}" type="datetimeFigureOut">
              <a:rPr lang="en-CA" smtClean="0"/>
              <a:t>2024-01-08</a:t>
            </a:fld>
            <a:endParaRPr lang="en-CA"/>
          </a:p>
        </p:txBody>
      </p:sp>
      <p:sp>
        <p:nvSpPr>
          <p:cNvPr id="4" name="Footer Placeholder 3">
            <a:extLst>
              <a:ext uri="{FF2B5EF4-FFF2-40B4-BE49-F238E27FC236}">
                <a16:creationId xmlns:a16="http://schemas.microsoft.com/office/drawing/2014/main" id="{68AEC675-ECF1-42B6-6911-2470AD7D201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01E62FC-B5A3-2E20-3CC7-E4660FABB434}"/>
              </a:ext>
            </a:extLst>
          </p:cNvPr>
          <p:cNvSpPr>
            <a:spLocks noGrp="1"/>
          </p:cNvSpPr>
          <p:nvPr>
            <p:ph type="sldNum" sz="quarter" idx="12"/>
          </p:nvPr>
        </p:nvSpPr>
        <p:spPr/>
        <p:txBody>
          <a:bodyPr/>
          <a:lstStyle/>
          <a:p>
            <a:fld id="{0287553D-0627-47FB-A6F4-3D96BE9D21BD}" type="slidenum">
              <a:rPr lang="en-CA" smtClean="0"/>
              <a:t>‹#›</a:t>
            </a:fld>
            <a:endParaRPr lang="en-CA"/>
          </a:p>
        </p:txBody>
      </p:sp>
    </p:spTree>
    <p:extLst>
      <p:ext uri="{BB962C8B-B14F-4D97-AF65-F5344CB8AC3E}">
        <p14:creationId xmlns:p14="http://schemas.microsoft.com/office/powerpoint/2010/main" val="921269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2FE1BE-726B-31D5-1EC3-4AE5544E03AC}"/>
              </a:ext>
            </a:extLst>
          </p:cNvPr>
          <p:cNvSpPr>
            <a:spLocks noGrp="1"/>
          </p:cNvSpPr>
          <p:nvPr>
            <p:ph type="dt" sz="half" idx="10"/>
          </p:nvPr>
        </p:nvSpPr>
        <p:spPr/>
        <p:txBody>
          <a:bodyPr/>
          <a:lstStyle/>
          <a:p>
            <a:fld id="{178F904D-6331-403A-85CE-E470C3464D40}" type="datetimeFigureOut">
              <a:rPr lang="en-CA" smtClean="0"/>
              <a:t>2024-01-08</a:t>
            </a:fld>
            <a:endParaRPr lang="en-CA"/>
          </a:p>
        </p:txBody>
      </p:sp>
      <p:sp>
        <p:nvSpPr>
          <p:cNvPr id="3" name="Footer Placeholder 2">
            <a:extLst>
              <a:ext uri="{FF2B5EF4-FFF2-40B4-BE49-F238E27FC236}">
                <a16:creationId xmlns:a16="http://schemas.microsoft.com/office/drawing/2014/main" id="{05EE5259-2811-FC33-40BA-E177F793068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2CC5737-FA82-0A62-9C72-4D1D4C8488A7}"/>
              </a:ext>
            </a:extLst>
          </p:cNvPr>
          <p:cNvSpPr>
            <a:spLocks noGrp="1"/>
          </p:cNvSpPr>
          <p:nvPr>
            <p:ph type="sldNum" sz="quarter" idx="12"/>
          </p:nvPr>
        </p:nvSpPr>
        <p:spPr/>
        <p:txBody>
          <a:bodyPr/>
          <a:lstStyle/>
          <a:p>
            <a:fld id="{0287553D-0627-47FB-A6F4-3D96BE9D21BD}" type="slidenum">
              <a:rPr lang="en-CA" smtClean="0"/>
              <a:t>‹#›</a:t>
            </a:fld>
            <a:endParaRPr lang="en-CA"/>
          </a:p>
        </p:txBody>
      </p:sp>
    </p:spTree>
    <p:extLst>
      <p:ext uri="{BB962C8B-B14F-4D97-AF65-F5344CB8AC3E}">
        <p14:creationId xmlns:p14="http://schemas.microsoft.com/office/powerpoint/2010/main" val="1888511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EE7F-CFD3-1F64-7E0D-3B10BAF40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2F45FEB-E1E8-4E08-CD7B-1494F567D2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A243A1C-9693-2DE6-5F81-F2817B8FF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866D49-F4AD-CEFE-525F-3B6993284C5B}"/>
              </a:ext>
            </a:extLst>
          </p:cNvPr>
          <p:cNvSpPr>
            <a:spLocks noGrp="1"/>
          </p:cNvSpPr>
          <p:nvPr>
            <p:ph type="dt" sz="half" idx="10"/>
          </p:nvPr>
        </p:nvSpPr>
        <p:spPr/>
        <p:txBody>
          <a:bodyPr/>
          <a:lstStyle/>
          <a:p>
            <a:fld id="{178F904D-6331-403A-85CE-E470C3464D40}" type="datetimeFigureOut">
              <a:rPr lang="en-CA" smtClean="0"/>
              <a:t>2024-01-08</a:t>
            </a:fld>
            <a:endParaRPr lang="en-CA"/>
          </a:p>
        </p:txBody>
      </p:sp>
      <p:sp>
        <p:nvSpPr>
          <p:cNvPr id="6" name="Footer Placeholder 5">
            <a:extLst>
              <a:ext uri="{FF2B5EF4-FFF2-40B4-BE49-F238E27FC236}">
                <a16:creationId xmlns:a16="http://schemas.microsoft.com/office/drawing/2014/main" id="{482B5C2E-E920-AF9A-74F9-25C34256D40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24E1B40-8791-09C3-32B8-42C97FC6C5E8}"/>
              </a:ext>
            </a:extLst>
          </p:cNvPr>
          <p:cNvSpPr>
            <a:spLocks noGrp="1"/>
          </p:cNvSpPr>
          <p:nvPr>
            <p:ph type="sldNum" sz="quarter" idx="12"/>
          </p:nvPr>
        </p:nvSpPr>
        <p:spPr/>
        <p:txBody>
          <a:bodyPr/>
          <a:lstStyle/>
          <a:p>
            <a:fld id="{0287553D-0627-47FB-A6F4-3D96BE9D21BD}" type="slidenum">
              <a:rPr lang="en-CA" smtClean="0"/>
              <a:t>‹#›</a:t>
            </a:fld>
            <a:endParaRPr lang="en-CA"/>
          </a:p>
        </p:txBody>
      </p:sp>
    </p:spTree>
    <p:extLst>
      <p:ext uri="{BB962C8B-B14F-4D97-AF65-F5344CB8AC3E}">
        <p14:creationId xmlns:p14="http://schemas.microsoft.com/office/powerpoint/2010/main" val="214525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879D7-EE4B-4EC7-1EBF-1D9BE7F24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282B52E-1681-55AB-76A6-296D35D491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DB5D181-14FE-8461-6B9A-091B94E776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5A6AD2-20A7-7C64-2728-F98D468E16E5}"/>
              </a:ext>
            </a:extLst>
          </p:cNvPr>
          <p:cNvSpPr>
            <a:spLocks noGrp="1"/>
          </p:cNvSpPr>
          <p:nvPr>
            <p:ph type="dt" sz="half" idx="10"/>
          </p:nvPr>
        </p:nvSpPr>
        <p:spPr/>
        <p:txBody>
          <a:bodyPr/>
          <a:lstStyle/>
          <a:p>
            <a:fld id="{178F904D-6331-403A-85CE-E470C3464D40}" type="datetimeFigureOut">
              <a:rPr lang="en-CA" smtClean="0"/>
              <a:t>2024-01-08</a:t>
            </a:fld>
            <a:endParaRPr lang="en-CA"/>
          </a:p>
        </p:txBody>
      </p:sp>
      <p:sp>
        <p:nvSpPr>
          <p:cNvPr id="6" name="Footer Placeholder 5">
            <a:extLst>
              <a:ext uri="{FF2B5EF4-FFF2-40B4-BE49-F238E27FC236}">
                <a16:creationId xmlns:a16="http://schemas.microsoft.com/office/drawing/2014/main" id="{8666CE60-730A-F848-77A9-E8BE81C33FD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C6A9A67-A222-F152-6CE5-7E83207081D2}"/>
              </a:ext>
            </a:extLst>
          </p:cNvPr>
          <p:cNvSpPr>
            <a:spLocks noGrp="1"/>
          </p:cNvSpPr>
          <p:nvPr>
            <p:ph type="sldNum" sz="quarter" idx="12"/>
          </p:nvPr>
        </p:nvSpPr>
        <p:spPr/>
        <p:txBody>
          <a:bodyPr/>
          <a:lstStyle/>
          <a:p>
            <a:fld id="{0287553D-0627-47FB-A6F4-3D96BE9D21BD}" type="slidenum">
              <a:rPr lang="en-CA" smtClean="0"/>
              <a:t>‹#›</a:t>
            </a:fld>
            <a:endParaRPr lang="en-CA"/>
          </a:p>
        </p:txBody>
      </p:sp>
    </p:spTree>
    <p:extLst>
      <p:ext uri="{BB962C8B-B14F-4D97-AF65-F5344CB8AC3E}">
        <p14:creationId xmlns:p14="http://schemas.microsoft.com/office/powerpoint/2010/main" val="1687915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5CCE1C-7075-137B-1D54-8873B88857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2FCF0C2-8F32-91BC-7D6A-FC1DEA138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06D6322-733A-5A4C-70E0-1804B10E44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F904D-6331-403A-85CE-E470C3464D40}" type="datetimeFigureOut">
              <a:rPr lang="en-CA" smtClean="0"/>
              <a:t>2024-01-08</a:t>
            </a:fld>
            <a:endParaRPr lang="en-CA"/>
          </a:p>
        </p:txBody>
      </p:sp>
      <p:sp>
        <p:nvSpPr>
          <p:cNvPr id="5" name="Footer Placeholder 4">
            <a:extLst>
              <a:ext uri="{FF2B5EF4-FFF2-40B4-BE49-F238E27FC236}">
                <a16:creationId xmlns:a16="http://schemas.microsoft.com/office/drawing/2014/main" id="{5C08C5D4-F9B5-3859-83B3-DD2A05D789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22DE6E9-B771-C46C-FFF1-E39BEB57E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7553D-0627-47FB-A6F4-3D96BE9D21BD}" type="slidenum">
              <a:rPr lang="en-CA" smtClean="0"/>
              <a:t>‹#›</a:t>
            </a:fld>
            <a:endParaRPr lang="en-CA"/>
          </a:p>
        </p:txBody>
      </p:sp>
    </p:spTree>
    <p:extLst>
      <p:ext uri="{BB962C8B-B14F-4D97-AF65-F5344CB8AC3E}">
        <p14:creationId xmlns:p14="http://schemas.microsoft.com/office/powerpoint/2010/main" val="2104617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127.0.0.1:5500/index.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a:extLst>
              <a:ext uri="{FF2B5EF4-FFF2-40B4-BE49-F238E27FC236}">
                <a16:creationId xmlns:a16="http://schemas.microsoft.com/office/drawing/2014/main" id="{B1AE3CC5-9FEE-4F4A-55C3-AA771B8E730A}"/>
              </a:ext>
            </a:extLst>
          </p:cNvPr>
          <p:cNvPicPr>
            <a:picLocks noChangeAspect="1"/>
          </p:cNvPicPr>
          <p:nvPr/>
        </p:nvPicPr>
        <p:blipFill rotWithShape="1">
          <a:blip r:embed="rId2">
            <a:alphaModFix amt="50000"/>
          </a:blip>
          <a:srcRect t="6866" r="-1" b="36869"/>
          <a:stretch/>
        </p:blipFill>
        <p:spPr>
          <a:xfrm>
            <a:off x="20" y="10"/>
            <a:ext cx="12188930" cy="6857990"/>
          </a:xfrm>
          <a:prstGeom prst="rect">
            <a:avLst/>
          </a:prstGeom>
        </p:spPr>
      </p:pic>
      <p:sp>
        <p:nvSpPr>
          <p:cNvPr id="2" name="Title 1">
            <a:extLst>
              <a:ext uri="{FF2B5EF4-FFF2-40B4-BE49-F238E27FC236}">
                <a16:creationId xmlns:a16="http://schemas.microsoft.com/office/drawing/2014/main" id="{71115F73-89D9-3DF5-6F65-3D66F01D0119}"/>
              </a:ext>
            </a:extLst>
          </p:cNvPr>
          <p:cNvSpPr>
            <a:spLocks noGrp="1"/>
          </p:cNvSpPr>
          <p:nvPr>
            <p:ph type="ctrTitle"/>
          </p:nvPr>
        </p:nvSpPr>
        <p:spPr>
          <a:xfrm>
            <a:off x="1524000" y="1122363"/>
            <a:ext cx="9144000" cy="3063240"/>
          </a:xfrm>
        </p:spPr>
        <p:txBody>
          <a:bodyPr vert="horz" lIns="91440" tIns="45720" rIns="91440" bIns="45720" rtlCol="0">
            <a:normAutofit/>
          </a:bodyPr>
          <a:lstStyle/>
          <a:p>
            <a:br>
              <a:rPr lang="en-US" sz="4600">
                <a:solidFill>
                  <a:schemeClr val="bg1"/>
                </a:solidFill>
              </a:rPr>
            </a:br>
            <a:r>
              <a:rPr lang="en-US" sz="4600">
                <a:solidFill>
                  <a:schemeClr val="bg1"/>
                </a:solidFill>
                <a:hlinkClick r:id="rId3">
                  <a:extLst>
                    <a:ext uri="{A12FA001-AC4F-418D-AE19-62706E023703}">
                      <ahyp:hlinkClr xmlns:ahyp="http://schemas.microsoft.com/office/drawing/2018/hyperlinkcolor" val="tx"/>
                    </a:ext>
                  </a:extLst>
                </a:hlinkClick>
              </a:rPr>
              <a:t>PROPERTY RENTAL FORECASTING:</a:t>
            </a:r>
            <a:br>
              <a:rPr lang="en-US" sz="4600">
                <a:solidFill>
                  <a:schemeClr val="bg1"/>
                </a:solidFill>
                <a:hlinkClick r:id="rId3">
                  <a:extLst>
                    <a:ext uri="{A12FA001-AC4F-418D-AE19-62706E023703}">
                      <ahyp:hlinkClr xmlns:ahyp="http://schemas.microsoft.com/office/drawing/2018/hyperlinkcolor" val="tx"/>
                    </a:ext>
                  </a:extLst>
                </a:hlinkClick>
              </a:rPr>
            </a:br>
            <a:r>
              <a:rPr lang="en-US" sz="4600">
                <a:solidFill>
                  <a:schemeClr val="bg1"/>
                </a:solidFill>
                <a:hlinkClick r:id="rId3">
                  <a:extLst>
                    <a:ext uri="{A12FA001-AC4F-418D-AE19-62706E023703}">
                      <ahyp:hlinkClr xmlns:ahyp="http://schemas.microsoft.com/office/drawing/2018/hyperlinkcolor" val="tx"/>
                    </a:ext>
                  </a:extLst>
                </a:hlinkClick>
              </a:rPr>
              <a:t>PREDICTIVE ANALYTICS AND INSIGHTS</a:t>
            </a:r>
            <a:br>
              <a:rPr lang="en-US" sz="4600" b="1" i="0" cap="all">
                <a:solidFill>
                  <a:schemeClr val="bg1"/>
                </a:solidFill>
                <a:effectLst/>
                <a:latin typeface="Source Sans Pro" panose="020B0503030403020204" pitchFamily="34" charset="0"/>
              </a:rPr>
            </a:br>
            <a:endParaRPr lang="en-US" sz="4600">
              <a:solidFill>
                <a:schemeClr val="bg1"/>
              </a:solidFill>
            </a:endParaRPr>
          </a:p>
        </p:txBody>
      </p:sp>
      <p:sp>
        <p:nvSpPr>
          <p:cNvPr id="2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36498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BE396-9FF4-CFD7-6107-494A6A2C40FC}"/>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dirty="0">
                <a:solidFill>
                  <a:schemeClr val="tx1"/>
                </a:solidFill>
                <a:latin typeface="+mj-lt"/>
                <a:ea typeface="+mj-ea"/>
                <a:cs typeface="+mj-cs"/>
              </a:rPr>
              <a:t>Evaluation</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E9A2FB-1B9F-FA96-0CE7-E2996E2B4DAF}"/>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457200" lvl="0">
              <a:spcBef>
                <a:spcPts val="0"/>
              </a:spcBef>
              <a:spcAft>
                <a:spcPts val="600"/>
              </a:spcAft>
              <a:buSzPts val="1800"/>
            </a:pPr>
            <a:r>
              <a:rPr lang="en-US" sz="2200" dirty="0"/>
              <a:t>Here one can see that highest rent is for 5 BHK property however lowest rent is for 1 BHK property.</a:t>
            </a:r>
          </a:p>
          <a:p>
            <a:pPr marL="457200" lvl="0">
              <a:spcBef>
                <a:spcPts val="0"/>
              </a:spcBef>
              <a:spcAft>
                <a:spcPts val="600"/>
              </a:spcAft>
              <a:buSzPts val="1800"/>
            </a:pPr>
            <a:r>
              <a:rPr lang="en-US" sz="2200" dirty="0"/>
              <a:t>As the units in BHK increases the average rent gradually increase </a:t>
            </a:r>
            <a:r>
              <a:rPr lang="en-US" sz="2200" dirty="0" err="1"/>
              <a:t>upto</a:t>
            </a:r>
            <a:r>
              <a:rPr lang="en-US" sz="2200" dirty="0"/>
              <a:t> 5 BHK.</a:t>
            </a:r>
          </a:p>
          <a:p>
            <a:pPr marL="457200" lvl="0">
              <a:spcBef>
                <a:spcPts val="0"/>
              </a:spcBef>
              <a:spcAft>
                <a:spcPts val="600"/>
              </a:spcAft>
              <a:buSzPts val="1800"/>
            </a:pPr>
            <a:r>
              <a:rPr lang="en-US" sz="2200" dirty="0"/>
              <a:t>After 5 BHK, even with an increase in BHK unit rent decreases maybe due to the housing gets unaffordable for people.</a:t>
            </a:r>
          </a:p>
        </p:txBody>
      </p:sp>
      <p:pic>
        <p:nvPicPr>
          <p:cNvPr id="7" name="Google Shape;129;p23" descr="Graphical user interface, chart, line chart&#10;&#10;Description automatically generated">
            <a:extLst>
              <a:ext uri="{FF2B5EF4-FFF2-40B4-BE49-F238E27FC236}">
                <a16:creationId xmlns:a16="http://schemas.microsoft.com/office/drawing/2014/main" id="{91016C2A-CF47-711F-2C0F-3A70D17EFD30}"/>
              </a:ext>
            </a:extLst>
          </p:cNvPr>
          <p:cNvPicPr preferRelativeResize="0"/>
          <p:nvPr/>
        </p:nvPicPr>
        <p:blipFill rotWithShape="1">
          <a:blip r:embed="rId2"/>
          <a:srcRect l="16268" t="23948" r="42069" b="30331"/>
          <a:stretch/>
        </p:blipFill>
        <p:spPr>
          <a:xfrm>
            <a:off x="6080760" y="2121408"/>
            <a:ext cx="5458968" cy="3369754"/>
          </a:xfrm>
          <a:prstGeom prst="rect">
            <a:avLst/>
          </a:prstGeom>
          <a:noFill/>
        </p:spPr>
      </p:pic>
    </p:spTree>
    <p:extLst>
      <p:ext uri="{BB962C8B-B14F-4D97-AF65-F5344CB8AC3E}">
        <p14:creationId xmlns:p14="http://schemas.microsoft.com/office/powerpoint/2010/main" val="196529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DB62FA-701D-8C1A-4FA9-FC0EB54715F6}"/>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dirty="0">
                <a:solidFill>
                  <a:schemeClr val="tx1"/>
                </a:solidFill>
                <a:latin typeface="+mj-lt"/>
                <a:ea typeface="+mj-ea"/>
                <a:cs typeface="+mj-cs"/>
              </a:rPr>
              <a:t>Evaluation</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588CA0-CF34-AF67-63B2-67420E41677F}"/>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0" lvl="0">
              <a:spcBef>
                <a:spcPts val="0"/>
              </a:spcBef>
              <a:spcAft>
                <a:spcPts val="0"/>
              </a:spcAft>
            </a:pPr>
            <a:r>
              <a:rPr lang="en-US" sz="2200"/>
              <a:t>From this visualization below are the insights drawn:</a:t>
            </a:r>
          </a:p>
          <a:p>
            <a:pPr marL="457200" lvl="0">
              <a:spcBef>
                <a:spcPts val="1200"/>
              </a:spcBef>
              <a:spcAft>
                <a:spcPts val="0"/>
              </a:spcAft>
              <a:buSzPts val="1800"/>
            </a:pPr>
            <a:r>
              <a:rPr lang="en-US" sz="2200"/>
              <a:t>Indian Housing market is the most expensive in mumbai with average rent greater than 80k.</a:t>
            </a:r>
          </a:p>
          <a:p>
            <a:pPr marL="457200" lvl="0">
              <a:spcBef>
                <a:spcPts val="0"/>
              </a:spcBef>
              <a:spcAft>
                <a:spcPts val="0"/>
              </a:spcAft>
              <a:buSzPts val="1800"/>
            </a:pPr>
            <a:r>
              <a:rPr lang="en-US" sz="2200"/>
              <a:t>Delhi, Bangalore, Chennai and Hyderabad have the same bracket of pricing which is between 20-25k.</a:t>
            </a:r>
          </a:p>
          <a:p>
            <a:pPr marL="457200" lvl="0">
              <a:spcBef>
                <a:spcPts val="0"/>
              </a:spcBef>
              <a:spcAft>
                <a:spcPts val="0"/>
              </a:spcAft>
              <a:buSzPts val="1800"/>
            </a:pPr>
            <a:r>
              <a:rPr lang="en-US" sz="2200"/>
              <a:t>Kolkata is the cheapest city with average rental between 10-15k.</a:t>
            </a:r>
          </a:p>
          <a:p>
            <a:endParaRPr lang="en-US" sz="2200"/>
          </a:p>
        </p:txBody>
      </p:sp>
      <p:pic>
        <p:nvPicPr>
          <p:cNvPr id="5" name="Google Shape;136;p24">
            <a:extLst>
              <a:ext uri="{FF2B5EF4-FFF2-40B4-BE49-F238E27FC236}">
                <a16:creationId xmlns:a16="http://schemas.microsoft.com/office/drawing/2014/main" id="{9A95CB4B-D91F-3DC9-1CAB-9670FA79BC32}"/>
              </a:ext>
            </a:extLst>
          </p:cNvPr>
          <p:cNvPicPr preferRelativeResize="0">
            <a:picLocks noGrp="1"/>
          </p:cNvPicPr>
          <p:nvPr>
            <p:ph sz="half" idx="2"/>
          </p:nvPr>
        </p:nvPicPr>
        <p:blipFill rotWithShape="1">
          <a:blip r:embed="rId2"/>
          <a:srcRect l="22183" t="30772" r="44835" b="27949"/>
          <a:stretch/>
        </p:blipFill>
        <p:spPr>
          <a:xfrm>
            <a:off x="6099048" y="1507433"/>
            <a:ext cx="5458968" cy="3843133"/>
          </a:xfrm>
          <a:prstGeom prst="rect">
            <a:avLst/>
          </a:prstGeom>
          <a:noFill/>
        </p:spPr>
      </p:pic>
    </p:spTree>
    <p:extLst>
      <p:ext uri="{BB962C8B-B14F-4D97-AF65-F5344CB8AC3E}">
        <p14:creationId xmlns:p14="http://schemas.microsoft.com/office/powerpoint/2010/main" val="81296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DB62FA-701D-8C1A-4FA9-FC0EB54715F6}"/>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a:solidFill>
                  <a:schemeClr val="tx1"/>
                </a:solidFill>
                <a:latin typeface="+mj-lt"/>
                <a:ea typeface="+mj-ea"/>
                <a:cs typeface="+mj-cs"/>
              </a:rPr>
              <a:t>Evaluation</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588CA0-CF34-AF67-63B2-67420E41677F}"/>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457200" lvl="0" indent="-342900" algn="l" rtl="0">
              <a:spcBef>
                <a:spcPts val="0"/>
              </a:spcBef>
              <a:spcAft>
                <a:spcPts val="0"/>
              </a:spcAft>
              <a:buSzPts val="1800"/>
              <a:buChar char="●"/>
            </a:pPr>
            <a:r>
              <a:rPr lang="en-US" sz="1600" dirty="0"/>
              <a:t>Furnished houses are most expensive however unfurnished houses are cheapest to get.</a:t>
            </a:r>
          </a:p>
          <a:p>
            <a:pPr marL="457200" lvl="0" indent="-342900" algn="l" rtl="0">
              <a:spcBef>
                <a:spcPts val="0"/>
              </a:spcBef>
              <a:spcAft>
                <a:spcPts val="0"/>
              </a:spcAft>
              <a:buSzPts val="1800"/>
              <a:buChar char="●"/>
            </a:pPr>
            <a:r>
              <a:rPr lang="en-US" sz="1600" dirty="0"/>
              <a:t>The average rental for a furnished house is around 30k for most of the cities, whereas unfurnished comes around 15k,</a:t>
            </a:r>
          </a:p>
          <a:p>
            <a:pPr marL="457200" lvl="0" indent="-342900" algn="l" rtl="0">
              <a:spcBef>
                <a:spcPts val="0"/>
              </a:spcBef>
              <a:spcAft>
                <a:spcPts val="0"/>
              </a:spcAft>
              <a:buSzPts val="1800"/>
              <a:buChar char="●"/>
            </a:pPr>
            <a:r>
              <a:rPr lang="en-US" sz="1600" dirty="0"/>
              <a:t>Semi-furnished housing is a great option as it is not too expensive, and you get some of the fixtures as well.</a:t>
            </a:r>
          </a:p>
        </p:txBody>
      </p:sp>
      <p:pic>
        <p:nvPicPr>
          <p:cNvPr id="7" name="Google Shape;143;p25">
            <a:extLst>
              <a:ext uri="{FF2B5EF4-FFF2-40B4-BE49-F238E27FC236}">
                <a16:creationId xmlns:a16="http://schemas.microsoft.com/office/drawing/2014/main" id="{C33DD59E-8B13-FE62-3A0C-ED34190327E7}"/>
              </a:ext>
            </a:extLst>
          </p:cNvPr>
          <p:cNvPicPr preferRelativeResize="0">
            <a:picLocks noGrp="1"/>
          </p:cNvPicPr>
          <p:nvPr>
            <p:ph sz="half" idx="2"/>
          </p:nvPr>
        </p:nvPicPr>
        <p:blipFill rotWithShape="1">
          <a:blip r:embed="rId2">
            <a:alphaModFix/>
          </a:blip>
          <a:srcRect l="19724" t="25908" r="64102" b="33540"/>
          <a:stretch/>
        </p:blipFill>
        <p:spPr>
          <a:xfrm>
            <a:off x="7284049" y="1915502"/>
            <a:ext cx="2957901" cy="4171584"/>
          </a:xfrm>
          <a:prstGeom prst="rect">
            <a:avLst/>
          </a:prstGeom>
          <a:noFill/>
          <a:ln>
            <a:noFill/>
          </a:ln>
        </p:spPr>
      </p:pic>
    </p:spTree>
    <p:extLst>
      <p:ext uri="{BB962C8B-B14F-4D97-AF65-F5344CB8AC3E}">
        <p14:creationId xmlns:p14="http://schemas.microsoft.com/office/powerpoint/2010/main" val="390402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D8C148-39C9-70CE-D005-3D455D7B9CED}"/>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Implications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A4F26A-A479-6AC0-A5BD-4658253D02D1}"/>
              </a:ext>
            </a:extLst>
          </p:cNvPr>
          <p:cNvSpPr>
            <a:spLocks noGrp="1"/>
          </p:cNvSpPr>
          <p:nvPr>
            <p:ph sz="half" idx="1"/>
          </p:nvPr>
        </p:nvSpPr>
        <p:spPr>
          <a:xfrm>
            <a:off x="838200" y="1929384"/>
            <a:ext cx="10515600" cy="4251960"/>
          </a:xfrm>
        </p:spPr>
        <p:txBody>
          <a:bodyPr vert="horz" lIns="91440" tIns="45720" rIns="91440" bIns="45720" rtlCol="0">
            <a:normAutofit/>
          </a:bodyPr>
          <a:lstStyle/>
          <a:p>
            <a:pPr lvl="0">
              <a:spcBef>
                <a:spcPts val="0"/>
              </a:spcBef>
              <a:spcAft>
                <a:spcPts val="0"/>
              </a:spcAft>
            </a:pPr>
            <a:r>
              <a:rPr lang="en-US" sz="1900" dirty="0"/>
              <a:t>Provide distinctive features or target a certain niche market to set your service out from the competition.</a:t>
            </a:r>
          </a:p>
          <a:p>
            <a:pPr lvl="0">
              <a:spcBef>
                <a:spcPts val="1200"/>
              </a:spcBef>
              <a:spcAft>
                <a:spcPts val="0"/>
              </a:spcAft>
            </a:pPr>
            <a:r>
              <a:rPr lang="en-US" sz="1900" dirty="0"/>
              <a:t>Create a plan for customer retention.</a:t>
            </a:r>
          </a:p>
          <a:p>
            <a:pPr lvl="0">
              <a:spcBef>
                <a:spcPts val="1200"/>
              </a:spcBef>
              <a:spcAft>
                <a:spcPts val="0"/>
              </a:spcAft>
            </a:pPr>
            <a:r>
              <a:rPr lang="en-US" sz="1900" dirty="0"/>
              <a:t>Improve the way you manage your property</a:t>
            </a:r>
          </a:p>
          <a:p>
            <a:pPr lvl="0">
              <a:spcBef>
                <a:spcPts val="1200"/>
              </a:spcBef>
              <a:spcAft>
                <a:spcPts val="0"/>
              </a:spcAft>
            </a:pPr>
            <a:r>
              <a:rPr lang="en-US" sz="1900" dirty="0"/>
              <a:t>Use technology to enhance business processes and client experiences.</a:t>
            </a:r>
          </a:p>
          <a:p>
            <a:pPr lvl="0">
              <a:spcBef>
                <a:spcPts val="1200"/>
              </a:spcBef>
              <a:spcAft>
                <a:spcPts val="0"/>
              </a:spcAft>
            </a:pPr>
            <a:r>
              <a:rPr lang="en-US" sz="1900" dirty="0"/>
              <a:t>Be alongside the modifications to the housing market and client preferences.</a:t>
            </a:r>
          </a:p>
          <a:p>
            <a:pPr lvl="0">
              <a:spcBef>
                <a:spcPts val="1200"/>
              </a:spcBef>
              <a:spcAft>
                <a:spcPts val="0"/>
              </a:spcAft>
            </a:pPr>
            <a:r>
              <a:rPr lang="en-US" sz="1900" dirty="0"/>
              <a:t>To get more tenants to the properties owned by your agency, have a strong web presence.</a:t>
            </a:r>
          </a:p>
          <a:p>
            <a:pPr lvl="0">
              <a:spcBef>
                <a:spcPts val="1200"/>
              </a:spcBef>
              <a:spcAft>
                <a:spcPts val="1200"/>
              </a:spcAft>
            </a:pPr>
            <a:r>
              <a:rPr lang="en-US" sz="1900" dirty="0"/>
              <a:t>These suggestions can be used by Dell Rental Agency to resolve business problems and enhance operations. You'll be able to meet your objectives of high occupancy, steady revenue growth, and keeping a solid reputation in the business and become more competitive in the Indian housing market.</a:t>
            </a:r>
          </a:p>
          <a:p>
            <a:endParaRPr lang="en-US" sz="1900" dirty="0"/>
          </a:p>
        </p:txBody>
      </p:sp>
    </p:spTree>
    <p:extLst>
      <p:ext uri="{BB962C8B-B14F-4D97-AF65-F5344CB8AC3E}">
        <p14:creationId xmlns:p14="http://schemas.microsoft.com/office/powerpoint/2010/main" val="1310658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E7ABF-4DEA-67EB-A88F-F2D092FE51E1}"/>
              </a:ext>
            </a:extLst>
          </p:cNvPr>
          <p:cNvSpPr>
            <a:spLocks noGrp="1"/>
          </p:cNvSpPr>
          <p:nvPr>
            <p:ph type="title"/>
          </p:nvPr>
        </p:nvSpPr>
        <p:spPr>
          <a:xfrm>
            <a:off x="572493" y="238539"/>
            <a:ext cx="11018520" cy="1434415"/>
          </a:xfrm>
        </p:spPr>
        <p:txBody>
          <a:bodyPr anchor="b">
            <a:normAutofit/>
          </a:bodyPr>
          <a:lstStyle/>
          <a:p>
            <a:r>
              <a:rPr lang="en-CA" sz="5400"/>
              <a:t>Recommendations:</a:t>
            </a:r>
          </a:p>
        </p:txBody>
      </p:sp>
      <p:sp>
        <p:nvSpPr>
          <p:cNvPr id="7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ontent Placeholder 2">
            <a:extLst>
              <a:ext uri="{FF2B5EF4-FFF2-40B4-BE49-F238E27FC236}">
                <a16:creationId xmlns:a16="http://schemas.microsoft.com/office/drawing/2014/main" id="{22F0E21D-CA67-0ADD-4C36-B8EE66421715}"/>
              </a:ext>
            </a:extLst>
          </p:cNvPr>
          <p:cNvSpPr>
            <a:spLocks noGrp="1"/>
          </p:cNvSpPr>
          <p:nvPr>
            <p:ph idx="1"/>
          </p:nvPr>
        </p:nvSpPr>
        <p:spPr>
          <a:xfrm>
            <a:off x="572493" y="2071316"/>
            <a:ext cx="6713552" cy="4119172"/>
          </a:xfrm>
        </p:spPr>
        <p:txBody>
          <a:bodyPr anchor="t">
            <a:normAutofit/>
          </a:bodyPr>
          <a:lstStyle/>
          <a:p>
            <a:pPr marL="457200" lvl="0" indent="-342900" rtl="0">
              <a:spcBef>
                <a:spcPts val="0"/>
              </a:spcBef>
              <a:spcAft>
                <a:spcPts val="600"/>
              </a:spcAft>
              <a:buSzPts val="1800"/>
              <a:buChar char="●"/>
            </a:pPr>
            <a:r>
              <a:rPr lang="en-US" sz="1900" dirty="0"/>
              <a:t>These analyses are based on our capability of cleaning the data. The results would be better and more pertinent if one worked to improve the dataset's quality.</a:t>
            </a:r>
          </a:p>
          <a:p>
            <a:pPr marL="457200" lvl="0" indent="-342900" rtl="0">
              <a:spcBef>
                <a:spcPts val="0"/>
              </a:spcBef>
              <a:spcAft>
                <a:spcPts val="600"/>
              </a:spcAft>
              <a:buSzPts val="1800"/>
              <a:buChar char="●"/>
            </a:pPr>
            <a:r>
              <a:rPr lang="en-US" sz="1900" dirty="0"/>
              <a:t>Customers' personal data should be protected because Dell Rental Agency would recommend homes based on their unique needs. The business must have a data privacy policy.</a:t>
            </a:r>
          </a:p>
          <a:p>
            <a:pPr marL="457200" lvl="0" indent="-342900" rtl="0">
              <a:spcBef>
                <a:spcPts val="0"/>
              </a:spcBef>
              <a:spcAft>
                <a:spcPts val="600"/>
              </a:spcAft>
              <a:buSzPts val="1800"/>
              <a:buChar char="●"/>
            </a:pPr>
            <a:r>
              <a:rPr lang="en-US" sz="1900" dirty="0"/>
              <a:t>The data above is based on a research of the present market and the market keeps changing. Therefore, the change should be continuously tracked, and the evaluations should be updated, as necessary.</a:t>
            </a:r>
          </a:p>
          <a:p>
            <a:pPr marL="457200" lvl="0" indent="-342900" rtl="0">
              <a:spcBef>
                <a:spcPts val="0"/>
              </a:spcBef>
              <a:spcAft>
                <a:spcPts val="600"/>
              </a:spcAft>
              <a:buSzPts val="1800"/>
              <a:buChar char="●"/>
            </a:pPr>
            <a:r>
              <a:rPr lang="en-US" sz="1900" dirty="0"/>
              <a:t>A platform where clients can provide feedback ought to exist. Due to their awareness of the gap between consumer wants and the services offered, Dell Rental Agency will be better able to analyze its data in the future.</a:t>
            </a:r>
          </a:p>
        </p:txBody>
      </p:sp>
      <p:pic>
        <p:nvPicPr>
          <p:cNvPr id="60" name="Picture 4" descr="A 3D pattern of ring shapes connected by lines">
            <a:extLst>
              <a:ext uri="{FF2B5EF4-FFF2-40B4-BE49-F238E27FC236}">
                <a16:creationId xmlns:a16="http://schemas.microsoft.com/office/drawing/2014/main" id="{54B20A79-842E-953B-3C87-18803761C018}"/>
              </a:ext>
            </a:extLst>
          </p:cNvPr>
          <p:cNvPicPr>
            <a:picLocks noChangeAspect="1"/>
          </p:cNvPicPr>
          <p:nvPr/>
        </p:nvPicPr>
        <p:blipFill rotWithShape="1">
          <a:blip r:embed="rId2"/>
          <a:srcRect l="4750" r="41135" b="2"/>
          <a:stretch/>
        </p:blipFill>
        <p:spPr>
          <a:xfrm>
            <a:off x="7675658" y="2093976"/>
            <a:ext cx="3941064" cy="4096512"/>
          </a:xfrm>
          <a:prstGeom prst="rect">
            <a:avLst/>
          </a:prstGeom>
        </p:spPr>
      </p:pic>
    </p:spTree>
    <p:extLst>
      <p:ext uri="{BB962C8B-B14F-4D97-AF65-F5344CB8AC3E}">
        <p14:creationId xmlns:p14="http://schemas.microsoft.com/office/powerpoint/2010/main" val="177718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24A68-420D-6BAE-F6B9-08C7B3E59D59}"/>
              </a:ext>
            </a:extLst>
          </p:cNvPr>
          <p:cNvSpPr>
            <a:spLocks noGrp="1"/>
          </p:cNvSpPr>
          <p:nvPr>
            <p:ph type="ctrTitle"/>
          </p:nvPr>
        </p:nvSpPr>
        <p:spPr>
          <a:xfrm>
            <a:off x="1171074" y="1396686"/>
            <a:ext cx="3240506" cy="4064628"/>
          </a:xfrm>
        </p:spPr>
        <p:txBody>
          <a:bodyPr vert="horz" lIns="91440" tIns="45720" rIns="91440" bIns="45720" rtlCol="0" anchor="ctr">
            <a:normAutofit/>
          </a:bodyPr>
          <a:lstStyle/>
          <a:p>
            <a:pPr algn="l"/>
            <a:r>
              <a:rPr lang="en-US" sz="4400" kern="1200">
                <a:solidFill>
                  <a:srgbClr val="FFFFFF"/>
                </a:solidFill>
                <a:latin typeface="+mj-lt"/>
                <a:ea typeface="+mj-ea"/>
                <a:cs typeface="+mj-cs"/>
              </a:rPr>
              <a:t>Background Context and Problems</a:t>
            </a:r>
          </a:p>
        </p:txBody>
      </p:sp>
      <p:sp>
        <p:nvSpPr>
          <p:cNvPr id="42" name="Arc 4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6" name="Oval 4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FE9F0D0-44DD-8F0B-3278-F3AC7FC73803}"/>
              </a:ext>
            </a:extLst>
          </p:cNvPr>
          <p:cNvSpPr>
            <a:spLocks noGrp="1"/>
          </p:cNvSpPr>
          <p:nvPr>
            <p:ph type="subTitle" idx="1"/>
          </p:nvPr>
        </p:nvSpPr>
        <p:spPr>
          <a:xfrm>
            <a:off x="5370153" y="1526033"/>
            <a:ext cx="5536397" cy="3935281"/>
          </a:xfrm>
        </p:spPr>
        <p:txBody>
          <a:bodyPr vert="horz" lIns="91440" tIns="45720" rIns="91440" bIns="45720" rtlCol="0">
            <a:normAutofit lnSpcReduction="10000"/>
          </a:bodyPr>
          <a:lstStyle/>
          <a:p>
            <a:pPr marL="0" lvl="0" indent="-228600" algn="l">
              <a:spcBef>
                <a:spcPts val="0"/>
              </a:spcBef>
              <a:spcAft>
                <a:spcPts val="0"/>
              </a:spcAft>
              <a:buFont typeface="Arial" panose="020B0604020202020204" pitchFamily="34" charset="0"/>
              <a:buChar char="•"/>
            </a:pPr>
            <a:r>
              <a:rPr lang="en-US" sz="2000" dirty="0"/>
              <a:t>Bad property management, a lack of available rental properties, poor customer service, ineffective operations, and a lack of market distinction is just a few of the difficulties that rental companies may encounter. </a:t>
            </a:r>
          </a:p>
          <a:p>
            <a:pPr marL="0" lvl="0" indent="-228600" algn="l">
              <a:spcBef>
                <a:spcPts val="1200"/>
              </a:spcBef>
              <a:spcAft>
                <a:spcPts val="0"/>
              </a:spcAft>
              <a:buFont typeface="Arial" panose="020B0604020202020204" pitchFamily="34" charset="0"/>
              <a:buChar char="•"/>
            </a:pPr>
            <a:r>
              <a:rPr lang="en-US" sz="2000" dirty="0"/>
              <a:t>We intend to evaluate the Indian housing market through dataset analysis and gather important knowledge that will aid in our comprehension of the housing markets in Chennai, Bangalore, Hyderabad, Delhi, and Kolkata. </a:t>
            </a:r>
          </a:p>
          <a:p>
            <a:pPr marL="0" lvl="0" indent="-228600" algn="l">
              <a:spcBef>
                <a:spcPts val="1200"/>
              </a:spcBef>
              <a:spcAft>
                <a:spcPts val="0"/>
              </a:spcAft>
              <a:buFont typeface="Arial" panose="020B0604020202020204" pitchFamily="34" charset="0"/>
              <a:buChar char="•"/>
            </a:pPr>
            <a:r>
              <a:rPr lang="en-US" sz="2000" dirty="0"/>
              <a:t>Our analysis clarifies the current situation of the Indian housing market and how it affects the social and economic climate of the nation.</a:t>
            </a:r>
          </a:p>
          <a:p>
            <a:pPr marL="0" lvl="0" indent="-228600" algn="l">
              <a:spcBef>
                <a:spcPts val="1200"/>
              </a:spcBef>
              <a:spcAft>
                <a:spcPts val="1200"/>
              </a:spcAft>
              <a:buFont typeface="Arial" panose="020B0604020202020204" pitchFamily="34" charset="0"/>
              <a:buChar char="•"/>
            </a:pPr>
            <a:endParaRPr lang="en-US" sz="1500" dirty="0"/>
          </a:p>
        </p:txBody>
      </p:sp>
    </p:spTree>
    <p:extLst>
      <p:ext uri="{BB962C8B-B14F-4D97-AF65-F5344CB8AC3E}">
        <p14:creationId xmlns:p14="http://schemas.microsoft.com/office/powerpoint/2010/main" val="50602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CD6EA-2F54-8FA1-6241-AF6C90426F2C}"/>
              </a:ext>
            </a:extLst>
          </p:cNvPr>
          <p:cNvSpPr>
            <a:spLocks noGrp="1"/>
          </p:cNvSpPr>
          <p:nvPr>
            <p:ph type="title"/>
          </p:nvPr>
        </p:nvSpPr>
        <p:spPr>
          <a:xfrm>
            <a:off x="589560" y="856180"/>
            <a:ext cx="5279408" cy="1128068"/>
          </a:xfrm>
        </p:spPr>
        <p:txBody>
          <a:bodyPr anchor="ctr">
            <a:normAutofit/>
          </a:bodyPr>
          <a:lstStyle/>
          <a:p>
            <a:r>
              <a:rPr lang="en-US" sz="4000"/>
              <a:t>Data Mining</a:t>
            </a:r>
          </a:p>
        </p:txBody>
      </p:sp>
      <p:grpSp>
        <p:nvGrpSpPr>
          <p:cNvPr id="20" name="Group 1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01EF47-5383-822D-8AB6-CE086F9717D3}"/>
              </a:ext>
            </a:extLst>
          </p:cNvPr>
          <p:cNvSpPr>
            <a:spLocks noGrp="1"/>
          </p:cNvSpPr>
          <p:nvPr>
            <p:ph idx="1"/>
          </p:nvPr>
        </p:nvSpPr>
        <p:spPr>
          <a:xfrm>
            <a:off x="590719" y="2330505"/>
            <a:ext cx="5278066" cy="3979585"/>
          </a:xfrm>
        </p:spPr>
        <p:txBody>
          <a:bodyPr anchor="ctr">
            <a:normAutofit/>
          </a:bodyPr>
          <a:lstStyle/>
          <a:p>
            <a:pPr marL="457200" lvl="0" indent="-342900" rtl="0">
              <a:spcBef>
                <a:spcPts val="0"/>
              </a:spcBef>
              <a:spcAft>
                <a:spcPts val="0"/>
              </a:spcAft>
              <a:buSzPts val="1800"/>
              <a:buChar char="●"/>
            </a:pPr>
            <a:r>
              <a:rPr lang="en-US" sz="2000" dirty="0"/>
              <a:t>Predictive analytics can be used to calculate monthly rent for particular flats.</a:t>
            </a:r>
          </a:p>
          <a:p>
            <a:pPr marL="457200" lvl="0" indent="-342900" rtl="0">
              <a:spcBef>
                <a:spcPts val="0"/>
              </a:spcBef>
              <a:spcAft>
                <a:spcPts val="0"/>
              </a:spcAft>
              <a:buSzPts val="1800"/>
              <a:buChar char="●"/>
            </a:pPr>
            <a:r>
              <a:rPr lang="en-US" sz="2000" dirty="0"/>
              <a:t>Positively, our methodology forecasts rental rates for properties of a similar size.</a:t>
            </a:r>
          </a:p>
          <a:p>
            <a:pPr marL="457200" lvl="0" indent="-342900" rtl="0">
              <a:spcBef>
                <a:spcPts val="0"/>
              </a:spcBef>
              <a:spcAft>
                <a:spcPts val="0"/>
              </a:spcAft>
              <a:buSzPts val="1800"/>
              <a:buChar char="●"/>
            </a:pPr>
            <a:r>
              <a:rPr lang="en-US" sz="2000" dirty="0"/>
              <a:t>There are a number of categorical factors in our dataset that should be taken into account, including: </a:t>
            </a:r>
          </a:p>
          <a:p>
            <a:pPr marL="457200" lvl="0" indent="-342900" rtl="0">
              <a:spcBef>
                <a:spcPts val="0"/>
              </a:spcBef>
              <a:spcAft>
                <a:spcPts val="0"/>
              </a:spcAft>
              <a:buSzPts val="1800"/>
              <a:buChar char="●"/>
            </a:pPr>
            <a:r>
              <a:rPr lang="en-US" sz="2000" dirty="0"/>
              <a:t>The impact of a city's or location's bedroom population.</a:t>
            </a:r>
          </a:p>
          <a:p>
            <a:pPr marL="457200" lvl="0" indent="-342900" rtl="0">
              <a:spcBef>
                <a:spcPts val="0"/>
              </a:spcBef>
              <a:spcAft>
                <a:spcPts val="0"/>
              </a:spcAft>
              <a:buSzPts val="1800"/>
              <a:buChar char="●"/>
            </a:pPr>
            <a:r>
              <a:rPr lang="en-US" sz="2000" dirty="0"/>
              <a:t>These factors' collinearity or dependency is taken into account.</a:t>
            </a:r>
          </a:p>
          <a:p>
            <a:pPr marL="457200" lvl="0" indent="-342900" rtl="0">
              <a:spcBef>
                <a:spcPts val="0"/>
              </a:spcBef>
              <a:spcAft>
                <a:spcPts val="0"/>
              </a:spcAft>
              <a:buSzPts val="1800"/>
              <a:buChar char="●"/>
            </a:pPr>
            <a:r>
              <a:rPr lang="en-US" sz="2000" dirty="0"/>
              <a:t>To create the predictive model, try encoding the category data and lowering the number of input variables.</a:t>
            </a:r>
          </a:p>
          <a:p>
            <a:endParaRPr lang="en-US" sz="2000" dirty="0"/>
          </a:p>
        </p:txBody>
      </p:sp>
      <p:sp>
        <p:nvSpPr>
          <p:cNvPr id="26" name="Rectangle 2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80;p16">
            <a:extLst>
              <a:ext uri="{FF2B5EF4-FFF2-40B4-BE49-F238E27FC236}">
                <a16:creationId xmlns:a16="http://schemas.microsoft.com/office/drawing/2014/main" id="{131FFA46-EF5E-14D1-6319-FA0C589A812A}"/>
              </a:ext>
            </a:extLst>
          </p:cNvPr>
          <p:cNvPicPr preferRelativeResize="0"/>
          <p:nvPr/>
        </p:nvPicPr>
        <p:blipFill rotWithShape="1">
          <a:blip r:embed="rId2"/>
          <a:srcRect l="3568" t="36034" r="68850" b="1493"/>
          <a:stretch/>
        </p:blipFill>
        <p:spPr>
          <a:xfrm>
            <a:off x="7966119" y="581892"/>
            <a:ext cx="2632041" cy="2518756"/>
          </a:xfrm>
          <a:prstGeom prst="rect">
            <a:avLst/>
          </a:prstGeom>
          <a:noFill/>
        </p:spPr>
      </p:pic>
      <p:sp>
        <p:nvSpPr>
          <p:cNvPr id="30" name="Rectangle 2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79;p16">
            <a:extLst>
              <a:ext uri="{FF2B5EF4-FFF2-40B4-BE49-F238E27FC236}">
                <a16:creationId xmlns:a16="http://schemas.microsoft.com/office/drawing/2014/main" id="{975AD432-7678-20D5-75D5-887E6ED33A32}"/>
              </a:ext>
            </a:extLst>
          </p:cNvPr>
          <p:cNvPicPr preferRelativeResize="0"/>
          <p:nvPr/>
        </p:nvPicPr>
        <p:blipFill rotWithShape="1">
          <a:blip r:embed="rId2"/>
          <a:srcRect b="85162"/>
          <a:stretch/>
        </p:blipFill>
        <p:spPr>
          <a:xfrm>
            <a:off x="7049266" y="4296569"/>
            <a:ext cx="4395569" cy="670703"/>
          </a:xfrm>
          <a:prstGeom prst="rect">
            <a:avLst/>
          </a:prstGeom>
          <a:noFill/>
        </p:spPr>
      </p:pic>
    </p:spTree>
    <p:extLst>
      <p:ext uri="{BB962C8B-B14F-4D97-AF65-F5344CB8AC3E}">
        <p14:creationId xmlns:p14="http://schemas.microsoft.com/office/powerpoint/2010/main" val="679041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4" name="Rectangle 12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EC5575-1491-352A-548F-55720F216940}"/>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Data Description</a:t>
            </a:r>
          </a:p>
        </p:txBody>
      </p:sp>
      <p:sp>
        <p:nvSpPr>
          <p:cNvPr id="126" name="Rectangle 12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28" name="Rectangle 12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EC2DD8E-0061-7D7F-13D8-F2584102274B}"/>
              </a:ext>
            </a:extLst>
          </p:cNvPr>
          <p:cNvSpPr>
            <a:spLocks noGrp="1"/>
          </p:cNvSpPr>
          <p:nvPr>
            <p:ph sz="half" idx="1"/>
          </p:nvPr>
        </p:nvSpPr>
        <p:spPr>
          <a:xfrm>
            <a:off x="5351164" y="586822"/>
            <a:ext cx="6002636" cy="1645920"/>
          </a:xfrm>
        </p:spPr>
        <p:txBody>
          <a:bodyPr vert="horz" lIns="91440" tIns="45720" rIns="91440" bIns="45720" rtlCol="0" anchor="ctr">
            <a:normAutofit/>
          </a:bodyPr>
          <a:lstStyle/>
          <a:p>
            <a:pPr marL="0" lvl="0">
              <a:spcBef>
                <a:spcPts val="0"/>
              </a:spcBef>
              <a:spcAft>
                <a:spcPts val="1200"/>
              </a:spcAft>
            </a:pPr>
            <a:r>
              <a:rPr lang="en-US" sz="1800"/>
              <a:t>More than 4700 homes, flats, and condominiums are available for rent in our dataset, and they are categorized by BHK, Rent, Size, Floors, Area Type, Area Location, City, Amenities Condition, Preferred Tenant Type, and Bus. contains details regarding other criteria, such the amount of rooms. contact info.</a:t>
            </a:r>
          </a:p>
        </p:txBody>
      </p:sp>
      <p:pic>
        <p:nvPicPr>
          <p:cNvPr id="4" name="Google Shape;87;p17" descr="Graphical user interface, text, application&#10;&#10;Description automatically generated">
            <a:extLst>
              <a:ext uri="{FF2B5EF4-FFF2-40B4-BE49-F238E27FC236}">
                <a16:creationId xmlns:a16="http://schemas.microsoft.com/office/drawing/2014/main" id="{49D64907-0477-A771-4F65-DDB02FAFF14B}"/>
              </a:ext>
            </a:extLst>
          </p:cNvPr>
          <p:cNvPicPr preferRelativeResize="0"/>
          <p:nvPr/>
        </p:nvPicPr>
        <p:blipFill>
          <a:blip r:embed="rId2"/>
          <a:stretch>
            <a:fillRect/>
          </a:stretch>
        </p:blipFill>
        <p:spPr>
          <a:xfrm>
            <a:off x="557784" y="3108296"/>
            <a:ext cx="11164824" cy="2735383"/>
          </a:xfrm>
          <a:prstGeom prst="rect">
            <a:avLst/>
          </a:prstGeom>
          <a:noFill/>
        </p:spPr>
      </p:pic>
    </p:spTree>
    <p:extLst>
      <p:ext uri="{BB962C8B-B14F-4D97-AF65-F5344CB8AC3E}">
        <p14:creationId xmlns:p14="http://schemas.microsoft.com/office/powerpoint/2010/main" val="168479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D7D4F-35E7-4FBC-68B4-B80CE045DD9C}"/>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dirty="0"/>
              <a:t>Data Cleaning</a:t>
            </a:r>
          </a:p>
        </p:txBody>
      </p:sp>
      <p:sp>
        <p:nvSpPr>
          <p:cNvPr id="1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7AF558-0213-05DD-34F2-1E9EC375BA18}"/>
              </a:ext>
            </a:extLst>
          </p:cNvPr>
          <p:cNvSpPr>
            <a:spLocks noGrp="1"/>
          </p:cNvSpPr>
          <p:nvPr>
            <p:ph sz="half" idx="1"/>
          </p:nvPr>
        </p:nvSpPr>
        <p:spPr>
          <a:xfrm>
            <a:off x="640080" y="2872899"/>
            <a:ext cx="4243589" cy="3320668"/>
          </a:xfrm>
        </p:spPr>
        <p:txBody>
          <a:bodyPr vert="horz" lIns="91440" tIns="45720" rIns="91440" bIns="45720" rtlCol="0">
            <a:normAutofit/>
          </a:bodyPr>
          <a:lstStyle/>
          <a:p>
            <a:pPr marL="457200" lvl="0">
              <a:spcBef>
                <a:spcPts val="0"/>
              </a:spcBef>
              <a:spcAft>
                <a:spcPts val="0"/>
              </a:spcAft>
              <a:buSzPts val="1800"/>
            </a:pPr>
            <a:r>
              <a:rPr lang="en-US" sz="2000" dirty="0"/>
              <a:t>In order to derive valuable insights, we improved the dataset by cleaning the dataset</a:t>
            </a:r>
          </a:p>
          <a:p>
            <a:pPr marL="457200" lvl="0">
              <a:spcBef>
                <a:spcPts val="0"/>
              </a:spcBef>
              <a:spcAft>
                <a:spcPts val="0"/>
              </a:spcAft>
              <a:buSzPts val="1800"/>
            </a:pPr>
            <a:r>
              <a:rPr lang="en-US" sz="2000" dirty="0"/>
              <a:t>In addition to removing duplicates and outliers, we have treated our dataset for null values as well.</a:t>
            </a:r>
          </a:p>
          <a:p>
            <a:pPr marL="457200" lvl="0">
              <a:spcBef>
                <a:spcPts val="0"/>
              </a:spcBef>
              <a:spcAft>
                <a:spcPts val="0"/>
              </a:spcAft>
              <a:buSzPts val="1800"/>
            </a:pPr>
            <a:r>
              <a:rPr lang="en-US" sz="2000" dirty="0"/>
              <a:t>After completing all of that, we converted all of our data into the same format.</a:t>
            </a:r>
          </a:p>
          <a:p>
            <a:endParaRPr lang="en-US" sz="2000" dirty="0"/>
          </a:p>
        </p:txBody>
      </p:sp>
      <p:pic>
        <p:nvPicPr>
          <p:cNvPr id="5" name="Google Shape;94;p18">
            <a:extLst>
              <a:ext uri="{FF2B5EF4-FFF2-40B4-BE49-F238E27FC236}">
                <a16:creationId xmlns:a16="http://schemas.microsoft.com/office/drawing/2014/main" id="{6438A23B-84F9-29F0-9DB5-73549B5CCC3E}"/>
              </a:ext>
            </a:extLst>
          </p:cNvPr>
          <p:cNvPicPr preferRelativeResize="0">
            <a:picLocks noGrp="1"/>
          </p:cNvPicPr>
          <p:nvPr>
            <p:ph sz="half" idx="2"/>
          </p:nvPr>
        </p:nvPicPr>
        <p:blipFill rotWithShape="1">
          <a:blip r:embed="rId2"/>
          <a:srcRect t="801" r="-2" b="-2"/>
          <a:stretch/>
        </p:blipFill>
        <p:spPr>
          <a:xfrm>
            <a:off x="6245767" y="1927122"/>
            <a:ext cx="4058440" cy="381000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p:spPr>
      </p:pic>
    </p:spTree>
    <p:extLst>
      <p:ext uri="{BB962C8B-B14F-4D97-AF65-F5344CB8AC3E}">
        <p14:creationId xmlns:p14="http://schemas.microsoft.com/office/powerpoint/2010/main" val="421436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A30444-99BE-39CA-DA26-D80FF63A4342}"/>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dirty="0">
                <a:solidFill>
                  <a:schemeClr val="tx1"/>
                </a:solidFill>
                <a:latin typeface="+mj-lt"/>
                <a:ea typeface="+mj-ea"/>
                <a:cs typeface="+mj-cs"/>
              </a:rPr>
              <a:t>Methods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A129C5-6FA4-1D9E-D498-175EA2188C67}"/>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457200">
              <a:spcBef>
                <a:spcPts val="0"/>
              </a:spcBef>
              <a:buSzPts val="1600"/>
            </a:pPr>
            <a:r>
              <a:rPr lang="en-US" sz="2000" dirty="0"/>
              <a:t>We have utilized Python as the programming language to carry out our code study. </a:t>
            </a:r>
          </a:p>
          <a:p>
            <a:pPr marL="457200" lvl="0">
              <a:spcBef>
                <a:spcPts val="0"/>
              </a:spcBef>
              <a:spcAft>
                <a:spcPts val="0"/>
              </a:spcAft>
              <a:buSzPts val="1600"/>
            </a:pPr>
            <a:r>
              <a:rPr lang="en-US" sz="2000" dirty="0"/>
              <a:t>We first imported data from datasets and performed low-level analysis. This procedure takes into account row counts, missing values, and specific values for record columns and records.</a:t>
            </a:r>
          </a:p>
          <a:p>
            <a:pPr marL="457200" lvl="0">
              <a:spcBef>
                <a:spcPts val="0"/>
              </a:spcBef>
              <a:spcAft>
                <a:spcPts val="0"/>
              </a:spcAft>
              <a:buSzPts val="1600"/>
            </a:pPr>
            <a:r>
              <a:rPr lang="en-US" sz="2000" dirty="0"/>
              <a:t>In order to create visualizations as part of the data analysis process, our team used PowerBI.</a:t>
            </a:r>
          </a:p>
          <a:p>
            <a:endParaRPr lang="en-US" sz="2000" dirty="0"/>
          </a:p>
        </p:txBody>
      </p:sp>
      <p:pic>
        <p:nvPicPr>
          <p:cNvPr id="5" name="Google Shape;101;p19">
            <a:extLst>
              <a:ext uri="{FF2B5EF4-FFF2-40B4-BE49-F238E27FC236}">
                <a16:creationId xmlns:a16="http://schemas.microsoft.com/office/drawing/2014/main" id="{822D273C-AF69-845F-3665-D32C4597A6C7}"/>
              </a:ext>
            </a:extLst>
          </p:cNvPr>
          <p:cNvPicPr preferRelativeResize="0">
            <a:picLocks noGrp="1"/>
          </p:cNvPicPr>
          <p:nvPr>
            <p:ph sz="half" idx="2"/>
          </p:nvPr>
        </p:nvPicPr>
        <p:blipFill>
          <a:blip r:embed="rId2"/>
          <a:stretch>
            <a:fillRect/>
          </a:stretch>
        </p:blipFill>
        <p:spPr>
          <a:xfrm>
            <a:off x="6089754" y="2391156"/>
            <a:ext cx="5458968" cy="3411855"/>
          </a:xfrm>
          <a:prstGeom prst="rect">
            <a:avLst/>
          </a:prstGeom>
          <a:noFill/>
        </p:spPr>
      </p:pic>
    </p:spTree>
    <p:extLst>
      <p:ext uri="{BB962C8B-B14F-4D97-AF65-F5344CB8AC3E}">
        <p14:creationId xmlns:p14="http://schemas.microsoft.com/office/powerpoint/2010/main" val="135830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B665E-F68C-42ED-222D-8C4FFF87810B}"/>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Feature Selection</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B7EE8A-A6D5-747D-8B78-01B5A4BAF856}"/>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457200" lvl="0">
              <a:spcBef>
                <a:spcPts val="0"/>
              </a:spcBef>
              <a:spcAft>
                <a:spcPts val="0"/>
              </a:spcAft>
              <a:buSzPts val="1800"/>
            </a:pPr>
            <a:r>
              <a:rPr lang="en-US" sz="1500" dirty="0"/>
              <a:t>On a record, a function selection code was executed.</a:t>
            </a:r>
          </a:p>
          <a:p>
            <a:pPr marL="457200" lvl="0">
              <a:spcBef>
                <a:spcPts val="0"/>
              </a:spcBef>
              <a:spcAft>
                <a:spcPts val="0"/>
              </a:spcAft>
              <a:buSzPts val="1800"/>
            </a:pPr>
            <a:r>
              <a:rPr lang="en-US" sz="1500" dirty="0"/>
              <a:t>BHK, rent, and size received the highest scores, according to the results.</a:t>
            </a:r>
          </a:p>
          <a:p>
            <a:pPr marL="457200" lvl="0">
              <a:spcBef>
                <a:spcPts val="0"/>
              </a:spcBef>
              <a:spcAft>
                <a:spcPts val="0"/>
              </a:spcAft>
              <a:buSzPts val="1800"/>
            </a:pPr>
            <a:r>
              <a:rPr lang="en-US" sz="1500" dirty="0"/>
              <a:t>This indicates that the three properties listed above are crucial for properly assessing the dataset.</a:t>
            </a:r>
          </a:p>
          <a:p>
            <a:pPr marL="457200" lvl="0">
              <a:spcBef>
                <a:spcPts val="0"/>
              </a:spcBef>
              <a:spcAft>
                <a:spcPts val="0"/>
              </a:spcAft>
              <a:buSzPts val="1800"/>
            </a:pPr>
            <a:r>
              <a:rPr lang="en-US" sz="1500" dirty="0"/>
              <a:t>The terms BHK (bedrooms), rent (cost of renting the house), and size (total square footage of the property) all refer to the number of bedrooms in the home.</a:t>
            </a:r>
          </a:p>
          <a:p>
            <a:pPr marL="457200" lvl="0">
              <a:spcBef>
                <a:spcPts val="0"/>
              </a:spcBef>
              <a:spcAft>
                <a:spcPts val="0"/>
              </a:spcAft>
              <a:buSzPts val="1800"/>
            </a:pPr>
            <a:r>
              <a:rPr lang="en-US" sz="1500" dirty="0"/>
              <a:t>The process of feature selection aids in determining which features are most crucial to the analysis's outcomes. You may get actionable insights from your dataset and make decisions by concentrating on these crucial qualities.</a:t>
            </a:r>
          </a:p>
          <a:p>
            <a:endParaRPr lang="en-US" sz="1500" dirty="0"/>
          </a:p>
        </p:txBody>
      </p:sp>
      <p:pic>
        <p:nvPicPr>
          <p:cNvPr id="5" name="Google Shape;108;p20" descr="Graphical user interface, application, Word&#10;&#10;Description automatically generated">
            <a:extLst>
              <a:ext uri="{FF2B5EF4-FFF2-40B4-BE49-F238E27FC236}">
                <a16:creationId xmlns:a16="http://schemas.microsoft.com/office/drawing/2014/main" id="{59B76D37-70B4-369B-8D8D-61553BCBB57E}"/>
              </a:ext>
            </a:extLst>
          </p:cNvPr>
          <p:cNvPicPr preferRelativeResize="0">
            <a:picLocks noGrp="1"/>
          </p:cNvPicPr>
          <p:nvPr>
            <p:ph sz="half" idx="2"/>
          </p:nvPr>
        </p:nvPicPr>
        <p:blipFill rotWithShape="1">
          <a:blip r:embed="rId2"/>
          <a:srcRect l="6085" t="58395" r="74472" b="6099"/>
          <a:stretch/>
        </p:blipFill>
        <p:spPr>
          <a:xfrm>
            <a:off x="6231485" y="1272688"/>
            <a:ext cx="4818888" cy="4463452"/>
          </a:xfrm>
          <a:prstGeom prst="rect">
            <a:avLst/>
          </a:prstGeom>
          <a:noFill/>
        </p:spPr>
      </p:pic>
    </p:spTree>
    <p:extLst>
      <p:ext uri="{BB962C8B-B14F-4D97-AF65-F5344CB8AC3E}">
        <p14:creationId xmlns:p14="http://schemas.microsoft.com/office/powerpoint/2010/main" val="3107321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BE396-9FF4-CFD7-6107-494A6A2C40FC}"/>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dirty="0">
                <a:solidFill>
                  <a:schemeClr val="tx1"/>
                </a:solidFill>
                <a:latin typeface="+mj-lt"/>
                <a:ea typeface="+mj-ea"/>
                <a:cs typeface="+mj-cs"/>
              </a:rPr>
              <a:t>Evaluation</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E9A2FB-1B9F-FA96-0CE7-E2996E2B4DAF}"/>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457200" lvl="0">
              <a:spcBef>
                <a:spcPts val="0"/>
              </a:spcBef>
              <a:spcAft>
                <a:spcPts val="0"/>
              </a:spcAft>
              <a:buSzPct val="100000"/>
            </a:pPr>
            <a:r>
              <a:rPr lang="en-US" sz="1600" dirty="0"/>
              <a:t>For a specific data set, this table displays the accuracy ratings of four machine learning models.</a:t>
            </a:r>
          </a:p>
          <a:p>
            <a:pPr marL="457200" lvl="0">
              <a:spcBef>
                <a:spcPts val="0"/>
              </a:spcBef>
              <a:spcAft>
                <a:spcPts val="0"/>
              </a:spcAft>
              <a:buSzPct val="100000"/>
            </a:pPr>
            <a:r>
              <a:rPr lang="en-US" sz="1600" dirty="0"/>
              <a:t>The models are </a:t>
            </a:r>
            <a:r>
              <a:rPr lang="en-US" sz="1600" b="1" dirty="0"/>
              <a:t>Logistic Regression, Decision Tree, Random Forest, and Gaussian NB</a:t>
            </a:r>
            <a:r>
              <a:rPr lang="en-US" sz="1600" dirty="0"/>
              <a:t>.</a:t>
            </a:r>
          </a:p>
          <a:p>
            <a:pPr marL="457200" lvl="0">
              <a:spcBef>
                <a:spcPts val="0"/>
              </a:spcBef>
              <a:spcAft>
                <a:spcPts val="0"/>
              </a:spcAft>
              <a:buSzPct val="100000"/>
            </a:pPr>
            <a:r>
              <a:rPr lang="en-US" sz="1600" dirty="0"/>
              <a:t>The range of precision values is 0.052160 to 0.998130.</a:t>
            </a:r>
          </a:p>
          <a:p>
            <a:pPr marL="457200" lvl="0">
              <a:spcBef>
                <a:spcPts val="0"/>
              </a:spcBef>
              <a:spcAft>
                <a:spcPts val="0"/>
              </a:spcAft>
              <a:buSzPct val="100000"/>
            </a:pPr>
            <a:r>
              <a:rPr lang="en-US" sz="1600" dirty="0"/>
              <a:t>The best precision for DecisionTreeClassifier is 0.998130.</a:t>
            </a:r>
          </a:p>
          <a:p>
            <a:pPr marL="457200" lvl="0">
              <a:spcBef>
                <a:spcPts val="0"/>
              </a:spcBef>
              <a:spcAft>
                <a:spcPts val="0"/>
              </a:spcAft>
              <a:buSzPct val="100000"/>
            </a:pPr>
            <a:r>
              <a:rPr lang="en-US" sz="1600" dirty="0"/>
              <a:t>The accuracy score for RandomForestClassifier is 0.758166. Precision for Logistic Regression is 0.060327.</a:t>
            </a:r>
          </a:p>
          <a:p>
            <a:pPr marL="457200" lvl="0">
              <a:spcBef>
                <a:spcPts val="0"/>
              </a:spcBef>
              <a:spcAft>
                <a:spcPts val="0"/>
              </a:spcAft>
              <a:buSzPct val="100000"/>
            </a:pPr>
            <a:r>
              <a:rPr lang="en-US" sz="1600" dirty="0"/>
              <a:t>The accuracy of </a:t>
            </a:r>
            <a:r>
              <a:rPr lang="en-US" sz="1600" dirty="0" err="1"/>
              <a:t>GaussianNB</a:t>
            </a:r>
            <a:r>
              <a:rPr lang="en-US" sz="1600" dirty="0"/>
              <a:t> is the lowest, at 0.052160</a:t>
            </a:r>
            <a:r>
              <a:rPr lang="en-US" sz="1500" dirty="0"/>
              <a:t>.</a:t>
            </a:r>
          </a:p>
          <a:p>
            <a:endParaRPr lang="en-US" sz="1500" dirty="0"/>
          </a:p>
        </p:txBody>
      </p:sp>
      <p:pic>
        <p:nvPicPr>
          <p:cNvPr id="5" name="Google Shape;115;p21">
            <a:extLst>
              <a:ext uri="{FF2B5EF4-FFF2-40B4-BE49-F238E27FC236}">
                <a16:creationId xmlns:a16="http://schemas.microsoft.com/office/drawing/2014/main" id="{46921E20-0B0C-FE6E-6153-F202E73D67F1}"/>
              </a:ext>
            </a:extLst>
          </p:cNvPr>
          <p:cNvPicPr preferRelativeResize="0">
            <a:picLocks noGrp="1"/>
          </p:cNvPicPr>
          <p:nvPr>
            <p:ph sz="half" idx="2"/>
          </p:nvPr>
        </p:nvPicPr>
        <p:blipFill rotWithShape="1">
          <a:blip r:embed="rId3"/>
          <a:srcRect l="6094" t="40497" r="79463" b="42697"/>
          <a:stretch/>
        </p:blipFill>
        <p:spPr>
          <a:xfrm>
            <a:off x="6099047" y="2372868"/>
            <a:ext cx="5129391" cy="2842661"/>
          </a:xfrm>
          <a:prstGeom prst="rect">
            <a:avLst/>
          </a:prstGeom>
          <a:noFill/>
        </p:spPr>
      </p:pic>
    </p:spTree>
    <p:extLst>
      <p:ext uri="{BB962C8B-B14F-4D97-AF65-F5344CB8AC3E}">
        <p14:creationId xmlns:p14="http://schemas.microsoft.com/office/powerpoint/2010/main" val="220808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oogle Shape;122;p22" descr="Graphical user interface, application, Word&#10;&#10;Description automatically generated">
            <a:extLst>
              <a:ext uri="{FF2B5EF4-FFF2-40B4-BE49-F238E27FC236}">
                <a16:creationId xmlns:a16="http://schemas.microsoft.com/office/drawing/2014/main" id="{9B8E28A6-9D07-5368-FE36-772D5F16FDF9}"/>
              </a:ext>
            </a:extLst>
          </p:cNvPr>
          <p:cNvPicPr preferRelativeResize="0"/>
          <p:nvPr/>
        </p:nvPicPr>
        <p:blipFill rotWithShape="1">
          <a:blip r:embed="rId2"/>
          <a:srcRect l="6093" t="39099" r="68172" b="48297"/>
          <a:stretch/>
        </p:blipFill>
        <p:spPr>
          <a:xfrm>
            <a:off x="6541053" y="2684585"/>
            <a:ext cx="4777381" cy="131612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p:spPr>
      </p:pic>
      <p:sp>
        <p:nvSpPr>
          <p:cNvPr id="23" name="Arc 2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0BE396-9FF4-CFD7-6107-494A6A2C40FC}"/>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Evaluation</a:t>
            </a:r>
            <a:endParaRPr lang="en-US" kern="1200" dirty="0">
              <a:solidFill>
                <a:schemeClr val="tx1"/>
              </a:solidFill>
              <a:latin typeface="+mj-lt"/>
              <a:ea typeface="+mj-ea"/>
              <a:cs typeface="+mj-cs"/>
            </a:endParaRPr>
          </a:p>
        </p:txBody>
      </p:sp>
      <p:graphicFrame>
        <p:nvGraphicFramePr>
          <p:cNvPr id="14" name="Content Placeholder 2">
            <a:extLst>
              <a:ext uri="{FF2B5EF4-FFF2-40B4-BE49-F238E27FC236}">
                <a16:creationId xmlns:a16="http://schemas.microsoft.com/office/drawing/2014/main" id="{0F32D07A-91EA-7395-6698-6CB1A96F60FA}"/>
              </a:ext>
            </a:extLst>
          </p:cNvPr>
          <p:cNvGraphicFramePr>
            <a:graphicFrameLocks noGrp="1"/>
          </p:cNvGraphicFramePr>
          <p:nvPr>
            <p:ph sz="half" idx="1"/>
            <p:extLst>
              <p:ext uri="{D42A27DB-BD31-4B8C-83A1-F6EECF244321}">
                <p14:modId xmlns:p14="http://schemas.microsoft.com/office/powerpoint/2010/main" val="4205709948"/>
              </p:ext>
            </p:extLst>
          </p:nvPr>
        </p:nvGraphicFramePr>
        <p:xfrm>
          <a:off x="838201" y="1984443"/>
          <a:ext cx="5257800" cy="4192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669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1439</TotalTime>
  <Words>1085</Words>
  <Application>Microsoft Office PowerPoint</Application>
  <PresentationFormat>Widescreen</PresentationFormat>
  <Paragraphs>67</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Source Sans Pro</vt:lpstr>
      <vt:lpstr>Office Theme</vt:lpstr>
      <vt:lpstr> PROPERTY RENTAL FORECASTING: PREDICTIVE ANALYTICS AND INSIGHTS </vt:lpstr>
      <vt:lpstr>Background Context and Problems</vt:lpstr>
      <vt:lpstr>Data Mining</vt:lpstr>
      <vt:lpstr>Data Description</vt:lpstr>
      <vt:lpstr>Data Cleaning</vt:lpstr>
      <vt:lpstr>Methods</vt:lpstr>
      <vt:lpstr>Feature Selection</vt:lpstr>
      <vt:lpstr>Evaluation</vt:lpstr>
      <vt:lpstr>Evaluation</vt:lpstr>
      <vt:lpstr>Evaluation</vt:lpstr>
      <vt:lpstr>Evaluation</vt:lpstr>
      <vt:lpstr>Evaluation</vt:lpstr>
      <vt:lpstr>Implications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DATA-2206 CAPSTONE Prediction on Rent prices in India</dc:title>
  <dc:creator>himanshi.gaba17195@gmail.com</dc:creator>
  <cp:lastModifiedBy>Shanuka Rathnayake mudiyanselage</cp:lastModifiedBy>
  <cp:revision>8</cp:revision>
  <dcterms:created xsi:type="dcterms:W3CDTF">2023-03-09T02:06:36Z</dcterms:created>
  <dcterms:modified xsi:type="dcterms:W3CDTF">2024-01-08T06:28:43Z</dcterms:modified>
</cp:coreProperties>
</file>