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Raleway"/>
      <p:regular r:id="rId16"/>
      <p:bold r:id="rId17"/>
      <p:italic r:id="rId18"/>
      <p:boldItalic r:id="rId19"/>
    </p:embeddedFont>
    <p:embeddedFont>
      <p:font typeface="Barlow Medium"/>
      <p:regular r:id="rId20"/>
      <p:bold r:id="rId21"/>
      <p:italic r:id="rId22"/>
      <p:boldItalic r:id="rId23"/>
    </p:embeddedFont>
    <p:embeddedFont>
      <p:font typeface="Archivo Black"/>
      <p:regular r:id="rId24"/>
    </p:embeddedFont>
    <p:embeddedFont>
      <p:font typeface="Barlow"/>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Medium-regular.fntdata"/><Relationship Id="rId22" Type="http://schemas.openxmlformats.org/officeDocument/2006/relationships/font" Target="fonts/BarlowMedium-italic.fntdata"/><Relationship Id="rId21" Type="http://schemas.openxmlformats.org/officeDocument/2006/relationships/font" Target="fonts/BarlowMedium-bold.fntdata"/><Relationship Id="rId24" Type="http://schemas.openxmlformats.org/officeDocument/2006/relationships/font" Target="fonts/ArchivoBlack-regular.fntdata"/><Relationship Id="rId23" Type="http://schemas.openxmlformats.org/officeDocument/2006/relationships/font" Target="fonts/Barlow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bold.fntdata"/><Relationship Id="rId25" Type="http://schemas.openxmlformats.org/officeDocument/2006/relationships/font" Target="fonts/Barlow-regular.fntdata"/><Relationship Id="rId28" Type="http://schemas.openxmlformats.org/officeDocument/2006/relationships/font" Target="fonts/Barlow-boldItalic.fntdata"/><Relationship Id="rId27" Type="http://schemas.openxmlformats.org/officeDocument/2006/relationships/font" Target="fonts/Barl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6bd28acc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6bd28ac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b928240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4b928240a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b928240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4b928240a0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b928240a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4b928240a0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6bd28acc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16bd28accc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b928240a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4b928240a0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b928240a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4b928240a0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0.jpg"/><Relationship Id="rId5"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9.jpg"/><Relationship Id="rId6"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3" name="Shape 83"/>
        <p:cNvGrpSpPr/>
        <p:nvPr/>
      </p:nvGrpSpPr>
      <p:grpSpPr>
        <a:xfrm>
          <a:off x="0" y="0"/>
          <a:ext cx="0" cy="0"/>
          <a:chOff x="0" y="0"/>
          <a:chExt cx="0" cy="0"/>
        </a:xfrm>
      </p:grpSpPr>
      <p:grpSp>
        <p:nvGrpSpPr>
          <p:cNvPr id="84" name="Google Shape;84;p13"/>
          <p:cNvGrpSpPr/>
          <p:nvPr/>
        </p:nvGrpSpPr>
        <p:grpSpPr>
          <a:xfrm>
            <a:off x="0" y="7619"/>
            <a:ext cx="1364231" cy="1193702"/>
            <a:chOff x="0" y="0"/>
            <a:chExt cx="812800" cy="711200"/>
          </a:xfrm>
        </p:grpSpPr>
        <p:sp>
          <p:nvSpPr>
            <p:cNvPr id="85" name="Google Shape;85;p1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000000"/>
            </a:solidFill>
            <a:ln>
              <a:noFill/>
            </a:ln>
          </p:spPr>
        </p:sp>
        <p:sp>
          <p:nvSpPr>
            <p:cNvPr id="86" name="Google Shape;86;p13"/>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13"/>
          <p:cNvGrpSpPr/>
          <p:nvPr/>
        </p:nvGrpSpPr>
        <p:grpSpPr>
          <a:xfrm>
            <a:off x="1364231" y="7619"/>
            <a:ext cx="1364231" cy="1193702"/>
            <a:chOff x="0" y="0"/>
            <a:chExt cx="812800" cy="711200"/>
          </a:xfrm>
        </p:grpSpPr>
        <p:sp>
          <p:nvSpPr>
            <p:cNvPr id="88" name="Google Shape;88;p1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89" name="Google Shape;89;p13"/>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0" name="Google Shape;90;p13"/>
          <p:cNvGrpSpPr/>
          <p:nvPr/>
        </p:nvGrpSpPr>
        <p:grpSpPr>
          <a:xfrm>
            <a:off x="682115" y="1201321"/>
            <a:ext cx="1364231" cy="1193702"/>
            <a:chOff x="0" y="0"/>
            <a:chExt cx="812800" cy="711200"/>
          </a:xfrm>
        </p:grpSpPr>
        <p:sp>
          <p:nvSpPr>
            <p:cNvPr id="91" name="Google Shape;91;p1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000000"/>
            </a:solidFill>
            <a:ln>
              <a:noFill/>
            </a:ln>
          </p:spPr>
        </p:sp>
        <p:sp>
          <p:nvSpPr>
            <p:cNvPr id="92" name="Google Shape;92;p13"/>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 name="Google Shape;93;p13"/>
          <p:cNvGrpSpPr/>
          <p:nvPr/>
        </p:nvGrpSpPr>
        <p:grpSpPr>
          <a:xfrm>
            <a:off x="2046346" y="1201321"/>
            <a:ext cx="1364231" cy="1193702"/>
            <a:chOff x="0" y="0"/>
            <a:chExt cx="812800" cy="711200"/>
          </a:xfrm>
        </p:grpSpPr>
        <p:sp>
          <p:nvSpPr>
            <p:cNvPr id="94" name="Google Shape;94;p1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000000"/>
            </a:solidFill>
            <a:ln>
              <a:noFill/>
            </a:ln>
          </p:spPr>
        </p:sp>
        <p:sp>
          <p:nvSpPr>
            <p:cNvPr id="95" name="Google Shape;95;p13"/>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6" name="Google Shape;96;p13"/>
          <p:cNvGrpSpPr/>
          <p:nvPr/>
        </p:nvGrpSpPr>
        <p:grpSpPr>
          <a:xfrm>
            <a:off x="2728462" y="7619"/>
            <a:ext cx="1364231" cy="1193702"/>
            <a:chOff x="0" y="0"/>
            <a:chExt cx="812800" cy="711200"/>
          </a:xfrm>
        </p:grpSpPr>
        <p:sp>
          <p:nvSpPr>
            <p:cNvPr id="97" name="Google Shape;97;p1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000000"/>
            </a:solidFill>
            <a:ln>
              <a:noFill/>
            </a:ln>
          </p:spPr>
        </p:sp>
        <p:sp>
          <p:nvSpPr>
            <p:cNvPr id="98" name="Google Shape;98;p13"/>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 name="Google Shape;99;p13"/>
          <p:cNvGrpSpPr/>
          <p:nvPr/>
        </p:nvGrpSpPr>
        <p:grpSpPr>
          <a:xfrm>
            <a:off x="-11" y="7507174"/>
            <a:ext cx="4922924" cy="2779831"/>
            <a:chOff x="0" y="0"/>
            <a:chExt cx="7224720" cy="4214420"/>
          </a:xfrm>
        </p:grpSpPr>
        <p:grpSp>
          <p:nvGrpSpPr>
            <p:cNvPr id="100" name="Google Shape;100;p13"/>
            <p:cNvGrpSpPr/>
            <p:nvPr/>
          </p:nvGrpSpPr>
          <p:grpSpPr>
            <a:xfrm>
              <a:off x="0" y="0"/>
              <a:ext cx="2408240" cy="2107210"/>
              <a:chOff x="0" y="0"/>
              <a:chExt cx="812800" cy="711200"/>
            </a:xfrm>
          </p:grpSpPr>
          <p:sp>
            <p:nvSpPr>
              <p:cNvPr id="101" name="Google Shape;101;p1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000000"/>
              </a:solidFill>
              <a:ln>
                <a:noFill/>
              </a:ln>
            </p:spPr>
          </p:sp>
          <p:sp>
            <p:nvSpPr>
              <p:cNvPr id="102" name="Google Shape;102;p13"/>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3" name="Google Shape;103;p13"/>
            <p:cNvGrpSpPr/>
            <p:nvPr/>
          </p:nvGrpSpPr>
          <p:grpSpPr>
            <a:xfrm>
              <a:off x="2408240" y="0"/>
              <a:ext cx="2408240" cy="2107210"/>
              <a:chOff x="0" y="0"/>
              <a:chExt cx="812800" cy="711200"/>
            </a:xfrm>
          </p:grpSpPr>
          <p:sp>
            <p:nvSpPr>
              <p:cNvPr id="104" name="Google Shape;104;p1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05" name="Google Shape;105;p13"/>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6" name="Google Shape;106;p13"/>
            <p:cNvGrpSpPr/>
            <p:nvPr/>
          </p:nvGrpSpPr>
          <p:grpSpPr>
            <a:xfrm>
              <a:off x="1204120" y="2107210"/>
              <a:ext cx="2408240" cy="2107210"/>
              <a:chOff x="0" y="0"/>
              <a:chExt cx="812800" cy="711200"/>
            </a:xfrm>
          </p:grpSpPr>
          <p:sp>
            <p:nvSpPr>
              <p:cNvPr id="107" name="Google Shape;107;p1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08" name="Google Shape;108;p13"/>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9" name="Google Shape;109;p13"/>
            <p:cNvGrpSpPr/>
            <p:nvPr/>
          </p:nvGrpSpPr>
          <p:grpSpPr>
            <a:xfrm>
              <a:off x="3612360" y="2107210"/>
              <a:ext cx="2408240" cy="2107210"/>
              <a:chOff x="0" y="0"/>
              <a:chExt cx="812800" cy="711200"/>
            </a:xfrm>
          </p:grpSpPr>
          <p:sp>
            <p:nvSpPr>
              <p:cNvPr id="110" name="Google Shape;110;p1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11" name="Google Shape;111;p13"/>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2" name="Google Shape;112;p13"/>
            <p:cNvGrpSpPr/>
            <p:nvPr/>
          </p:nvGrpSpPr>
          <p:grpSpPr>
            <a:xfrm>
              <a:off x="4816480" y="0"/>
              <a:ext cx="2408240" cy="2107210"/>
              <a:chOff x="0" y="0"/>
              <a:chExt cx="812800" cy="711200"/>
            </a:xfrm>
          </p:grpSpPr>
          <p:sp>
            <p:nvSpPr>
              <p:cNvPr id="113" name="Google Shape;113;p1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000000"/>
              </a:solidFill>
              <a:ln>
                <a:noFill/>
              </a:ln>
            </p:spPr>
          </p:sp>
          <p:sp>
            <p:nvSpPr>
              <p:cNvPr id="114" name="Google Shape;114;p13"/>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115" name="Google Shape;115;p13"/>
          <p:cNvSpPr txBox="1"/>
          <p:nvPr/>
        </p:nvSpPr>
        <p:spPr>
          <a:xfrm>
            <a:off x="1516675" y="3499326"/>
            <a:ext cx="15363000" cy="3081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9100">
                <a:latin typeface="Archivo Black"/>
                <a:ea typeface="Archivo Black"/>
                <a:cs typeface="Archivo Black"/>
                <a:sym typeface="Archivo Black"/>
              </a:rPr>
              <a:t>WOMEN SAFETY APPLICATION</a:t>
            </a:r>
            <a:endParaRPr sz="100"/>
          </a:p>
        </p:txBody>
      </p:sp>
      <p:sp>
        <p:nvSpPr>
          <p:cNvPr id="116" name="Google Shape;116;p13"/>
          <p:cNvSpPr txBox="1"/>
          <p:nvPr/>
        </p:nvSpPr>
        <p:spPr>
          <a:xfrm>
            <a:off x="11450425" y="8792925"/>
            <a:ext cx="6609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rgbClr val="38761D"/>
                </a:solidFill>
                <a:latin typeface="Barlow"/>
                <a:ea typeface="Barlow"/>
                <a:cs typeface="Barlow"/>
                <a:sym typeface="Barlow"/>
              </a:rPr>
              <a:t>SURIYAA V</a:t>
            </a:r>
            <a:r>
              <a:rPr b="1" lang="en-US" sz="3200">
                <a:solidFill>
                  <a:schemeClr val="dk1"/>
                </a:solidFill>
                <a:latin typeface="Barlow"/>
                <a:ea typeface="Barlow"/>
                <a:cs typeface="Barlow"/>
                <a:sym typeface="Barlow"/>
              </a:rPr>
              <a:t> </a:t>
            </a:r>
            <a:r>
              <a:rPr b="1" lang="en-US" sz="3200">
                <a:solidFill>
                  <a:srgbClr val="4A86E8"/>
                </a:solidFill>
                <a:latin typeface="Barlow"/>
                <a:ea typeface="Barlow"/>
                <a:cs typeface="Barlow"/>
                <a:sym typeface="Barlow"/>
              </a:rPr>
              <a:t>/</a:t>
            </a:r>
            <a:r>
              <a:rPr b="1" lang="en-US" sz="3200">
                <a:solidFill>
                  <a:schemeClr val="dk1"/>
                </a:solidFill>
                <a:latin typeface="Barlow"/>
                <a:ea typeface="Barlow"/>
                <a:cs typeface="Barlow"/>
                <a:sym typeface="Barlow"/>
              </a:rPr>
              <a:t> </a:t>
            </a:r>
            <a:r>
              <a:rPr b="1" lang="en-US" sz="3200">
                <a:solidFill>
                  <a:srgbClr val="38761D"/>
                </a:solidFill>
                <a:latin typeface="Barlow"/>
                <a:ea typeface="Barlow"/>
                <a:cs typeface="Barlow"/>
                <a:sym typeface="Barlow"/>
              </a:rPr>
              <a:t>2020503550</a:t>
            </a:r>
            <a:endParaRPr b="1" sz="3200">
              <a:solidFill>
                <a:srgbClr val="38761D"/>
              </a:solidFill>
              <a:latin typeface="Barlow"/>
              <a:ea typeface="Barlow"/>
              <a:cs typeface="Barlow"/>
              <a:sym typeface="Barlow"/>
            </a:endParaRPr>
          </a:p>
          <a:p>
            <a:pPr indent="0" lvl="0" marL="0" rtl="0" algn="l">
              <a:spcBef>
                <a:spcPts val="0"/>
              </a:spcBef>
              <a:spcAft>
                <a:spcPts val="0"/>
              </a:spcAft>
              <a:buNone/>
            </a:pPr>
            <a:r>
              <a:rPr b="1" lang="en-US" sz="3200">
                <a:solidFill>
                  <a:srgbClr val="38761D"/>
                </a:solidFill>
                <a:latin typeface="Barlow"/>
                <a:ea typeface="Barlow"/>
                <a:cs typeface="Barlow"/>
                <a:sym typeface="Barlow"/>
              </a:rPr>
              <a:t>SURYA CHARAN P </a:t>
            </a:r>
            <a:r>
              <a:rPr b="1" lang="en-US" sz="3200">
                <a:solidFill>
                  <a:srgbClr val="4A86E8"/>
                </a:solidFill>
                <a:latin typeface="Barlow"/>
                <a:ea typeface="Barlow"/>
                <a:cs typeface="Barlow"/>
                <a:sym typeface="Barlow"/>
              </a:rPr>
              <a:t>/</a:t>
            </a:r>
            <a:r>
              <a:rPr b="1" lang="en-US" sz="3200">
                <a:solidFill>
                  <a:schemeClr val="dk1"/>
                </a:solidFill>
                <a:latin typeface="Barlow"/>
                <a:ea typeface="Barlow"/>
                <a:cs typeface="Barlow"/>
                <a:sym typeface="Barlow"/>
              </a:rPr>
              <a:t> </a:t>
            </a:r>
            <a:r>
              <a:rPr b="1" lang="en-US" sz="3200">
                <a:solidFill>
                  <a:srgbClr val="38761D"/>
                </a:solidFill>
                <a:latin typeface="Barlow"/>
                <a:ea typeface="Barlow"/>
                <a:cs typeface="Barlow"/>
                <a:sym typeface="Barlow"/>
              </a:rPr>
              <a:t>2020503033</a:t>
            </a:r>
            <a:endParaRPr b="1" sz="3000"/>
          </a:p>
        </p:txBody>
      </p:sp>
      <p:sp>
        <p:nvSpPr>
          <p:cNvPr id="117" name="Google Shape;117;p13"/>
          <p:cNvSpPr txBox="1"/>
          <p:nvPr/>
        </p:nvSpPr>
        <p:spPr>
          <a:xfrm>
            <a:off x="4572000" y="2335650"/>
            <a:ext cx="12604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solidFill>
                  <a:srgbClr val="2185C5"/>
                </a:solidFill>
              </a:rPr>
              <a:t>CS6303</a:t>
            </a:r>
            <a:r>
              <a:rPr b="1" lang="en-US" sz="4500">
                <a:solidFill>
                  <a:srgbClr val="2185C5"/>
                </a:solidFill>
                <a:latin typeface="Raleway"/>
                <a:ea typeface="Raleway"/>
                <a:cs typeface="Raleway"/>
                <a:sym typeface="Raleway"/>
              </a:rPr>
              <a:t> DISTRIBUTED SYSTEMS</a:t>
            </a:r>
            <a:endParaRPr b="1"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2"/>
          <p:cNvPicPr preferRelativeResize="0"/>
          <p:nvPr/>
        </p:nvPicPr>
        <p:blipFill>
          <a:blip r:embed="rId3">
            <a:alphaModFix/>
          </a:blip>
          <a:stretch>
            <a:fillRect/>
          </a:stretch>
        </p:blipFill>
        <p:spPr>
          <a:xfrm>
            <a:off x="0" y="0"/>
            <a:ext cx="18288000" cy="10286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1" name="Shape 121"/>
        <p:cNvGrpSpPr/>
        <p:nvPr/>
      </p:nvGrpSpPr>
      <p:grpSpPr>
        <a:xfrm>
          <a:off x="0" y="0"/>
          <a:ext cx="0" cy="0"/>
          <a:chOff x="0" y="0"/>
          <a:chExt cx="0" cy="0"/>
        </a:xfrm>
      </p:grpSpPr>
      <p:grpSp>
        <p:nvGrpSpPr>
          <p:cNvPr id="122" name="Google Shape;122;p14"/>
          <p:cNvGrpSpPr/>
          <p:nvPr/>
        </p:nvGrpSpPr>
        <p:grpSpPr>
          <a:xfrm>
            <a:off x="13742733" y="8752048"/>
            <a:ext cx="5418540" cy="1580407"/>
            <a:chOff x="0" y="0"/>
            <a:chExt cx="7224720" cy="2107210"/>
          </a:xfrm>
        </p:grpSpPr>
        <p:grpSp>
          <p:nvGrpSpPr>
            <p:cNvPr id="123" name="Google Shape;123;p14"/>
            <p:cNvGrpSpPr/>
            <p:nvPr/>
          </p:nvGrpSpPr>
          <p:grpSpPr>
            <a:xfrm>
              <a:off x="0" y="0"/>
              <a:ext cx="2408240" cy="2107210"/>
              <a:chOff x="0" y="0"/>
              <a:chExt cx="812800" cy="711200"/>
            </a:xfrm>
          </p:grpSpPr>
          <p:sp>
            <p:nvSpPr>
              <p:cNvPr id="124" name="Google Shape;124;p14"/>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000000"/>
              </a:solidFill>
              <a:ln>
                <a:noFill/>
              </a:ln>
            </p:spPr>
          </p:sp>
          <p:sp>
            <p:nvSpPr>
              <p:cNvPr id="125" name="Google Shape;125;p14"/>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6" name="Google Shape;126;p14"/>
            <p:cNvGrpSpPr/>
            <p:nvPr/>
          </p:nvGrpSpPr>
          <p:grpSpPr>
            <a:xfrm>
              <a:off x="2408240" y="0"/>
              <a:ext cx="2408240" cy="2107210"/>
              <a:chOff x="0" y="0"/>
              <a:chExt cx="812800" cy="711200"/>
            </a:xfrm>
          </p:grpSpPr>
          <p:sp>
            <p:nvSpPr>
              <p:cNvPr id="127" name="Google Shape;127;p14"/>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28" name="Google Shape;128;p14"/>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9" name="Google Shape;129;p14"/>
            <p:cNvGrpSpPr/>
            <p:nvPr/>
          </p:nvGrpSpPr>
          <p:grpSpPr>
            <a:xfrm>
              <a:off x="4816480" y="0"/>
              <a:ext cx="2408240" cy="2107210"/>
              <a:chOff x="0" y="0"/>
              <a:chExt cx="812800" cy="711200"/>
            </a:xfrm>
          </p:grpSpPr>
          <p:sp>
            <p:nvSpPr>
              <p:cNvPr id="130" name="Google Shape;130;p14"/>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000000"/>
              </a:solidFill>
              <a:ln>
                <a:noFill/>
              </a:ln>
            </p:spPr>
          </p:sp>
          <p:sp>
            <p:nvSpPr>
              <p:cNvPr id="131" name="Google Shape;131;p14"/>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132" name="Google Shape;132;p14"/>
          <p:cNvSpPr txBox="1"/>
          <p:nvPr/>
        </p:nvSpPr>
        <p:spPr>
          <a:xfrm>
            <a:off x="1605650" y="2285950"/>
            <a:ext cx="15809700" cy="7727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sz="2800">
                <a:solidFill>
                  <a:schemeClr val="dk1"/>
                </a:solidFill>
                <a:latin typeface="Barlow Medium"/>
                <a:ea typeface="Barlow Medium"/>
                <a:cs typeface="Barlow Medium"/>
                <a:sym typeface="Barlow Medium"/>
              </a:rPr>
              <a:t>The safety and security of women continue to be a pressing concern in today's society. Women face various risks, including harassment, violence, and discrimination, which hinder their ability to live freely and confidently. Existing safety measures and resources are often fragmented and lack integration, making it challenging for women to access timely assistance in emergencies. Additionally, the lack of awareness about women's safety laws and self-defense techniques further exacerbates the problem. Therefore, there is a critical need for a comprehensive women safety application that leverages the power of technology to provide women with a reliable and user-friendly tool for immediate help, information, and empowerment. This project aims to develop such an application, utilizing Android Studio, Java, and XML, to address the multifaceted challenges faced by women in terms of safety and security.</a:t>
            </a:r>
            <a:endParaRPr sz="2800">
              <a:solidFill>
                <a:schemeClr val="dk1"/>
              </a:solidFill>
              <a:latin typeface="Barlow Medium"/>
              <a:ea typeface="Barlow Medium"/>
              <a:cs typeface="Barlow Medium"/>
              <a:sym typeface="Barlow Medium"/>
            </a:endParaRPr>
          </a:p>
          <a:p>
            <a:pPr indent="0" lvl="0" marL="0" rtl="0" algn="just">
              <a:lnSpc>
                <a:spcPct val="150000"/>
              </a:lnSpc>
              <a:spcBef>
                <a:spcPts val="0"/>
              </a:spcBef>
              <a:spcAft>
                <a:spcPts val="0"/>
              </a:spcAft>
              <a:buNone/>
            </a:pPr>
            <a:r>
              <a:t/>
            </a:r>
            <a:endParaRPr sz="2800">
              <a:solidFill>
                <a:schemeClr val="dk1"/>
              </a:solidFill>
              <a:latin typeface="Barlow Medium"/>
              <a:ea typeface="Barlow Medium"/>
              <a:cs typeface="Barlow Medium"/>
              <a:sym typeface="Barlow Medium"/>
            </a:endParaRPr>
          </a:p>
          <a:p>
            <a:pPr indent="0" lvl="0" marL="0" rtl="0" algn="l">
              <a:spcBef>
                <a:spcPts val="0"/>
              </a:spcBef>
              <a:spcAft>
                <a:spcPts val="0"/>
              </a:spcAft>
              <a:buNone/>
            </a:pPr>
            <a:r>
              <a:t/>
            </a:r>
            <a:endParaRPr sz="2800">
              <a:solidFill>
                <a:srgbClr val="374151"/>
              </a:solidFill>
              <a:highlight>
                <a:srgbClr val="F7F7F8"/>
              </a:highlight>
              <a:latin typeface="Barlow Medium"/>
              <a:ea typeface="Barlow Medium"/>
              <a:cs typeface="Barlow Medium"/>
              <a:sym typeface="Barlow Medium"/>
            </a:endParaRPr>
          </a:p>
        </p:txBody>
      </p:sp>
      <p:sp>
        <p:nvSpPr>
          <p:cNvPr id="133" name="Google Shape;133;p14"/>
          <p:cNvSpPr txBox="1"/>
          <p:nvPr/>
        </p:nvSpPr>
        <p:spPr>
          <a:xfrm>
            <a:off x="903677" y="717152"/>
            <a:ext cx="11682600" cy="92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6000">
                <a:solidFill>
                  <a:srgbClr val="242424"/>
                </a:solidFill>
                <a:latin typeface="Archivo Black"/>
                <a:ea typeface="Archivo Black"/>
                <a:cs typeface="Archivo Black"/>
                <a:sym typeface="Archivo Black"/>
              </a:rPr>
              <a:t>PROBLEM STATEMENT</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7" name="Shape 137"/>
        <p:cNvGrpSpPr/>
        <p:nvPr/>
      </p:nvGrpSpPr>
      <p:grpSpPr>
        <a:xfrm>
          <a:off x="0" y="0"/>
          <a:ext cx="0" cy="0"/>
          <a:chOff x="0" y="0"/>
          <a:chExt cx="0" cy="0"/>
        </a:xfrm>
      </p:grpSpPr>
      <p:sp>
        <p:nvSpPr>
          <p:cNvPr id="138" name="Google Shape;138;p15"/>
          <p:cNvSpPr txBox="1"/>
          <p:nvPr/>
        </p:nvSpPr>
        <p:spPr>
          <a:xfrm>
            <a:off x="3005977" y="635502"/>
            <a:ext cx="11682600" cy="92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6000">
                <a:solidFill>
                  <a:srgbClr val="242424"/>
                </a:solidFill>
                <a:latin typeface="Archivo Black"/>
                <a:ea typeface="Archivo Black"/>
                <a:cs typeface="Archivo Black"/>
                <a:sym typeface="Archivo Black"/>
              </a:rPr>
              <a:t>OBJECTIVES</a:t>
            </a:r>
            <a:endParaRPr sz="6000"/>
          </a:p>
        </p:txBody>
      </p:sp>
      <p:grpSp>
        <p:nvGrpSpPr>
          <p:cNvPr id="139" name="Google Shape;139;p15"/>
          <p:cNvGrpSpPr/>
          <p:nvPr/>
        </p:nvGrpSpPr>
        <p:grpSpPr>
          <a:xfrm>
            <a:off x="14142158" y="8330485"/>
            <a:ext cx="2236013" cy="1956511"/>
            <a:chOff x="0" y="0"/>
            <a:chExt cx="812800" cy="711200"/>
          </a:xfrm>
        </p:grpSpPr>
        <p:sp>
          <p:nvSpPr>
            <p:cNvPr id="140" name="Google Shape;140;p15"/>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41" name="Google Shape;141;p15"/>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2" name="Google Shape;142;p15"/>
          <p:cNvGrpSpPr/>
          <p:nvPr/>
        </p:nvGrpSpPr>
        <p:grpSpPr>
          <a:xfrm>
            <a:off x="8149834" y="8330482"/>
            <a:ext cx="2236013" cy="1956511"/>
            <a:chOff x="0" y="0"/>
            <a:chExt cx="812800" cy="711200"/>
          </a:xfrm>
        </p:grpSpPr>
        <p:sp>
          <p:nvSpPr>
            <p:cNvPr id="143" name="Google Shape;143;p15"/>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44" name="Google Shape;144;p15"/>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5" name="Google Shape;145;p15"/>
          <p:cNvGrpSpPr/>
          <p:nvPr/>
        </p:nvGrpSpPr>
        <p:grpSpPr>
          <a:xfrm>
            <a:off x="1991978" y="8330482"/>
            <a:ext cx="2236013" cy="1956511"/>
            <a:chOff x="0" y="0"/>
            <a:chExt cx="812800" cy="711200"/>
          </a:xfrm>
        </p:grpSpPr>
        <p:sp>
          <p:nvSpPr>
            <p:cNvPr id="146" name="Google Shape;146;p15"/>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47" name="Google Shape;147;p15"/>
            <p:cNvSpPr txBox="1"/>
            <p:nvPr/>
          </p:nvSpPr>
          <p:spPr>
            <a:xfrm>
              <a:off x="127000" y="273050"/>
              <a:ext cx="558800" cy="3873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8" name="Google Shape;148;p15"/>
          <p:cNvSpPr txBox="1"/>
          <p:nvPr/>
        </p:nvSpPr>
        <p:spPr>
          <a:xfrm>
            <a:off x="1581125" y="1775000"/>
            <a:ext cx="15670200" cy="6864900"/>
          </a:xfrm>
          <a:prstGeom prst="rect">
            <a:avLst/>
          </a:prstGeom>
          <a:noFill/>
          <a:ln>
            <a:noFill/>
          </a:ln>
        </p:spPr>
        <p:txBody>
          <a:bodyPr anchorCtr="0" anchor="t" bIns="91425" lIns="91425" spcFirstLastPara="1" rIns="91425" wrap="square" tIns="91425">
            <a:spAutoFit/>
          </a:bodyPr>
          <a:lstStyle/>
          <a:p>
            <a:pPr indent="-425450" lvl="0" marL="457200" rtl="0" algn="l">
              <a:spcBef>
                <a:spcPts val="0"/>
              </a:spcBef>
              <a:spcAft>
                <a:spcPts val="0"/>
              </a:spcAft>
              <a:buClr>
                <a:srgbClr val="374151"/>
              </a:buClr>
              <a:buSzPts val="3100"/>
              <a:buFont typeface="Barlow Medium"/>
              <a:buChar char="●"/>
            </a:pPr>
            <a:r>
              <a:rPr lang="en-US" sz="3100">
                <a:solidFill>
                  <a:srgbClr val="374151"/>
                </a:solidFill>
                <a:highlight>
                  <a:srgbClr val="F7F7F8"/>
                </a:highlight>
                <a:latin typeface="Barlow Medium"/>
                <a:ea typeface="Barlow Medium"/>
                <a:cs typeface="Barlow Medium"/>
                <a:sym typeface="Barlow Medium"/>
              </a:rPr>
              <a:t>Shake Detector: Implement a robust shake detection mechanism that can sense sudden movements of the mobile device, triggering immediate actions in emergency situations.</a:t>
            </a:r>
            <a:endParaRPr sz="3100">
              <a:solidFill>
                <a:srgbClr val="374151"/>
              </a:solidFill>
              <a:highlight>
                <a:srgbClr val="F7F7F8"/>
              </a:highlight>
              <a:latin typeface="Barlow Medium"/>
              <a:ea typeface="Barlow Medium"/>
              <a:cs typeface="Barlow Medium"/>
              <a:sym typeface="Barlow Medium"/>
            </a:endParaRPr>
          </a:p>
          <a:p>
            <a:pPr indent="-425450" lvl="0" marL="457200" rtl="0" algn="l">
              <a:spcBef>
                <a:spcPts val="0"/>
              </a:spcBef>
              <a:spcAft>
                <a:spcPts val="0"/>
              </a:spcAft>
              <a:buClr>
                <a:srgbClr val="374151"/>
              </a:buClr>
              <a:buSzPts val="3100"/>
              <a:buFont typeface="Barlow Medium"/>
              <a:buChar char="●"/>
            </a:pPr>
            <a:r>
              <a:rPr lang="en-US" sz="3100">
                <a:solidFill>
                  <a:srgbClr val="374151"/>
                </a:solidFill>
                <a:highlight>
                  <a:srgbClr val="F7F7F8"/>
                </a:highlight>
                <a:latin typeface="Barlow Medium"/>
                <a:ea typeface="Barlow Medium"/>
                <a:cs typeface="Barlow Medium"/>
                <a:sym typeface="Barlow Medium"/>
              </a:rPr>
              <a:t>Siren Sound: Integrate a high-pitched siren sound within the application to grab immediate attention and deter potential threats.</a:t>
            </a:r>
            <a:endParaRPr sz="3100">
              <a:solidFill>
                <a:srgbClr val="374151"/>
              </a:solidFill>
              <a:highlight>
                <a:srgbClr val="F7F7F8"/>
              </a:highlight>
              <a:latin typeface="Barlow Medium"/>
              <a:ea typeface="Barlow Medium"/>
              <a:cs typeface="Barlow Medium"/>
              <a:sym typeface="Barlow Medium"/>
            </a:endParaRPr>
          </a:p>
          <a:p>
            <a:pPr indent="-425450" lvl="0" marL="457200" rtl="0" algn="l">
              <a:spcBef>
                <a:spcPts val="0"/>
              </a:spcBef>
              <a:spcAft>
                <a:spcPts val="0"/>
              </a:spcAft>
              <a:buClr>
                <a:srgbClr val="374151"/>
              </a:buClr>
              <a:buSzPts val="3100"/>
              <a:buFont typeface="Barlow Medium"/>
              <a:buChar char="●"/>
            </a:pPr>
            <a:r>
              <a:rPr lang="en-US" sz="3100">
                <a:solidFill>
                  <a:srgbClr val="374151"/>
                </a:solidFill>
                <a:highlight>
                  <a:srgbClr val="F7F7F8"/>
                </a:highlight>
                <a:latin typeface="Barlow Medium"/>
                <a:ea typeface="Barlow Medium"/>
                <a:cs typeface="Barlow Medium"/>
                <a:sym typeface="Barlow Medium"/>
              </a:rPr>
              <a:t>Panic Button with Call Functionality: Incorporate a prominent panic button that, when pressed, automatically initiates a call to the user's registered emergency contact number, ensuring immediate help in critical situations.</a:t>
            </a:r>
            <a:endParaRPr sz="3100">
              <a:solidFill>
                <a:srgbClr val="374151"/>
              </a:solidFill>
              <a:highlight>
                <a:srgbClr val="F7F7F8"/>
              </a:highlight>
              <a:latin typeface="Barlow Medium"/>
              <a:ea typeface="Barlow Medium"/>
              <a:cs typeface="Barlow Medium"/>
              <a:sym typeface="Barlow Medium"/>
            </a:endParaRPr>
          </a:p>
          <a:p>
            <a:pPr indent="-425450" lvl="0" marL="457200" rtl="0" algn="l">
              <a:spcBef>
                <a:spcPts val="0"/>
              </a:spcBef>
              <a:spcAft>
                <a:spcPts val="0"/>
              </a:spcAft>
              <a:buClr>
                <a:srgbClr val="374151"/>
              </a:buClr>
              <a:buSzPts val="3100"/>
              <a:buFont typeface="Barlow Medium"/>
              <a:buChar char="●"/>
            </a:pPr>
            <a:r>
              <a:rPr lang="en-US" sz="3100">
                <a:solidFill>
                  <a:srgbClr val="374151"/>
                </a:solidFill>
                <a:highlight>
                  <a:srgbClr val="F7F7F8"/>
                </a:highlight>
                <a:latin typeface="Barlow Medium"/>
                <a:ea typeface="Barlow Medium"/>
                <a:cs typeface="Barlow Medium"/>
                <a:sym typeface="Barlow Medium"/>
              </a:rPr>
              <a:t>Shake Device for SOS and Siren: Enable users to activate the SOS feature by vigorously shaking their mobile device, which will not only send distress messages to registered contacts but also emit a loud siren sound to alert nearby individuals.</a:t>
            </a:r>
            <a:endParaRPr sz="3100">
              <a:solidFill>
                <a:srgbClr val="374151"/>
              </a:solidFill>
              <a:highlight>
                <a:srgbClr val="F7F7F8"/>
              </a:highlight>
              <a:latin typeface="Barlow Medium"/>
              <a:ea typeface="Barlow Medium"/>
              <a:cs typeface="Barlow Medium"/>
              <a:sym typeface="Barlow Medium"/>
            </a:endParaRPr>
          </a:p>
          <a:p>
            <a:pPr indent="-425450" lvl="0" marL="457200" rtl="0" algn="l">
              <a:spcBef>
                <a:spcPts val="0"/>
              </a:spcBef>
              <a:spcAft>
                <a:spcPts val="0"/>
              </a:spcAft>
              <a:buClr>
                <a:srgbClr val="374151"/>
              </a:buClr>
              <a:buSzPts val="3100"/>
              <a:buFont typeface="Barlow Medium"/>
              <a:buChar char="●"/>
            </a:pPr>
            <a:r>
              <a:rPr lang="en-US" sz="3100">
                <a:solidFill>
                  <a:srgbClr val="374151"/>
                </a:solidFill>
                <a:highlight>
                  <a:srgbClr val="F7F7F8"/>
                </a:highlight>
                <a:latin typeface="Barlow Medium"/>
                <a:ea typeface="Barlow Medium"/>
                <a:cs typeface="Barlow Medium"/>
                <a:sym typeface="Barlow Medium"/>
              </a:rPr>
              <a:t>Last Known Location Sharing: Implement a feature that automatically captures and shares the user's last known location with registered emergency contacts, enabling them to track the user's whereabouts in case of an emergency.</a:t>
            </a:r>
            <a:endParaRPr sz="3100">
              <a:solidFill>
                <a:srgbClr val="374151"/>
              </a:solidFill>
              <a:highlight>
                <a:srgbClr val="F7F7F8"/>
              </a:highlight>
              <a:latin typeface="Barlow Medium"/>
              <a:ea typeface="Barlow Medium"/>
              <a:cs typeface="Barlow Medium"/>
              <a:sym typeface="Barlow Medium"/>
            </a:endParaRPr>
          </a:p>
          <a:p>
            <a:pPr indent="0" lvl="0" marL="457200" rtl="0" algn="l">
              <a:spcBef>
                <a:spcPts val="0"/>
              </a:spcBef>
              <a:spcAft>
                <a:spcPts val="0"/>
              </a:spcAft>
              <a:buNone/>
            </a:pPr>
            <a:r>
              <a:t/>
            </a:r>
            <a:endParaRPr sz="3100">
              <a:solidFill>
                <a:srgbClr val="374151"/>
              </a:solidFill>
              <a:highlight>
                <a:srgbClr val="F7F7F8"/>
              </a:highlight>
              <a:latin typeface="Barlow Medium"/>
              <a:ea typeface="Barlow Medium"/>
              <a:cs typeface="Barlow Medium"/>
              <a:sym typeface="Barlow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2" name="Shape 152"/>
        <p:cNvGrpSpPr/>
        <p:nvPr/>
      </p:nvGrpSpPr>
      <p:grpSpPr>
        <a:xfrm>
          <a:off x="0" y="0"/>
          <a:ext cx="0" cy="0"/>
          <a:chOff x="0" y="0"/>
          <a:chExt cx="0" cy="0"/>
        </a:xfrm>
      </p:grpSpPr>
      <p:grpSp>
        <p:nvGrpSpPr>
          <p:cNvPr id="153" name="Google Shape;153;p16"/>
          <p:cNvGrpSpPr/>
          <p:nvPr/>
        </p:nvGrpSpPr>
        <p:grpSpPr>
          <a:xfrm>
            <a:off x="14142158" y="8330485"/>
            <a:ext cx="2236013" cy="1956511"/>
            <a:chOff x="0" y="0"/>
            <a:chExt cx="812800" cy="711200"/>
          </a:xfrm>
        </p:grpSpPr>
        <p:sp>
          <p:nvSpPr>
            <p:cNvPr id="154" name="Google Shape;154;p16"/>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55" name="Google Shape;155;p16"/>
            <p:cNvSpPr txBox="1"/>
            <p:nvPr/>
          </p:nvSpPr>
          <p:spPr>
            <a:xfrm>
              <a:off x="127000" y="273050"/>
              <a:ext cx="558900" cy="387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6" name="Google Shape;156;p16"/>
          <p:cNvGrpSpPr/>
          <p:nvPr/>
        </p:nvGrpSpPr>
        <p:grpSpPr>
          <a:xfrm>
            <a:off x="8149834" y="8330482"/>
            <a:ext cx="2236013" cy="1956511"/>
            <a:chOff x="0" y="0"/>
            <a:chExt cx="812800" cy="711200"/>
          </a:xfrm>
        </p:grpSpPr>
        <p:sp>
          <p:nvSpPr>
            <p:cNvPr id="157" name="Google Shape;157;p16"/>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58" name="Google Shape;158;p16"/>
            <p:cNvSpPr txBox="1"/>
            <p:nvPr/>
          </p:nvSpPr>
          <p:spPr>
            <a:xfrm>
              <a:off x="127000" y="273050"/>
              <a:ext cx="558900" cy="387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9" name="Google Shape;159;p16"/>
          <p:cNvGrpSpPr/>
          <p:nvPr/>
        </p:nvGrpSpPr>
        <p:grpSpPr>
          <a:xfrm>
            <a:off x="1991978" y="8330482"/>
            <a:ext cx="2236013" cy="1956511"/>
            <a:chOff x="0" y="0"/>
            <a:chExt cx="812800" cy="711200"/>
          </a:xfrm>
        </p:grpSpPr>
        <p:sp>
          <p:nvSpPr>
            <p:cNvPr id="160" name="Google Shape;160;p16"/>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61" name="Google Shape;161;p16"/>
            <p:cNvSpPr txBox="1"/>
            <p:nvPr/>
          </p:nvSpPr>
          <p:spPr>
            <a:xfrm>
              <a:off x="127000" y="273050"/>
              <a:ext cx="558900" cy="387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16"/>
          <p:cNvSpPr txBox="1"/>
          <p:nvPr/>
        </p:nvSpPr>
        <p:spPr>
          <a:xfrm>
            <a:off x="1246625" y="829525"/>
            <a:ext cx="16145100" cy="80811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Clr>
                <a:srgbClr val="374151"/>
              </a:buClr>
              <a:buSzPts val="3200"/>
              <a:buFont typeface="Barlow Medium"/>
              <a:buChar char="●"/>
            </a:pPr>
            <a:r>
              <a:rPr lang="en-US" sz="3200">
                <a:solidFill>
                  <a:srgbClr val="374151"/>
                </a:solidFill>
                <a:highlight>
                  <a:srgbClr val="F7F7F8"/>
                </a:highlight>
                <a:latin typeface="Barlow Medium"/>
                <a:ea typeface="Barlow Medium"/>
                <a:cs typeface="Barlow Medium"/>
                <a:sym typeface="Barlow Medium"/>
              </a:rPr>
              <a:t>Multiple Emergency Contacts: Allow users to add and manage multiple emergency contacts within the application, ensuring a wider network of support in times of distress.</a:t>
            </a:r>
            <a:endParaRPr sz="3200">
              <a:solidFill>
                <a:srgbClr val="374151"/>
              </a:solidFill>
              <a:highlight>
                <a:srgbClr val="F7F7F8"/>
              </a:highlight>
              <a:latin typeface="Barlow Medium"/>
              <a:ea typeface="Barlow Medium"/>
              <a:cs typeface="Barlow Medium"/>
              <a:sym typeface="Barlow Medium"/>
            </a:endParaRPr>
          </a:p>
          <a:p>
            <a:pPr indent="-431800" lvl="0" marL="457200" rtl="0" algn="l">
              <a:spcBef>
                <a:spcPts val="0"/>
              </a:spcBef>
              <a:spcAft>
                <a:spcPts val="0"/>
              </a:spcAft>
              <a:buClr>
                <a:srgbClr val="374151"/>
              </a:buClr>
              <a:buSzPts val="3200"/>
              <a:buFont typeface="Barlow Medium"/>
              <a:buChar char="●"/>
            </a:pPr>
            <a:r>
              <a:rPr lang="en-US" sz="3200">
                <a:solidFill>
                  <a:srgbClr val="374151"/>
                </a:solidFill>
                <a:highlight>
                  <a:srgbClr val="F7F7F8"/>
                </a:highlight>
                <a:latin typeface="Barlow Medium"/>
                <a:ea typeface="Barlow Medium"/>
                <a:cs typeface="Barlow Medium"/>
                <a:sym typeface="Barlow Medium"/>
              </a:rPr>
              <a:t>Find Nearby Police Stations and Hospitals: Integrate a location-based feature that helps users find the nearest police stations and hospitals, providing them with immediate access to emergency services.</a:t>
            </a:r>
            <a:endParaRPr sz="3200">
              <a:solidFill>
                <a:srgbClr val="374151"/>
              </a:solidFill>
              <a:highlight>
                <a:srgbClr val="F7F7F8"/>
              </a:highlight>
              <a:latin typeface="Barlow Medium"/>
              <a:ea typeface="Barlow Medium"/>
              <a:cs typeface="Barlow Medium"/>
              <a:sym typeface="Barlow Medium"/>
            </a:endParaRPr>
          </a:p>
          <a:p>
            <a:pPr indent="-431800" lvl="0" marL="457200" rtl="0" algn="l">
              <a:spcBef>
                <a:spcPts val="0"/>
              </a:spcBef>
              <a:spcAft>
                <a:spcPts val="0"/>
              </a:spcAft>
              <a:buClr>
                <a:srgbClr val="374151"/>
              </a:buClr>
              <a:buSzPts val="3200"/>
              <a:buFont typeface="Barlow Medium"/>
              <a:buChar char="●"/>
            </a:pPr>
            <a:r>
              <a:rPr lang="en-US" sz="3200">
                <a:solidFill>
                  <a:srgbClr val="374151"/>
                </a:solidFill>
                <a:highlight>
                  <a:srgbClr val="F7F7F8"/>
                </a:highlight>
                <a:latin typeface="Barlow Medium"/>
                <a:ea typeface="Barlow Medium"/>
                <a:cs typeface="Barlow Medium"/>
                <a:sym typeface="Barlow Medium"/>
              </a:rPr>
              <a:t>Women Safety Laws: Provide a comprehensive repository of women safety laws to educate and empower users with knowledge about their rights and legal protections.</a:t>
            </a:r>
            <a:endParaRPr sz="3200">
              <a:solidFill>
                <a:srgbClr val="374151"/>
              </a:solidFill>
              <a:highlight>
                <a:srgbClr val="F7F7F8"/>
              </a:highlight>
              <a:latin typeface="Barlow Medium"/>
              <a:ea typeface="Barlow Medium"/>
              <a:cs typeface="Barlow Medium"/>
              <a:sym typeface="Barlow Medium"/>
            </a:endParaRPr>
          </a:p>
          <a:p>
            <a:pPr indent="-431800" lvl="0" marL="457200" rtl="0" algn="l">
              <a:spcBef>
                <a:spcPts val="0"/>
              </a:spcBef>
              <a:spcAft>
                <a:spcPts val="0"/>
              </a:spcAft>
              <a:buClr>
                <a:srgbClr val="374151"/>
              </a:buClr>
              <a:buSzPts val="3200"/>
              <a:buFont typeface="Barlow Medium"/>
              <a:buChar char="●"/>
            </a:pPr>
            <a:r>
              <a:rPr lang="en-US" sz="3200">
                <a:solidFill>
                  <a:srgbClr val="374151"/>
                </a:solidFill>
                <a:highlight>
                  <a:srgbClr val="F7F7F8"/>
                </a:highlight>
                <a:latin typeface="Barlow Medium"/>
                <a:ea typeface="Barlow Medium"/>
                <a:cs typeface="Barlow Medium"/>
                <a:sym typeface="Barlow Medium"/>
              </a:rPr>
              <a:t>Self-Defense Video: Include a short self-defense video within the application to equip users with basic self-defense techniques and strategies that can be utilized during emergency situations.</a:t>
            </a:r>
            <a:endParaRPr sz="3200">
              <a:solidFill>
                <a:srgbClr val="374151"/>
              </a:solidFill>
              <a:highlight>
                <a:srgbClr val="F7F7F8"/>
              </a:highlight>
              <a:latin typeface="Barlow Medium"/>
              <a:ea typeface="Barlow Medium"/>
              <a:cs typeface="Barlow Medium"/>
              <a:sym typeface="Barlow Medium"/>
            </a:endParaRPr>
          </a:p>
          <a:p>
            <a:pPr indent="-431800" lvl="0" marL="457200" rtl="0" algn="l">
              <a:spcBef>
                <a:spcPts val="0"/>
              </a:spcBef>
              <a:spcAft>
                <a:spcPts val="0"/>
              </a:spcAft>
              <a:buClr>
                <a:srgbClr val="374151"/>
              </a:buClr>
              <a:buSzPts val="3200"/>
              <a:buFont typeface="Barlow Medium"/>
              <a:buChar char="●"/>
            </a:pPr>
            <a:r>
              <a:rPr lang="en-US" sz="3200">
                <a:solidFill>
                  <a:srgbClr val="374151"/>
                </a:solidFill>
                <a:highlight>
                  <a:srgbClr val="F7F7F8"/>
                </a:highlight>
                <a:latin typeface="Barlow Medium"/>
                <a:ea typeface="Barlow Medium"/>
                <a:cs typeface="Barlow Medium"/>
                <a:sym typeface="Barlow Medium"/>
              </a:rPr>
              <a:t>Direct Calling to National Helplines: Facilitate direct calling to six national helpline numbers related to women safety, enabling users to seek immediate assistance from the appropriate authorities.</a:t>
            </a:r>
            <a:endParaRPr sz="3200">
              <a:solidFill>
                <a:srgbClr val="374151"/>
              </a:solidFill>
              <a:highlight>
                <a:srgbClr val="F7F7F8"/>
              </a:highlight>
              <a:latin typeface="Barlow Medium"/>
              <a:ea typeface="Barlow Medium"/>
              <a:cs typeface="Barlow Medium"/>
              <a:sym typeface="Barlow Medium"/>
            </a:endParaRPr>
          </a:p>
          <a:p>
            <a:pPr indent="0" lvl="0" marL="457200" rtl="0" algn="l">
              <a:spcBef>
                <a:spcPts val="0"/>
              </a:spcBef>
              <a:spcAft>
                <a:spcPts val="0"/>
              </a:spcAft>
              <a:buNone/>
            </a:pPr>
            <a:r>
              <a:t/>
            </a:r>
            <a:endParaRPr sz="3200">
              <a:solidFill>
                <a:srgbClr val="374151"/>
              </a:solidFill>
              <a:highlight>
                <a:srgbClr val="F7F7F8"/>
              </a:highlight>
              <a:latin typeface="Barlow Medium"/>
              <a:ea typeface="Barlow Medium"/>
              <a:cs typeface="Barlow Medium"/>
              <a:sym typeface="Barlow Medium"/>
            </a:endParaRPr>
          </a:p>
          <a:p>
            <a:pPr indent="0" lvl="0" marL="457200" rtl="0" algn="l">
              <a:spcBef>
                <a:spcPts val="0"/>
              </a:spcBef>
              <a:spcAft>
                <a:spcPts val="0"/>
              </a:spcAft>
              <a:buNone/>
            </a:pPr>
            <a:r>
              <a:t/>
            </a:r>
            <a:endParaRPr sz="3300">
              <a:solidFill>
                <a:srgbClr val="374151"/>
              </a:solidFill>
              <a:highlight>
                <a:srgbClr val="F7F7F8"/>
              </a:highlight>
              <a:latin typeface="Barlow Medium"/>
              <a:ea typeface="Barlow Medium"/>
              <a:cs typeface="Barlow Medium"/>
              <a:sym typeface="Barlow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6" name="Shape 166"/>
        <p:cNvGrpSpPr/>
        <p:nvPr/>
      </p:nvGrpSpPr>
      <p:grpSpPr>
        <a:xfrm>
          <a:off x="0" y="0"/>
          <a:ext cx="0" cy="0"/>
          <a:chOff x="0" y="0"/>
          <a:chExt cx="0" cy="0"/>
        </a:xfrm>
      </p:grpSpPr>
      <p:grpSp>
        <p:nvGrpSpPr>
          <p:cNvPr id="167" name="Google Shape;167;p17"/>
          <p:cNvGrpSpPr/>
          <p:nvPr/>
        </p:nvGrpSpPr>
        <p:grpSpPr>
          <a:xfrm>
            <a:off x="14142158" y="8330485"/>
            <a:ext cx="2236013" cy="1956511"/>
            <a:chOff x="0" y="0"/>
            <a:chExt cx="812800" cy="711200"/>
          </a:xfrm>
        </p:grpSpPr>
        <p:sp>
          <p:nvSpPr>
            <p:cNvPr id="168" name="Google Shape;168;p17"/>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69" name="Google Shape;169;p17"/>
            <p:cNvSpPr txBox="1"/>
            <p:nvPr/>
          </p:nvSpPr>
          <p:spPr>
            <a:xfrm>
              <a:off x="127000" y="273050"/>
              <a:ext cx="558900" cy="387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0" name="Google Shape;170;p17"/>
          <p:cNvGrpSpPr/>
          <p:nvPr/>
        </p:nvGrpSpPr>
        <p:grpSpPr>
          <a:xfrm>
            <a:off x="8149834" y="8330482"/>
            <a:ext cx="2236013" cy="1956511"/>
            <a:chOff x="0" y="0"/>
            <a:chExt cx="812800" cy="711200"/>
          </a:xfrm>
        </p:grpSpPr>
        <p:sp>
          <p:nvSpPr>
            <p:cNvPr id="171" name="Google Shape;171;p17"/>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72" name="Google Shape;172;p17"/>
            <p:cNvSpPr txBox="1"/>
            <p:nvPr/>
          </p:nvSpPr>
          <p:spPr>
            <a:xfrm>
              <a:off x="127000" y="273050"/>
              <a:ext cx="558900" cy="387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3" name="Google Shape;173;p17"/>
          <p:cNvGrpSpPr/>
          <p:nvPr/>
        </p:nvGrpSpPr>
        <p:grpSpPr>
          <a:xfrm>
            <a:off x="1991978" y="8330482"/>
            <a:ext cx="2236013" cy="1956511"/>
            <a:chOff x="0" y="0"/>
            <a:chExt cx="812800" cy="711200"/>
          </a:xfrm>
        </p:grpSpPr>
        <p:sp>
          <p:nvSpPr>
            <p:cNvPr id="174" name="Google Shape;174;p17"/>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75" name="Google Shape;175;p17"/>
            <p:cNvSpPr txBox="1"/>
            <p:nvPr/>
          </p:nvSpPr>
          <p:spPr>
            <a:xfrm>
              <a:off x="127000" y="273050"/>
              <a:ext cx="558900" cy="387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17"/>
          <p:cNvSpPr txBox="1"/>
          <p:nvPr/>
        </p:nvSpPr>
        <p:spPr>
          <a:xfrm>
            <a:off x="1246625" y="829525"/>
            <a:ext cx="16145100" cy="69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3300">
              <a:solidFill>
                <a:srgbClr val="374151"/>
              </a:solidFill>
              <a:highlight>
                <a:srgbClr val="F7F7F8"/>
              </a:highlight>
              <a:latin typeface="Barlow Medium"/>
              <a:ea typeface="Barlow Medium"/>
              <a:cs typeface="Barlow Medium"/>
              <a:sym typeface="Barlow Medium"/>
            </a:endParaRPr>
          </a:p>
        </p:txBody>
      </p:sp>
      <p:sp>
        <p:nvSpPr>
          <p:cNvPr id="177" name="Google Shape;177;p17"/>
          <p:cNvSpPr txBox="1"/>
          <p:nvPr/>
        </p:nvSpPr>
        <p:spPr>
          <a:xfrm>
            <a:off x="2935677" y="401177"/>
            <a:ext cx="11682600" cy="92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6000">
                <a:solidFill>
                  <a:srgbClr val="242424"/>
                </a:solidFill>
                <a:latin typeface="Archivo Black"/>
                <a:ea typeface="Archivo Black"/>
                <a:cs typeface="Archivo Black"/>
                <a:sym typeface="Archivo Black"/>
              </a:rPr>
              <a:t>SYSTEM ARCHITECTURE</a:t>
            </a:r>
            <a:endParaRPr sz="6000"/>
          </a:p>
        </p:txBody>
      </p:sp>
      <p:pic>
        <p:nvPicPr>
          <p:cNvPr id="178" name="Google Shape;178;p17"/>
          <p:cNvPicPr preferRelativeResize="0"/>
          <p:nvPr/>
        </p:nvPicPr>
        <p:blipFill>
          <a:blip r:embed="rId3">
            <a:alphaModFix/>
          </a:blip>
          <a:stretch>
            <a:fillRect/>
          </a:stretch>
        </p:blipFill>
        <p:spPr>
          <a:xfrm>
            <a:off x="2032150" y="1522225"/>
            <a:ext cx="14223699" cy="828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2" name="Shape 182"/>
        <p:cNvGrpSpPr/>
        <p:nvPr/>
      </p:nvGrpSpPr>
      <p:grpSpPr>
        <a:xfrm>
          <a:off x="0" y="0"/>
          <a:ext cx="0" cy="0"/>
          <a:chOff x="0" y="0"/>
          <a:chExt cx="0" cy="0"/>
        </a:xfrm>
      </p:grpSpPr>
      <p:grpSp>
        <p:nvGrpSpPr>
          <p:cNvPr id="183" name="Google Shape;183;p18"/>
          <p:cNvGrpSpPr/>
          <p:nvPr/>
        </p:nvGrpSpPr>
        <p:grpSpPr>
          <a:xfrm>
            <a:off x="14142158" y="8330485"/>
            <a:ext cx="2236013" cy="1956511"/>
            <a:chOff x="0" y="0"/>
            <a:chExt cx="812800" cy="711200"/>
          </a:xfrm>
        </p:grpSpPr>
        <p:sp>
          <p:nvSpPr>
            <p:cNvPr id="184" name="Google Shape;184;p18"/>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85" name="Google Shape;185;p18"/>
            <p:cNvSpPr txBox="1"/>
            <p:nvPr/>
          </p:nvSpPr>
          <p:spPr>
            <a:xfrm>
              <a:off x="127000" y="273050"/>
              <a:ext cx="558900" cy="387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6" name="Google Shape;186;p18"/>
          <p:cNvGrpSpPr/>
          <p:nvPr/>
        </p:nvGrpSpPr>
        <p:grpSpPr>
          <a:xfrm>
            <a:off x="8149834" y="8330482"/>
            <a:ext cx="2236013" cy="1956511"/>
            <a:chOff x="0" y="0"/>
            <a:chExt cx="812800" cy="711200"/>
          </a:xfrm>
        </p:grpSpPr>
        <p:sp>
          <p:nvSpPr>
            <p:cNvPr id="187" name="Google Shape;187;p18"/>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88" name="Google Shape;188;p18"/>
            <p:cNvSpPr txBox="1"/>
            <p:nvPr/>
          </p:nvSpPr>
          <p:spPr>
            <a:xfrm>
              <a:off x="127000" y="273050"/>
              <a:ext cx="558900" cy="387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9" name="Google Shape;189;p18"/>
          <p:cNvGrpSpPr/>
          <p:nvPr/>
        </p:nvGrpSpPr>
        <p:grpSpPr>
          <a:xfrm>
            <a:off x="1991978" y="8330482"/>
            <a:ext cx="2236013" cy="1956511"/>
            <a:chOff x="0" y="0"/>
            <a:chExt cx="812800" cy="711200"/>
          </a:xfrm>
        </p:grpSpPr>
        <p:sp>
          <p:nvSpPr>
            <p:cNvPr id="190" name="Google Shape;190;p18"/>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191" name="Google Shape;191;p18"/>
            <p:cNvSpPr txBox="1"/>
            <p:nvPr/>
          </p:nvSpPr>
          <p:spPr>
            <a:xfrm>
              <a:off x="127000" y="273050"/>
              <a:ext cx="558900" cy="387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2" name="Google Shape;192;p18"/>
          <p:cNvSpPr txBox="1"/>
          <p:nvPr/>
        </p:nvSpPr>
        <p:spPr>
          <a:xfrm>
            <a:off x="1246625" y="829525"/>
            <a:ext cx="16145100" cy="69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3300">
              <a:solidFill>
                <a:srgbClr val="374151"/>
              </a:solidFill>
              <a:highlight>
                <a:srgbClr val="F7F7F8"/>
              </a:highlight>
              <a:latin typeface="Barlow Medium"/>
              <a:ea typeface="Barlow Medium"/>
              <a:cs typeface="Barlow Medium"/>
              <a:sym typeface="Barlow Medium"/>
            </a:endParaRPr>
          </a:p>
        </p:txBody>
      </p:sp>
      <p:sp>
        <p:nvSpPr>
          <p:cNvPr id="193" name="Google Shape;193;p18"/>
          <p:cNvSpPr txBox="1"/>
          <p:nvPr/>
        </p:nvSpPr>
        <p:spPr>
          <a:xfrm>
            <a:off x="2935677" y="401177"/>
            <a:ext cx="11682600" cy="92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6000">
                <a:solidFill>
                  <a:srgbClr val="242424"/>
                </a:solidFill>
                <a:latin typeface="Archivo Black"/>
                <a:ea typeface="Archivo Black"/>
                <a:cs typeface="Archivo Black"/>
                <a:sym typeface="Archivo Black"/>
              </a:rPr>
              <a:t>TOOLS REQUIRED</a:t>
            </a:r>
            <a:endParaRPr sz="6000"/>
          </a:p>
        </p:txBody>
      </p:sp>
      <p:sp>
        <p:nvSpPr>
          <p:cNvPr id="194" name="Google Shape;194;p18"/>
          <p:cNvSpPr txBox="1"/>
          <p:nvPr/>
        </p:nvSpPr>
        <p:spPr>
          <a:xfrm>
            <a:off x="1071450" y="2001175"/>
            <a:ext cx="16145100" cy="6918900"/>
          </a:xfrm>
          <a:prstGeom prst="rect">
            <a:avLst/>
          </a:prstGeom>
          <a:noFill/>
          <a:ln>
            <a:noFill/>
          </a:ln>
        </p:spPr>
        <p:txBody>
          <a:bodyPr anchorCtr="0" anchor="t" bIns="91425" lIns="91425" spcFirstLastPara="1" rIns="91425" wrap="square" tIns="91425">
            <a:spAutoFit/>
          </a:bodyPr>
          <a:lstStyle/>
          <a:p>
            <a:pPr indent="-450850" lvl="0" marL="457200" rtl="0" algn="l">
              <a:lnSpc>
                <a:spcPct val="115000"/>
              </a:lnSpc>
              <a:spcBef>
                <a:spcPts val="0"/>
              </a:spcBef>
              <a:spcAft>
                <a:spcPts val="0"/>
              </a:spcAft>
              <a:buClr>
                <a:srgbClr val="374151"/>
              </a:buClr>
              <a:buSzPts val="3500"/>
              <a:buFont typeface="Barlow Medium"/>
              <a:buAutoNum type="arabicPeriod"/>
            </a:pPr>
            <a:r>
              <a:rPr lang="en-US" sz="3500">
                <a:solidFill>
                  <a:srgbClr val="374151"/>
                </a:solidFill>
                <a:highlight>
                  <a:srgbClr val="F7F7F8"/>
                </a:highlight>
                <a:latin typeface="Barlow Medium"/>
                <a:ea typeface="Barlow Medium"/>
                <a:cs typeface="Barlow Medium"/>
                <a:sym typeface="Barlow Medium"/>
              </a:rPr>
              <a:t>Android Studio: The primary development environment for creating Android applications.</a:t>
            </a:r>
            <a:endParaRPr sz="3500">
              <a:solidFill>
                <a:srgbClr val="374151"/>
              </a:solidFill>
              <a:highlight>
                <a:srgbClr val="F7F7F8"/>
              </a:highlight>
              <a:latin typeface="Barlow Medium"/>
              <a:ea typeface="Barlow Medium"/>
              <a:cs typeface="Barlow Medium"/>
              <a:sym typeface="Barlow Medium"/>
            </a:endParaRPr>
          </a:p>
          <a:p>
            <a:pPr indent="0" lvl="0" marL="457200" rtl="0" algn="l">
              <a:lnSpc>
                <a:spcPct val="115000"/>
              </a:lnSpc>
              <a:spcBef>
                <a:spcPts val="0"/>
              </a:spcBef>
              <a:spcAft>
                <a:spcPts val="0"/>
              </a:spcAft>
              <a:buNone/>
            </a:pPr>
            <a:r>
              <a:t/>
            </a:r>
            <a:endParaRPr sz="3500">
              <a:solidFill>
                <a:srgbClr val="374151"/>
              </a:solidFill>
              <a:highlight>
                <a:srgbClr val="F7F7F8"/>
              </a:highlight>
              <a:latin typeface="Barlow Medium"/>
              <a:ea typeface="Barlow Medium"/>
              <a:cs typeface="Barlow Medium"/>
              <a:sym typeface="Barlow Medium"/>
            </a:endParaRPr>
          </a:p>
          <a:p>
            <a:pPr indent="-450850" lvl="0" marL="457200" rtl="0" algn="l">
              <a:lnSpc>
                <a:spcPct val="115000"/>
              </a:lnSpc>
              <a:spcBef>
                <a:spcPts val="0"/>
              </a:spcBef>
              <a:spcAft>
                <a:spcPts val="0"/>
              </a:spcAft>
              <a:buClr>
                <a:srgbClr val="374151"/>
              </a:buClr>
              <a:buSzPts val="3500"/>
              <a:buFont typeface="Barlow Medium"/>
              <a:buAutoNum type="arabicPeriod"/>
            </a:pPr>
            <a:r>
              <a:rPr lang="en-US" sz="3500">
                <a:solidFill>
                  <a:srgbClr val="374151"/>
                </a:solidFill>
                <a:highlight>
                  <a:srgbClr val="F7F7F8"/>
                </a:highlight>
                <a:latin typeface="Barlow Medium"/>
                <a:ea typeface="Barlow Medium"/>
                <a:cs typeface="Barlow Medium"/>
                <a:sym typeface="Barlow Medium"/>
              </a:rPr>
              <a:t>Java: The programming language used for Android application development.</a:t>
            </a:r>
            <a:endParaRPr sz="3500">
              <a:solidFill>
                <a:srgbClr val="374151"/>
              </a:solidFill>
              <a:highlight>
                <a:srgbClr val="F7F7F8"/>
              </a:highlight>
              <a:latin typeface="Barlow Medium"/>
              <a:ea typeface="Barlow Medium"/>
              <a:cs typeface="Barlow Medium"/>
              <a:sym typeface="Barlow Medium"/>
            </a:endParaRPr>
          </a:p>
          <a:p>
            <a:pPr indent="0" lvl="0" marL="457200" rtl="0" algn="l">
              <a:lnSpc>
                <a:spcPct val="115000"/>
              </a:lnSpc>
              <a:spcBef>
                <a:spcPts val="0"/>
              </a:spcBef>
              <a:spcAft>
                <a:spcPts val="0"/>
              </a:spcAft>
              <a:buNone/>
            </a:pPr>
            <a:r>
              <a:t/>
            </a:r>
            <a:endParaRPr sz="3500">
              <a:solidFill>
                <a:srgbClr val="374151"/>
              </a:solidFill>
              <a:highlight>
                <a:srgbClr val="F7F7F8"/>
              </a:highlight>
              <a:latin typeface="Barlow Medium"/>
              <a:ea typeface="Barlow Medium"/>
              <a:cs typeface="Barlow Medium"/>
              <a:sym typeface="Barlow Medium"/>
            </a:endParaRPr>
          </a:p>
          <a:p>
            <a:pPr indent="-450850" lvl="0" marL="457200" rtl="0" algn="l">
              <a:lnSpc>
                <a:spcPct val="115000"/>
              </a:lnSpc>
              <a:spcBef>
                <a:spcPts val="0"/>
              </a:spcBef>
              <a:spcAft>
                <a:spcPts val="0"/>
              </a:spcAft>
              <a:buClr>
                <a:srgbClr val="374151"/>
              </a:buClr>
              <a:buSzPts val="3500"/>
              <a:buFont typeface="Barlow Medium"/>
              <a:buAutoNum type="arabicPeriod"/>
            </a:pPr>
            <a:r>
              <a:rPr lang="en-US" sz="3500">
                <a:solidFill>
                  <a:srgbClr val="374151"/>
                </a:solidFill>
                <a:highlight>
                  <a:srgbClr val="F7F7F8"/>
                </a:highlight>
                <a:latin typeface="Barlow Medium"/>
                <a:ea typeface="Barlow Medium"/>
                <a:cs typeface="Barlow Medium"/>
                <a:sym typeface="Barlow Medium"/>
              </a:rPr>
              <a:t>Shake Detector: A mechanism to detect and respond to sudden movements or shakes of the mobile device.</a:t>
            </a:r>
            <a:endParaRPr sz="3500">
              <a:solidFill>
                <a:srgbClr val="374151"/>
              </a:solidFill>
              <a:highlight>
                <a:srgbClr val="F7F7F8"/>
              </a:highlight>
              <a:latin typeface="Barlow Medium"/>
              <a:ea typeface="Barlow Medium"/>
              <a:cs typeface="Barlow Medium"/>
              <a:sym typeface="Barlow Medium"/>
            </a:endParaRPr>
          </a:p>
          <a:p>
            <a:pPr indent="0" lvl="0" marL="457200" rtl="0" algn="l">
              <a:lnSpc>
                <a:spcPct val="115000"/>
              </a:lnSpc>
              <a:spcBef>
                <a:spcPts val="0"/>
              </a:spcBef>
              <a:spcAft>
                <a:spcPts val="0"/>
              </a:spcAft>
              <a:buNone/>
            </a:pPr>
            <a:r>
              <a:t/>
            </a:r>
            <a:endParaRPr sz="3500">
              <a:solidFill>
                <a:srgbClr val="374151"/>
              </a:solidFill>
              <a:highlight>
                <a:srgbClr val="F7F7F8"/>
              </a:highlight>
              <a:latin typeface="Barlow Medium"/>
              <a:ea typeface="Barlow Medium"/>
              <a:cs typeface="Barlow Medium"/>
              <a:sym typeface="Barlow Medium"/>
            </a:endParaRPr>
          </a:p>
          <a:p>
            <a:pPr indent="-450850" lvl="0" marL="457200" rtl="0" algn="l">
              <a:lnSpc>
                <a:spcPct val="115000"/>
              </a:lnSpc>
              <a:spcBef>
                <a:spcPts val="0"/>
              </a:spcBef>
              <a:spcAft>
                <a:spcPts val="0"/>
              </a:spcAft>
              <a:buClr>
                <a:srgbClr val="374151"/>
              </a:buClr>
              <a:buSzPts val="3500"/>
              <a:buFont typeface="Barlow Medium"/>
              <a:buAutoNum type="arabicPeriod"/>
            </a:pPr>
            <a:r>
              <a:rPr lang="en-US" sz="3500">
                <a:solidFill>
                  <a:srgbClr val="374151"/>
                </a:solidFill>
                <a:highlight>
                  <a:srgbClr val="F7F7F8"/>
                </a:highlight>
                <a:latin typeface="Barlow Medium"/>
                <a:ea typeface="Barlow Medium"/>
                <a:cs typeface="Barlow Medium"/>
                <a:sym typeface="Barlow Medium"/>
              </a:rPr>
              <a:t>GPS: Global Positioning System technology used to determine the device's geographic location.</a:t>
            </a:r>
            <a:endParaRPr sz="3500">
              <a:solidFill>
                <a:srgbClr val="374151"/>
              </a:solidFill>
              <a:highlight>
                <a:srgbClr val="F7F7F8"/>
              </a:highlight>
              <a:latin typeface="Barlow Medium"/>
              <a:ea typeface="Barlow Medium"/>
              <a:cs typeface="Barlow Medium"/>
              <a:sym typeface="Barlow Medium"/>
            </a:endParaRPr>
          </a:p>
          <a:p>
            <a:pPr indent="0" lvl="0" marL="457200" rtl="0" algn="l">
              <a:spcBef>
                <a:spcPts val="0"/>
              </a:spcBef>
              <a:spcAft>
                <a:spcPts val="0"/>
              </a:spcAft>
              <a:buNone/>
            </a:pPr>
            <a:r>
              <a:t/>
            </a:r>
            <a:endParaRPr sz="3500">
              <a:solidFill>
                <a:srgbClr val="374151"/>
              </a:solidFill>
              <a:highlight>
                <a:srgbClr val="F7F7F8"/>
              </a:highlight>
              <a:latin typeface="Barlow Medium"/>
              <a:ea typeface="Barlow Medium"/>
              <a:cs typeface="Barlow Medium"/>
              <a:sym typeface="Barlow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8" name="Shape 198"/>
        <p:cNvGrpSpPr/>
        <p:nvPr/>
      </p:nvGrpSpPr>
      <p:grpSpPr>
        <a:xfrm>
          <a:off x="0" y="0"/>
          <a:ext cx="0" cy="0"/>
          <a:chOff x="0" y="0"/>
          <a:chExt cx="0" cy="0"/>
        </a:xfrm>
      </p:grpSpPr>
      <p:sp>
        <p:nvSpPr>
          <p:cNvPr id="199" name="Google Shape;199;p19"/>
          <p:cNvSpPr txBox="1"/>
          <p:nvPr/>
        </p:nvSpPr>
        <p:spPr>
          <a:xfrm>
            <a:off x="2584202" y="307452"/>
            <a:ext cx="11682600" cy="92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6000">
                <a:solidFill>
                  <a:srgbClr val="242424"/>
                </a:solidFill>
                <a:latin typeface="Archivo Black"/>
                <a:ea typeface="Archivo Black"/>
                <a:cs typeface="Archivo Black"/>
                <a:sym typeface="Archivo Black"/>
              </a:rPr>
              <a:t>FLOW DIAGRAM</a:t>
            </a:r>
            <a:endParaRPr sz="6000"/>
          </a:p>
        </p:txBody>
      </p:sp>
      <p:grpSp>
        <p:nvGrpSpPr>
          <p:cNvPr id="200" name="Google Shape;200;p19"/>
          <p:cNvGrpSpPr/>
          <p:nvPr/>
        </p:nvGrpSpPr>
        <p:grpSpPr>
          <a:xfrm>
            <a:off x="14142150" y="8776599"/>
            <a:ext cx="2236013" cy="1510375"/>
            <a:chOff x="0" y="0"/>
            <a:chExt cx="812800" cy="711200"/>
          </a:xfrm>
        </p:grpSpPr>
        <p:sp>
          <p:nvSpPr>
            <p:cNvPr id="201" name="Google Shape;201;p19"/>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202" name="Google Shape;202;p19"/>
            <p:cNvSpPr txBox="1"/>
            <p:nvPr/>
          </p:nvSpPr>
          <p:spPr>
            <a:xfrm>
              <a:off x="127000" y="273050"/>
              <a:ext cx="558900" cy="387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3" name="Google Shape;203;p19"/>
          <p:cNvGrpSpPr/>
          <p:nvPr/>
        </p:nvGrpSpPr>
        <p:grpSpPr>
          <a:xfrm>
            <a:off x="8149825" y="8776623"/>
            <a:ext cx="2236013" cy="1510375"/>
            <a:chOff x="0" y="0"/>
            <a:chExt cx="812800" cy="711200"/>
          </a:xfrm>
        </p:grpSpPr>
        <p:sp>
          <p:nvSpPr>
            <p:cNvPr id="204" name="Google Shape;204;p19"/>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205" name="Google Shape;205;p19"/>
            <p:cNvSpPr txBox="1"/>
            <p:nvPr/>
          </p:nvSpPr>
          <p:spPr>
            <a:xfrm>
              <a:off x="127000" y="273050"/>
              <a:ext cx="558900" cy="387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6" name="Google Shape;206;p19"/>
          <p:cNvGrpSpPr/>
          <p:nvPr/>
        </p:nvGrpSpPr>
        <p:grpSpPr>
          <a:xfrm>
            <a:off x="1991975" y="8776598"/>
            <a:ext cx="2236013" cy="1510375"/>
            <a:chOff x="0" y="0"/>
            <a:chExt cx="812800" cy="711200"/>
          </a:xfrm>
        </p:grpSpPr>
        <p:sp>
          <p:nvSpPr>
            <p:cNvPr id="207" name="Google Shape;207;p19"/>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1649FF"/>
            </a:solidFill>
            <a:ln>
              <a:noFill/>
            </a:ln>
          </p:spPr>
        </p:sp>
        <p:sp>
          <p:nvSpPr>
            <p:cNvPr id="208" name="Google Shape;208;p19"/>
            <p:cNvSpPr txBox="1"/>
            <p:nvPr/>
          </p:nvSpPr>
          <p:spPr>
            <a:xfrm>
              <a:off x="127000" y="273050"/>
              <a:ext cx="558900" cy="387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9" name="Google Shape;209;p19"/>
          <p:cNvSpPr txBox="1"/>
          <p:nvPr/>
        </p:nvSpPr>
        <p:spPr>
          <a:xfrm>
            <a:off x="1715938" y="1796150"/>
            <a:ext cx="14532300" cy="11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t/>
            </a:r>
            <a:endParaRPr sz="3000">
              <a:solidFill>
                <a:srgbClr val="374151"/>
              </a:solidFill>
              <a:highlight>
                <a:srgbClr val="F7F7F8"/>
              </a:highlight>
              <a:latin typeface="Barlow"/>
              <a:ea typeface="Barlow"/>
              <a:cs typeface="Barlow"/>
              <a:sym typeface="Barlow"/>
            </a:endParaRPr>
          </a:p>
          <a:p>
            <a:pPr indent="0" lvl="0" marL="0" rtl="0" algn="l">
              <a:spcBef>
                <a:spcPts val="0"/>
              </a:spcBef>
              <a:spcAft>
                <a:spcPts val="0"/>
              </a:spcAft>
              <a:buNone/>
            </a:pPr>
            <a:r>
              <a:t/>
            </a:r>
            <a:endParaRPr sz="3000">
              <a:latin typeface="Calibri"/>
              <a:ea typeface="Calibri"/>
              <a:cs typeface="Calibri"/>
              <a:sym typeface="Calibri"/>
            </a:endParaRPr>
          </a:p>
        </p:txBody>
      </p:sp>
      <p:pic>
        <p:nvPicPr>
          <p:cNvPr id="210" name="Google Shape;210;p19"/>
          <p:cNvPicPr preferRelativeResize="0"/>
          <p:nvPr/>
        </p:nvPicPr>
        <p:blipFill>
          <a:blip r:embed="rId3">
            <a:alphaModFix/>
          </a:blip>
          <a:stretch>
            <a:fillRect/>
          </a:stretch>
        </p:blipFill>
        <p:spPr>
          <a:xfrm>
            <a:off x="1751688" y="1342625"/>
            <a:ext cx="14460836" cy="7322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14" name="Shape 214"/>
        <p:cNvGrpSpPr/>
        <p:nvPr/>
      </p:nvGrpSpPr>
      <p:grpSpPr>
        <a:xfrm>
          <a:off x="0" y="0"/>
          <a:ext cx="0" cy="0"/>
          <a:chOff x="0" y="0"/>
          <a:chExt cx="0" cy="0"/>
        </a:xfrm>
      </p:grpSpPr>
      <p:sp>
        <p:nvSpPr>
          <p:cNvPr id="215" name="Google Shape;215;p20"/>
          <p:cNvSpPr txBox="1"/>
          <p:nvPr/>
        </p:nvSpPr>
        <p:spPr>
          <a:xfrm>
            <a:off x="2584202" y="307452"/>
            <a:ext cx="11682600" cy="92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6000">
                <a:solidFill>
                  <a:srgbClr val="242424"/>
                </a:solidFill>
                <a:latin typeface="Archivo Black"/>
                <a:ea typeface="Archivo Black"/>
                <a:cs typeface="Archivo Black"/>
                <a:sym typeface="Archivo Black"/>
              </a:rPr>
              <a:t>OUTPUT</a:t>
            </a:r>
            <a:endParaRPr sz="6000"/>
          </a:p>
        </p:txBody>
      </p:sp>
      <p:pic>
        <p:nvPicPr>
          <p:cNvPr id="216" name="Google Shape;216;p20"/>
          <p:cNvPicPr preferRelativeResize="0"/>
          <p:nvPr/>
        </p:nvPicPr>
        <p:blipFill rotWithShape="1">
          <a:blip r:embed="rId3">
            <a:alphaModFix/>
          </a:blip>
          <a:srcRect b="6820" l="0" r="0" t="0"/>
          <a:stretch/>
        </p:blipFill>
        <p:spPr>
          <a:xfrm>
            <a:off x="669850" y="1677175"/>
            <a:ext cx="4736525" cy="7959325"/>
          </a:xfrm>
          <a:prstGeom prst="rect">
            <a:avLst/>
          </a:prstGeom>
          <a:noFill/>
          <a:ln>
            <a:noFill/>
          </a:ln>
        </p:spPr>
      </p:pic>
      <p:pic>
        <p:nvPicPr>
          <p:cNvPr id="217" name="Google Shape;217;p20"/>
          <p:cNvPicPr preferRelativeResize="0"/>
          <p:nvPr/>
        </p:nvPicPr>
        <p:blipFill rotWithShape="1">
          <a:blip r:embed="rId4">
            <a:alphaModFix/>
          </a:blip>
          <a:srcRect b="23518" l="0" r="0" t="0"/>
          <a:stretch/>
        </p:blipFill>
        <p:spPr>
          <a:xfrm>
            <a:off x="6139925" y="1677175"/>
            <a:ext cx="5096129" cy="7959325"/>
          </a:xfrm>
          <a:prstGeom prst="rect">
            <a:avLst/>
          </a:prstGeom>
          <a:noFill/>
          <a:ln>
            <a:noFill/>
          </a:ln>
        </p:spPr>
      </p:pic>
      <p:pic>
        <p:nvPicPr>
          <p:cNvPr id="218" name="Google Shape;218;p20"/>
          <p:cNvPicPr preferRelativeResize="0"/>
          <p:nvPr/>
        </p:nvPicPr>
        <p:blipFill rotWithShape="1">
          <a:blip r:embed="rId5">
            <a:alphaModFix/>
          </a:blip>
          <a:srcRect b="2807" l="1904" r="3809" t="5458"/>
          <a:stretch/>
        </p:blipFill>
        <p:spPr>
          <a:xfrm>
            <a:off x="11969600" y="1677175"/>
            <a:ext cx="4427500" cy="7959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2" name="Shape 222"/>
        <p:cNvGrpSpPr/>
        <p:nvPr/>
      </p:nvGrpSpPr>
      <p:grpSpPr>
        <a:xfrm>
          <a:off x="0" y="0"/>
          <a:ext cx="0" cy="0"/>
          <a:chOff x="0" y="0"/>
          <a:chExt cx="0" cy="0"/>
        </a:xfrm>
      </p:grpSpPr>
      <p:pic>
        <p:nvPicPr>
          <p:cNvPr id="223" name="Google Shape;223;p21"/>
          <p:cNvPicPr preferRelativeResize="0"/>
          <p:nvPr/>
        </p:nvPicPr>
        <p:blipFill>
          <a:blip r:embed="rId3">
            <a:alphaModFix/>
          </a:blip>
          <a:stretch>
            <a:fillRect/>
          </a:stretch>
        </p:blipFill>
        <p:spPr>
          <a:xfrm>
            <a:off x="574800" y="1105275"/>
            <a:ext cx="4148525" cy="8340824"/>
          </a:xfrm>
          <a:prstGeom prst="rect">
            <a:avLst/>
          </a:prstGeom>
          <a:noFill/>
          <a:ln>
            <a:noFill/>
          </a:ln>
        </p:spPr>
      </p:pic>
      <p:pic>
        <p:nvPicPr>
          <p:cNvPr id="224" name="Google Shape;224;p21"/>
          <p:cNvPicPr preferRelativeResize="0"/>
          <p:nvPr/>
        </p:nvPicPr>
        <p:blipFill>
          <a:blip r:embed="rId4">
            <a:alphaModFix/>
          </a:blip>
          <a:stretch>
            <a:fillRect/>
          </a:stretch>
        </p:blipFill>
        <p:spPr>
          <a:xfrm>
            <a:off x="5138525" y="1152725"/>
            <a:ext cx="4148525" cy="8340825"/>
          </a:xfrm>
          <a:prstGeom prst="rect">
            <a:avLst/>
          </a:prstGeom>
          <a:noFill/>
          <a:ln>
            <a:noFill/>
          </a:ln>
        </p:spPr>
      </p:pic>
      <p:pic>
        <p:nvPicPr>
          <p:cNvPr id="225" name="Google Shape;225;p21"/>
          <p:cNvPicPr preferRelativeResize="0"/>
          <p:nvPr/>
        </p:nvPicPr>
        <p:blipFill rotWithShape="1">
          <a:blip r:embed="rId5">
            <a:alphaModFix/>
          </a:blip>
          <a:srcRect b="2199" l="0" r="0" t="6924"/>
          <a:stretch/>
        </p:blipFill>
        <p:spPr>
          <a:xfrm>
            <a:off x="9702250" y="1295125"/>
            <a:ext cx="4442800" cy="8340825"/>
          </a:xfrm>
          <a:prstGeom prst="rect">
            <a:avLst/>
          </a:prstGeom>
          <a:noFill/>
          <a:ln>
            <a:noFill/>
          </a:ln>
        </p:spPr>
      </p:pic>
      <p:pic>
        <p:nvPicPr>
          <p:cNvPr id="226" name="Google Shape;226;p21"/>
          <p:cNvPicPr preferRelativeResize="0"/>
          <p:nvPr/>
        </p:nvPicPr>
        <p:blipFill rotWithShape="1">
          <a:blip r:embed="rId6">
            <a:alphaModFix/>
          </a:blip>
          <a:srcRect b="18878" l="0" r="5962" t="18527"/>
          <a:stretch/>
        </p:blipFill>
        <p:spPr>
          <a:xfrm>
            <a:off x="14452725" y="1295125"/>
            <a:ext cx="3517450" cy="504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