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331" r:id="rId6"/>
    <p:sldId id="332" r:id="rId7"/>
    <p:sldId id="333" r:id="rId8"/>
    <p:sldId id="328" r:id="rId9"/>
    <p:sldId id="337" r:id="rId10"/>
    <p:sldId id="361" r:id="rId11"/>
    <p:sldId id="360" r:id="rId12"/>
    <p:sldId id="334" r:id="rId13"/>
    <p:sldId id="335" r:id="rId14"/>
    <p:sldId id="349" r:id="rId15"/>
    <p:sldId id="329" r:id="rId16"/>
    <p:sldId id="350" r:id="rId17"/>
    <p:sldId id="353" r:id="rId18"/>
    <p:sldId id="354" r:id="rId19"/>
    <p:sldId id="355" r:id="rId20"/>
    <p:sldId id="330" r:id="rId21"/>
    <p:sldId id="356" r:id="rId22"/>
    <p:sldId id="357" r:id="rId23"/>
    <p:sldId id="25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3E50"/>
    <a:srgbClr val="849FBA"/>
    <a:srgbClr val="93ABC3"/>
    <a:srgbClr val="1F40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78"/>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E09BC31-D724-43A8-9125-BC12597A6F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7E0A44-927E-4BB1-A5C0-3715AFA79FA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E09BC31-D724-43A8-9125-BC12597A6F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7E0A44-927E-4BB1-A5C0-3715AFA79FA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E09BC31-D724-43A8-9125-BC12597A6F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7E0A44-927E-4BB1-A5C0-3715AFA79FA8}"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sp>
        <p:nvSpPr>
          <p:cNvPr id="7" name="日期占位符 6"/>
          <p:cNvSpPr>
            <a:spLocks noGrp="1"/>
          </p:cNvSpPr>
          <p:nvPr>
            <p:ph type="dt" sz="half" idx="10"/>
          </p:nvPr>
        </p:nvSpPr>
        <p:spPr/>
        <p:txBody>
          <a:bodyPr/>
          <a:lstStyle/>
          <a:p>
            <a:fld id="{8BB62861-0023-4666-B5CA-EA317201D69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E768A4A-0BA3-4F83-ABAB-AD36D3328ED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E09BC31-D724-43A8-9125-BC12597A6F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7E0A44-927E-4BB1-A5C0-3715AFA79FA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E09BC31-D724-43A8-9125-BC12597A6F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7E0A44-927E-4BB1-A5C0-3715AFA79FA8}" type="slidenum">
              <a:rPr lang="zh-CN" altLang="en-US" smtClean="0"/>
            </a:fld>
            <a:endParaRPr lang="zh-CN" altLang="en-US"/>
          </a:p>
        </p:txBody>
      </p:sp>
      <p:sp>
        <p:nvSpPr>
          <p:cNvPr id="7" name="矩形 6"/>
          <p:cNvSpPr/>
          <p:nvPr userDrawn="1"/>
        </p:nvSpPr>
        <p:spPr>
          <a:xfrm>
            <a:off x="300111" y="327074"/>
            <a:ext cx="11591779" cy="6203853"/>
          </a:xfrm>
          <a:prstGeom prst="rect">
            <a:avLst/>
          </a:prstGeom>
          <a:solidFill>
            <a:schemeClr val="bg1"/>
          </a:solidFill>
          <a:ln>
            <a:solidFill>
              <a:srgbClr val="2C3E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E09BC31-D724-43A8-9125-BC12597A6F0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7E0A44-927E-4BB1-A5C0-3715AFA79FA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E09BC31-D724-43A8-9125-BC12597A6F0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C7E0A44-927E-4BB1-A5C0-3715AFA79FA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E09BC31-D724-43A8-9125-BC12597A6F0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C7E0A44-927E-4BB1-A5C0-3715AFA79FA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E09BC31-D724-43A8-9125-BC12597A6F0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C7E0A44-927E-4BB1-A5C0-3715AFA79FA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E09BC31-D724-43A8-9125-BC12597A6F0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7E0A44-927E-4BB1-A5C0-3715AFA79FA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E09BC31-D724-43A8-9125-BC12597A6F0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7E0A44-927E-4BB1-A5C0-3715AFA79FA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09BC31-D724-43A8-9125-BC12597A6F0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7E0A44-927E-4BB1-A5C0-3715AFA79FA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jpe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1.png"/><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tags" Target="../tags/tag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0" Type="http://schemas.openxmlformats.org/officeDocument/2006/relationships/slideLayout" Target="../slideLayouts/slideLayout3.xml"/><Relationship Id="rId2" Type="http://schemas.openxmlformats.org/officeDocument/2006/relationships/tags" Target="../tags/tag5.xml"/><Relationship Id="rId19" Type="http://schemas.openxmlformats.org/officeDocument/2006/relationships/tags" Target="../tags/tag22.xml"/><Relationship Id="rId18" Type="http://schemas.openxmlformats.org/officeDocument/2006/relationships/tags" Target="../tags/tag21.xml"/><Relationship Id="rId17" Type="http://schemas.openxmlformats.org/officeDocument/2006/relationships/tags" Target="../tags/tag20.xml"/><Relationship Id="rId16" Type="http://schemas.openxmlformats.org/officeDocument/2006/relationships/tags" Target="../tags/tag19.xml"/><Relationship Id="rId15" Type="http://schemas.openxmlformats.org/officeDocument/2006/relationships/tags" Target="../tags/tag18.xml"/><Relationship Id="rId14" Type="http://schemas.openxmlformats.org/officeDocument/2006/relationships/tags" Target="../tags/tag17.xml"/><Relationship Id="rId13" Type="http://schemas.openxmlformats.org/officeDocument/2006/relationships/tags" Target="../tags/tag16.xml"/><Relationship Id="rId12" Type="http://schemas.openxmlformats.org/officeDocument/2006/relationships/tags" Target="../tags/tag15.xml"/><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tags" Target="../tags/tag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2.xml"/><Relationship Id="rId2" Type="http://schemas.openxmlformats.org/officeDocument/2006/relationships/image" Target="../media/image4.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462000"/>
            <a:ext cx="12192000" cy="396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418473" y="1320623"/>
            <a:ext cx="11387751" cy="4694430"/>
            <a:chOff x="418473" y="1320623"/>
            <a:chExt cx="11387751" cy="4694430"/>
          </a:xfrm>
        </p:grpSpPr>
        <p:sp>
          <p:nvSpPr>
            <p:cNvPr id="5" name="矩形 4"/>
            <p:cNvSpPr/>
            <p:nvPr/>
          </p:nvSpPr>
          <p:spPr>
            <a:xfrm>
              <a:off x="418473" y="2533838"/>
              <a:ext cx="216000" cy="2268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1590224" y="2533838"/>
              <a:ext cx="216000" cy="2268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09588" y="1320623"/>
              <a:ext cx="11172825" cy="4694430"/>
            </a:xfrm>
            <a:prstGeom prst="rect">
              <a:avLst/>
            </a:prstGeom>
            <a:noFill/>
            <a:ln>
              <a:solidFill>
                <a:srgbClr val="2C3E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0" y="0"/>
            <a:ext cx="12192000" cy="180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123440" y="2642870"/>
            <a:ext cx="7945120" cy="1014730"/>
          </a:xfrm>
          <a:prstGeom prst="rect">
            <a:avLst/>
          </a:prstGeom>
          <a:noFill/>
        </p:spPr>
        <p:txBody>
          <a:bodyPr wrap="square" lIns="0" rIns="0"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6000" b="0" i="0" u="none" strike="noStrike" kern="1200" cap="none" spc="0" normalizeH="0" baseline="0" noProof="0">
                <a:ln>
                  <a:noFill/>
                </a:ln>
                <a:solidFill>
                  <a:srgbClr val="2C3E50"/>
                </a:solidFill>
                <a:uLnTx/>
                <a:uFillTx/>
                <a:latin typeface="微软雅黑 Light" panose="020B0502040204020203" pitchFamily="34" charset="-122"/>
                <a:ea typeface="微软雅黑 Light" panose="020B0502040204020203" pitchFamily="34" charset="-122"/>
              </a:rPr>
              <a:t>A*算法求解8数码问题</a:t>
            </a:r>
            <a:endParaRPr kumimoji="0" lang="zh-CN" altLang="en-US" sz="6000" b="0" i="0" u="none" strike="noStrike" kern="1200" cap="none" spc="0" normalizeH="0" baseline="0" noProof="0">
              <a:ln>
                <a:noFill/>
              </a:ln>
              <a:solidFill>
                <a:srgbClr val="2C3E50"/>
              </a:solidFill>
              <a:uLnTx/>
              <a:uFillTx/>
              <a:latin typeface="微软雅黑 Light" panose="020B0502040204020203" pitchFamily="34" charset="-122"/>
              <a:ea typeface="微软雅黑 Light" panose="020B0502040204020203" pitchFamily="34" charset="-122"/>
            </a:endParaRPr>
          </a:p>
        </p:txBody>
      </p:sp>
      <p:grpSp>
        <p:nvGrpSpPr>
          <p:cNvPr id="13" name="组合 12"/>
          <p:cNvGrpSpPr/>
          <p:nvPr/>
        </p:nvGrpSpPr>
        <p:grpSpPr>
          <a:xfrm>
            <a:off x="1090642" y="2103680"/>
            <a:ext cx="10010717" cy="2468133"/>
            <a:chOff x="1090642" y="2132256"/>
            <a:chExt cx="10010717" cy="2468133"/>
          </a:xfrm>
        </p:grpSpPr>
        <p:grpSp>
          <p:nvGrpSpPr>
            <p:cNvPr id="14" name="组合 13"/>
            <p:cNvGrpSpPr/>
            <p:nvPr/>
          </p:nvGrpSpPr>
          <p:grpSpPr>
            <a:xfrm flipV="1">
              <a:off x="1090642" y="3340850"/>
              <a:ext cx="1999518" cy="1259539"/>
              <a:chOff x="1042871" y="2453364"/>
              <a:chExt cx="1714500" cy="1080000"/>
            </a:xfrm>
          </p:grpSpPr>
          <p:cxnSp>
            <p:nvCxnSpPr>
              <p:cNvPr id="18" name="直接连接符 17"/>
              <p:cNvCxnSpPr/>
              <p:nvPr/>
            </p:nvCxnSpPr>
            <p:spPr>
              <a:xfrm>
                <a:off x="1042871" y="2786063"/>
                <a:ext cx="1714500" cy="0"/>
              </a:xfrm>
              <a:prstGeom prst="line">
                <a:avLst/>
              </a:prstGeom>
              <a:ln>
                <a:solidFill>
                  <a:srgbClr val="2C3E5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5400000">
                <a:off x="898158" y="2993364"/>
                <a:ext cx="1080000" cy="0"/>
              </a:xfrm>
              <a:prstGeom prst="line">
                <a:avLst/>
              </a:prstGeom>
              <a:ln>
                <a:solidFill>
                  <a:srgbClr val="2C3E50"/>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rot="10800000" flipV="1">
              <a:off x="9101841" y="2132256"/>
              <a:ext cx="1999518" cy="1259539"/>
              <a:chOff x="1042871" y="2453364"/>
              <a:chExt cx="1714500" cy="1080000"/>
            </a:xfrm>
          </p:grpSpPr>
          <p:cxnSp>
            <p:nvCxnSpPr>
              <p:cNvPr id="16" name="直接连接符 15"/>
              <p:cNvCxnSpPr/>
              <p:nvPr/>
            </p:nvCxnSpPr>
            <p:spPr>
              <a:xfrm>
                <a:off x="1042871" y="2786063"/>
                <a:ext cx="1714500" cy="0"/>
              </a:xfrm>
              <a:prstGeom prst="line">
                <a:avLst/>
              </a:prstGeom>
              <a:ln>
                <a:solidFill>
                  <a:srgbClr val="2C3E5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5400000">
                <a:off x="898158" y="2993364"/>
                <a:ext cx="1080000" cy="0"/>
              </a:xfrm>
              <a:prstGeom prst="line">
                <a:avLst/>
              </a:prstGeom>
              <a:ln>
                <a:solidFill>
                  <a:srgbClr val="2C3E50"/>
                </a:solidFill>
              </a:ln>
            </p:spPr>
            <p:style>
              <a:lnRef idx="1">
                <a:schemeClr val="accent1"/>
              </a:lnRef>
              <a:fillRef idx="0">
                <a:schemeClr val="accent1"/>
              </a:fillRef>
              <a:effectRef idx="0">
                <a:schemeClr val="accent1"/>
              </a:effectRef>
              <a:fontRef idx="minor">
                <a:schemeClr val="tx1"/>
              </a:fontRef>
            </p:style>
          </p:cxnSp>
        </p:grpSp>
      </p:grpSp>
      <p:sp>
        <p:nvSpPr>
          <p:cNvPr id="20" name="矩形: 圆角 19"/>
          <p:cNvSpPr/>
          <p:nvPr/>
        </p:nvSpPr>
        <p:spPr>
          <a:xfrm>
            <a:off x="2757371" y="4874782"/>
            <a:ext cx="2808000" cy="400110"/>
          </a:xfrm>
          <a:prstGeom prst="roundRect">
            <a:avLst>
              <a:gd name="adj" fmla="val 14291"/>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F4037"/>
              </a:solidFill>
              <a:effectLst/>
              <a:uLnTx/>
              <a:uFillTx/>
              <a:latin typeface="等线" panose="02010600030101010101" charset="-122"/>
              <a:ea typeface="等线" panose="02010600030101010101" charset="-122"/>
              <a:cs typeface="+mn-cs"/>
            </a:endParaRPr>
          </a:p>
        </p:txBody>
      </p:sp>
      <p:sp>
        <p:nvSpPr>
          <p:cNvPr id="21" name="矩形: 圆角 20"/>
          <p:cNvSpPr/>
          <p:nvPr/>
        </p:nvSpPr>
        <p:spPr>
          <a:xfrm>
            <a:off x="6626630" y="4874782"/>
            <a:ext cx="2808000" cy="400110"/>
          </a:xfrm>
          <a:prstGeom prst="roundRect">
            <a:avLst>
              <a:gd name="adj" fmla="val 14292"/>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F4037"/>
              </a:solidFill>
              <a:effectLst/>
              <a:uLnTx/>
              <a:uFillTx/>
              <a:latin typeface="等线" panose="02010600030101010101" charset="-122"/>
              <a:ea typeface="等线" panose="02010600030101010101" charset="-122"/>
              <a:cs typeface="+mn-cs"/>
            </a:endParaRPr>
          </a:p>
        </p:txBody>
      </p:sp>
      <p:sp>
        <p:nvSpPr>
          <p:cNvPr id="22" name="文本框 21"/>
          <p:cNvSpPr txBox="1"/>
          <p:nvPr/>
        </p:nvSpPr>
        <p:spPr>
          <a:xfrm>
            <a:off x="3107874" y="4889070"/>
            <a:ext cx="2106994" cy="368300"/>
          </a:xfrm>
          <a:prstGeom prst="rect">
            <a:avLst/>
          </a:prstGeom>
          <a:noFill/>
        </p:spPr>
        <p:txBody>
          <a:bodyPr wrap="square" lIns="0"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b="0" i="0" u="none" strike="noStrike" kern="1200" cap="none" spc="0" normalizeH="0" baseline="0" noProof="0" dirty="0">
                <a:ln>
                  <a:noFill/>
                </a:ln>
                <a:solidFill>
                  <a:schemeClr val="bg1"/>
                </a:solidFill>
                <a:uLnTx/>
                <a:uFillTx/>
                <a:latin typeface="微软雅黑 Light" panose="020B0502040204020203" pitchFamily="34" charset="-122"/>
                <a:ea typeface="微软雅黑 Light" panose="020B0502040204020203" pitchFamily="34" charset="-122"/>
              </a:rPr>
              <a:t>制作人：夏文勇</a:t>
            </a:r>
            <a:endParaRPr kumimoji="0" lang="zh-CN" altLang="en-US" b="0" i="0" u="none" strike="noStrike" kern="1200" cap="none" spc="0" normalizeH="0" baseline="0" noProof="0" dirty="0">
              <a:ln>
                <a:noFill/>
              </a:ln>
              <a:solidFill>
                <a:schemeClr val="bg1"/>
              </a:solidFill>
              <a:uLnTx/>
              <a:uFillTx/>
              <a:latin typeface="微软雅黑 Light" panose="020B0502040204020203" pitchFamily="34" charset="-122"/>
              <a:ea typeface="微软雅黑 Light" panose="020B0502040204020203" pitchFamily="34" charset="-122"/>
            </a:endParaRPr>
          </a:p>
        </p:txBody>
      </p:sp>
      <p:sp>
        <p:nvSpPr>
          <p:cNvPr id="23" name="文本框 22"/>
          <p:cNvSpPr txBox="1"/>
          <p:nvPr/>
        </p:nvSpPr>
        <p:spPr>
          <a:xfrm>
            <a:off x="6881883" y="4889070"/>
            <a:ext cx="2297494" cy="368300"/>
          </a:xfrm>
          <a:prstGeom prst="rect">
            <a:avLst/>
          </a:prstGeom>
          <a:noFill/>
        </p:spPr>
        <p:txBody>
          <a:bodyPr wrap="square" lIns="0"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b="0" i="0" u="none" strike="noStrike" kern="1200" cap="none" spc="0" normalizeH="0" baseline="0" noProof="0">
                <a:ln>
                  <a:noFill/>
                </a:ln>
                <a:solidFill>
                  <a:schemeClr val="bg1"/>
                </a:solidFill>
                <a:uLnTx/>
                <a:uFillTx/>
                <a:latin typeface="微软雅黑 Light" panose="020B0502040204020203" pitchFamily="34" charset="-122"/>
                <a:ea typeface="微软雅黑 Light" panose="020B0502040204020203" pitchFamily="34" charset="-122"/>
              </a:rPr>
              <a:t>指导</a:t>
            </a:r>
            <a:r>
              <a:rPr kumimoji="0" lang="zh-CN" altLang="en-US" b="0" i="0" u="none" strike="noStrike" kern="1200" cap="none" spc="0" normalizeH="0" baseline="0" noProof="0" dirty="0">
                <a:ln>
                  <a:noFill/>
                </a:ln>
                <a:solidFill>
                  <a:schemeClr val="bg1"/>
                </a:solidFill>
                <a:uLnTx/>
                <a:uFillTx/>
                <a:latin typeface="微软雅黑 Light" panose="020B0502040204020203" pitchFamily="34" charset="-122"/>
                <a:ea typeface="微软雅黑 Light" panose="020B0502040204020203" pitchFamily="34" charset="-122"/>
              </a:rPr>
              <a:t>老师：王俊丽</a:t>
            </a:r>
            <a:endParaRPr kumimoji="0" lang="zh-CN" altLang="en-US" b="0" i="0" u="none" strike="noStrike" kern="1200" cap="none" spc="0" normalizeH="0" baseline="0" noProof="0" dirty="0">
              <a:ln>
                <a:noFill/>
              </a:ln>
              <a:solidFill>
                <a:schemeClr val="bg1"/>
              </a:solidFill>
              <a:uLnTx/>
              <a:uFillTx/>
              <a:latin typeface="微软雅黑 Light" panose="020B0502040204020203" pitchFamily="34" charset="-122"/>
              <a:ea typeface="微软雅黑 Light" panose="020B0502040204020203" pitchFamily="34" charset="-122"/>
            </a:endParaRPr>
          </a:p>
        </p:txBody>
      </p:sp>
      <p:pic>
        <p:nvPicPr>
          <p:cNvPr id="2" name="图片 1"/>
          <p:cNvPicPr>
            <a:picLocks noChangeAspect="1"/>
          </p:cNvPicPr>
          <p:nvPr/>
        </p:nvPicPr>
        <p:blipFill>
          <a:blip r:embed="rId1"/>
          <a:stretch>
            <a:fillRect/>
          </a:stretch>
        </p:blipFill>
        <p:spPr>
          <a:xfrm>
            <a:off x="226060" y="319405"/>
            <a:ext cx="2651760" cy="8610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文本框 4"/>
          <p:cNvSpPr txBox="1"/>
          <p:nvPr/>
        </p:nvSpPr>
        <p:spPr>
          <a:xfrm>
            <a:off x="528955" y="471805"/>
            <a:ext cx="2613660" cy="39878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可视化界面架构</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cxnSp>
        <p:nvCxnSpPr>
          <p:cNvPr id="3" name="直接连接符 2"/>
          <p:cNvCxnSpPr/>
          <p:nvPr/>
        </p:nvCxnSpPr>
        <p:spPr>
          <a:xfrm>
            <a:off x="377827" y="6061075"/>
            <a:ext cx="11491913" cy="0"/>
          </a:xfrm>
          <a:prstGeom prst="line">
            <a:avLst/>
          </a:prstGeom>
          <a:ln w="19050">
            <a:solidFill>
              <a:srgbClr val="2C3E5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850902" y="4086113"/>
            <a:ext cx="14287" cy="1973376"/>
          </a:xfrm>
          <a:prstGeom prst="line">
            <a:avLst/>
          </a:prstGeom>
          <a:ln>
            <a:solidFill>
              <a:srgbClr val="2C3E5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a:stCxn id="23" idx="3"/>
          </p:cNvCxnSpPr>
          <p:nvPr/>
        </p:nvCxnSpPr>
        <p:spPr>
          <a:xfrm flipH="1" flipV="1">
            <a:off x="3140077" y="2479676"/>
            <a:ext cx="1588" cy="3440112"/>
          </a:xfrm>
          <a:prstGeom prst="line">
            <a:avLst/>
          </a:prstGeom>
          <a:ln>
            <a:solidFill>
              <a:srgbClr val="849FBA"/>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24" idx="3"/>
            <a:endCxn id="12" idx="7"/>
          </p:cNvCxnSpPr>
          <p:nvPr/>
        </p:nvCxnSpPr>
        <p:spPr>
          <a:xfrm flipH="1" flipV="1">
            <a:off x="5430838" y="3070638"/>
            <a:ext cx="1589" cy="2849150"/>
          </a:xfrm>
          <a:prstGeom prst="line">
            <a:avLst/>
          </a:prstGeom>
          <a:ln>
            <a:solidFill>
              <a:srgbClr val="2C3E5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25" idx="3"/>
            <a:endCxn id="13" idx="7"/>
          </p:cNvCxnSpPr>
          <p:nvPr/>
        </p:nvCxnSpPr>
        <p:spPr>
          <a:xfrm flipV="1">
            <a:off x="7721602" y="3277175"/>
            <a:ext cx="14286" cy="2642613"/>
          </a:xfrm>
          <a:prstGeom prst="line">
            <a:avLst/>
          </a:prstGeom>
          <a:ln>
            <a:solidFill>
              <a:srgbClr val="849FB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26" idx="3"/>
            <a:endCxn id="14" idx="7"/>
          </p:cNvCxnSpPr>
          <p:nvPr/>
        </p:nvCxnSpPr>
        <p:spPr>
          <a:xfrm flipH="1" flipV="1">
            <a:off x="10010777" y="2440854"/>
            <a:ext cx="1588" cy="3478934"/>
          </a:xfrm>
          <a:prstGeom prst="line">
            <a:avLst/>
          </a:prstGeom>
          <a:ln>
            <a:solidFill>
              <a:srgbClr val="2C3E50"/>
            </a:solidFill>
          </a:ln>
        </p:spPr>
        <p:style>
          <a:lnRef idx="1">
            <a:schemeClr val="accent1"/>
          </a:lnRef>
          <a:fillRef idx="0">
            <a:schemeClr val="accent1"/>
          </a:fillRef>
          <a:effectRef idx="0">
            <a:schemeClr val="accent1"/>
          </a:effectRef>
          <a:fontRef idx="minor">
            <a:schemeClr val="tx1"/>
          </a:fontRef>
        </p:style>
      </p:cxnSp>
      <p:sp>
        <p:nvSpPr>
          <p:cNvPr id="10" name="泪滴形 9"/>
          <p:cNvSpPr/>
          <p:nvPr/>
        </p:nvSpPr>
        <p:spPr>
          <a:xfrm rot="8100000">
            <a:off x="338139" y="2813702"/>
            <a:ext cx="1054100" cy="1054100"/>
          </a:xfrm>
          <a:prstGeom prst="teardrop">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等线" panose="02010600030101010101" charset="-122"/>
              <a:ea typeface="等线" panose="02010600030101010101" charset="-122"/>
              <a:cs typeface="+mn-cs"/>
            </a:endParaRPr>
          </a:p>
        </p:txBody>
      </p:sp>
      <p:sp>
        <p:nvSpPr>
          <p:cNvPr id="11" name="泪滴形 10"/>
          <p:cNvSpPr/>
          <p:nvPr/>
        </p:nvSpPr>
        <p:spPr>
          <a:xfrm rot="8100000">
            <a:off x="2611438" y="1356458"/>
            <a:ext cx="1054100" cy="1054100"/>
          </a:xfrm>
          <a:prstGeom prst="teardrop">
            <a:avLst/>
          </a:prstGeom>
          <a:solidFill>
            <a:srgbClr val="849F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等线" panose="02010600030101010101" charset="-122"/>
              <a:ea typeface="等线" panose="02010600030101010101" charset="-122"/>
              <a:cs typeface="+mn-cs"/>
            </a:endParaRPr>
          </a:p>
        </p:txBody>
      </p:sp>
      <p:sp>
        <p:nvSpPr>
          <p:cNvPr id="12" name="泪滴形 11"/>
          <p:cNvSpPr/>
          <p:nvPr/>
        </p:nvSpPr>
        <p:spPr>
          <a:xfrm rot="8100000">
            <a:off x="4903788" y="1798227"/>
            <a:ext cx="1054100" cy="1054100"/>
          </a:xfrm>
          <a:prstGeom prst="teardrop">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等线" panose="02010600030101010101" charset="-122"/>
              <a:ea typeface="等线" panose="02010600030101010101" charset="-122"/>
              <a:cs typeface="+mn-cs"/>
            </a:endParaRPr>
          </a:p>
        </p:txBody>
      </p:sp>
      <p:sp>
        <p:nvSpPr>
          <p:cNvPr id="13" name="泪滴形 12"/>
          <p:cNvSpPr/>
          <p:nvPr/>
        </p:nvSpPr>
        <p:spPr>
          <a:xfrm rot="8100000">
            <a:off x="7208838" y="2004764"/>
            <a:ext cx="1054100" cy="1054100"/>
          </a:xfrm>
          <a:prstGeom prst="teardrop">
            <a:avLst/>
          </a:prstGeom>
          <a:solidFill>
            <a:srgbClr val="849F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等线" panose="02010600030101010101" charset="-122"/>
              <a:ea typeface="等线" panose="02010600030101010101" charset="-122"/>
              <a:cs typeface="+mn-cs"/>
            </a:endParaRPr>
          </a:p>
        </p:txBody>
      </p:sp>
      <p:sp>
        <p:nvSpPr>
          <p:cNvPr id="14" name="泪滴形 13"/>
          <p:cNvSpPr/>
          <p:nvPr/>
        </p:nvSpPr>
        <p:spPr>
          <a:xfrm rot="8100000">
            <a:off x="9483727" y="1168443"/>
            <a:ext cx="1054100" cy="1054100"/>
          </a:xfrm>
          <a:prstGeom prst="teardrop">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等线" panose="02010600030101010101" charset="-122"/>
              <a:ea typeface="等线" panose="02010600030101010101" charset="-122"/>
              <a:cs typeface="+mn-cs"/>
            </a:endParaRPr>
          </a:p>
        </p:txBody>
      </p:sp>
      <p:grpSp>
        <p:nvGrpSpPr>
          <p:cNvPr id="15" name="组合 68"/>
          <p:cNvGrpSpPr/>
          <p:nvPr/>
        </p:nvGrpSpPr>
        <p:grpSpPr>
          <a:xfrm>
            <a:off x="2766213" y="1697081"/>
            <a:ext cx="779472" cy="469900"/>
            <a:chOff x="0" y="0"/>
            <a:chExt cx="779463" cy="469900"/>
          </a:xfrm>
          <a:solidFill>
            <a:schemeClr val="bg1"/>
          </a:solidFill>
        </p:grpSpPr>
        <p:sp>
          <p:nvSpPr>
            <p:cNvPr id="16" name="Freeform 366"/>
            <p:cNvSpPr>
              <a:spLocks noEditPoints="1"/>
            </p:cNvSpPr>
            <p:nvPr/>
          </p:nvSpPr>
          <p:spPr>
            <a:xfrm>
              <a:off x="0" y="0"/>
              <a:ext cx="469900" cy="469900"/>
            </a:xfrm>
            <a:custGeom>
              <a:avLst/>
              <a:gdLst/>
              <a:ahLst/>
              <a:cxnLst>
                <a:cxn ang="0">
                  <a:pos x="469900" y="264604"/>
                </a:cxn>
                <a:cxn ang="0">
                  <a:pos x="469900" y="208338"/>
                </a:cxn>
                <a:cxn ang="0">
                  <a:pos x="402989" y="191610"/>
                </a:cxn>
                <a:cxn ang="0">
                  <a:pos x="381699" y="142947"/>
                </a:cxn>
                <a:cxn ang="0">
                  <a:pos x="418196" y="89722"/>
                </a:cxn>
                <a:cxn ang="0">
                  <a:pos x="377137" y="50183"/>
                </a:cxn>
                <a:cxn ang="0">
                  <a:pos x="320870" y="83639"/>
                </a:cxn>
                <a:cxn ang="0">
                  <a:pos x="276770" y="65391"/>
                </a:cxn>
                <a:cxn ang="0">
                  <a:pos x="263083" y="0"/>
                </a:cxn>
                <a:cxn ang="0">
                  <a:pos x="206817" y="0"/>
                </a:cxn>
                <a:cxn ang="0">
                  <a:pos x="191610" y="63870"/>
                </a:cxn>
                <a:cxn ang="0">
                  <a:pos x="141426" y="85160"/>
                </a:cxn>
                <a:cxn ang="0">
                  <a:pos x="86681" y="48663"/>
                </a:cxn>
                <a:cxn ang="0">
                  <a:pos x="47142" y="88201"/>
                </a:cxn>
                <a:cxn ang="0">
                  <a:pos x="80598" y="144468"/>
                </a:cxn>
                <a:cxn ang="0">
                  <a:pos x="60828" y="193130"/>
                </a:cxn>
                <a:cxn ang="0">
                  <a:pos x="0" y="205296"/>
                </a:cxn>
                <a:cxn ang="0">
                  <a:pos x="0" y="261562"/>
                </a:cxn>
                <a:cxn ang="0">
                  <a:pos x="60828" y="276770"/>
                </a:cxn>
                <a:cxn ang="0">
                  <a:pos x="80598" y="325432"/>
                </a:cxn>
                <a:cxn ang="0">
                  <a:pos x="44101" y="380178"/>
                </a:cxn>
                <a:cxn ang="0">
                  <a:pos x="83639" y="419717"/>
                </a:cxn>
                <a:cxn ang="0">
                  <a:pos x="139906" y="386261"/>
                </a:cxn>
                <a:cxn ang="0">
                  <a:pos x="191610" y="407551"/>
                </a:cxn>
                <a:cxn ang="0">
                  <a:pos x="203775" y="469900"/>
                </a:cxn>
                <a:cxn ang="0">
                  <a:pos x="260042" y="469900"/>
                </a:cxn>
                <a:cxn ang="0">
                  <a:pos x="276770" y="406030"/>
                </a:cxn>
                <a:cxn ang="0">
                  <a:pos x="322391" y="386261"/>
                </a:cxn>
                <a:cxn ang="0">
                  <a:pos x="377137" y="422758"/>
                </a:cxn>
                <a:cxn ang="0">
                  <a:pos x="416675" y="381699"/>
                </a:cxn>
                <a:cxn ang="0">
                  <a:pos x="383219" y="325432"/>
                </a:cxn>
                <a:cxn ang="0">
                  <a:pos x="402989" y="278290"/>
                </a:cxn>
                <a:cxn ang="0">
                  <a:pos x="469900" y="264604"/>
                </a:cxn>
                <a:cxn ang="0">
                  <a:pos x="234190" y="354326"/>
                </a:cxn>
                <a:cxn ang="0">
                  <a:pos x="117095" y="237231"/>
                </a:cxn>
                <a:cxn ang="0">
                  <a:pos x="234190" y="121657"/>
                </a:cxn>
                <a:cxn ang="0">
                  <a:pos x="349764" y="237231"/>
                </a:cxn>
                <a:cxn ang="0">
                  <a:pos x="234190" y="354326"/>
                </a:cxn>
              </a:cxnLst>
              <a:rect l="0" t="0" r="0" b="0"/>
              <a:pathLst>
                <a:path w="309" h="309">
                  <a:moveTo>
                    <a:pt x="309" y="174"/>
                  </a:moveTo>
                  <a:cubicBezTo>
                    <a:pt x="309" y="137"/>
                    <a:pt x="309" y="137"/>
                    <a:pt x="309" y="137"/>
                  </a:cubicBezTo>
                  <a:cubicBezTo>
                    <a:pt x="265" y="126"/>
                    <a:pt x="265" y="126"/>
                    <a:pt x="265" y="126"/>
                  </a:cubicBezTo>
                  <a:cubicBezTo>
                    <a:pt x="262" y="115"/>
                    <a:pt x="257" y="104"/>
                    <a:pt x="251" y="94"/>
                  </a:cubicBezTo>
                  <a:cubicBezTo>
                    <a:pt x="275" y="59"/>
                    <a:pt x="275" y="59"/>
                    <a:pt x="275" y="59"/>
                  </a:cubicBezTo>
                  <a:cubicBezTo>
                    <a:pt x="248" y="33"/>
                    <a:pt x="248" y="33"/>
                    <a:pt x="248" y="33"/>
                  </a:cubicBezTo>
                  <a:cubicBezTo>
                    <a:pt x="211" y="55"/>
                    <a:pt x="211" y="55"/>
                    <a:pt x="211" y="55"/>
                  </a:cubicBezTo>
                  <a:cubicBezTo>
                    <a:pt x="202" y="50"/>
                    <a:pt x="192" y="46"/>
                    <a:pt x="182" y="43"/>
                  </a:cubicBezTo>
                  <a:cubicBezTo>
                    <a:pt x="173" y="0"/>
                    <a:pt x="173" y="0"/>
                    <a:pt x="173" y="0"/>
                  </a:cubicBezTo>
                  <a:cubicBezTo>
                    <a:pt x="136" y="0"/>
                    <a:pt x="136" y="0"/>
                    <a:pt x="136" y="0"/>
                  </a:cubicBezTo>
                  <a:cubicBezTo>
                    <a:pt x="126" y="42"/>
                    <a:pt x="126" y="42"/>
                    <a:pt x="126" y="42"/>
                  </a:cubicBezTo>
                  <a:cubicBezTo>
                    <a:pt x="114" y="45"/>
                    <a:pt x="103" y="50"/>
                    <a:pt x="93" y="56"/>
                  </a:cubicBezTo>
                  <a:cubicBezTo>
                    <a:pt x="57" y="32"/>
                    <a:pt x="57" y="32"/>
                    <a:pt x="57" y="32"/>
                  </a:cubicBezTo>
                  <a:cubicBezTo>
                    <a:pt x="31" y="58"/>
                    <a:pt x="31" y="58"/>
                    <a:pt x="31" y="58"/>
                  </a:cubicBezTo>
                  <a:cubicBezTo>
                    <a:pt x="53" y="95"/>
                    <a:pt x="53" y="95"/>
                    <a:pt x="53" y="95"/>
                  </a:cubicBezTo>
                  <a:cubicBezTo>
                    <a:pt x="47" y="105"/>
                    <a:pt x="43" y="116"/>
                    <a:pt x="40" y="127"/>
                  </a:cubicBezTo>
                  <a:cubicBezTo>
                    <a:pt x="0" y="135"/>
                    <a:pt x="0" y="135"/>
                    <a:pt x="0" y="135"/>
                  </a:cubicBezTo>
                  <a:cubicBezTo>
                    <a:pt x="0" y="172"/>
                    <a:pt x="0" y="172"/>
                    <a:pt x="0" y="172"/>
                  </a:cubicBezTo>
                  <a:cubicBezTo>
                    <a:pt x="40" y="182"/>
                    <a:pt x="40" y="182"/>
                    <a:pt x="40" y="182"/>
                  </a:cubicBezTo>
                  <a:cubicBezTo>
                    <a:pt x="43" y="194"/>
                    <a:pt x="47" y="204"/>
                    <a:pt x="53" y="214"/>
                  </a:cubicBezTo>
                  <a:cubicBezTo>
                    <a:pt x="29" y="250"/>
                    <a:pt x="29" y="250"/>
                    <a:pt x="29" y="250"/>
                  </a:cubicBezTo>
                  <a:cubicBezTo>
                    <a:pt x="55" y="276"/>
                    <a:pt x="55" y="276"/>
                    <a:pt x="55" y="276"/>
                  </a:cubicBezTo>
                  <a:cubicBezTo>
                    <a:pt x="92" y="254"/>
                    <a:pt x="92" y="254"/>
                    <a:pt x="92" y="254"/>
                  </a:cubicBezTo>
                  <a:cubicBezTo>
                    <a:pt x="102" y="260"/>
                    <a:pt x="114" y="265"/>
                    <a:pt x="126" y="268"/>
                  </a:cubicBezTo>
                  <a:cubicBezTo>
                    <a:pt x="134" y="309"/>
                    <a:pt x="134" y="309"/>
                    <a:pt x="134" y="309"/>
                  </a:cubicBezTo>
                  <a:cubicBezTo>
                    <a:pt x="171" y="309"/>
                    <a:pt x="171" y="309"/>
                    <a:pt x="171" y="309"/>
                  </a:cubicBezTo>
                  <a:cubicBezTo>
                    <a:pt x="182" y="267"/>
                    <a:pt x="182" y="267"/>
                    <a:pt x="182" y="267"/>
                  </a:cubicBezTo>
                  <a:cubicBezTo>
                    <a:pt x="193" y="264"/>
                    <a:pt x="203" y="260"/>
                    <a:pt x="212" y="254"/>
                  </a:cubicBezTo>
                  <a:cubicBezTo>
                    <a:pt x="248" y="278"/>
                    <a:pt x="248" y="278"/>
                    <a:pt x="248" y="278"/>
                  </a:cubicBezTo>
                  <a:cubicBezTo>
                    <a:pt x="274" y="251"/>
                    <a:pt x="274" y="251"/>
                    <a:pt x="274" y="251"/>
                  </a:cubicBezTo>
                  <a:cubicBezTo>
                    <a:pt x="252" y="214"/>
                    <a:pt x="252" y="214"/>
                    <a:pt x="252" y="214"/>
                  </a:cubicBezTo>
                  <a:cubicBezTo>
                    <a:pt x="258" y="205"/>
                    <a:pt x="262" y="194"/>
                    <a:pt x="265" y="183"/>
                  </a:cubicBezTo>
                  <a:lnTo>
                    <a:pt x="309" y="174"/>
                  </a:lnTo>
                  <a:close/>
                  <a:moveTo>
                    <a:pt x="154" y="233"/>
                  </a:moveTo>
                  <a:cubicBezTo>
                    <a:pt x="112" y="233"/>
                    <a:pt x="77" y="199"/>
                    <a:pt x="77" y="156"/>
                  </a:cubicBezTo>
                  <a:cubicBezTo>
                    <a:pt x="77" y="114"/>
                    <a:pt x="112" y="80"/>
                    <a:pt x="154" y="80"/>
                  </a:cubicBezTo>
                  <a:cubicBezTo>
                    <a:pt x="196" y="80"/>
                    <a:pt x="230" y="114"/>
                    <a:pt x="230" y="156"/>
                  </a:cubicBezTo>
                  <a:cubicBezTo>
                    <a:pt x="230" y="199"/>
                    <a:pt x="196" y="233"/>
                    <a:pt x="154" y="233"/>
                  </a:cubicBezTo>
                  <a:close/>
                </a:path>
              </a:pathLst>
            </a:custGeom>
            <a:grpFill/>
            <a:ln w="9525">
              <a:noFill/>
            </a:ln>
          </p:spPr>
          <p:txBody>
            <a:bodyPr/>
            <a:lstStyle/>
            <a:p>
              <a:pPr marL="0" marR="0" lvl="0" indent="0" algn="l" defTabSz="914400"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prstClr val="black"/>
                </a:solidFill>
                <a:effectLst/>
                <a:uLnTx/>
                <a:uFillTx/>
                <a:latin typeface="等线" panose="02010600030101010101" charset="-122"/>
                <a:ea typeface="等线" panose="02010600030101010101" charset="-122"/>
                <a:cs typeface="+mn-cs"/>
              </a:endParaRPr>
            </a:p>
          </p:txBody>
        </p:sp>
        <p:sp>
          <p:nvSpPr>
            <p:cNvPr id="17" name="Freeform 367"/>
            <p:cNvSpPr>
              <a:spLocks noEditPoints="1"/>
            </p:cNvSpPr>
            <p:nvPr/>
          </p:nvSpPr>
          <p:spPr>
            <a:xfrm>
              <a:off x="463550" y="104775"/>
              <a:ext cx="315913" cy="315913"/>
            </a:xfrm>
            <a:custGeom>
              <a:avLst/>
              <a:gdLst/>
              <a:ahLst/>
              <a:cxnLst>
                <a:cxn ang="0">
                  <a:pos x="315913" y="178560"/>
                </a:cxn>
                <a:cxn ang="0">
                  <a:pos x="315913" y="140406"/>
                </a:cxn>
                <a:cxn ang="0">
                  <a:pos x="270349" y="128197"/>
                </a:cxn>
                <a:cxn ang="0">
                  <a:pos x="256679" y="96147"/>
                </a:cxn>
                <a:cxn ang="0">
                  <a:pos x="279462" y="59520"/>
                </a:cxn>
                <a:cxn ang="0">
                  <a:pos x="253642" y="33575"/>
                </a:cxn>
                <a:cxn ang="0">
                  <a:pos x="215671" y="56468"/>
                </a:cxn>
                <a:cxn ang="0">
                  <a:pos x="185295" y="42732"/>
                </a:cxn>
                <a:cxn ang="0">
                  <a:pos x="176182" y="0"/>
                </a:cxn>
                <a:cxn ang="0">
                  <a:pos x="138212" y="0"/>
                </a:cxn>
                <a:cxn ang="0">
                  <a:pos x="127580" y="42732"/>
                </a:cxn>
                <a:cxn ang="0">
                  <a:pos x="94166" y="56468"/>
                </a:cxn>
                <a:cxn ang="0">
                  <a:pos x="57715" y="32049"/>
                </a:cxn>
                <a:cxn ang="0">
                  <a:pos x="30376" y="57994"/>
                </a:cxn>
                <a:cxn ang="0">
                  <a:pos x="53158" y="96147"/>
                </a:cxn>
                <a:cxn ang="0">
                  <a:pos x="39489" y="129723"/>
                </a:cxn>
                <a:cxn ang="0">
                  <a:pos x="0" y="137353"/>
                </a:cxn>
                <a:cxn ang="0">
                  <a:pos x="0" y="175507"/>
                </a:cxn>
                <a:cxn ang="0">
                  <a:pos x="39489" y="186190"/>
                </a:cxn>
                <a:cxn ang="0">
                  <a:pos x="53158" y="218239"/>
                </a:cxn>
                <a:cxn ang="0">
                  <a:pos x="28857" y="256393"/>
                </a:cxn>
                <a:cxn ang="0">
                  <a:pos x="56196" y="282338"/>
                </a:cxn>
                <a:cxn ang="0">
                  <a:pos x="94166" y="259445"/>
                </a:cxn>
                <a:cxn ang="0">
                  <a:pos x="127580" y="273181"/>
                </a:cxn>
                <a:cxn ang="0">
                  <a:pos x="136693" y="315913"/>
                </a:cxn>
                <a:cxn ang="0">
                  <a:pos x="174663" y="315913"/>
                </a:cxn>
                <a:cxn ang="0">
                  <a:pos x="185295" y="273181"/>
                </a:cxn>
                <a:cxn ang="0">
                  <a:pos x="217190" y="259445"/>
                </a:cxn>
                <a:cxn ang="0">
                  <a:pos x="252123" y="283864"/>
                </a:cxn>
                <a:cxn ang="0">
                  <a:pos x="279462" y="257919"/>
                </a:cxn>
                <a:cxn ang="0">
                  <a:pos x="256679" y="219766"/>
                </a:cxn>
                <a:cxn ang="0">
                  <a:pos x="270349" y="187716"/>
                </a:cxn>
                <a:cxn ang="0">
                  <a:pos x="315913" y="178560"/>
                </a:cxn>
                <a:cxn ang="0">
                  <a:pos x="156438" y="238079"/>
                </a:cxn>
                <a:cxn ang="0">
                  <a:pos x="78978" y="160246"/>
                </a:cxn>
                <a:cxn ang="0">
                  <a:pos x="156438" y="80886"/>
                </a:cxn>
                <a:cxn ang="0">
                  <a:pos x="235416" y="160246"/>
                </a:cxn>
                <a:cxn ang="0">
                  <a:pos x="156438" y="238079"/>
                </a:cxn>
              </a:cxnLst>
              <a:rect l="0" t="0" r="0" b="0"/>
              <a:pathLst>
                <a:path w="208" h="207">
                  <a:moveTo>
                    <a:pt x="208" y="117"/>
                  </a:moveTo>
                  <a:cubicBezTo>
                    <a:pt x="208" y="92"/>
                    <a:pt x="208" y="92"/>
                    <a:pt x="208" y="92"/>
                  </a:cubicBezTo>
                  <a:cubicBezTo>
                    <a:pt x="178" y="84"/>
                    <a:pt x="178" y="84"/>
                    <a:pt x="178" y="84"/>
                  </a:cubicBezTo>
                  <a:cubicBezTo>
                    <a:pt x="176" y="77"/>
                    <a:pt x="173" y="69"/>
                    <a:pt x="169" y="63"/>
                  </a:cubicBezTo>
                  <a:cubicBezTo>
                    <a:pt x="184" y="39"/>
                    <a:pt x="184" y="39"/>
                    <a:pt x="184" y="39"/>
                  </a:cubicBezTo>
                  <a:cubicBezTo>
                    <a:pt x="167" y="22"/>
                    <a:pt x="167" y="22"/>
                    <a:pt x="167" y="22"/>
                  </a:cubicBezTo>
                  <a:cubicBezTo>
                    <a:pt x="142" y="37"/>
                    <a:pt x="142" y="37"/>
                    <a:pt x="142" y="37"/>
                  </a:cubicBezTo>
                  <a:cubicBezTo>
                    <a:pt x="136" y="33"/>
                    <a:pt x="129" y="30"/>
                    <a:pt x="122" y="28"/>
                  </a:cubicBezTo>
                  <a:cubicBezTo>
                    <a:pt x="116" y="0"/>
                    <a:pt x="116" y="0"/>
                    <a:pt x="116" y="0"/>
                  </a:cubicBezTo>
                  <a:cubicBezTo>
                    <a:pt x="91" y="0"/>
                    <a:pt x="91" y="0"/>
                    <a:pt x="91" y="0"/>
                  </a:cubicBezTo>
                  <a:cubicBezTo>
                    <a:pt x="84" y="28"/>
                    <a:pt x="84" y="28"/>
                    <a:pt x="84" y="28"/>
                  </a:cubicBezTo>
                  <a:cubicBezTo>
                    <a:pt x="76" y="30"/>
                    <a:pt x="69" y="33"/>
                    <a:pt x="62" y="37"/>
                  </a:cubicBezTo>
                  <a:cubicBezTo>
                    <a:pt x="38" y="21"/>
                    <a:pt x="38" y="21"/>
                    <a:pt x="38" y="21"/>
                  </a:cubicBezTo>
                  <a:cubicBezTo>
                    <a:pt x="20" y="38"/>
                    <a:pt x="20" y="38"/>
                    <a:pt x="20" y="38"/>
                  </a:cubicBezTo>
                  <a:cubicBezTo>
                    <a:pt x="35" y="63"/>
                    <a:pt x="35" y="63"/>
                    <a:pt x="35" y="63"/>
                  </a:cubicBezTo>
                  <a:cubicBezTo>
                    <a:pt x="31" y="70"/>
                    <a:pt x="28" y="77"/>
                    <a:pt x="26" y="85"/>
                  </a:cubicBezTo>
                  <a:cubicBezTo>
                    <a:pt x="0" y="90"/>
                    <a:pt x="0" y="90"/>
                    <a:pt x="0" y="90"/>
                  </a:cubicBezTo>
                  <a:cubicBezTo>
                    <a:pt x="0" y="115"/>
                    <a:pt x="0" y="115"/>
                    <a:pt x="0" y="115"/>
                  </a:cubicBezTo>
                  <a:cubicBezTo>
                    <a:pt x="26" y="122"/>
                    <a:pt x="26" y="122"/>
                    <a:pt x="26" y="122"/>
                  </a:cubicBezTo>
                  <a:cubicBezTo>
                    <a:pt x="28" y="130"/>
                    <a:pt x="31" y="137"/>
                    <a:pt x="35" y="143"/>
                  </a:cubicBezTo>
                  <a:cubicBezTo>
                    <a:pt x="19" y="168"/>
                    <a:pt x="19" y="168"/>
                    <a:pt x="19" y="168"/>
                  </a:cubicBezTo>
                  <a:cubicBezTo>
                    <a:pt x="37" y="185"/>
                    <a:pt x="37" y="185"/>
                    <a:pt x="37" y="185"/>
                  </a:cubicBezTo>
                  <a:cubicBezTo>
                    <a:pt x="62" y="170"/>
                    <a:pt x="62" y="170"/>
                    <a:pt x="62" y="170"/>
                  </a:cubicBezTo>
                  <a:cubicBezTo>
                    <a:pt x="69" y="174"/>
                    <a:pt x="76" y="178"/>
                    <a:pt x="84" y="179"/>
                  </a:cubicBezTo>
                  <a:cubicBezTo>
                    <a:pt x="90" y="207"/>
                    <a:pt x="90" y="207"/>
                    <a:pt x="90" y="207"/>
                  </a:cubicBezTo>
                  <a:cubicBezTo>
                    <a:pt x="115" y="207"/>
                    <a:pt x="115" y="207"/>
                    <a:pt x="115" y="207"/>
                  </a:cubicBezTo>
                  <a:cubicBezTo>
                    <a:pt x="122" y="179"/>
                    <a:pt x="122" y="179"/>
                    <a:pt x="122" y="179"/>
                  </a:cubicBezTo>
                  <a:cubicBezTo>
                    <a:pt x="129" y="177"/>
                    <a:pt x="136" y="174"/>
                    <a:pt x="143" y="170"/>
                  </a:cubicBezTo>
                  <a:cubicBezTo>
                    <a:pt x="166" y="186"/>
                    <a:pt x="166" y="186"/>
                    <a:pt x="166" y="186"/>
                  </a:cubicBezTo>
                  <a:cubicBezTo>
                    <a:pt x="184" y="169"/>
                    <a:pt x="184" y="169"/>
                    <a:pt x="184" y="169"/>
                  </a:cubicBezTo>
                  <a:cubicBezTo>
                    <a:pt x="169" y="144"/>
                    <a:pt x="169" y="144"/>
                    <a:pt x="169" y="144"/>
                  </a:cubicBezTo>
                  <a:cubicBezTo>
                    <a:pt x="173" y="137"/>
                    <a:pt x="176" y="130"/>
                    <a:pt x="178" y="123"/>
                  </a:cubicBezTo>
                  <a:lnTo>
                    <a:pt x="208" y="117"/>
                  </a:lnTo>
                  <a:close/>
                  <a:moveTo>
                    <a:pt x="103" y="156"/>
                  </a:moveTo>
                  <a:cubicBezTo>
                    <a:pt x="75" y="156"/>
                    <a:pt x="52" y="133"/>
                    <a:pt x="52" y="105"/>
                  </a:cubicBezTo>
                  <a:cubicBezTo>
                    <a:pt x="52" y="76"/>
                    <a:pt x="75" y="53"/>
                    <a:pt x="103" y="53"/>
                  </a:cubicBezTo>
                  <a:cubicBezTo>
                    <a:pt x="132" y="53"/>
                    <a:pt x="155" y="76"/>
                    <a:pt x="155" y="105"/>
                  </a:cubicBezTo>
                  <a:cubicBezTo>
                    <a:pt x="155" y="133"/>
                    <a:pt x="132" y="156"/>
                    <a:pt x="103" y="156"/>
                  </a:cubicBezTo>
                  <a:close/>
                </a:path>
              </a:pathLst>
            </a:custGeom>
            <a:grpFill/>
            <a:ln w="9525">
              <a:noFill/>
            </a:ln>
          </p:spPr>
          <p:txBody>
            <a:bodyPr/>
            <a:lstStyle/>
            <a:p>
              <a:pPr marL="0" marR="0" lvl="0" indent="0" algn="l" defTabSz="914400"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prstClr val="black"/>
                </a:solidFill>
                <a:effectLst/>
                <a:uLnTx/>
                <a:uFillTx/>
                <a:latin typeface="等线" panose="02010600030101010101" charset="-122"/>
                <a:ea typeface="等线" panose="02010600030101010101" charset="-122"/>
                <a:cs typeface="+mn-cs"/>
              </a:endParaRPr>
            </a:p>
          </p:txBody>
        </p:sp>
      </p:grpSp>
      <p:sp>
        <p:nvSpPr>
          <p:cNvPr id="18" name="Freeform 388"/>
          <p:cNvSpPr>
            <a:spLocks noEditPoints="1"/>
          </p:cNvSpPr>
          <p:nvPr/>
        </p:nvSpPr>
        <p:spPr>
          <a:xfrm>
            <a:off x="569914" y="3188812"/>
            <a:ext cx="561975" cy="463550"/>
          </a:xfrm>
          <a:custGeom>
            <a:avLst/>
            <a:gdLst/>
            <a:ahLst/>
            <a:cxnLst>
              <a:cxn ang="0">
                <a:pos x="418816" y="367485"/>
              </a:cxn>
              <a:cxn ang="0">
                <a:pos x="335053" y="367485"/>
              </a:cxn>
              <a:cxn ang="0">
                <a:pos x="335053" y="324790"/>
              </a:cxn>
              <a:cxn ang="0">
                <a:pos x="516286" y="324790"/>
              </a:cxn>
              <a:cxn ang="0">
                <a:pos x="561975" y="280570"/>
              </a:cxn>
              <a:cxn ang="0">
                <a:pos x="561975" y="44220"/>
              </a:cxn>
              <a:cxn ang="0">
                <a:pos x="516286" y="0"/>
              </a:cxn>
              <a:cxn ang="0">
                <a:pos x="45689" y="0"/>
              </a:cxn>
              <a:cxn ang="0">
                <a:pos x="0" y="44220"/>
              </a:cxn>
              <a:cxn ang="0">
                <a:pos x="0" y="280570"/>
              </a:cxn>
              <a:cxn ang="0">
                <a:pos x="45689" y="324790"/>
              </a:cxn>
              <a:cxn ang="0">
                <a:pos x="225399" y="324790"/>
              </a:cxn>
              <a:cxn ang="0">
                <a:pos x="225399" y="367485"/>
              </a:cxn>
              <a:cxn ang="0">
                <a:pos x="144682" y="367485"/>
              </a:cxn>
              <a:cxn ang="0">
                <a:pos x="98993" y="413230"/>
              </a:cxn>
              <a:cxn ang="0">
                <a:pos x="98993" y="419330"/>
              </a:cxn>
              <a:cxn ang="0">
                <a:pos x="144682" y="463550"/>
              </a:cxn>
              <a:cxn ang="0">
                <a:pos x="418816" y="463550"/>
              </a:cxn>
              <a:cxn ang="0">
                <a:pos x="464505" y="419330"/>
              </a:cxn>
              <a:cxn ang="0">
                <a:pos x="464505" y="413230"/>
              </a:cxn>
              <a:cxn ang="0">
                <a:pos x="418816" y="367485"/>
              </a:cxn>
              <a:cxn ang="0">
                <a:pos x="70057" y="294293"/>
              </a:cxn>
              <a:cxn ang="0">
                <a:pos x="33505" y="257697"/>
              </a:cxn>
              <a:cxn ang="0">
                <a:pos x="33505" y="65568"/>
              </a:cxn>
              <a:cxn ang="0">
                <a:pos x="70057" y="28972"/>
              </a:cxn>
              <a:cxn ang="0">
                <a:pos x="491918" y="28972"/>
              </a:cxn>
              <a:cxn ang="0">
                <a:pos x="528470" y="65568"/>
              </a:cxn>
              <a:cxn ang="0">
                <a:pos x="528470" y="257697"/>
              </a:cxn>
              <a:cxn ang="0">
                <a:pos x="491918" y="294293"/>
              </a:cxn>
              <a:cxn ang="0">
                <a:pos x="70057" y="294293"/>
              </a:cxn>
              <a:cxn ang="0">
                <a:pos x="420339" y="408656"/>
              </a:cxn>
              <a:cxn ang="0">
                <a:pos x="344191" y="408656"/>
              </a:cxn>
              <a:cxn ang="0">
                <a:pos x="335053" y="399507"/>
              </a:cxn>
              <a:cxn ang="0">
                <a:pos x="344191" y="391883"/>
              </a:cxn>
              <a:cxn ang="0">
                <a:pos x="420339" y="391883"/>
              </a:cxn>
              <a:cxn ang="0">
                <a:pos x="427954" y="399507"/>
              </a:cxn>
              <a:cxn ang="0">
                <a:pos x="420339" y="408656"/>
              </a:cxn>
            </a:cxnLst>
            <a:rect l="0" t="0" r="0" b="0"/>
            <a:pathLst>
              <a:path w="369" h="304">
                <a:moveTo>
                  <a:pt x="275" y="241"/>
                </a:moveTo>
                <a:cubicBezTo>
                  <a:pt x="220" y="241"/>
                  <a:pt x="220" y="241"/>
                  <a:pt x="220" y="241"/>
                </a:cubicBezTo>
                <a:cubicBezTo>
                  <a:pt x="220" y="213"/>
                  <a:pt x="220" y="213"/>
                  <a:pt x="220" y="213"/>
                </a:cubicBezTo>
                <a:cubicBezTo>
                  <a:pt x="339" y="213"/>
                  <a:pt x="339" y="213"/>
                  <a:pt x="339" y="213"/>
                </a:cubicBezTo>
                <a:cubicBezTo>
                  <a:pt x="355" y="213"/>
                  <a:pt x="369" y="200"/>
                  <a:pt x="369" y="184"/>
                </a:cubicBezTo>
                <a:cubicBezTo>
                  <a:pt x="369" y="29"/>
                  <a:pt x="369" y="29"/>
                  <a:pt x="369" y="29"/>
                </a:cubicBezTo>
                <a:cubicBezTo>
                  <a:pt x="369" y="13"/>
                  <a:pt x="355" y="0"/>
                  <a:pt x="339" y="0"/>
                </a:cubicBezTo>
                <a:cubicBezTo>
                  <a:pt x="30" y="0"/>
                  <a:pt x="30" y="0"/>
                  <a:pt x="30" y="0"/>
                </a:cubicBezTo>
                <a:cubicBezTo>
                  <a:pt x="13" y="0"/>
                  <a:pt x="0" y="13"/>
                  <a:pt x="0" y="29"/>
                </a:cubicBezTo>
                <a:cubicBezTo>
                  <a:pt x="0" y="184"/>
                  <a:pt x="0" y="184"/>
                  <a:pt x="0" y="184"/>
                </a:cubicBezTo>
                <a:cubicBezTo>
                  <a:pt x="0" y="200"/>
                  <a:pt x="13" y="213"/>
                  <a:pt x="30" y="213"/>
                </a:cubicBezTo>
                <a:cubicBezTo>
                  <a:pt x="148" y="213"/>
                  <a:pt x="148" y="213"/>
                  <a:pt x="148" y="213"/>
                </a:cubicBezTo>
                <a:cubicBezTo>
                  <a:pt x="148" y="241"/>
                  <a:pt x="148" y="241"/>
                  <a:pt x="148" y="241"/>
                </a:cubicBezTo>
                <a:cubicBezTo>
                  <a:pt x="95" y="241"/>
                  <a:pt x="95" y="241"/>
                  <a:pt x="95" y="241"/>
                </a:cubicBezTo>
                <a:cubicBezTo>
                  <a:pt x="79" y="241"/>
                  <a:pt x="65" y="255"/>
                  <a:pt x="65" y="271"/>
                </a:cubicBezTo>
                <a:cubicBezTo>
                  <a:pt x="65" y="275"/>
                  <a:pt x="65" y="275"/>
                  <a:pt x="65" y="275"/>
                </a:cubicBezTo>
                <a:cubicBezTo>
                  <a:pt x="65" y="291"/>
                  <a:pt x="79" y="304"/>
                  <a:pt x="95" y="304"/>
                </a:cubicBezTo>
                <a:cubicBezTo>
                  <a:pt x="275" y="304"/>
                  <a:pt x="275" y="304"/>
                  <a:pt x="275" y="304"/>
                </a:cubicBezTo>
                <a:cubicBezTo>
                  <a:pt x="292" y="304"/>
                  <a:pt x="305" y="291"/>
                  <a:pt x="305" y="275"/>
                </a:cubicBezTo>
                <a:cubicBezTo>
                  <a:pt x="305" y="271"/>
                  <a:pt x="305" y="271"/>
                  <a:pt x="305" y="271"/>
                </a:cubicBezTo>
                <a:cubicBezTo>
                  <a:pt x="305" y="255"/>
                  <a:pt x="292" y="241"/>
                  <a:pt x="275" y="241"/>
                </a:cubicBezTo>
                <a:close/>
                <a:moveTo>
                  <a:pt x="46" y="193"/>
                </a:moveTo>
                <a:cubicBezTo>
                  <a:pt x="33" y="193"/>
                  <a:pt x="22" y="183"/>
                  <a:pt x="22" y="169"/>
                </a:cubicBezTo>
                <a:cubicBezTo>
                  <a:pt x="22" y="43"/>
                  <a:pt x="22" y="43"/>
                  <a:pt x="22" y="43"/>
                </a:cubicBezTo>
                <a:cubicBezTo>
                  <a:pt x="22" y="30"/>
                  <a:pt x="33" y="19"/>
                  <a:pt x="46" y="19"/>
                </a:cubicBezTo>
                <a:cubicBezTo>
                  <a:pt x="323" y="19"/>
                  <a:pt x="323" y="19"/>
                  <a:pt x="323" y="19"/>
                </a:cubicBezTo>
                <a:cubicBezTo>
                  <a:pt x="336" y="19"/>
                  <a:pt x="347" y="30"/>
                  <a:pt x="347" y="43"/>
                </a:cubicBezTo>
                <a:cubicBezTo>
                  <a:pt x="347" y="169"/>
                  <a:pt x="347" y="169"/>
                  <a:pt x="347" y="169"/>
                </a:cubicBezTo>
                <a:cubicBezTo>
                  <a:pt x="347" y="183"/>
                  <a:pt x="336" y="193"/>
                  <a:pt x="323" y="193"/>
                </a:cubicBezTo>
                <a:lnTo>
                  <a:pt x="46" y="193"/>
                </a:lnTo>
                <a:close/>
                <a:moveTo>
                  <a:pt x="276" y="268"/>
                </a:moveTo>
                <a:cubicBezTo>
                  <a:pt x="226" y="268"/>
                  <a:pt x="226" y="268"/>
                  <a:pt x="226" y="268"/>
                </a:cubicBezTo>
                <a:cubicBezTo>
                  <a:pt x="223" y="268"/>
                  <a:pt x="220" y="266"/>
                  <a:pt x="220" y="262"/>
                </a:cubicBezTo>
                <a:cubicBezTo>
                  <a:pt x="220" y="259"/>
                  <a:pt x="223" y="257"/>
                  <a:pt x="226" y="257"/>
                </a:cubicBezTo>
                <a:cubicBezTo>
                  <a:pt x="276" y="257"/>
                  <a:pt x="276" y="257"/>
                  <a:pt x="276" y="257"/>
                </a:cubicBezTo>
                <a:cubicBezTo>
                  <a:pt x="279" y="257"/>
                  <a:pt x="281" y="259"/>
                  <a:pt x="281" y="262"/>
                </a:cubicBezTo>
                <a:cubicBezTo>
                  <a:pt x="281" y="266"/>
                  <a:pt x="279" y="268"/>
                  <a:pt x="276" y="268"/>
                </a:cubicBezTo>
                <a:close/>
              </a:path>
            </a:pathLst>
          </a:custGeom>
          <a:solidFill>
            <a:schemeClr val="bg1"/>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 name="Freeform 34"/>
          <p:cNvSpPr>
            <a:spLocks noEditPoints="1"/>
          </p:cNvSpPr>
          <p:nvPr/>
        </p:nvSpPr>
        <p:spPr>
          <a:xfrm>
            <a:off x="5219701" y="2113035"/>
            <a:ext cx="417513" cy="655638"/>
          </a:xfrm>
          <a:custGeom>
            <a:avLst/>
            <a:gdLst/>
            <a:ahLst/>
            <a:cxnLst>
              <a:cxn ang="0">
                <a:pos x="159498" y="27985"/>
              </a:cxn>
              <a:cxn ang="0">
                <a:pos x="173489" y="142726"/>
              </a:cxn>
              <a:cxn ang="0">
                <a:pos x="142709" y="181906"/>
              </a:cxn>
              <a:cxn ang="0">
                <a:pos x="153901" y="181906"/>
              </a:cxn>
              <a:cxn ang="0">
                <a:pos x="159498" y="204294"/>
              </a:cxn>
              <a:cxn ang="0">
                <a:pos x="156700" y="221085"/>
              </a:cxn>
              <a:cxn ang="0">
                <a:pos x="159498" y="240675"/>
              </a:cxn>
              <a:cxn ang="0">
                <a:pos x="153901" y="260265"/>
              </a:cxn>
              <a:cxn ang="0">
                <a:pos x="41973" y="271459"/>
              </a:cxn>
              <a:cxn ang="0">
                <a:pos x="33579" y="263063"/>
              </a:cxn>
              <a:cxn ang="0">
                <a:pos x="33579" y="232279"/>
              </a:cxn>
              <a:cxn ang="0">
                <a:pos x="33579" y="229481"/>
              </a:cxn>
              <a:cxn ang="0">
                <a:pos x="33579" y="198697"/>
              </a:cxn>
              <a:cxn ang="0">
                <a:pos x="39175" y="193100"/>
              </a:cxn>
              <a:cxn ang="0">
                <a:pos x="44771" y="173510"/>
              </a:cxn>
              <a:cxn ang="0">
                <a:pos x="0" y="95151"/>
              </a:cxn>
              <a:cxn ang="0">
                <a:pos x="92341" y="0"/>
              </a:cxn>
              <a:cxn ang="0">
                <a:pos x="78350" y="111942"/>
              </a:cxn>
              <a:cxn ang="0">
                <a:pos x="83946" y="109143"/>
              </a:cxn>
              <a:cxn ang="0">
                <a:pos x="92341" y="114740"/>
              </a:cxn>
              <a:cxn ang="0">
                <a:pos x="100736" y="109143"/>
              </a:cxn>
              <a:cxn ang="0">
                <a:pos x="109130" y="114740"/>
              </a:cxn>
              <a:cxn ang="0">
                <a:pos x="120323" y="106345"/>
              </a:cxn>
              <a:cxn ang="0">
                <a:pos x="109130" y="142726"/>
              </a:cxn>
              <a:cxn ang="0">
                <a:pos x="123121" y="184704"/>
              </a:cxn>
              <a:cxn ang="0">
                <a:pos x="123121" y="162316"/>
              </a:cxn>
              <a:cxn ang="0">
                <a:pos x="156700" y="131532"/>
              </a:cxn>
              <a:cxn ang="0">
                <a:pos x="145507" y="41978"/>
              </a:cxn>
              <a:cxn ang="0">
                <a:pos x="39175" y="41978"/>
              </a:cxn>
              <a:cxn ang="0">
                <a:pos x="30780" y="131532"/>
              </a:cxn>
              <a:cxn ang="0">
                <a:pos x="64359" y="162316"/>
              </a:cxn>
              <a:cxn ang="0">
                <a:pos x="64359" y="187503"/>
              </a:cxn>
              <a:cxn ang="0">
                <a:pos x="81148" y="142726"/>
              </a:cxn>
              <a:cxn ang="0">
                <a:pos x="69955" y="106345"/>
              </a:cxn>
              <a:cxn ang="0">
                <a:pos x="111928" y="117539"/>
              </a:cxn>
              <a:cxn ang="0">
                <a:pos x="100736" y="114740"/>
              </a:cxn>
              <a:cxn ang="0">
                <a:pos x="83946" y="114740"/>
              </a:cxn>
              <a:cxn ang="0">
                <a:pos x="75552" y="117539"/>
              </a:cxn>
              <a:cxn ang="0">
                <a:pos x="89543" y="139927"/>
              </a:cxn>
              <a:cxn ang="0">
                <a:pos x="89543" y="187503"/>
              </a:cxn>
              <a:cxn ang="0">
                <a:pos x="97937" y="142726"/>
              </a:cxn>
              <a:cxn ang="0">
                <a:pos x="97937" y="139927"/>
              </a:cxn>
              <a:cxn ang="0">
                <a:pos x="120323" y="268661"/>
              </a:cxn>
              <a:cxn ang="0">
                <a:pos x="95139" y="296646"/>
              </a:cxn>
              <a:cxn ang="0">
                <a:pos x="120323" y="268661"/>
              </a:cxn>
              <a:cxn ang="0">
                <a:pos x="47570" y="246272"/>
              </a:cxn>
              <a:cxn ang="0">
                <a:pos x="47570" y="249071"/>
              </a:cxn>
              <a:cxn ang="0">
                <a:pos x="139910" y="240675"/>
              </a:cxn>
              <a:cxn ang="0">
                <a:pos x="139910" y="204294"/>
              </a:cxn>
              <a:cxn ang="0">
                <a:pos x="47570" y="212690"/>
              </a:cxn>
              <a:cxn ang="0">
                <a:pos x="139910" y="207092"/>
              </a:cxn>
              <a:cxn ang="0">
                <a:pos x="139910" y="204294"/>
              </a:cxn>
            </a:cxnLst>
            <a:rect l="0" t="0" r="0" b="0"/>
            <a:pathLst>
              <a:path w="67" h="106">
                <a:moveTo>
                  <a:pt x="33" y="0"/>
                </a:moveTo>
                <a:cubicBezTo>
                  <a:pt x="43" y="0"/>
                  <a:pt x="51" y="4"/>
                  <a:pt x="57" y="10"/>
                </a:cubicBezTo>
                <a:cubicBezTo>
                  <a:pt x="63" y="16"/>
                  <a:pt x="67" y="24"/>
                  <a:pt x="67" y="34"/>
                </a:cubicBezTo>
                <a:cubicBezTo>
                  <a:pt x="67" y="40"/>
                  <a:pt x="65" y="46"/>
                  <a:pt x="62" y="51"/>
                </a:cubicBezTo>
                <a:cubicBezTo>
                  <a:pt x="59" y="55"/>
                  <a:pt x="56" y="59"/>
                  <a:pt x="51" y="62"/>
                </a:cubicBezTo>
                <a:cubicBezTo>
                  <a:pt x="51" y="65"/>
                  <a:pt x="51" y="65"/>
                  <a:pt x="51" y="65"/>
                </a:cubicBezTo>
                <a:cubicBezTo>
                  <a:pt x="52" y="65"/>
                  <a:pt x="52" y="65"/>
                  <a:pt x="52" y="65"/>
                </a:cubicBezTo>
                <a:cubicBezTo>
                  <a:pt x="55" y="65"/>
                  <a:pt x="55" y="65"/>
                  <a:pt x="55" y="65"/>
                </a:cubicBezTo>
                <a:cubicBezTo>
                  <a:pt x="56" y="67"/>
                  <a:pt x="56" y="67"/>
                  <a:pt x="56" y="67"/>
                </a:cubicBezTo>
                <a:cubicBezTo>
                  <a:pt x="57" y="69"/>
                  <a:pt x="57" y="71"/>
                  <a:pt x="57" y="73"/>
                </a:cubicBezTo>
                <a:cubicBezTo>
                  <a:pt x="57" y="75"/>
                  <a:pt x="57" y="77"/>
                  <a:pt x="56" y="79"/>
                </a:cubicBezTo>
                <a:cubicBezTo>
                  <a:pt x="56" y="79"/>
                  <a:pt x="56" y="79"/>
                  <a:pt x="56" y="79"/>
                </a:cubicBezTo>
                <a:cubicBezTo>
                  <a:pt x="56" y="80"/>
                  <a:pt x="56" y="80"/>
                  <a:pt x="56" y="80"/>
                </a:cubicBezTo>
                <a:cubicBezTo>
                  <a:pt x="57" y="82"/>
                  <a:pt x="57" y="84"/>
                  <a:pt x="57" y="86"/>
                </a:cubicBezTo>
                <a:cubicBezTo>
                  <a:pt x="57" y="88"/>
                  <a:pt x="57" y="89"/>
                  <a:pt x="56" y="91"/>
                </a:cubicBezTo>
                <a:cubicBezTo>
                  <a:pt x="55" y="93"/>
                  <a:pt x="55" y="93"/>
                  <a:pt x="55" y="93"/>
                </a:cubicBezTo>
                <a:cubicBezTo>
                  <a:pt x="53" y="93"/>
                  <a:pt x="53" y="93"/>
                  <a:pt x="53" y="93"/>
                </a:cubicBezTo>
                <a:cubicBezTo>
                  <a:pt x="15" y="97"/>
                  <a:pt x="15" y="97"/>
                  <a:pt x="15" y="97"/>
                </a:cubicBezTo>
                <a:cubicBezTo>
                  <a:pt x="12" y="97"/>
                  <a:pt x="12" y="97"/>
                  <a:pt x="12" y="97"/>
                </a:cubicBezTo>
                <a:cubicBezTo>
                  <a:pt x="12" y="94"/>
                  <a:pt x="12" y="94"/>
                  <a:pt x="12" y="94"/>
                </a:cubicBezTo>
                <a:cubicBezTo>
                  <a:pt x="11" y="93"/>
                  <a:pt x="10" y="91"/>
                  <a:pt x="10" y="89"/>
                </a:cubicBezTo>
                <a:cubicBezTo>
                  <a:pt x="10" y="87"/>
                  <a:pt x="11" y="85"/>
                  <a:pt x="12" y="83"/>
                </a:cubicBezTo>
                <a:cubicBezTo>
                  <a:pt x="12" y="83"/>
                  <a:pt x="12" y="83"/>
                  <a:pt x="12" y="83"/>
                </a:cubicBezTo>
                <a:cubicBezTo>
                  <a:pt x="12" y="82"/>
                  <a:pt x="12" y="82"/>
                  <a:pt x="12" y="82"/>
                </a:cubicBezTo>
                <a:cubicBezTo>
                  <a:pt x="11" y="80"/>
                  <a:pt x="10" y="79"/>
                  <a:pt x="10" y="77"/>
                </a:cubicBezTo>
                <a:cubicBezTo>
                  <a:pt x="10" y="75"/>
                  <a:pt x="11" y="73"/>
                  <a:pt x="12" y="71"/>
                </a:cubicBezTo>
                <a:cubicBezTo>
                  <a:pt x="13" y="69"/>
                  <a:pt x="13" y="69"/>
                  <a:pt x="13" y="69"/>
                </a:cubicBezTo>
                <a:cubicBezTo>
                  <a:pt x="14" y="69"/>
                  <a:pt x="14" y="69"/>
                  <a:pt x="14" y="69"/>
                </a:cubicBezTo>
                <a:cubicBezTo>
                  <a:pt x="16" y="69"/>
                  <a:pt x="16" y="69"/>
                  <a:pt x="16" y="69"/>
                </a:cubicBezTo>
                <a:cubicBezTo>
                  <a:pt x="16" y="62"/>
                  <a:pt x="16" y="62"/>
                  <a:pt x="16" y="62"/>
                </a:cubicBezTo>
                <a:cubicBezTo>
                  <a:pt x="11" y="60"/>
                  <a:pt x="7" y="56"/>
                  <a:pt x="5" y="51"/>
                </a:cubicBezTo>
                <a:cubicBezTo>
                  <a:pt x="1" y="46"/>
                  <a:pt x="0" y="40"/>
                  <a:pt x="0" y="34"/>
                </a:cubicBezTo>
                <a:cubicBezTo>
                  <a:pt x="0" y="24"/>
                  <a:pt x="3" y="16"/>
                  <a:pt x="10" y="10"/>
                </a:cubicBezTo>
                <a:cubicBezTo>
                  <a:pt x="16" y="4"/>
                  <a:pt x="24" y="0"/>
                  <a:pt x="33" y="0"/>
                </a:cubicBezTo>
                <a:close/>
                <a:moveTo>
                  <a:pt x="26" y="40"/>
                </a:moveTo>
                <a:cubicBezTo>
                  <a:pt x="26" y="40"/>
                  <a:pt x="27" y="40"/>
                  <a:pt x="28" y="40"/>
                </a:cubicBezTo>
                <a:cubicBezTo>
                  <a:pt x="28" y="40"/>
                  <a:pt x="29" y="40"/>
                  <a:pt x="30" y="40"/>
                </a:cubicBezTo>
                <a:cubicBezTo>
                  <a:pt x="30" y="39"/>
                  <a:pt x="30" y="39"/>
                  <a:pt x="30" y="39"/>
                </a:cubicBezTo>
                <a:cubicBezTo>
                  <a:pt x="31" y="40"/>
                  <a:pt x="31" y="40"/>
                  <a:pt x="31" y="40"/>
                </a:cubicBezTo>
                <a:cubicBezTo>
                  <a:pt x="32" y="40"/>
                  <a:pt x="32" y="41"/>
                  <a:pt x="33" y="41"/>
                </a:cubicBezTo>
                <a:cubicBezTo>
                  <a:pt x="34" y="41"/>
                  <a:pt x="35" y="40"/>
                  <a:pt x="35" y="40"/>
                </a:cubicBezTo>
                <a:cubicBezTo>
                  <a:pt x="36" y="39"/>
                  <a:pt x="36" y="39"/>
                  <a:pt x="36" y="39"/>
                </a:cubicBezTo>
                <a:cubicBezTo>
                  <a:pt x="36" y="40"/>
                  <a:pt x="36" y="40"/>
                  <a:pt x="36" y="40"/>
                </a:cubicBezTo>
                <a:cubicBezTo>
                  <a:pt x="37" y="41"/>
                  <a:pt x="38" y="41"/>
                  <a:pt x="39" y="41"/>
                </a:cubicBezTo>
                <a:cubicBezTo>
                  <a:pt x="40" y="41"/>
                  <a:pt x="41" y="40"/>
                  <a:pt x="42" y="40"/>
                </a:cubicBezTo>
                <a:cubicBezTo>
                  <a:pt x="43" y="38"/>
                  <a:pt x="43" y="38"/>
                  <a:pt x="43" y="38"/>
                </a:cubicBezTo>
                <a:cubicBezTo>
                  <a:pt x="46" y="40"/>
                  <a:pt x="46" y="40"/>
                  <a:pt x="46" y="40"/>
                </a:cubicBezTo>
                <a:cubicBezTo>
                  <a:pt x="39" y="51"/>
                  <a:pt x="39" y="51"/>
                  <a:pt x="39" y="51"/>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1"/>
                  <a:pt x="56" y="47"/>
                </a:cubicBezTo>
                <a:cubicBezTo>
                  <a:pt x="58" y="43"/>
                  <a:pt x="60" y="39"/>
                  <a:pt x="60" y="34"/>
                </a:cubicBezTo>
                <a:cubicBezTo>
                  <a:pt x="60" y="26"/>
                  <a:pt x="57" y="20"/>
                  <a:pt x="52" y="15"/>
                </a:cubicBezTo>
                <a:cubicBezTo>
                  <a:pt x="47" y="10"/>
                  <a:pt x="41" y="7"/>
                  <a:pt x="33" y="7"/>
                </a:cubicBezTo>
                <a:cubicBezTo>
                  <a:pt x="26" y="7"/>
                  <a:pt x="19" y="10"/>
                  <a:pt x="14" y="15"/>
                </a:cubicBezTo>
                <a:cubicBezTo>
                  <a:pt x="10" y="20"/>
                  <a:pt x="7" y="26"/>
                  <a:pt x="7" y="34"/>
                </a:cubicBezTo>
                <a:cubicBezTo>
                  <a:pt x="7" y="39"/>
                  <a:pt x="8" y="43"/>
                  <a:pt x="11" y="47"/>
                </a:cubicBezTo>
                <a:cubicBezTo>
                  <a:pt x="13" y="52"/>
                  <a:pt x="17" y="55"/>
                  <a:pt x="21" y="57"/>
                </a:cubicBezTo>
                <a:cubicBezTo>
                  <a:pt x="23" y="58"/>
                  <a:pt x="23" y="58"/>
                  <a:pt x="23" y="58"/>
                </a:cubicBezTo>
                <a:cubicBezTo>
                  <a:pt x="23" y="60"/>
                  <a:pt x="23" y="60"/>
                  <a:pt x="23" y="60"/>
                </a:cubicBezTo>
                <a:cubicBezTo>
                  <a:pt x="23" y="67"/>
                  <a:pt x="23" y="67"/>
                  <a:pt x="23" y="67"/>
                </a:cubicBezTo>
                <a:cubicBezTo>
                  <a:pt x="29" y="67"/>
                  <a:pt x="29" y="67"/>
                  <a:pt x="29" y="67"/>
                </a:cubicBezTo>
                <a:cubicBezTo>
                  <a:pt x="29" y="51"/>
                  <a:pt x="29" y="51"/>
                  <a:pt x="29" y="51"/>
                </a:cubicBezTo>
                <a:cubicBezTo>
                  <a:pt x="22" y="40"/>
                  <a:pt x="22" y="40"/>
                  <a:pt x="22" y="40"/>
                </a:cubicBezTo>
                <a:cubicBezTo>
                  <a:pt x="25" y="38"/>
                  <a:pt x="25" y="38"/>
                  <a:pt x="25" y="38"/>
                </a:cubicBezTo>
                <a:cubicBezTo>
                  <a:pt x="26" y="40"/>
                  <a:pt x="26" y="40"/>
                  <a:pt x="26" y="40"/>
                </a:cubicBezTo>
                <a:close/>
                <a:moveTo>
                  <a:pt x="40" y="42"/>
                </a:moveTo>
                <a:cubicBezTo>
                  <a:pt x="40" y="42"/>
                  <a:pt x="40" y="42"/>
                  <a:pt x="39" y="42"/>
                </a:cubicBezTo>
                <a:cubicBezTo>
                  <a:pt x="38" y="43"/>
                  <a:pt x="37" y="42"/>
                  <a:pt x="36" y="41"/>
                </a:cubicBezTo>
                <a:cubicBezTo>
                  <a:pt x="35" y="42"/>
                  <a:pt x="34" y="43"/>
                  <a:pt x="33" y="42"/>
                </a:cubicBezTo>
                <a:cubicBezTo>
                  <a:pt x="32" y="42"/>
                  <a:pt x="31" y="42"/>
                  <a:pt x="30" y="41"/>
                </a:cubicBezTo>
                <a:cubicBezTo>
                  <a:pt x="29" y="42"/>
                  <a:pt x="28" y="42"/>
                  <a:pt x="28" y="42"/>
                </a:cubicBezTo>
                <a:cubicBezTo>
                  <a:pt x="27" y="42"/>
                  <a:pt x="27" y="42"/>
                  <a:pt x="27" y="42"/>
                </a:cubicBezTo>
                <a:cubicBezTo>
                  <a:pt x="32" y="50"/>
                  <a:pt x="32" y="50"/>
                  <a:pt x="32" y="50"/>
                </a:cubicBezTo>
                <a:cubicBezTo>
                  <a:pt x="32" y="50"/>
                  <a:pt x="32" y="50"/>
                  <a:pt x="32" y="50"/>
                </a:cubicBezTo>
                <a:cubicBezTo>
                  <a:pt x="32" y="51"/>
                  <a:pt x="32" y="51"/>
                  <a:pt x="32" y="51"/>
                </a:cubicBezTo>
                <a:cubicBezTo>
                  <a:pt x="32" y="67"/>
                  <a:pt x="32" y="67"/>
                  <a:pt x="32" y="67"/>
                </a:cubicBezTo>
                <a:cubicBezTo>
                  <a:pt x="35" y="67"/>
                  <a:pt x="35" y="67"/>
                  <a:pt x="35" y="67"/>
                </a:cubicBezTo>
                <a:cubicBezTo>
                  <a:pt x="35" y="51"/>
                  <a:pt x="35" y="51"/>
                  <a:pt x="35" y="51"/>
                </a:cubicBezTo>
                <a:cubicBezTo>
                  <a:pt x="35" y="50"/>
                  <a:pt x="35" y="50"/>
                  <a:pt x="35" y="50"/>
                </a:cubicBezTo>
                <a:cubicBezTo>
                  <a:pt x="35" y="50"/>
                  <a:pt x="35" y="50"/>
                  <a:pt x="35" y="50"/>
                </a:cubicBezTo>
                <a:cubicBezTo>
                  <a:pt x="40" y="42"/>
                  <a:pt x="40" y="42"/>
                  <a:pt x="40" y="42"/>
                </a:cubicBezTo>
                <a:close/>
                <a:moveTo>
                  <a:pt x="43" y="96"/>
                </a:moveTo>
                <a:cubicBezTo>
                  <a:pt x="24" y="98"/>
                  <a:pt x="24" y="98"/>
                  <a:pt x="24" y="98"/>
                </a:cubicBezTo>
                <a:cubicBezTo>
                  <a:pt x="25" y="103"/>
                  <a:pt x="29" y="106"/>
                  <a:pt x="34" y="106"/>
                </a:cubicBezTo>
                <a:cubicBezTo>
                  <a:pt x="39" y="106"/>
                  <a:pt x="43" y="102"/>
                  <a:pt x="43" y="97"/>
                </a:cubicBezTo>
                <a:cubicBezTo>
                  <a:pt x="43" y="96"/>
                  <a:pt x="43" y="96"/>
                  <a:pt x="43" y="96"/>
                </a:cubicBezTo>
                <a:close/>
                <a:moveTo>
                  <a:pt x="50" y="85"/>
                </a:moveTo>
                <a:cubicBezTo>
                  <a:pt x="17" y="88"/>
                  <a:pt x="17" y="88"/>
                  <a:pt x="17" y="88"/>
                </a:cubicBezTo>
                <a:cubicBezTo>
                  <a:pt x="17" y="88"/>
                  <a:pt x="17" y="89"/>
                  <a:pt x="17" y="89"/>
                </a:cubicBezTo>
                <a:cubicBezTo>
                  <a:pt x="17" y="89"/>
                  <a:pt x="17" y="89"/>
                  <a:pt x="17" y="89"/>
                </a:cubicBezTo>
                <a:cubicBezTo>
                  <a:pt x="50" y="87"/>
                  <a:pt x="50" y="87"/>
                  <a:pt x="50" y="87"/>
                </a:cubicBezTo>
                <a:cubicBezTo>
                  <a:pt x="50" y="86"/>
                  <a:pt x="50" y="86"/>
                  <a:pt x="50" y="86"/>
                </a:cubicBezTo>
                <a:cubicBezTo>
                  <a:pt x="50" y="85"/>
                  <a:pt x="50" y="85"/>
                  <a:pt x="50" y="85"/>
                </a:cubicBezTo>
                <a:close/>
                <a:moveTo>
                  <a:pt x="50" y="73"/>
                </a:moveTo>
                <a:cubicBezTo>
                  <a:pt x="17" y="75"/>
                  <a:pt x="17" y="75"/>
                  <a:pt x="17" y="75"/>
                </a:cubicBezTo>
                <a:cubicBezTo>
                  <a:pt x="17" y="76"/>
                  <a:pt x="17" y="76"/>
                  <a:pt x="17" y="76"/>
                </a:cubicBezTo>
                <a:cubicBezTo>
                  <a:pt x="17" y="77"/>
                  <a:pt x="17" y="77"/>
                  <a:pt x="17" y="77"/>
                </a:cubicBezTo>
                <a:cubicBezTo>
                  <a:pt x="50" y="74"/>
                  <a:pt x="50" y="74"/>
                  <a:pt x="50" y="74"/>
                </a:cubicBezTo>
                <a:cubicBezTo>
                  <a:pt x="50" y="74"/>
                  <a:pt x="50" y="73"/>
                  <a:pt x="50" y="73"/>
                </a:cubicBezTo>
                <a:cubicBezTo>
                  <a:pt x="50" y="73"/>
                  <a:pt x="50" y="73"/>
                  <a:pt x="50" y="73"/>
                </a:cubicBezTo>
                <a:close/>
              </a:path>
            </a:pathLst>
          </a:custGeom>
          <a:solidFill>
            <a:schemeClr val="bg1"/>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 name="Freeform 41"/>
          <p:cNvSpPr>
            <a:spLocks noEditPoints="1"/>
          </p:cNvSpPr>
          <p:nvPr/>
        </p:nvSpPr>
        <p:spPr>
          <a:xfrm>
            <a:off x="7461252" y="2369965"/>
            <a:ext cx="608012" cy="450850"/>
          </a:xfrm>
          <a:custGeom>
            <a:avLst/>
            <a:gdLst/>
            <a:ahLst/>
            <a:cxnLst>
              <a:cxn ang="0">
                <a:pos x="145735" y="39401"/>
              </a:cxn>
              <a:cxn ang="0">
                <a:pos x="235418" y="129460"/>
              </a:cxn>
              <a:cxn ang="0">
                <a:pos x="235418" y="140717"/>
              </a:cxn>
              <a:cxn ang="0">
                <a:pos x="201787" y="151975"/>
              </a:cxn>
              <a:cxn ang="0">
                <a:pos x="170959" y="154789"/>
              </a:cxn>
              <a:cxn ang="0">
                <a:pos x="156946" y="146346"/>
              </a:cxn>
              <a:cxn ang="0">
                <a:pos x="137327" y="146346"/>
              </a:cxn>
              <a:cxn ang="0">
                <a:pos x="120512" y="163232"/>
              </a:cxn>
              <a:cxn ang="0">
                <a:pos x="120512" y="163232"/>
              </a:cxn>
              <a:cxn ang="0">
                <a:pos x="137327" y="180118"/>
              </a:cxn>
              <a:cxn ang="0">
                <a:pos x="156946" y="180118"/>
              </a:cxn>
              <a:cxn ang="0">
                <a:pos x="170959" y="168861"/>
              </a:cxn>
              <a:cxn ang="0">
                <a:pos x="204590" y="166046"/>
              </a:cxn>
              <a:cxn ang="0">
                <a:pos x="229813" y="157603"/>
              </a:cxn>
              <a:cxn ang="0">
                <a:pos x="145735" y="219519"/>
              </a:cxn>
              <a:cxn ang="0">
                <a:pos x="56052" y="129460"/>
              </a:cxn>
              <a:cxn ang="0">
                <a:pos x="145735" y="39401"/>
              </a:cxn>
              <a:cxn ang="0">
                <a:pos x="145735" y="0"/>
              </a:cxn>
              <a:cxn ang="0">
                <a:pos x="56052" y="39401"/>
              </a:cxn>
              <a:cxn ang="0">
                <a:pos x="22421" y="92873"/>
              </a:cxn>
              <a:cxn ang="0">
                <a:pos x="16816" y="92873"/>
              </a:cxn>
              <a:cxn ang="0">
                <a:pos x="0" y="112574"/>
              </a:cxn>
              <a:cxn ang="0">
                <a:pos x="0" y="143532"/>
              </a:cxn>
              <a:cxn ang="0">
                <a:pos x="16816" y="160418"/>
              </a:cxn>
              <a:cxn ang="0">
                <a:pos x="42039" y="160418"/>
              </a:cxn>
              <a:cxn ang="0">
                <a:pos x="42039" y="95688"/>
              </a:cxn>
              <a:cxn ang="0">
                <a:pos x="70065" y="53473"/>
              </a:cxn>
              <a:cxn ang="0">
                <a:pos x="145735" y="19700"/>
              </a:cxn>
              <a:cxn ang="0">
                <a:pos x="224208" y="53473"/>
              </a:cxn>
              <a:cxn ang="0">
                <a:pos x="249431" y="92873"/>
              </a:cxn>
              <a:cxn ang="0">
                <a:pos x="249431" y="160418"/>
              </a:cxn>
              <a:cxn ang="0">
                <a:pos x="274655" y="160418"/>
              </a:cxn>
              <a:cxn ang="0">
                <a:pos x="294273" y="143532"/>
              </a:cxn>
              <a:cxn ang="0">
                <a:pos x="294273" y="112574"/>
              </a:cxn>
              <a:cxn ang="0">
                <a:pos x="274655" y="92873"/>
              </a:cxn>
              <a:cxn ang="0">
                <a:pos x="269050" y="92873"/>
              </a:cxn>
              <a:cxn ang="0">
                <a:pos x="238221" y="39401"/>
              </a:cxn>
              <a:cxn ang="0">
                <a:pos x="145735" y="0"/>
              </a:cxn>
            </a:cxnLst>
            <a:rect l="0" t="0" r="0" b="0"/>
            <a:pathLst>
              <a:path w="105" h="78">
                <a:moveTo>
                  <a:pt x="52" y="14"/>
                </a:moveTo>
                <a:cubicBezTo>
                  <a:pt x="70" y="14"/>
                  <a:pt x="84" y="29"/>
                  <a:pt x="84" y="46"/>
                </a:cubicBezTo>
                <a:cubicBezTo>
                  <a:pt x="84" y="47"/>
                  <a:pt x="84" y="49"/>
                  <a:pt x="84" y="50"/>
                </a:cubicBezTo>
                <a:cubicBezTo>
                  <a:pt x="80" y="51"/>
                  <a:pt x="76" y="53"/>
                  <a:pt x="72" y="54"/>
                </a:cubicBezTo>
                <a:cubicBezTo>
                  <a:pt x="68" y="55"/>
                  <a:pt x="65" y="55"/>
                  <a:pt x="61" y="55"/>
                </a:cubicBezTo>
                <a:cubicBezTo>
                  <a:pt x="60" y="54"/>
                  <a:pt x="58" y="52"/>
                  <a:pt x="56" y="52"/>
                </a:cubicBezTo>
                <a:cubicBezTo>
                  <a:pt x="49" y="52"/>
                  <a:pt x="49" y="52"/>
                  <a:pt x="49" y="52"/>
                </a:cubicBezTo>
                <a:cubicBezTo>
                  <a:pt x="46" y="52"/>
                  <a:pt x="43" y="55"/>
                  <a:pt x="43" y="58"/>
                </a:cubicBezTo>
                <a:cubicBezTo>
                  <a:pt x="43" y="58"/>
                  <a:pt x="43" y="58"/>
                  <a:pt x="43" y="58"/>
                </a:cubicBezTo>
                <a:cubicBezTo>
                  <a:pt x="43" y="61"/>
                  <a:pt x="46" y="64"/>
                  <a:pt x="49" y="64"/>
                </a:cubicBezTo>
                <a:cubicBezTo>
                  <a:pt x="56" y="64"/>
                  <a:pt x="56" y="64"/>
                  <a:pt x="56" y="64"/>
                </a:cubicBezTo>
                <a:cubicBezTo>
                  <a:pt x="58" y="64"/>
                  <a:pt x="60" y="62"/>
                  <a:pt x="61" y="60"/>
                </a:cubicBezTo>
                <a:cubicBezTo>
                  <a:pt x="65" y="60"/>
                  <a:pt x="69" y="59"/>
                  <a:pt x="73" y="59"/>
                </a:cubicBezTo>
                <a:cubicBezTo>
                  <a:pt x="76" y="58"/>
                  <a:pt x="79" y="57"/>
                  <a:pt x="82" y="56"/>
                </a:cubicBezTo>
                <a:cubicBezTo>
                  <a:pt x="78" y="69"/>
                  <a:pt x="66" y="78"/>
                  <a:pt x="52" y="78"/>
                </a:cubicBezTo>
                <a:cubicBezTo>
                  <a:pt x="34" y="78"/>
                  <a:pt x="20" y="64"/>
                  <a:pt x="20" y="46"/>
                </a:cubicBezTo>
                <a:cubicBezTo>
                  <a:pt x="20" y="29"/>
                  <a:pt x="34" y="14"/>
                  <a:pt x="52" y="14"/>
                </a:cubicBezTo>
                <a:close/>
                <a:moveTo>
                  <a:pt x="52" y="0"/>
                </a:moveTo>
                <a:cubicBezTo>
                  <a:pt x="39" y="0"/>
                  <a:pt x="28" y="5"/>
                  <a:pt x="20" y="14"/>
                </a:cubicBezTo>
                <a:cubicBezTo>
                  <a:pt x="14" y="19"/>
                  <a:pt x="10" y="26"/>
                  <a:pt x="8" y="33"/>
                </a:cubicBezTo>
                <a:cubicBezTo>
                  <a:pt x="6" y="33"/>
                  <a:pt x="6" y="33"/>
                  <a:pt x="6" y="33"/>
                </a:cubicBezTo>
                <a:cubicBezTo>
                  <a:pt x="3" y="33"/>
                  <a:pt x="0" y="36"/>
                  <a:pt x="0" y="40"/>
                </a:cubicBezTo>
                <a:cubicBezTo>
                  <a:pt x="0" y="51"/>
                  <a:pt x="0" y="51"/>
                  <a:pt x="0" y="51"/>
                </a:cubicBezTo>
                <a:cubicBezTo>
                  <a:pt x="0" y="54"/>
                  <a:pt x="3" y="57"/>
                  <a:pt x="6" y="57"/>
                </a:cubicBezTo>
                <a:cubicBezTo>
                  <a:pt x="15" y="57"/>
                  <a:pt x="15" y="57"/>
                  <a:pt x="15" y="57"/>
                </a:cubicBezTo>
                <a:cubicBezTo>
                  <a:pt x="15" y="34"/>
                  <a:pt x="15" y="34"/>
                  <a:pt x="15" y="34"/>
                </a:cubicBezTo>
                <a:cubicBezTo>
                  <a:pt x="17" y="28"/>
                  <a:pt x="20" y="23"/>
                  <a:pt x="25" y="19"/>
                </a:cubicBezTo>
                <a:cubicBezTo>
                  <a:pt x="32" y="12"/>
                  <a:pt x="41" y="7"/>
                  <a:pt x="52" y="7"/>
                </a:cubicBezTo>
                <a:cubicBezTo>
                  <a:pt x="63" y="7"/>
                  <a:pt x="73" y="12"/>
                  <a:pt x="80" y="19"/>
                </a:cubicBezTo>
                <a:cubicBezTo>
                  <a:pt x="84" y="23"/>
                  <a:pt x="87" y="28"/>
                  <a:pt x="89" y="33"/>
                </a:cubicBezTo>
                <a:cubicBezTo>
                  <a:pt x="89" y="57"/>
                  <a:pt x="89" y="57"/>
                  <a:pt x="89" y="57"/>
                </a:cubicBezTo>
                <a:cubicBezTo>
                  <a:pt x="98" y="57"/>
                  <a:pt x="98" y="57"/>
                  <a:pt x="98" y="57"/>
                </a:cubicBezTo>
                <a:cubicBezTo>
                  <a:pt x="102" y="57"/>
                  <a:pt x="105" y="54"/>
                  <a:pt x="105" y="51"/>
                </a:cubicBezTo>
                <a:cubicBezTo>
                  <a:pt x="105" y="40"/>
                  <a:pt x="105" y="40"/>
                  <a:pt x="105" y="40"/>
                </a:cubicBezTo>
                <a:cubicBezTo>
                  <a:pt x="105" y="36"/>
                  <a:pt x="102" y="33"/>
                  <a:pt x="98" y="33"/>
                </a:cubicBezTo>
                <a:cubicBezTo>
                  <a:pt x="96" y="33"/>
                  <a:pt x="96" y="33"/>
                  <a:pt x="96" y="33"/>
                </a:cubicBezTo>
                <a:cubicBezTo>
                  <a:pt x="94" y="26"/>
                  <a:pt x="90" y="19"/>
                  <a:pt x="85" y="14"/>
                </a:cubicBezTo>
                <a:cubicBezTo>
                  <a:pt x="76" y="5"/>
                  <a:pt x="65" y="0"/>
                  <a:pt x="52" y="0"/>
                </a:cubicBezTo>
                <a:close/>
              </a:path>
            </a:pathLst>
          </a:custGeom>
          <a:solidFill>
            <a:schemeClr val="bg1"/>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 name="Freeform 72"/>
          <p:cNvSpPr>
            <a:spLocks noEditPoints="1"/>
          </p:cNvSpPr>
          <p:nvPr/>
        </p:nvSpPr>
        <p:spPr>
          <a:xfrm>
            <a:off x="9769474" y="1520740"/>
            <a:ext cx="539750" cy="484187"/>
          </a:xfrm>
          <a:custGeom>
            <a:avLst/>
            <a:gdLst/>
            <a:ahLst/>
            <a:cxnLst>
              <a:cxn ang="0">
                <a:pos x="97864" y="216236"/>
              </a:cxn>
              <a:cxn ang="0">
                <a:pos x="106252" y="224660"/>
              </a:cxn>
              <a:cxn ang="0">
                <a:pos x="114640" y="224660"/>
              </a:cxn>
              <a:cxn ang="0">
                <a:pos x="120233" y="221852"/>
              </a:cxn>
              <a:cxn ang="0">
                <a:pos x="125825" y="210619"/>
              </a:cxn>
              <a:cxn ang="0">
                <a:pos x="125825" y="210619"/>
              </a:cxn>
              <a:cxn ang="0">
                <a:pos x="125825" y="131988"/>
              </a:cxn>
              <a:cxn ang="0">
                <a:pos x="81087" y="146029"/>
              </a:cxn>
              <a:cxn ang="0">
                <a:pos x="0" y="146029"/>
              </a:cxn>
              <a:cxn ang="0">
                <a:pos x="120233" y="16850"/>
              </a:cxn>
              <a:cxn ang="0">
                <a:pos x="125825" y="0"/>
              </a:cxn>
              <a:cxn ang="0">
                <a:pos x="153786" y="0"/>
              </a:cxn>
              <a:cxn ang="0">
                <a:pos x="156582" y="16850"/>
              </a:cxn>
              <a:cxn ang="0">
                <a:pos x="282407" y="146029"/>
              </a:cxn>
              <a:cxn ang="0">
                <a:pos x="198524" y="146029"/>
              </a:cxn>
              <a:cxn ang="0">
                <a:pos x="156582" y="131988"/>
              </a:cxn>
              <a:cxn ang="0">
                <a:pos x="156582" y="210619"/>
              </a:cxn>
              <a:cxn ang="0">
                <a:pos x="156582" y="210619"/>
              </a:cxn>
              <a:cxn ang="0">
                <a:pos x="137009" y="247126"/>
              </a:cxn>
              <a:cxn ang="0">
                <a:pos x="117437" y="252743"/>
              </a:cxn>
              <a:cxn ang="0">
                <a:pos x="97864" y="249935"/>
              </a:cxn>
              <a:cxn ang="0">
                <a:pos x="69903" y="221852"/>
              </a:cxn>
              <a:cxn ang="0">
                <a:pos x="97864" y="216236"/>
              </a:cxn>
              <a:cxn ang="0">
                <a:pos x="198524" y="120755"/>
              </a:cxn>
              <a:cxn ang="0">
                <a:pos x="220893" y="115138"/>
              </a:cxn>
              <a:cxn ang="0">
                <a:pos x="159378" y="36507"/>
              </a:cxn>
              <a:cxn ang="0">
                <a:pos x="198524" y="120755"/>
              </a:cxn>
              <a:cxn ang="0">
                <a:pos x="27961" y="112330"/>
              </a:cxn>
              <a:cxn ang="0">
                <a:pos x="55922" y="109522"/>
              </a:cxn>
              <a:cxn ang="0">
                <a:pos x="89475" y="44932"/>
              </a:cxn>
              <a:cxn ang="0">
                <a:pos x="27961" y="112330"/>
              </a:cxn>
            </a:cxnLst>
            <a:rect l="0" t="0" r="0" b="0"/>
            <a:pathLst>
              <a:path w="101" h="90">
                <a:moveTo>
                  <a:pt x="35" y="77"/>
                </a:moveTo>
                <a:cubicBezTo>
                  <a:pt x="36" y="78"/>
                  <a:pt x="37" y="79"/>
                  <a:pt x="38" y="80"/>
                </a:cubicBezTo>
                <a:cubicBezTo>
                  <a:pt x="39" y="80"/>
                  <a:pt x="40" y="80"/>
                  <a:pt x="41" y="80"/>
                </a:cubicBezTo>
                <a:cubicBezTo>
                  <a:pt x="42" y="80"/>
                  <a:pt x="43" y="80"/>
                  <a:pt x="43" y="79"/>
                </a:cubicBezTo>
                <a:cubicBezTo>
                  <a:pt x="44" y="78"/>
                  <a:pt x="45" y="77"/>
                  <a:pt x="45" y="75"/>
                </a:cubicBezTo>
                <a:cubicBezTo>
                  <a:pt x="45" y="75"/>
                  <a:pt x="45" y="75"/>
                  <a:pt x="45" y="75"/>
                </a:cubicBezTo>
                <a:cubicBezTo>
                  <a:pt x="45" y="47"/>
                  <a:pt x="45" y="47"/>
                  <a:pt x="45" y="47"/>
                </a:cubicBezTo>
                <a:cubicBezTo>
                  <a:pt x="38" y="47"/>
                  <a:pt x="34" y="49"/>
                  <a:pt x="29" y="52"/>
                </a:cubicBezTo>
                <a:cubicBezTo>
                  <a:pt x="18" y="47"/>
                  <a:pt x="8" y="47"/>
                  <a:pt x="0" y="52"/>
                </a:cubicBezTo>
                <a:cubicBezTo>
                  <a:pt x="2" y="26"/>
                  <a:pt x="16" y="9"/>
                  <a:pt x="43" y="6"/>
                </a:cubicBezTo>
                <a:cubicBezTo>
                  <a:pt x="45" y="0"/>
                  <a:pt x="45" y="0"/>
                  <a:pt x="45" y="0"/>
                </a:cubicBezTo>
                <a:cubicBezTo>
                  <a:pt x="55" y="0"/>
                  <a:pt x="55" y="0"/>
                  <a:pt x="55" y="0"/>
                </a:cubicBezTo>
                <a:cubicBezTo>
                  <a:pt x="56" y="6"/>
                  <a:pt x="56" y="6"/>
                  <a:pt x="56" y="6"/>
                </a:cubicBezTo>
                <a:cubicBezTo>
                  <a:pt x="84" y="9"/>
                  <a:pt x="98" y="26"/>
                  <a:pt x="101" y="52"/>
                </a:cubicBezTo>
                <a:cubicBezTo>
                  <a:pt x="92" y="47"/>
                  <a:pt x="82" y="47"/>
                  <a:pt x="71" y="52"/>
                </a:cubicBezTo>
                <a:cubicBezTo>
                  <a:pt x="67" y="49"/>
                  <a:pt x="62" y="47"/>
                  <a:pt x="56" y="47"/>
                </a:cubicBezTo>
                <a:cubicBezTo>
                  <a:pt x="56" y="75"/>
                  <a:pt x="56" y="75"/>
                  <a:pt x="56" y="75"/>
                </a:cubicBezTo>
                <a:cubicBezTo>
                  <a:pt x="56" y="75"/>
                  <a:pt x="56" y="75"/>
                  <a:pt x="56" y="75"/>
                </a:cubicBezTo>
                <a:cubicBezTo>
                  <a:pt x="55" y="81"/>
                  <a:pt x="53" y="85"/>
                  <a:pt x="49" y="88"/>
                </a:cubicBezTo>
                <a:cubicBezTo>
                  <a:pt x="47" y="89"/>
                  <a:pt x="44" y="90"/>
                  <a:pt x="42" y="90"/>
                </a:cubicBezTo>
                <a:cubicBezTo>
                  <a:pt x="40" y="90"/>
                  <a:pt x="37" y="90"/>
                  <a:pt x="35" y="89"/>
                </a:cubicBezTo>
                <a:cubicBezTo>
                  <a:pt x="30" y="88"/>
                  <a:pt x="26" y="84"/>
                  <a:pt x="25" y="79"/>
                </a:cubicBezTo>
                <a:cubicBezTo>
                  <a:pt x="35" y="77"/>
                  <a:pt x="35" y="77"/>
                  <a:pt x="35" y="77"/>
                </a:cubicBezTo>
                <a:close/>
                <a:moveTo>
                  <a:pt x="71" y="43"/>
                </a:moveTo>
                <a:cubicBezTo>
                  <a:pt x="74" y="42"/>
                  <a:pt x="76" y="42"/>
                  <a:pt x="79" y="41"/>
                </a:cubicBezTo>
                <a:cubicBezTo>
                  <a:pt x="77" y="23"/>
                  <a:pt x="68" y="16"/>
                  <a:pt x="57" y="13"/>
                </a:cubicBezTo>
                <a:cubicBezTo>
                  <a:pt x="67" y="20"/>
                  <a:pt x="73" y="29"/>
                  <a:pt x="71" y="43"/>
                </a:cubicBezTo>
                <a:close/>
                <a:moveTo>
                  <a:pt x="10" y="40"/>
                </a:moveTo>
                <a:cubicBezTo>
                  <a:pt x="13" y="40"/>
                  <a:pt x="16" y="40"/>
                  <a:pt x="20" y="39"/>
                </a:cubicBezTo>
                <a:cubicBezTo>
                  <a:pt x="24" y="31"/>
                  <a:pt x="28" y="24"/>
                  <a:pt x="32" y="16"/>
                </a:cubicBezTo>
                <a:cubicBezTo>
                  <a:pt x="20" y="19"/>
                  <a:pt x="13" y="28"/>
                  <a:pt x="10" y="40"/>
                </a:cubicBezTo>
                <a:close/>
              </a:path>
            </a:pathLst>
          </a:custGeom>
          <a:solidFill>
            <a:schemeClr val="bg1"/>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 name="椭圆 21"/>
          <p:cNvSpPr/>
          <p:nvPr/>
        </p:nvSpPr>
        <p:spPr>
          <a:xfrm rot="8100000">
            <a:off x="709614" y="5919788"/>
            <a:ext cx="282575" cy="282575"/>
          </a:xfrm>
          <a:prstGeom prst="ellipse">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等线" panose="02010600030101010101" charset="-122"/>
              <a:ea typeface="等线" panose="02010600030101010101" charset="-122"/>
              <a:cs typeface="+mn-cs"/>
            </a:endParaRPr>
          </a:p>
        </p:txBody>
      </p:sp>
      <p:sp>
        <p:nvSpPr>
          <p:cNvPr id="23" name="椭圆 22"/>
          <p:cNvSpPr/>
          <p:nvPr/>
        </p:nvSpPr>
        <p:spPr>
          <a:xfrm rot="8100000">
            <a:off x="3000377" y="5919788"/>
            <a:ext cx="282575" cy="282575"/>
          </a:xfrm>
          <a:prstGeom prst="ellipse">
            <a:avLst/>
          </a:prstGeom>
          <a:solidFill>
            <a:srgbClr val="849F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等线" panose="02010600030101010101" charset="-122"/>
              <a:ea typeface="等线" panose="02010600030101010101" charset="-122"/>
              <a:cs typeface="+mn-cs"/>
            </a:endParaRPr>
          </a:p>
        </p:txBody>
      </p:sp>
      <p:sp>
        <p:nvSpPr>
          <p:cNvPr id="24" name="椭圆 23"/>
          <p:cNvSpPr/>
          <p:nvPr/>
        </p:nvSpPr>
        <p:spPr>
          <a:xfrm rot="8100000">
            <a:off x="5291139" y="5919788"/>
            <a:ext cx="282575" cy="282575"/>
          </a:xfrm>
          <a:prstGeom prst="ellipse">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等线" panose="02010600030101010101" charset="-122"/>
              <a:ea typeface="等线" panose="02010600030101010101" charset="-122"/>
              <a:cs typeface="+mn-cs"/>
            </a:endParaRPr>
          </a:p>
        </p:txBody>
      </p:sp>
      <p:sp>
        <p:nvSpPr>
          <p:cNvPr id="25" name="椭圆 24"/>
          <p:cNvSpPr/>
          <p:nvPr/>
        </p:nvSpPr>
        <p:spPr>
          <a:xfrm rot="8100000">
            <a:off x="7580314" y="5919788"/>
            <a:ext cx="282575" cy="282575"/>
          </a:xfrm>
          <a:prstGeom prst="ellipse">
            <a:avLst/>
          </a:prstGeom>
          <a:solidFill>
            <a:srgbClr val="849F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等线" panose="02010600030101010101" charset="-122"/>
              <a:ea typeface="等线" panose="02010600030101010101" charset="-122"/>
              <a:cs typeface="+mn-cs"/>
            </a:endParaRPr>
          </a:p>
        </p:txBody>
      </p:sp>
      <p:sp>
        <p:nvSpPr>
          <p:cNvPr id="26" name="椭圆 25"/>
          <p:cNvSpPr/>
          <p:nvPr/>
        </p:nvSpPr>
        <p:spPr>
          <a:xfrm rot="8100000">
            <a:off x="9871077" y="5919788"/>
            <a:ext cx="282575" cy="282575"/>
          </a:xfrm>
          <a:prstGeom prst="ellipse">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等线" panose="02010600030101010101" charset="-122"/>
              <a:ea typeface="等线" panose="02010600030101010101" charset="-122"/>
              <a:cs typeface="+mn-cs"/>
            </a:endParaRPr>
          </a:p>
        </p:txBody>
      </p:sp>
      <p:sp>
        <p:nvSpPr>
          <p:cNvPr id="27" name="文本框 20"/>
          <p:cNvSpPr txBox="1"/>
          <p:nvPr/>
        </p:nvSpPr>
        <p:spPr>
          <a:xfrm flipH="1">
            <a:off x="806452" y="4067175"/>
            <a:ext cx="1993900" cy="398780"/>
          </a:xfrm>
          <a:prstGeom prst="rect">
            <a:avLst/>
          </a:prstGeom>
          <a:noFill/>
          <a:ln w="9525">
            <a:noFill/>
          </a:ln>
          <a:effectLst>
            <a:outerShdw sx="999" sy="999" algn="ctr" rotWithShape="0">
              <a:srgbClr val="000000"/>
            </a:outerShdw>
          </a:effectLst>
        </p:spPr>
        <p:txBody>
          <a:bodyPr wrap="square" anchor="t">
            <a:spAutoFit/>
          </a:bodyPr>
          <a:lstStyle/>
          <a:p>
            <a:pPr marR="0" indent="0" algn="ctr" defTabSz="914400" fontAlgn="auto">
              <a:lnSpc>
                <a:spcPct val="100000"/>
              </a:lnSpc>
              <a:spcBef>
                <a:spcPts val="0"/>
              </a:spcBef>
              <a:spcAft>
                <a:spcPts val="0"/>
              </a:spcAft>
              <a:buClrTx/>
              <a:buSzTx/>
              <a:buFontTx/>
              <a:buNone/>
              <a:defRPr/>
            </a:pPr>
            <a:r>
              <a:rPr kumimoji="0" lang="zh-CN" altLang="en-US" sz="2000" i="0" kern="1200" cap="none" spc="0" normalizeH="0" baseline="0" noProof="0">
                <a:solidFill>
                  <a:prstClr val="black">
                    <a:lumMod val="75000"/>
                    <a:lumOff val="25000"/>
                  </a:prstClr>
                </a:solidFill>
                <a:latin typeface="微软雅黑 Light" panose="020B0502040204020203" pitchFamily="34" charset="-122"/>
                <a:ea typeface="微软雅黑 Light" panose="020B0502040204020203" pitchFamily="34" charset="-122"/>
                <a:cs typeface="+mn-cs"/>
                <a:sym typeface="Arial" panose="020B0604020202020204" pitchFamily="34" charset="0"/>
              </a:rPr>
              <a:t>状态展示</a:t>
            </a:r>
            <a:endParaRPr kumimoji="0" lang="zh-CN" altLang="en-US" sz="2000" i="0" kern="1200" cap="none" spc="0" normalizeH="0" baseline="0" noProof="0">
              <a:solidFill>
                <a:prstClr val="black">
                  <a:lumMod val="75000"/>
                  <a:lumOff val="25000"/>
                </a:prstClr>
              </a:solidFill>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29" name="文本框 20"/>
          <p:cNvSpPr txBox="1"/>
          <p:nvPr/>
        </p:nvSpPr>
        <p:spPr>
          <a:xfrm flipH="1">
            <a:off x="3140077" y="3095730"/>
            <a:ext cx="1993900" cy="398780"/>
          </a:xfrm>
          <a:prstGeom prst="rect">
            <a:avLst/>
          </a:prstGeom>
          <a:noFill/>
          <a:ln w="9525">
            <a:noFill/>
          </a:ln>
          <a:effectLst>
            <a:outerShdw sx="999" sy="999" algn="ctr" rotWithShape="0">
              <a:srgbClr val="000000"/>
            </a:outerShdw>
          </a:effectLst>
        </p:spPr>
        <p:txBody>
          <a:bodyPr wrap="square" anchor="t">
            <a:spAutoFit/>
          </a:bodyPr>
          <a:lstStyle/>
          <a:p>
            <a:pPr marR="0" indent="0" algn="ctr" defTabSz="914400" fontAlgn="auto">
              <a:lnSpc>
                <a:spcPct val="100000"/>
              </a:lnSpc>
              <a:spcBef>
                <a:spcPts val="0"/>
              </a:spcBef>
              <a:spcAft>
                <a:spcPts val="0"/>
              </a:spcAft>
              <a:buClrTx/>
              <a:buSzTx/>
              <a:buFontTx/>
              <a:buNone/>
              <a:defRPr/>
            </a:pPr>
            <a:r>
              <a:rPr kumimoji="0" lang="zh-CN" altLang="en-US" sz="2000" i="0" kern="1200" cap="none" spc="0" normalizeH="0" baseline="0" noProof="0">
                <a:solidFill>
                  <a:prstClr val="black">
                    <a:lumMod val="75000"/>
                    <a:lumOff val="25000"/>
                  </a:prstClr>
                </a:solidFill>
                <a:latin typeface="微软雅黑 Light" panose="020B0502040204020203" pitchFamily="34" charset="-122"/>
                <a:ea typeface="微软雅黑 Light" panose="020B0502040204020203" pitchFamily="34" charset="-122"/>
                <a:cs typeface="+mn-cs"/>
                <a:sym typeface="Arial" panose="020B0604020202020204" pitchFamily="34" charset="0"/>
              </a:rPr>
              <a:t>状态输入框</a:t>
            </a:r>
            <a:endParaRPr kumimoji="0" lang="zh-CN" altLang="en-US" sz="2000" i="0" kern="1200" cap="none" spc="0" normalizeH="0" baseline="0" noProof="0">
              <a:solidFill>
                <a:prstClr val="black">
                  <a:lumMod val="75000"/>
                  <a:lumOff val="25000"/>
                </a:prstClr>
              </a:solidFill>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31" name="文本框 20"/>
          <p:cNvSpPr txBox="1"/>
          <p:nvPr/>
        </p:nvSpPr>
        <p:spPr>
          <a:xfrm flipH="1">
            <a:off x="5429252" y="3187805"/>
            <a:ext cx="1993900" cy="398780"/>
          </a:xfrm>
          <a:prstGeom prst="rect">
            <a:avLst/>
          </a:prstGeom>
          <a:noFill/>
          <a:ln w="9525">
            <a:noFill/>
          </a:ln>
          <a:effectLst>
            <a:outerShdw sx="999" sy="999" algn="ctr" rotWithShape="0">
              <a:srgbClr val="000000"/>
            </a:outerShdw>
          </a:effectLst>
        </p:spPr>
        <p:txBody>
          <a:bodyPr wrap="square" anchor="t">
            <a:spAutoFit/>
          </a:bodyPr>
          <a:lstStyle/>
          <a:p>
            <a:pPr marR="0" indent="0" algn="ctr" defTabSz="914400" fontAlgn="auto">
              <a:lnSpc>
                <a:spcPct val="100000"/>
              </a:lnSpc>
              <a:spcBef>
                <a:spcPts val="0"/>
              </a:spcBef>
              <a:spcAft>
                <a:spcPts val="0"/>
              </a:spcAft>
              <a:buClrTx/>
              <a:buSzTx/>
              <a:buFontTx/>
              <a:buNone/>
              <a:defRPr/>
            </a:pPr>
            <a:r>
              <a:rPr kumimoji="0" lang="zh-CN" altLang="en-US" sz="2000" i="0" kern="1200" cap="none" spc="0" normalizeH="0" baseline="0" noProof="0">
                <a:solidFill>
                  <a:prstClr val="black">
                    <a:lumMod val="75000"/>
                    <a:lumOff val="25000"/>
                  </a:prstClr>
                </a:solidFill>
                <a:latin typeface="微软雅黑 Light" panose="020B0502040204020203" pitchFamily="34" charset="-122"/>
                <a:ea typeface="微软雅黑 Light" panose="020B0502040204020203" pitchFamily="34" charset="-122"/>
                <a:cs typeface="+mn-cs"/>
                <a:sym typeface="Arial" panose="020B0604020202020204" pitchFamily="34" charset="0"/>
              </a:rPr>
              <a:t>功能按钮</a:t>
            </a:r>
            <a:endParaRPr kumimoji="0" lang="zh-CN" altLang="en-US" sz="2000" i="0" kern="1200" cap="none" spc="0" normalizeH="0" baseline="0" noProof="0">
              <a:solidFill>
                <a:prstClr val="black">
                  <a:lumMod val="75000"/>
                  <a:lumOff val="25000"/>
                </a:prstClr>
              </a:solidFill>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33" name="文本框 20"/>
          <p:cNvSpPr txBox="1"/>
          <p:nvPr/>
        </p:nvSpPr>
        <p:spPr>
          <a:xfrm flipH="1">
            <a:off x="7921627" y="3539224"/>
            <a:ext cx="1993900" cy="398780"/>
          </a:xfrm>
          <a:prstGeom prst="rect">
            <a:avLst/>
          </a:prstGeom>
          <a:noFill/>
          <a:ln w="9525">
            <a:noFill/>
          </a:ln>
          <a:effectLst>
            <a:outerShdw sx="999" sy="999" algn="ctr" rotWithShape="0">
              <a:srgbClr val="000000"/>
            </a:outerShdw>
          </a:effectLst>
        </p:spPr>
        <p:txBody>
          <a:bodyPr wrap="square" anchor="t">
            <a:spAutoFit/>
          </a:bodyPr>
          <a:lstStyle/>
          <a:p>
            <a:pPr marR="0" indent="0" algn="ctr" defTabSz="914400" fontAlgn="auto">
              <a:lnSpc>
                <a:spcPct val="100000"/>
              </a:lnSpc>
              <a:spcBef>
                <a:spcPts val="0"/>
              </a:spcBef>
              <a:spcAft>
                <a:spcPts val="0"/>
              </a:spcAft>
              <a:buClrTx/>
              <a:buSzTx/>
              <a:buFontTx/>
              <a:buNone/>
              <a:defRPr/>
            </a:pPr>
            <a:r>
              <a:rPr kumimoji="0" lang="zh-CN" altLang="en-US" sz="2000" i="0" kern="1200" cap="none" spc="0" normalizeH="0" baseline="0" noProof="0">
                <a:solidFill>
                  <a:prstClr val="black">
                    <a:lumMod val="75000"/>
                    <a:lumOff val="25000"/>
                  </a:prstClr>
                </a:solidFill>
                <a:latin typeface="微软雅黑 Light" panose="020B0502040204020203" pitchFamily="34" charset="-122"/>
                <a:ea typeface="微软雅黑 Light" panose="020B0502040204020203" pitchFamily="34" charset="-122"/>
                <a:cs typeface="+mn-cs"/>
                <a:sym typeface="Arial" panose="020B0604020202020204" pitchFamily="34" charset="0"/>
              </a:rPr>
              <a:t>状态信息显示</a:t>
            </a:r>
            <a:endParaRPr kumimoji="0" lang="zh-CN" altLang="en-US" sz="2000" i="0" kern="1200" cap="none" spc="0" normalizeH="0" baseline="0" noProof="0">
              <a:solidFill>
                <a:prstClr val="black">
                  <a:lumMod val="75000"/>
                  <a:lumOff val="25000"/>
                </a:prstClr>
              </a:solidFill>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34" name="文本框 20"/>
          <p:cNvSpPr txBox="1"/>
          <p:nvPr/>
        </p:nvSpPr>
        <p:spPr>
          <a:xfrm flipH="1">
            <a:off x="9994902" y="2696950"/>
            <a:ext cx="1993900" cy="398780"/>
          </a:xfrm>
          <a:prstGeom prst="rect">
            <a:avLst/>
          </a:prstGeom>
          <a:noFill/>
          <a:ln w="9525">
            <a:noFill/>
          </a:ln>
          <a:effectLst>
            <a:outerShdw sx="999" sy="999" algn="ctr" rotWithShape="0">
              <a:srgbClr val="000000"/>
            </a:outerShdw>
          </a:effectLst>
        </p:spPr>
        <p:txBody>
          <a:bodyPr wrap="square" anchor="t">
            <a:spAutoFit/>
          </a:bodyPr>
          <a:lstStyle/>
          <a:p>
            <a:pPr marR="0" indent="0" algn="ctr" defTabSz="914400" fontAlgn="auto">
              <a:lnSpc>
                <a:spcPct val="100000"/>
              </a:lnSpc>
              <a:spcBef>
                <a:spcPts val="0"/>
              </a:spcBef>
              <a:spcAft>
                <a:spcPts val="0"/>
              </a:spcAft>
              <a:buClrTx/>
              <a:buSzTx/>
              <a:buFontTx/>
              <a:buNone/>
              <a:defRPr/>
            </a:pPr>
            <a:r>
              <a:rPr kumimoji="0" lang="zh-CN" altLang="en-US" sz="2000" i="0" kern="1200" cap="none" spc="0" normalizeH="0" baseline="0" noProof="0">
                <a:solidFill>
                  <a:prstClr val="black">
                    <a:lumMod val="75000"/>
                    <a:lumOff val="25000"/>
                  </a:prstClr>
                </a:solidFill>
                <a:latin typeface="微软雅黑 Light" panose="020B0502040204020203" pitchFamily="34" charset="-122"/>
                <a:ea typeface="微软雅黑 Light" panose="020B0502040204020203" pitchFamily="34" charset="-122"/>
                <a:cs typeface="+mn-cs"/>
                <a:sym typeface="Arial" panose="020B0604020202020204" pitchFamily="34" charset="0"/>
              </a:rPr>
              <a:t>解序列展示</a:t>
            </a:r>
            <a:endParaRPr kumimoji="0" lang="zh-CN" altLang="en-US" sz="2000" i="0" kern="1200" cap="none" spc="0" normalizeH="0" baseline="0" noProof="0">
              <a:solidFill>
                <a:prstClr val="black">
                  <a:lumMod val="75000"/>
                  <a:lumOff val="25000"/>
                </a:prstClr>
              </a:solidFill>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pic>
        <p:nvPicPr>
          <p:cNvPr id="1073742985" name="图片 1073742984"/>
          <p:cNvPicPr>
            <a:picLocks noChangeAspect="1"/>
          </p:cNvPicPr>
          <p:nvPr/>
        </p:nvPicPr>
        <p:blipFill>
          <a:blip r:embed="rId1"/>
          <a:stretch>
            <a:fillRect/>
          </a:stretch>
        </p:blipFill>
        <p:spPr>
          <a:xfrm>
            <a:off x="1132205" y="4534535"/>
            <a:ext cx="1392555" cy="1429385"/>
          </a:xfrm>
          <a:prstGeom prst="rect">
            <a:avLst/>
          </a:prstGeom>
          <a:noFill/>
          <a:ln w="9525">
            <a:noFill/>
          </a:ln>
        </p:spPr>
      </p:pic>
      <p:pic>
        <p:nvPicPr>
          <p:cNvPr id="1073742986" name="图片 1073742985"/>
          <p:cNvPicPr>
            <a:picLocks noChangeAspect="1"/>
          </p:cNvPicPr>
          <p:nvPr/>
        </p:nvPicPr>
        <p:blipFill>
          <a:blip r:embed="rId2"/>
          <a:stretch>
            <a:fillRect/>
          </a:stretch>
        </p:blipFill>
        <p:spPr>
          <a:xfrm>
            <a:off x="3306445" y="3721100"/>
            <a:ext cx="2030730" cy="717550"/>
          </a:xfrm>
          <a:prstGeom prst="rect">
            <a:avLst/>
          </a:prstGeom>
          <a:noFill/>
          <a:ln w="9525">
            <a:noFill/>
          </a:ln>
        </p:spPr>
      </p:pic>
      <p:pic>
        <p:nvPicPr>
          <p:cNvPr id="1073742987" name="图片 1073742986"/>
          <p:cNvPicPr>
            <a:picLocks noChangeAspect="1"/>
          </p:cNvPicPr>
          <p:nvPr/>
        </p:nvPicPr>
        <p:blipFill>
          <a:blip r:embed="rId3"/>
          <a:stretch>
            <a:fillRect/>
          </a:stretch>
        </p:blipFill>
        <p:spPr>
          <a:xfrm>
            <a:off x="5632450" y="3721735"/>
            <a:ext cx="1633220" cy="1403985"/>
          </a:xfrm>
          <a:prstGeom prst="rect">
            <a:avLst/>
          </a:prstGeom>
          <a:noFill/>
          <a:ln w="9525">
            <a:noFill/>
          </a:ln>
        </p:spPr>
      </p:pic>
      <p:pic>
        <p:nvPicPr>
          <p:cNvPr id="1073742996" name="图片 1073742995"/>
          <p:cNvPicPr>
            <a:picLocks noChangeAspect="1"/>
          </p:cNvPicPr>
          <p:nvPr/>
        </p:nvPicPr>
        <p:blipFill>
          <a:blip r:embed="rId4"/>
          <a:stretch>
            <a:fillRect/>
          </a:stretch>
        </p:blipFill>
        <p:spPr>
          <a:xfrm>
            <a:off x="5632450" y="5125720"/>
            <a:ext cx="1663700" cy="720725"/>
          </a:xfrm>
          <a:prstGeom prst="rect">
            <a:avLst/>
          </a:prstGeom>
          <a:noFill/>
          <a:ln w="9525">
            <a:noFill/>
          </a:ln>
        </p:spPr>
      </p:pic>
      <p:pic>
        <p:nvPicPr>
          <p:cNvPr id="1073742993" name="图片 1073742992"/>
          <p:cNvPicPr>
            <a:picLocks noChangeAspect="1"/>
          </p:cNvPicPr>
          <p:nvPr/>
        </p:nvPicPr>
        <p:blipFill>
          <a:blip r:embed="rId5"/>
          <a:stretch>
            <a:fillRect/>
          </a:stretch>
        </p:blipFill>
        <p:spPr>
          <a:xfrm>
            <a:off x="8065770" y="4000500"/>
            <a:ext cx="1693545" cy="1722755"/>
          </a:xfrm>
          <a:prstGeom prst="rect">
            <a:avLst/>
          </a:prstGeom>
          <a:noFill/>
          <a:ln w="9525">
            <a:noFill/>
          </a:ln>
        </p:spPr>
      </p:pic>
      <p:pic>
        <p:nvPicPr>
          <p:cNvPr id="1073742990" name="图片 1073742989"/>
          <p:cNvPicPr>
            <a:picLocks noChangeAspect="1"/>
          </p:cNvPicPr>
          <p:nvPr/>
        </p:nvPicPr>
        <p:blipFill>
          <a:blip r:embed="rId6"/>
          <a:stretch>
            <a:fillRect/>
          </a:stretch>
        </p:blipFill>
        <p:spPr>
          <a:xfrm>
            <a:off x="10025380" y="3376930"/>
            <a:ext cx="1799590" cy="1932305"/>
          </a:xfrm>
          <a:prstGeom prst="rect">
            <a:avLst/>
          </a:prstGeom>
          <a:noFill/>
          <a:ln w="9525">
            <a:noFill/>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28955" y="471805"/>
            <a:ext cx="2867660" cy="39878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核心算法及基本原理</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3" name="矩形 2"/>
          <p:cNvSpPr/>
          <p:nvPr/>
        </p:nvSpPr>
        <p:spPr>
          <a:xfrm>
            <a:off x="923290" y="1739265"/>
            <a:ext cx="2773680" cy="4331970"/>
          </a:xfrm>
          <a:prstGeom prst="rect">
            <a:avLst/>
          </a:prstGeom>
          <a:solidFill>
            <a:schemeClr val="bg1"/>
          </a:solidFill>
          <a:ln>
            <a:solidFill>
              <a:srgbClr val="2C3E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任意多边形 14"/>
          <p:cNvSpPr/>
          <p:nvPr/>
        </p:nvSpPr>
        <p:spPr>
          <a:xfrm>
            <a:off x="923290" y="1082675"/>
            <a:ext cx="2776855" cy="935990"/>
          </a:xfrm>
          <a:custGeom>
            <a:avLst/>
            <a:gdLst>
              <a:gd name="connsiteX0" fmla="*/ 0 w 6091"/>
              <a:gd name="connsiteY0" fmla="*/ 0 h 2844"/>
              <a:gd name="connsiteX1" fmla="*/ 6091 w 6091"/>
              <a:gd name="connsiteY1" fmla="*/ 0 h 2844"/>
              <a:gd name="connsiteX2" fmla="*/ 6091 w 6091"/>
              <a:gd name="connsiteY2" fmla="*/ 1976 h 2844"/>
              <a:gd name="connsiteX3" fmla="*/ 3672 w 6091"/>
              <a:gd name="connsiteY3" fmla="*/ 1980 h 2844"/>
              <a:gd name="connsiteX4" fmla="*/ 3040 w 6091"/>
              <a:gd name="connsiteY4" fmla="*/ 2844 h 2844"/>
              <a:gd name="connsiteX5" fmla="*/ 2424 w 6091"/>
              <a:gd name="connsiteY5" fmla="*/ 1980 h 2844"/>
              <a:gd name="connsiteX6" fmla="*/ 0 w 6091"/>
              <a:gd name="connsiteY6" fmla="*/ 1976 h 2844"/>
              <a:gd name="connsiteX7" fmla="*/ 0 w 6091"/>
              <a:gd name="connsiteY7" fmla="*/ 0 h 2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1" h="2844">
                <a:moveTo>
                  <a:pt x="0" y="0"/>
                </a:moveTo>
                <a:lnTo>
                  <a:pt x="6091" y="0"/>
                </a:lnTo>
                <a:lnTo>
                  <a:pt x="6091" y="1976"/>
                </a:lnTo>
                <a:lnTo>
                  <a:pt x="3672" y="1980"/>
                </a:lnTo>
                <a:lnTo>
                  <a:pt x="3040" y="2844"/>
                </a:lnTo>
                <a:lnTo>
                  <a:pt x="2424" y="1980"/>
                </a:lnTo>
                <a:lnTo>
                  <a:pt x="0" y="1976"/>
                </a:lnTo>
                <a:lnTo>
                  <a:pt x="0" y="0"/>
                </a:lnTo>
                <a:close/>
              </a:path>
            </a:pathLst>
          </a:cu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 name="文本框 22"/>
          <p:cNvSpPr txBox="1"/>
          <p:nvPr/>
        </p:nvSpPr>
        <p:spPr>
          <a:xfrm flipH="1">
            <a:off x="1016635" y="1959610"/>
            <a:ext cx="2586355" cy="396938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利用二叉堆这一数据结构实现优先队列，每次新加入数据时，首先添加在叶子结点，然后依次与父节点比较，调整位置，直至二叉堆重新稳定，此时的最值就会保持在二叉堆的根节点；</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优先队列能够实现每次添加或删除数据时，在O(log(n))的时间复杂度调整二叉堆的顺序，以快速找出队列内优先级最高的数据；</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7" name="文本框 20"/>
          <p:cNvSpPr txBox="1"/>
          <p:nvPr/>
        </p:nvSpPr>
        <p:spPr>
          <a:xfrm flipH="1">
            <a:off x="1226820" y="1184910"/>
            <a:ext cx="2171065" cy="46037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prstClr val="white"/>
                </a:solidFill>
                <a:effectLst/>
                <a:uLnTx/>
                <a:uFillTx/>
                <a:latin typeface="Impact" panose="020B0806030902050204" charset="0"/>
                <a:ea typeface="微软雅黑 Light" panose="020B0502040204020203" pitchFamily="34" charset="-122"/>
                <a:cs typeface="+mn-cs"/>
                <a:sym typeface="Arial" panose="020B0604020202020204" pitchFamily="34" charset="0"/>
              </a:rPr>
              <a:t>优先队列</a:t>
            </a:r>
            <a:endParaRPr kumimoji="0" lang="en-US" altLang="zh-CN" sz="2400" b="0" i="0" u="none" strike="noStrike" kern="1200" cap="none" spc="0" normalizeH="0" baseline="0" noProof="0">
              <a:ln>
                <a:noFill/>
              </a:ln>
              <a:solidFill>
                <a:prstClr val="white"/>
              </a:solidFill>
              <a:effectLst/>
              <a:uLnTx/>
              <a:uFillTx/>
              <a:latin typeface="Impact" panose="020B0806030902050204" charset="0"/>
              <a:ea typeface="微软雅黑 Light" panose="020B0502040204020203" pitchFamily="34" charset="-122"/>
              <a:cs typeface="+mn-cs"/>
              <a:sym typeface="Arial" panose="020B0604020202020204" pitchFamily="34" charset="0"/>
            </a:endParaRPr>
          </a:p>
        </p:txBody>
      </p:sp>
      <p:sp>
        <p:nvSpPr>
          <p:cNvPr id="9" name="矩形 8"/>
          <p:cNvSpPr/>
          <p:nvPr/>
        </p:nvSpPr>
        <p:spPr>
          <a:xfrm>
            <a:off x="4434840" y="1739265"/>
            <a:ext cx="3413125" cy="4331970"/>
          </a:xfrm>
          <a:prstGeom prst="rect">
            <a:avLst/>
          </a:prstGeom>
          <a:solidFill>
            <a:schemeClr val="bg1"/>
          </a:solidFill>
          <a:ln>
            <a:solidFill>
              <a:srgbClr val="849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任意多边形 5"/>
          <p:cNvSpPr/>
          <p:nvPr/>
        </p:nvSpPr>
        <p:spPr>
          <a:xfrm>
            <a:off x="4442460" y="1082675"/>
            <a:ext cx="3406775" cy="935990"/>
          </a:xfrm>
          <a:custGeom>
            <a:avLst/>
            <a:gdLst>
              <a:gd name="connsiteX0" fmla="*/ 0 w 6091"/>
              <a:gd name="connsiteY0" fmla="*/ 0 h 2844"/>
              <a:gd name="connsiteX1" fmla="*/ 6091 w 6091"/>
              <a:gd name="connsiteY1" fmla="*/ 0 h 2844"/>
              <a:gd name="connsiteX2" fmla="*/ 6091 w 6091"/>
              <a:gd name="connsiteY2" fmla="*/ 1976 h 2844"/>
              <a:gd name="connsiteX3" fmla="*/ 3672 w 6091"/>
              <a:gd name="connsiteY3" fmla="*/ 1980 h 2844"/>
              <a:gd name="connsiteX4" fmla="*/ 3040 w 6091"/>
              <a:gd name="connsiteY4" fmla="*/ 2844 h 2844"/>
              <a:gd name="connsiteX5" fmla="*/ 2424 w 6091"/>
              <a:gd name="connsiteY5" fmla="*/ 1980 h 2844"/>
              <a:gd name="connsiteX6" fmla="*/ 0 w 6091"/>
              <a:gd name="connsiteY6" fmla="*/ 1976 h 2844"/>
              <a:gd name="connsiteX7" fmla="*/ 0 w 6091"/>
              <a:gd name="connsiteY7" fmla="*/ 0 h 2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1" h="2844">
                <a:moveTo>
                  <a:pt x="0" y="0"/>
                </a:moveTo>
                <a:lnTo>
                  <a:pt x="6091" y="0"/>
                </a:lnTo>
                <a:lnTo>
                  <a:pt x="6091" y="1976"/>
                </a:lnTo>
                <a:lnTo>
                  <a:pt x="3672" y="1980"/>
                </a:lnTo>
                <a:lnTo>
                  <a:pt x="3040" y="2844"/>
                </a:lnTo>
                <a:lnTo>
                  <a:pt x="2424" y="1980"/>
                </a:lnTo>
                <a:lnTo>
                  <a:pt x="0" y="1976"/>
                </a:lnTo>
                <a:lnTo>
                  <a:pt x="0" y="0"/>
                </a:lnTo>
                <a:close/>
              </a:path>
            </a:pathLst>
          </a:custGeom>
          <a:solidFill>
            <a:srgbClr val="849F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文本框 22"/>
          <p:cNvSpPr txBox="1"/>
          <p:nvPr/>
        </p:nvSpPr>
        <p:spPr>
          <a:xfrm flipH="1">
            <a:off x="4561840" y="2018665"/>
            <a:ext cx="3085465" cy="3646170"/>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创建一个评估函数f(n)=g(n)+h(n)用于每个结点，评估 “可取性”, 确定哪个节点最有可能在通向目标的最佳路径上。配合优先队列，按可取性递减的顺序排列未扩展结点，扩展离目标最近的结点，可以很快的找到解。</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在这里采用两种评估函数：</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1</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、当前状态每个数字与目标状态的绝对距离</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2</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、当前状态每个数字与目标状态数字所在位置相同的数量</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12" name="文本框 20"/>
          <p:cNvSpPr txBox="1"/>
          <p:nvPr/>
        </p:nvSpPr>
        <p:spPr>
          <a:xfrm flipH="1">
            <a:off x="4953000" y="1184910"/>
            <a:ext cx="2451735" cy="46037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prstClr val="white"/>
                </a:solidFill>
                <a:effectLst/>
                <a:uLnTx/>
                <a:uFillTx/>
                <a:latin typeface="Impact" panose="020B0806030902050204" charset="0"/>
                <a:ea typeface="微软雅黑 Light" panose="020B0502040204020203" pitchFamily="34" charset="-122"/>
                <a:cs typeface="+mn-cs"/>
                <a:sym typeface="Arial" panose="020B0604020202020204" pitchFamily="34" charset="0"/>
              </a:rPr>
              <a:t>评估函数值计算</a:t>
            </a:r>
            <a:endParaRPr kumimoji="0" lang="en-US" altLang="zh-CN" sz="2400" b="0" i="0" u="none" strike="noStrike" kern="1200" cap="none" spc="0" normalizeH="0" baseline="0" noProof="0">
              <a:ln>
                <a:noFill/>
              </a:ln>
              <a:solidFill>
                <a:prstClr val="white"/>
              </a:solidFill>
              <a:effectLst/>
              <a:uLnTx/>
              <a:uFillTx/>
              <a:latin typeface="Impact" panose="020B0806030902050204" charset="0"/>
              <a:ea typeface="微软雅黑 Light" panose="020B0502040204020203" pitchFamily="34" charset="-122"/>
              <a:cs typeface="+mn-cs"/>
              <a:sym typeface="Arial" panose="020B0604020202020204" pitchFamily="34" charset="0"/>
            </a:endParaRPr>
          </a:p>
        </p:txBody>
      </p:sp>
      <p:sp>
        <p:nvSpPr>
          <p:cNvPr id="14" name="矩形 13"/>
          <p:cNvSpPr/>
          <p:nvPr/>
        </p:nvSpPr>
        <p:spPr>
          <a:xfrm>
            <a:off x="8581390" y="1739265"/>
            <a:ext cx="2773680" cy="4331970"/>
          </a:xfrm>
          <a:prstGeom prst="rect">
            <a:avLst/>
          </a:prstGeom>
          <a:solidFill>
            <a:schemeClr val="bg1"/>
          </a:solidFill>
          <a:ln>
            <a:solidFill>
              <a:srgbClr val="2C3E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任意多边形 13"/>
          <p:cNvSpPr/>
          <p:nvPr/>
        </p:nvSpPr>
        <p:spPr>
          <a:xfrm>
            <a:off x="8581390" y="1082675"/>
            <a:ext cx="2776855" cy="935990"/>
          </a:xfrm>
          <a:custGeom>
            <a:avLst/>
            <a:gdLst>
              <a:gd name="connsiteX0" fmla="*/ 0 w 6091"/>
              <a:gd name="connsiteY0" fmla="*/ 0 h 2844"/>
              <a:gd name="connsiteX1" fmla="*/ 6091 w 6091"/>
              <a:gd name="connsiteY1" fmla="*/ 0 h 2844"/>
              <a:gd name="connsiteX2" fmla="*/ 6091 w 6091"/>
              <a:gd name="connsiteY2" fmla="*/ 1976 h 2844"/>
              <a:gd name="connsiteX3" fmla="*/ 3672 w 6091"/>
              <a:gd name="connsiteY3" fmla="*/ 1980 h 2844"/>
              <a:gd name="connsiteX4" fmla="*/ 3040 w 6091"/>
              <a:gd name="connsiteY4" fmla="*/ 2844 h 2844"/>
              <a:gd name="connsiteX5" fmla="*/ 2424 w 6091"/>
              <a:gd name="connsiteY5" fmla="*/ 1980 h 2844"/>
              <a:gd name="connsiteX6" fmla="*/ 0 w 6091"/>
              <a:gd name="connsiteY6" fmla="*/ 1976 h 2844"/>
              <a:gd name="connsiteX7" fmla="*/ 0 w 6091"/>
              <a:gd name="connsiteY7" fmla="*/ 0 h 2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1" h="2844">
                <a:moveTo>
                  <a:pt x="0" y="0"/>
                </a:moveTo>
                <a:lnTo>
                  <a:pt x="6091" y="0"/>
                </a:lnTo>
                <a:lnTo>
                  <a:pt x="6091" y="1976"/>
                </a:lnTo>
                <a:lnTo>
                  <a:pt x="3672" y="1980"/>
                </a:lnTo>
                <a:lnTo>
                  <a:pt x="3040" y="2844"/>
                </a:lnTo>
                <a:lnTo>
                  <a:pt x="2424" y="1980"/>
                </a:lnTo>
                <a:lnTo>
                  <a:pt x="0" y="1976"/>
                </a:lnTo>
                <a:lnTo>
                  <a:pt x="0" y="0"/>
                </a:lnTo>
                <a:close/>
              </a:path>
            </a:pathLst>
          </a:cu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6" name="文本框 22"/>
          <p:cNvSpPr txBox="1"/>
          <p:nvPr/>
        </p:nvSpPr>
        <p:spPr>
          <a:xfrm flipH="1">
            <a:off x="8679815" y="2091055"/>
            <a:ext cx="2593975" cy="267652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首先利用深度优先搜索，计算所有节点的宽度，其中节点宽度是其所有子节点宽度的和，对于叶子结点，其宽度设为节点矩阵所需要宽度即可；接下来，再次深度优先搜索，对于每个节点，在其所需要的宽度的中点输出答案即可。</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17" name="文本框 20"/>
          <p:cNvSpPr txBox="1"/>
          <p:nvPr/>
        </p:nvSpPr>
        <p:spPr>
          <a:xfrm flipH="1">
            <a:off x="8582660" y="1184910"/>
            <a:ext cx="2806700" cy="368300"/>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b="0" i="0" u="none" strike="noStrike" kern="1200" cap="none" spc="0" normalizeH="0" baseline="0" noProof="0">
                <a:ln>
                  <a:noFill/>
                </a:ln>
                <a:solidFill>
                  <a:prstClr val="white"/>
                </a:solidFill>
                <a:effectLst/>
                <a:uLnTx/>
                <a:uFillTx/>
                <a:latin typeface="Impact" panose="020B0806030902050204" charset="0"/>
                <a:ea typeface="微软雅黑 Light" panose="020B0502040204020203" pitchFamily="34" charset="-122"/>
                <a:cs typeface="+mn-cs"/>
                <a:sym typeface="Arial" panose="020B0604020202020204" pitchFamily="34" charset="0"/>
              </a:rPr>
              <a:t>深度优先搜索绘制搜索树</a:t>
            </a:r>
            <a:endParaRPr kumimoji="0" lang="en-US" altLang="zh-CN" b="0" i="0" u="none" strike="noStrike" kern="1200" cap="none" spc="0" normalizeH="0" baseline="0" noProof="0">
              <a:ln>
                <a:noFill/>
              </a:ln>
              <a:solidFill>
                <a:prstClr val="white"/>
              </a:solidFill>
              <a:effectLst/>
              <a:uLnTx/>
              <a:uFillTx/>
              <a:latin typeface="Impact" panose="020B0806030902050204" charset="0"/>
              <a:ea typeface="微软雅黑 Light" panose="020B0502040204020203" pitchFamily="34" charset="-122"/>
              <a:cs typeface="+mn-cs"/>
              <a:sym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28639" y="471488"/>
            <a:ext cx="1943100" cy="39878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模块设计</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3" name="任意多边形 18"/>
          <p:cNvSpPr/>
          <p:nvPr/>
        </p:nvSpPr>
        <p:spPr>
          <a:xfrm flipH="1" flipV="1">
            <a:off x="2379394" y="1855699"/>
            <a:ext cx="560514" cy="2315714"/>
          </a:xfrm>
          <a:custGeom>
            <a:avLst/>
            <a:gdLst>
              <a:gd name="connsiteX0" fmla="*/ 0 w 753"/>
              <a:gd name="connsiteY0" fmla="*/ 0 h 3220"/>
              <a:gd name="connsiteX1" fmla="*/ 0 w 753"/>
              <a:gd name="connsiteY1" fmla="*/ 2175 h 3220"/>
              <a:gd name="connsiteX2" fmla="*/ 753 w 753"/>
              <a:gd name="connsiteY2" fmla="*/ 3220 h 3220"/>
            </a:gdLst>
            <a:ahLst/>
            <a:cxnLst>
              <a:cxn ang="0">
                <a:pos x="connsiteX0" y="connsiteY0"/>
              </a:cxn>
              <a:cxn ang="0">
                <a:pos x="connsiteX1" y="connsiteY1"/>
              </a:cxn>
              <a:cxn ang="0">
                <a:pos x="connsiteX2" y="connsiteY2"/>
              </a:cxn>
            </a:cxnLst>
            <a:rect l="l" t="t" r="r" b="b"/>
            <a:pathLst>
              <a:path w="753" h="3220">
                <a:moveTo>
                  <a:pt x="0" y="0"/>
                </a:moveTo>
                <a:lnTo>
                  <a:pt x="0" y="2175"/>
                </a:lnTo>
                <a:lnTo>
                  <a:pt x="753" y="3220"/>
                </a:lnTo>
              </a:path>
            </a:pathLst>
          </a:custGeom>
          <a:noFill/>
          <a:ln>
            <a:solidFill>
              <a:srgbClr val="849FBA"/>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任意多边形 8"/>
          <p:cNvSpPr/>
          <p:nvPr/>
        </p:nvSpPr>
        <p:spPr>
          <a:xfrm flipV="1">
            <a:off x="9297448" y="1855699"/>
            <a:ext cx="560514" cy="2370314"/>
          </a:xfrm>
          <a:custGeom>
            <a:avLst/>
            <a:gdLst>
              <a:gd name="connsiteX0" fmla="*/ 0 w 753"/>
              <a:gd name="connsiteY0" fmla="*/ 0 h 3220"/>
              <a:gd name="connsiteX1" fmla="*/ 0 w 753"/>
              <a:gd name="connsiteY1" fmla="*/ 2175 h 3220"/>
              <a:gd name="connsiteX2" fmla="*/ 753 w 753"/>
              <a:gd name="connsiteY2" fmla="*/ 3220 h 3220"/>
            </a:gdLst>
            <a:ahLst/>
            <a:cxnLst>
              <a:cxn ang="0">
                <a:pos x="connsiteX0" y="connsiteY0"/>
              </a:cxn>
              <a:cxn ang="0">
                <a:pos x="connsiteX1" y="connsiteY1"/>
              </a:cxn>
              <a:cxn ang="0">
                <a:pos x="connsiteX2" y="connsiteY2"/>
              </a:cxn>
            </a:cxnLst>
            <a:rect l="l" t="t" r="r" b="b"/>
            <a:pathLst>
              <a:path w="753" h="3220">
                <a:moveTo>
                  <a:pt x="0" y="0"/>
                </a:moveTo>
                <a:lnTo>
                  <a:pt x="0" y="2175"/>
                </a:lnTo>
                <a:lnTo>
                  <a:pt x="753" y="3220"/>
                </a:lnTo>
              </a:path>
            </a:pathLst>
          </a:custGeom>
          <a:noFill/>
          <a:ln>
            <a:solidFill>
              <a:srgbClr val="849FBA"/>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 name="任意多边形 11"/>
          <p:cNvSpPr/>
          <p:nvPr/>
        </p:nvSpPr>
        <p:spPr>
          <a:xfrm flipV="1">
            <a:off x="6209030" y="981075"/>
            <a:ext cx="466090" cy="4418965"/>
          </a:xfrm>
          <a:custGeom>
            <a:avLst/>
            <a:gdLst>
              <a:gd name="connsiteX0" fmla="*/ 0 w 753"/>
              <a:gd name="connsiteY0" fmla="*/ 0 h 3220"/>
              <a:gd name="connsiteX1" fmla="*/ 0 w 753"/>
              <a:gd name="connsiteY1" fmla="*/ 2175 h 3220"/>
              <a:gd name="connsiteX2" fmla="*/ 753 w 753"/>
              <a:gd name="connsiteY2" fmla="*/ 3220 h 3220"/>
            </a:gdLst>
            <a:ahLst/>
            <a:cxnLst>
              <a:cxn ang="0">
                <a:pos x="connsiteX0" y="connsiteY0"/>
              </a:cxn>
              <a:cxn ang="0">
                <a:pos x="connsiteX1" y="connsiteY1"/>
              </a:cxn>
              <a:cxn ang="0">
                <a:pos x="connsiteX2" y="connsiteY2"/>
              </a:cxn>
            </a:cxnLst>
            <a:rect l="l" t="t" r="r" b="b"/>
            <a:pathLst>
              <a:path w="753" h="3220">
                <a:moveTo>
                  <a:pt x="0" y="0"/>
                </a:moveTo>
                <a:lnTo>
                  <a:pt x="0" y="2175"/>
                </a:lnTo>
                <a:lnTo>
                  <a:pt x="753" y="3220"/>
                </a:lnTo>
              </a:path>
            </a:pathLst>
          </a:custGeom>
          <a:noFill/>
          <a:ln>
            <a:solidFill>
              <a:srgbClr val="849FBA"/>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任意多边形 38"/>
          <p:cNvSpPr/>
          <p:nvPr/>
        </p:nvSpPr>
        <p:spPr>
          <a:xfrm flipH="1" flipV="1">
            <a:off x="5398135" y="980440"/>
            <a:ext cx="560705" cy="4419600"/>
          </a:xfrm>
          <a:custGeom>
            <a:avLst/>
            <a:gdLst>
              <a:gd name="connsiteX0" fmla="*/ 0 w 753"/>
              <a:gd name="connsiteY0" fmla="*/ 0 h 3220"/>
              <a:gd name="connsiteX1" fmla="*/ 0 w 753"/>
              <a:gd name="connsiteY1" fmla="*/ 2175 h 3220"/>
              <a:gd name="connsiteX2" fmla="*/ 753 w 753"/>
              <a:gd name="connsiteY2" fmla="*/ 3220 h 3220"/>
            </a:gdLst>
            <a:ahLst/>
            <a:cxnLst>
              <a:cxn ang="0">
                <a:pos x="connsiteX0" y="connsiteY0"/>
              </a:cxn>
              <a:cxn ang="0">
                <a:pos x="connsiteX1" y="connsiteY1"/>
              </a:cxn>
              <a:cxn ang="0">
                <a:pos x="connsiteX2" y="connsiteY2"/>
              </a:cxn>
            </a:cxnLst>
            <a:rect l="l" t="t" r="r" b="b"/>
            <a:pathLst>
              <a:path w="753" h="3220">
                <a:moveTo>
                  <a:pt x="0" y="0"/>
                </a:moveTo>
                <a:lnTo>
                  <a:pt x="0" y="2175"/>
                </a:lnTo>
                <a:lnTo>
                  <a:pt x="753" y="3220"/>
                </a:lnTo>
              </a:path>
            </a:pathLst>
          </a:custGeom>
          <a:noFill/>
          <a:ln>
            <a:solidFill>
              <a:srgbClr val="849FBA"/>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圆角矩形 2"/>
          <p:cNvSpPr/>
          <p:nvPr/>
        </p:nvSpPr>
        <p:spPr>
          <a:xfrm rot="2700000">
            <a:off x="4258205" y="4628843"/>
            <a:ext cx="1482411" cy="1482411"/>
          </a:xfrm>
          <a:prstGeom prst="roundRect">
            <a:avLst>
              <a:gd name="adj" fmla="val 10466"/>
            </a:avLst>
          </a:prstGeom>
          <a:solidFill>
            <a:srgbClr val="849F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圆角矩形 3"/>
          <p:cNvSpPr/>
          <p:nvPr/>
        </p:nvSpPr>
        <p:spPr>
          <a:xfrm rot="2700000">
            <a:off x="3153558" y="3514647"/>
            <a:ext cx="1482411" cy="1482411"/>
          </a:xfrm>
          <a:prstGeom prst="roundRect">
            <a:avLst>
              <a:gd name="adj" fmla="val 10466"/>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圆角矩形 4"/>
          <p:cNvSpPr/>
          <p:nvPr/>
        </p:nvSpPr>
        <p:spPr>
          <a:xfrm rot="2700000">
            <a:off x="6467499" y="4628843"/>
            <a:ext cx="1482411" cy="1482411"/>
          </a:xfrm>
          <a:prstGeom prst="roundRect">
            <a:avLst>
              <a:gd name="adj" fmla="val 10466"/>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圆角矩形 5"/>
          <p:cNvSpPr/>
          <p:nvPr/>
        </p:nvSpPr>
        <p:spPr>
          <a:xfrm rot="2700000">
            <a:off x="7572146" y="3514647"/>
            <a:ext cx="1482411" cy="1482411"/>
          </a:xfrm>
          <a:prstGeom prst="roundRect">
            <a:avLst>
              <a:gd name="adj" fmla="val 10466"/>
            </a:avLst>
          </a:prstGeom>
          <a:solidFill>
            <a:srgbClr val="849F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4" name="文本框 13"/>
          <p:cNvSpPr txBox="1"/>
          <p:nvPr/>
        </p:nvSpPr>
        <p:spPr>
          <a:xfrm flipH="1">
            <a:off x="3169074" y="4256450"/>
            <a:ext cx="1431685" cy="82994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white"/>
                </a:solidFill>
                <a:effectLst/>
                <a:uLnTx/>
                <a:uFillTx/>
                <a:latin typeface="Impact" panose="020B0806030902050204" charset="0"/>
                <a:ea typeface="微软雅黑 Light" panose="020B0502040204020203" pitchFamily="34" charset="-122"/>
                <a:cs typeface="+mn-cs"/>
                <a:sym typeface="Arial" panose="020B0604020202020204" pitchFamily="34" charset="0"/>
              </a:rPr>
              <a:t>数据处理模块</a:t>
            </a:r>
            <a:endParaRPr kumimoji="0" lang="zh-CN" altLang="en-US" sz="2400" b="0" i="0" u="none" strike="noStrike" kern="1200" cap="none" spc="0" normalizeH="0" baseline="0" noProof="0">
              <a:ln>
                <a:noFill/>
              </a:ln>
              <a:solidFill>
                <a:prstClr val="white"/>
              </a:solidFill>
              <a:effectLst/>
              <a:uLnTx/>
              <a:uFillTx/>
              <a:latin typeface="Impact" panose="020B0806030902050204" charset="0"/>
              <a:ea typeface="微软雅黑 Light" panose="020B0502040204020203" pitchFamily="34" charset="-122"/>
              <a:cs typeface="+mn-cs"/>
              <a:sym typeface="Arial" panose="020B0604020202020204" pitchFamily="34" charset="0"/>
            </a:endParaRPr>
          </a:p>
        </p:txBody>
      </p:sp>
      <p:sp>
        <p:nvSpPr>
          <p:cNvPr id="15" name="Freeform 39"/>
          <p:cNvSpPr>
            <a:spLocks noEditPoints="1"/>
          </p:cNvSpPr>
          <p:nvPr/>
        </p:nvSpPr>
        <p:spPr>
          <a:xfrm>
            <a:off x="3639340" y="3638778"/>
            <a:ext cx="510847" cy="587235"/>
          </a:xfrm>
          <a:custGeom>
            <a:avLst/>
            <a:gdLst/>
            <a:ahLst/>
            <a:cxnLst>
              <a:cxn ang="0">
                <a:pos x="64818" y="223653"/>
              </a:cxn>
              <a:cxn ang="0">
                <a:pos x="64818" y="239860"/>
              </a:cxn>
              <a:cxn ang="0">
                <a:pos x="268995" y="230136"/>
              </a:cxn>
              <a:cxn ang="0">
                <a:pos x="301404" y="181516"/>
              </a:cxn>
              <a:cxn ang="0">
                <a:pos x="55095" y="191240"/>
              </a:cxn>
              <a:cxn ang="0">
                <a:pos x="301404" y="200964"/>
              </a:cxn>
              <a:cxn ang="0">
                <a:pos x="301404" y="181516"/>
              </a:cxn>
              <a:cxn ang="0">
                <a:pos x="64818" y="142620"/>
              </a:cxn>
              <a:cxn ang="0">
                <a:pos x="64818" y="158826"/>
              </a:cxn>
              <a:cxn ang="0">
                <a:pos x="311127" y="152344"/>
              </a:cxn>
              <a:cxn ang="0">
                <a:pos x="35650" y="103723"/>
              </a:cxn>
              <a:cxn ang="0">
                <a:pos x="330572" y="103723"/>
              </a:cxn>
              <a:cxn ang="0">
                <a:pos x="337054" y="106965"/>
              </a:cxn>
              <a:cxn ang="0">
                <a:pos x="337054" y="281998"/>
              </a:cxn>
              <a:cxn ang="0">
                <a:pos x="330572" y="281998"/>
              </a:cxn>
              <a:cxn ang="0">
                <a:pos x="204177" y="281998"/>
              </a:cxn>
              <a:cxn ang="0">
                <a:pos x="129636" y="304687"/>
              </a:cxn>
              <a:cxn ang="0">
                <a:pos x="116673" y="281998"/>
              </a:cxn>
              <a:cxn ang="0">
                <a:pos x="35650" y="281998"/>
              </a:cxn>
              <a:cxn ang="0">
                <a:pos x="29168" y="278756"/>
              </a:cxn>
              <a:cxn ang="0">
                <a:pos x="29168" y="106965"/>
              </a:cxn>
              <a:cxn ang="0">
                <a:pos x="35650" y="103723"/>
              </a:cxn>
              <a:cxn ang="0">
                <a:pos x="401872" y="29172"/>
              </a:cxn>
              <a:cxn ang="0">
                <a:pos x="405113" y="29172"/>
              </a:cxn>
              <a:cxn ang="0">
                <a:pos x="408354" y="204205"/>
              </a:cxn>
              <a:cxn ang="0">
                <a:pos x="401872" y="207447"/>
              </a:cxn>
              <a:cxn ang="0">
                <a:pos x="366222" y="207447"/>
              </a:cxn>
              <a:cxn ang="0">
                <a:pos x="330572" y="74551"/>
              </a:cxn>
              <a:cxn ang="0">
                <a:pos x="97227" y="32414"/>
              </a:cxn>
              <a:cxn ang="0">
                <a:pos x="103709" y="29172"/>
              </a:cxn>
              <a:cxn ang="0">
                <a:pos x="401872" y="0"/>
              </a:cxn>
              <a:cxn ang="0">
                <a:pos x="68059" y="32414"/>
              </a:cxn>
              <a:cxn ang="0">
                <a:pos x="35650" y="74551"/>
              </a:cxn>
              <a:cxn ang="0">
                <a:pos x="0" y="278756"/>
              </a:cxn>
              <a:cxn ang="0">
                <a:pos x="87504" y="311170"/>
              </a:cxn>
              <a:cxn ang="0">
                <a:pos x="58336" y="369514"/>
              </a:cxn>
              <a:cxn ang="0">
                <a:pos x="74541" y="372756"/>
              </a:cxn>
              <a:cxn ang="0">
                <a:pos x="330572" y="311170"/>
              </a:cxn>
              <a:cxn ang="0">
                <a:pos x="366222" y="236619"/>
              </a:cxn>
              <a:cxn ang="0">
                <a:pos x="437522" y="204205"/>
              </a:cxn>
              <a:cxn ang="0">
                <a:pos x="401872" y="0"/>
              </a:cxn>
            </a:cxnLst>
            <a:rect l="0" t="0" r="0" b="0"/>
            <a:pathLst>
              <a:path w="135" h="116">
                <a:moveTo>
                  <a:pt x="80" y="69"/>
                </a:moveTo>
                <a:cubicBezTo>
                  <a:pt x="20" y="69"/>
                  <a:pt x="20" y="69"/>
                  <a:pt x="20" y="69"/>
                </a:cubicBezTo>
                <a:cubicBezTo>
                  <a:pt x="19" y="69"/>
                  <a:pt x="17" y="70"/>
                  <a:pt x="17" y="71"/>
                </a:cubicBezTo>
                <a:cubicBezTo>
                  <a:pt x="17" y="73"/>
                  <a:pt x="19" y="74"/>
                  <a:pt x="20" y="74"/>
                </a:cubicBezTo>
                <a:cubicBezTo>
                  <a:pt x="80" y="74"/>
                  <a:pt x="80" y="74"/>
                  <a:pt x="80" y="74"/>
                </a:cubicBezTo>
                <a:cubicBezTo>
                  <a:pt x="82" y="74"/>
                  <a:pt x="83" y="73"/>
                  <a:pt x="83" y="71"/>
                </a:cubicBezTo>
                <a:cubicBezTo>
                  <a:pt x="83" y="70"/>
                  <a:pt x="82" y="69"/>
                  <a:pt x="80" y="69"/>
                </a:cubicBezTo>
                <a:moveTo>
                  <a:pt x="93" y="56"/>
                </a:moveTo>
                <a:cubicBezTo>
                  <a:pt x="20" y="56"/>
                  <a:pt x="20" y="56"/>
                  <a:pt x="20" y="56"/>
                </a:cubicBezTo>
                <a:cubicBezTo>
                  <a:pt x="19" y="56"/>
                  <a:pt x="17" y="58"/>
                  <a:pt x="17" y="59"/>
                </a:cubicBezTo>
                <a:cubicBezTo>
                  <a:pt x="17" y="61"/>
                  <a:pt x="19" y="62"/>
                  <a:pt x="20" y="62"/>
                </a:cubicBezTo>
                <a:cubicBezTo>
                  <a:pt x="93" y="62"/>
                  <a:pt x="93" y="62"/>
                  <a:pt x="93" y="62"/>
                </a:cubicBezTo>
                <a:cubicBezTo>
                  <a:pt x="95" y="62"/>
                  <a:pt x="96" y="61"/>
                  <a:pt x="96" y="59"/>
                </a:cubicBezTo>
                <a:cubicBezTo>
                  <a:pt x="96" y="58"/>
                  <a:pt x="95" y="56"/>
                  <a:pt x="93" y="56"/>
                </a:cubicBezTo>
                <a:moveTo>
                  <a:pt x="93" y="44"/>
                </a:moveTo>
                <a:cubicBezTo>
                  <a:pt x="20" y="44"/>
                  <a:pt x="20" y="44"/>
                  <a:pt x="20" y="44"/>
                </a:cubicBezTo>
                <a:cubicBezTo>
                  <a:pt x="19" y="44"/>
                  <a:pt x="17" y="45"/>
                  <a:pt x="17" y="47"/>
                </a:cubicBezTo>
                <a:cubicBezTo>
                  <a:pt x="17" y="48"/>
                  <a:pt x="19" y="49"/>
                  <a:pt x="20" y="49"/>
                </a:cubicBezTo>
                <a:cubicBezTo>
                  <a:pt x="93" y="49"/>
                  <a:pt x="93" y="49"/>
                  <a:pt x="93" y="49"/>
                </a:cubicBezTo>
                <a:cubicBezTo>
                  <a:pt x="95" y="49"/>
                  <a:pt x="96" y="48"/>
                  <a:pt x="96" y="47"/>
                </a:cubicBezTo>
                <a:cubicBezTo>
                  <a:pt x="96" y="45"/>
                  <a:pt x="95" y="44"/>
                  <a:pt x="93" y="44"/>
                </a:cubicBezTo>
                <a:moveTo>
                  <a:pt x="11" y="32"/>
                </a:moveTo>
                <a:cubicBezTo>
                  <a:pt x="102" y="32"/>
                  <a:pt x="102" y="32"/>
                  <a:pt x="102" y="32"/>
                </a:cubicBezTo>
                <a:cubicBezTo>
                  <a:pt x="102" y="32"/>
                  <a:pt x="102" y="32"/>
                  <a:pt x="102" y="32"/>
                </a:cubicBezTo>
                <a:cubicBezTo>
                  <a:pt x="103" y="32"/>
                  <a:pt x="104" y="33"/>
                  <a:pt x="104" y="33"/>
                </a:cubicBezTo>
                <a:cubicBezTo>
                  <a:pt x="104" y="33"/>
                  <a:pt x="104" y="33"/>
                  <a:pt x="104" y="33"/>
                </a:cubicBezTo>
                <a:cubicBezTo>
                  <a:pt x="104" y="86"/>
                  <a:pt x="104" y="86"/>
                  <a:pt x="104" y="86"/>
                </a:cubicBezTo>
                <a:cubicBezTo>
                  <a:pt x="104" y="87"/>
                  <a:pt x="104" y="87"/>
                  <a:pt x="104" y="87"/>
                </a:cubicBezTo>
                <a:cubicBezTo>
                  <a:pt x="104" y="87"/>
                  <a:pt x="103" y="87"/>
                  <a:pt x="102" y="87"/>
                </a:cubicBezTo>
                <a:cubicBezTo>
                  <a:pt x="102" y="87"/>
                  <a:pt x="102" y="87"/>
                  <a:pt x="102" y="87"/>
                </a:cubicBezTo>
                <a:cubicBezTo>
                  <a:pt x="65" y="87"/>
                  <a:pt x="65" y="87"/>
                  <a:pt x="65" y="87"/>
                </a:cubicBezTo>
                <a:cubicBezTo>
                  <a:pt x="64" y="87"/>
                  <a:pt x="63" y="87"/>
                  <a:pt x="63" y="87"/>
                </a:cubicBezTo>
                <a:cubicBezTo>
                  <a:pt x="35" y="100"/>
                  <a:pt x="35" y="100"/>
                  <a:pt x="35" y="100"/>
                </a:cubicBezTo>
                <a:cubicBezTo>
                  <a:pt x="40" y="94"/>
                  <a:pt x="40" y="94"/>
                  <a:pt x="40" y="94"/>
                </a:cubicBezTo>
                <a:cubicBezTo>
                  <a:pt x="41" y="93"/>
                  <a:pt x="41" y="91"/>
                  <a:pt x="40" y="89"/>
                </a:cubicBezTo>
                <a:cubicBezTo>
                  <a:pt x="39" y="88"/>
                  <a:pt x="38" y="87"/>
                  <a:pt x="36" y="87"/>
                </a:cubicBezTo>
                <a:cubicBezTo>
                  <a:pt x="11" y="87"/>
                  <a:pt x="11" y="87"/>
                  <a:pt x="11" y="87"/>
                </a:cubicBezTo>
                <a:cubicBezTo>
                  <a:pt x="11" y="87"/>
                  <a:pt x="11" y="87"/>
                  <a:pt x="11" y="87"/>
                </a:cubicBezTo>
                <a:cubicBezTo>
                  <a:pt x="10" y="87"/>
                  <a:pt x="10" y="87"/>
                  <a:pt x="9" y="87"/>
                </a:cubicBezTo>
                <a:cubicBezTo>
                  <a:pt x="9" y="86"/>
                  <a:pt x="9" y="86"/>
                  <a:pt x="9" y="86"/>
                </a:cubicBezTo>
                <a:cubicBezTo>
                  <a:pt x="9" y="33"/>
                  <a:pt x="9" y="33"/>
                  <a:pt x="9" y="33"/>
                </a:cubicBezTo>
                <a:cubicBezTo>
                  <a:pt x="9" y="33"/>
                  <a:pt x="9" y="33"/>
                  <a:pt x="9" y="33"/>
                </a:cubicBezTo>
                <a:cubicBezTo>
                  <a:pt x="10" y="33"/>
                  <a:pt x="10" y="32"/>
                  <a:pt x="11" y="32"/>
                </a:cubicBezTo>
                <a:cubicBezTo>
                  <a:pt x="11" y="32"/>
                  <a:pt x="11" y="32"/>
                  <a:pt x="11" y="32"/>
                </a:cubicBezTo>
                <a:moveTo>
                  <a:pt x="32" y="9"/>
                </a:moveTo>
                <a:cubicBezTo>
                  <a:pt x="124" y="9"/>
                  <a:pt x="124" y="9"/>
                  <a:pt x="124" y="9"/>
                </a:cubicBezTo>
                <a:cubicBezTo>
                  <a:pt x="124" y="9"/>
                  <a:pt x="124" y="9"/>
                  <a:pt x="124" y="9"/>
                </a:cubicBezTo>
                <a:cubicBezTo>
                  <a:pt x="124" y="9"/>
                  <a:pt x="125" y="9"/>
                  <a:pt x="125" y="9"/>
                </a:cubicBezTo>
                <a:cubicBezTo>
                  <a:pt x="126" y="10"/>
                  <a:pt x="126" y="10"/>
                  <a:pt x="126" y="10"/>
                </a:cubicBezTo>
                <a:cubicBezTo>
                  <a:pt x="126" y="63"/>
                  <a:pt x="126" y="63"/>
                  <a:pt x="126" y="63"/>
                </a:cubicBezTo>
                <a:cubicBezTo>
                  <a:pt x="125" y="63"/>
                  <a:pt x="125" y="63"/>
                  <a:pt x="125" y="63"/>
                </a:cubicBezTo>
                <a:cubicBezTo>
                  <a:pt x="125" y="63"/>
                  <a:pt x="124" y="64"/>
                  <a:pt x="124" y="64"/>
                </a:cubicBezTo>
                <a:cubicBezTo>
                  <a:pt x="124" y="64"/>
                  <a:pt x="124" y="64"/>
                  <a:pt x="124" y="64"/>
                </a:cubicBezTo>
                <a:cubicBezTo>
                  <a:pt x="113" y="64"/>
                  <a:pt x="113" y="64"/>
                  <a:pt x="113" y="64"/>
                </a:cubicBezTo>
                <a:cubicBezTo>
                  <a:pt x="113" y="33"/>
                  <a:pt x="113" y="33"/>
                  <a:pt x="113" y="33"/>
                </a:cubicBezTo>
                <a:cubicBezTo>
                  <a:pt x="113" y="27"/>
                  <a:pt x="108" y="23"/>
                  <a:pt x="102" y="23"/>
                </a:cubicBezTo>
                <a:cubicBezTo>
                  <a:pt x="30" y="23"/>
                  <a:pt x="30" y="23"/>
                  <a:pt x="30" y="23"/>
                </a:cubicBezTo>
                <a:cubicBezTo>
                  <a:pt x="30" y="10"/>
                  <a:pt x="30" y="10"/>
                  <a:pt x="30" y="10"/>
                </a:cubicBezTo>
                <a:cubicBezTo>
                  <a:pt x="31" y="9"/>
                  <a:pt x="31" y="9"/>
                  <a:pt x="31" y="9"/>
                </a:cubicBezTo>
                <a:cubicBezTo>
                  <a:pt x="31" y="9"/>
                  <a:pt x="31" y="9"/>
                  <a:pt x="32" y="9"/>
                </a:cubicBezTo>
                <a:cubicBezTo>
                  <a:pt x="32" y="9"/>
                  <a:pt x="32" y="9"/>
                  <a:pt x="32" y="9"/>
                </a:cubicBezTo>
                <a:moveTo>
                  <a:pt x="124" y="0"/>
                </a:moveTo>
                <a:cubicBezTo>
                  <a:pt x="32" y="0"/>
                  <a:pt x="32" y="0"/>
                  <a:pt x="32" y="0"/>
                </a:cubicBezTo>
                <a:cubicBezTo>
                  <a:pt x="27" y="0"/>
                  <a:pt x="21" y="4"/>
                  <a:pt x="21" y="10"/>
                </a:cubicBezTo>
                <a:cubicBezTo>
                  <a:pt x="21" y="23"/>
                  <a:pt x="21" y="23"/>
                  <a:pt x="21" y="23"/>
                </a:cubicBezTo>
                <a:cubicBezTo>
                  <a:pt x="11" y="23"/>
                  <a:pt x="11" y="23"/>
                  <a:pt x="11" y="23"/>
                </a:cubicBezTo>
                <a:cubicBezTo>
                  <a:pt x="5" y="23"/>
                  <a:pt x="0" y="27"/>
                  <a:pt x="0" y="33"/>
                </a:cubicBezTo>
                <a:cubicBezTo>
                  <a:pt x="0" y="86"/>
                  <a:pt x="0" y="86"/>
                  <a:pt x="0" y="86"/>
                </a:cubicBezTo>
                <a:cubicBezTo>
                  <a:pt x="0" y="92"/>
                  <a:pt x="5" y="96"/>
                  <a:pt x="11" y="96"/>
                </a:cubicBezTo>
                <a:cubicBezTo>
                  <a:pt x="27" y="96"/>
                  <a:pt x="27" y="96"/>
                  <a:pt x="27" y="96"/>
                </a:cubicBezTo>
                <a:cubicBezTo>
                  <a:pt x="18" y="109"/>
                  <a:pt x="18" y="109"/>
                  <a:pt x="18" y="109"/>
                </a:cubicBezTo>
                <a:cubicBezTo>
                  <a:pt x="17" y="110"/>
                  <a:pt x="17" y="113"/>
                  <a:pt x="18" y="114"/>
                </a:cubicBezTo>
                <a:cubicBezTo>
                  <a:pt x="19" y="115"/>
                  <a:pt x="20" y="116"/>
                  <a:pt x="22" y="116"/>
                </a:cubicBezTo>
                <a:cubicBezTo>
                  <a:pt x="22" y="116"/>
                  <a:pt x="23" y="116"/>
                  <a:pt x="23" y="115"/>
                </a:cubicBezTo>
                <a:cubicBezTo>
                  <a:pt x="66" y="96"/>
                  <a:pt x="66" y="96"/>
                  <a:pt x="66" y="96"/>
                </a:cubicBezTo>
                <a:cubicBezTo>
                  <a:pt x="102" y="96"/>
                  <a:pt x="102" y="96"/>
                  <a:pt x="102" y="96"/>
                </a:cubicBezTo>
                <a:cubicBezTo>
                  <a:pt x="108" y="96"/>
                  <a:pt x="113" y="92"/>
                  <a:pt x="113" y="86"/>
                </a:cubicBezTo>
                <a:cubicBezTo>
                  <a:pt x="113" y="73"/>
                  <a:pt x="113" y="73"/>
                  <a:pt x="113" y="73"/>
                </a:cubicBezTo>
                <a:cubicBezTo>
                  <a:pt x="124" y="73"/>
                  <a:pt x="124" y="73"/>
                  <a:pt x="124" y="73"/>
                </a:cubicBezTo>
                <a:cubicBezTo>
                  <a:pt x="129" y="73"/>
                  <a:pt x="134" y="69"/>
                  <a:pt x="135" y="63"/>
                </a:cubicBezTo>
                <a:cubicBezTo>
                  <a:pt x="135" y="10"/>
                  <a:pt x="135" y="10"/>
                  <a:pt x="135" y="10"/>
                </a:cubicBezTo>
                <a:cubicBezTo>
                  <a:pt x="134" y="4"/>
                  <a:pt x="129" y="0"/>
                  <a:pt x="124" y="0"/>
                </a:cubicBezTo>
              </a:path>
            </a:pathLst>
          </a:custGeom>
          <a:solidFill>
            <a:schemeClr val="bg1"/>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 name="文本框 15"/>
          <p:cNvSpPr txBox="1"/>
          <p:nvPr/>
        </p:nvSpPr>
        <p:spPr>
          <a:xfrm flipH="1">
            <a:off x="5378368" y="4226014"/>
            <a:ext cx="1431685" cy="461665"/>
          </a:xfrm>
          <a:prstGeom prst="rect">
            <a:avLst/>
          </a:prstGeom>
          <a:noFill/>
          <a:ln w="9525">
            <a:noFill/>
            <a:miter/>
          </a:ln>
          <a:effectLst>
            <a:outerShdw sx="999" sy="999" algn="ctr" rotWithShape="0">
              <a:srgbClr val="000000"/>
            </a:outerShdw>
          </a:effectLst>
        </p:spPr>
        <p:txBody>
          <a:bodyPr wrap="square" anchor="t">
            <a:spAutoFit/>
          </a:bodyPr>
          <a:lstStyle/>
          <a:p>
            <a:pPr lvl="0" algn="ctr">
              <a:defRPr/>
            </a:pPr>
            <a:r>
              <a:rPr lang="zh-CN" altLang="en-US" sz="2400">
                <a:solidFill>
                  <a:prstClr val="white"/>
                </a:solidFill>
                <a:latin typeface="Impact" panose="020B0806030902050204" charset="0"/>
                <a:ea typeface="微软雅黑 Light" panose="020B0502040204020203" pitchFamily="34" charset="-122"/>
                <a:sym typeface="Arial" panose="020B0604020202020204" pitchFamily="34" charset="0"/>
              </a:rPr>
              <a:t>内容三</a:t>
            </a:r>
            <a:endParaRPr kumimoji="0" lang="en-US" altLang="zh-CN" sz="2400" b="0" i="0" u="none" strike="noStrike" kern="1200" cap="none" spc="0" normalizeH="0" baseline="0" noProof="0">
              <a:ln>
                <a:noFill/>
              </a:ln>
              <a:solidFill>
                <a:prstClr val="white"/>
              </a:solidFill>
              <a:effectLst/>
              <a:uLnTx/>
              <a:uFillTx/>
              <a:latin typeface="Impact" panose="020B0806030902050204" charset="0"/>
              <a:ea typeface="微软雅黑 Light" panose="020B0502040204020203" pitchFamily="34" charset="-122"/>
              <a:cs typeface="+mn-cs"/>
              <a:sym typeface="Arial" panose="020B0604020202020204" pitchFamily="34" charset="0"/>
            </a:endParaRPr>
          </a:p>
        </p:txBody>
      </p:sp>
      <p:sp>
        <p:nvSpPr>
          <p:cNvPr id="17" name="文本框 16"/>
          <p:cNvSpPr txBox="1"/>
          <p:nvPr/>
        </p:nvSpPr>
        <p:spPr>
          <a:xfrm flipH="1">
            <a:off x="7597807" y="4254063"/>
            <a:ext cx="1431685" cy="829945"/>
          </a:xfrm>
          <a:prstGeom prst="rect">
            <a:avLst/>
          </a:prstGeom>
          <a:noFill/>
          <a:ln w="9525">
            <a:noFill/>
            <a:miter/>
          </a:ln>
          <a:effectLst>
            <a:outerShdw sx="999" sy="999" algn="ctr" rotWithShape="0">
              <a:srgbClr val="000000"/>
            </a:outerShdw>
          </a:effectLst>
        </p:spPr>
        <p:txBody>
          <a:bodyPr wrap="square" anchor="t">
            <a:spAutoFit/>
          </a:bodyPr>
          <a:lstStyle/>
          <a:p>
            <a:pPr lvl="0" algn="ctr">
              <a:defRPr/>
            </a:pPr>
            <a:r>
              <a:rPr lang="zh-CN" altLang="en-US" sz="2400">
                <a:solidFill>
                  <a:prstClr val="white"/>
                </a:solidFill>
                <a:latin typeface="Impact" panose="020B0806030902050204" charset="0"/>
                <a:ea typeface="微软雅黑 Light" panose="020B0502040204020203" pitchFamily="34" charset="-122"/>
                <a:sym typeface="Arial" panose="020B0604020202020204" pitchFamily="34" charset="0"/>
              </a:rPr>
              <a:t>搜索树打印模块</a:t>
            </a:r>
            <a:endParaRPr lang="zh-CN" altLang="en-US" sz="2400">
              <a:solidFill>
                <a:prstClr val="white"/>
              </a:solidFill>
              <a:latin typeface="Impact" panose="020B0806030902050204" charset="0"/>
              <a:ea typeface="微软雅黑 Light" panose="020B0502040204020203" pitchFamily="34" charset="-122"/>
              <a:sym typeface="Arial" panose="020B0604020202020204" pitchFamily="34" charset="0"/>
            </a:endParaRPr>
          </a:p>
        </p:txBody>
      </p:sp>
      <p:sp>
        <p:nvSpPr>
          <p:cNvPr id="18" name="文本框 17"/>
          <p:cNvSpPr txBox="1"/>
          <p:nvPr/>
        </p:nvSpPr>
        <p:spPr>
          <a:xfrm flipH="1">
            <a:off x="4283866" y="5304402"/>
            <a:ext cx="1431685" cy="829945"/>
          </a:xfrm>
          <a:prstGeom prst="rect">
            <a:avLst/>
          </a:prstGeom>
          <a:noFill/>
          <a:ln w="9525">
            <a:noFill/>
            <a:miter/>
          </a:ln>
          <a:effectLst>
            <a:outerShdw sx="999" sy="999" algn="ctr" rotWithShape="0">
              <a:srgbClr val="000000"/>
            </a:outerShdw>
          </a:effectLst>
        </p:spPr>
        <p:txBody>
          <a:bodyPr wrap="square" anchor="t">
            <a:spAutoFit/>
          </a:bodyPr>
          <a:lstStyle/>
          <a:p>
            <a:pPr lvl="0" algn="ctr">
              <a:defRPr/>
            </a:pPr>
            <a:r>
              <a:rPr lang="zh-CN" altLang="en-US" sz="2400">
                <a:solidFill>
                  <a:schemeClr val="bg1"/>
                </a:solidFill>
                <a:latin typeface="Impact" panose="020B0806030902050204" charset="0"/>
                <a:ea typeface="微软雅黑 Light" panose="020B0502040204020203" pitchFamily="34" charset="-122"/>
                <a:sym typeface="Arial" panose="020B0604020202020204" pitchFamily="34" charset="0"/>
              </a:rPr>
              <a:t>搜索函数模块</a:t>
            </a:r>
            <a:endParaRPr lang="zh-CN" altLang="en-US" sz="2400">
              <a:solidFill>
                <a:schemeClr val="bg1"/>
              </a:solidFill>
              <a:latin typeface="Impact" panose="020B0806030902050204" charset="0"/>
              <a:ea typeface="微软雅黑 Light" panose="020B0502040204020203" pitchFamily="34" charset="-122"/>
              <a:sym typeface="Arial" panose="020B0604020202020204" pitchFamily="34" charset="0"/>
            </a:endParaRPr>
          </a:p>
        </p:txBody>
      </p:sp>
      <p:sp>
        <p:nvSpPr>
          <p:cNvPr id="19" name="文本框 18"/>
          <p:cNvSpPr txBox="1"/>
          <p:nvPr/>
        </p:nvSpPr>
        <p:spPr>
          <a:xfrm flipH="1">
            <a:off x="6503306" y="5332451"/>
            <a:ext cx="1431685" cy="829945"/>
          </a:xfrm>
          <a:prstGeom prst="rect">
            <a:avLst/>
          </a:prstGeom>
          <a:noFill/>
          <a:ln w="9525">
            <a:noFill/>
            <a:miter/>
          </a:ln>
          <a:effectLst>
            <a:outerShdw sx="999" sy="999" algn="ctr" rotWithShape="0">
              <a:srgbClr val="000000"/>
            </a:outerShdw>
          </a:effectLst>
        </p:spPr>
        <p:txBody>
          <a:bodyPr wrap="square" anchor="t">
            <a:spAutoFit/>
          </a:bodyPr>
          <a:lstStyle/>
          <a:p>
            <a:pPr lvl="0" algn="ctr">
              <a:defRPr/>
            </a:pPr>
            <a:r>
              <a:rPr lang="zh-CN" altLang="en-US" sz="2400">
                <a:solidFill>
                  <a:schemeClr val="bg1"/>
                </a:solidFill>
                <a:latin typeface="Impact" panose="020B0806030902050204" charset="0"/>
                <a:ea typeface="微软雅黑 Light" panose="020B0502040204020203" pitchFamily="34" charset="-122"/>
                <a:sym typeface="Arial" panose="020B0604020202020204" pitchFamily="34" charset="0"/>
              </a:rPr>
              <a:t>路径打印模块</a:t>
            </a:r>
            <a:endParaRPr lang="zh-CN" altLang="en-US" sz="2400">
              <a:solidFill>
                <a:schemeClr val="bg1"/>
              </a:solidFill>
              <a:latin typeface="Impact" panose="020B0806030902050204" charset="0"/>
              <a:ea typeface="微软雅黑 Light" panose="020B0502040204020203" pitchFamily="34" charset="-122"/>
              <a:sym typeface="Arial" panose="020B0604020202020204" pitchFamily="34" charset="0"/>
            </a:endParaRPr>
          </a:p>
        </p:txBody>
      </p:sp>
      <p:sp>
        <p:nvSpPr>
          <p:cNvPr id="20" name="文本框 19"/>
          <p:cNvSpPr txBox="1"/>
          <p:nvPr/>
        </p:nvSpPr>
        <p:spPr>
          <a:xfrm flipH="1">
            <a:off x="840423" y="2429098"/>
            <a:ext cx="1774102" cy="307340"/>
          </a:xfrm>
          <a:prstGeom prst="rect">
            <a:avLst/>
          </a:prstGeom>
          <a:noFill/>
          <a:ln w="9525">
            <a:noFill/>
            <a:miter/>
          </a:ln>
          <a:effectLst>
            <a:outerShdw sx="999" sy="999" algn="ctr" rotWithShape="0">
              <a:srgbClr val="000000"/>
            </a:outerShdw>
          </a:effectLst>
        </p:spPr>
        <p:txBody>
          <a:bodyPr wrap="square" lIns="0" tIns="0" rIns="0" bIns="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rPr>
              <a:t>数据处理模块 </a:t>
            </a: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21" name="文本框 22"/>
          <p:cNvSpPr txBox="1"/>
          <p:nvPr/>
        </p:nvSpPr>
        <p:spPr>
          <a:xfrm flipH="1">
            <a:off x="502920" y="2804795"/>
            <a:ext cx="2328545" cy="1769745"/>
          </a:xfrm>
          <a:prstGeom prst="rect">
            <a:avLst/>
          </a:prstGeom>
          <a:noFill/>
          <a:ln w="9525">
            <a:noFill/>
            <a:miter/>
          </a:ln>
          <a:effectLst>
            <a:outerShdw sx="999" sy="999" algn="ctr" rotWithShape="0">
              <a:srgbClr val="000000"/>
            </a:outerShdw>
          </a:effectLst>
        </p:spPr>
        <p:txBody>
          <a:bodyPr wrap="square" lIns="0" tIns="0" rIns="0" bIns="0"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在记录状态时，可以将其转化成9位整数，方便状态的记录。</a:t>
            </a:r>
            <a:endPar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在这里可以构造函数，专门用于两者的转化，使得程序更加简洁。</a:t>
            </a:r>
            <a:endPar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22" name="文本框 21"/>
          <p:cNvSpPr txBox="1"/>
          <p:nvPr/>
        </p:nvSpPr>
        <p:spPr>
          <a:xfrm flipH="1">
            <a:off x="9680575" y="2171065"/>
            <a:ext cx="2019935" cy="307340"/>
          </a:xfrm>
          <a:prstGeom prst="rect">
            <a:avLst/>
          </a:prstGeom>
          <a:noFill/>
          <a:ln w="9525">
            <a:noFill/>
            <a:miter/>
          </a:ln>
          <a:effectLst>
            <a:outerShdw sx="999" sy="999" algn="ctr" rotWithShape="0">
              <a:srgbClr val="000000"/>
            </a:outerShdw>
          </a:effectLst>
        </p:spPr>
        <p:txBody>
          <a:bodyPr wrap="square" lIns="0" tIns="0" rIns="0" bIns="0" anchor="t">
            <a:spAutoFit/>
          </a:bodyPr>
          <a:lstStyle>
            <a:defPPr>
              <a:defRPr lang="zh-CN"/>
            </a:defPPr>
            <a:lvl1pPr lvl="0">
              <a:defRPr sz="2000">
                <a:solidFill>
                  <a:schemeClr val="tx1">
                    <a:lumMod val="75000"/>
                    <a:lumOff val="25000"/>
                  </a:schemeClr>
                </a:solidFill>
                <a:latin typeface="微软雅黑" panose="020B0503020204020204" charset="-122"/>
                <a:ea typeface="微软雅黑" panose="020B050302020402020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rPr>
              <a:t>搜索树打印模块 </a:t>
            </a: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23" name="文本框 22"/>
          <p:cNvSpPr txBox="1"/>
          <p:nvPr/>
        </p:nvSpPr>
        <p:spPr>
          <a:xfrm flipH="1">
            <a:off x="9679940" y="2584450"/>
            <a:ext cx="2019935" cy="1474470"/>
          </a:xfrm>
          <a:prstGeom prst="rect">
            <a:avLst/>
          </a:prstGeom>
          <a:noFill/>
          <a:ln w="9525">
            <a:noFill/>
            <a:miter/>
          </a:ln>
          <a:effectLst>
            <a:outerShdw sx="999" sy="999" algn="ctr" rotWithShape="0">
              <a:srgbClr val="000000"/>
            </a:outerShdw>
          </a:effectLst>
        </p:spPr>
        <p:txBody>
          <a:bodyPr wrap="square" lIns="0" tIns="0" rIns="0" bIns="0" anchor="t">
            <a:spAutoFit/>
          </a:bodyPr>
          <a:lstStyle>
            <a:defPPr>
              <a:defRPr lang="zh-CN"/>
            </a:defPPr>
            <a:lvl1pPr lvl="0">
              <a:lnSpc>
                <a:spcPct val="120000"/>
              </a:lnSpc>
              <a:defRPr sz="1400">
                <a:solidFill>
                  <a:schemeClr val="tx1">
                    <a:lumMod val="75000"/>
                    <a:lumOff val="25000"/>
                  </a:schemeClr>
                </a:solidFill>
                <a:latin typeface="微软雅黑" panose="020B0503020204020204" charset="-122"/>
                <a:ea typeface="微软雅黑" panose="020B0503020204020204" charset="-122"/>
              </a:defRPr>
            </a:lvl1p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首先利用深度优先搜索，计算所有节点的宽度；</a:t>
            </a:r>
            <a:endPar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接下来，再次深度优先搜索，输出答案。</a:t>
            </a:r>
            <a:endPar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24" name="文本框 23"/>
          <p:cNvSpPr txBox="1"/>
          <p:nvPr/>
        </p:nvSpPr>
        <p:spPr>
          <a:xfrm flipH="1">
            <a:off x="6836410" y="980440"/>
            <a:ext cx="2176780" cy="307340"/>
          </a:xfrm>
          <a:prstGeom prst="rect">
            <a:avLst/>
          </a:prstGeom>
          <a:noFill/>
          <a:ln w="9525">
            <a:noFill/>
            <a:miter/>
          </a:ln>
          <a:effectLst>
            <a:outerShdw sx="999" sy="999" algn="ctr" rotWithShape="0">
              <a:srgbClr val="000000"/>
            </a:outerShdw>
          </a:effectLst>
        </p:spPr>
        <p:txBody>
          <a:bodyPr wrap="square" lIns="0" tIns="0" rIns="0" bIns="0" anchor="t">
            <a:spAutoFit/>
          </a:bodyPr>
          <a:lstStyle>
            <a:defPPr>
              <a:defRPr lang="zh-CN"/>
            </a:defPPr>
            <a:lvl1pPr lvl="0">
              <a:defRPr sz="2000">
                <a:solidFill>
                  <a:schemeClr val="tx1">
                    <a:lumMod val="75000"/>
                    <a:lumOff val="25000"/>
                  </a:schemeClr>
                </a:solidFill>
                <a:latin typeface="微软雅黑" panose="020B0503020204020204" charset="-122"/>
                <a:ea typeface="微软雅黑" panose="020B050302020402020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rPr>
              <a:t>路径打印函数模块</a:t>
            </a: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25" name="文本框 22"/>
          <p:cNvSpPr txBox="1"/>
          <p:nvPr/>
        </p:nvSpPr>
        <p:spPr>
          <a:xfrm flipH="1">
            <a:off x="6836410" y="1439545"/>
            <a:ext cx="2124710" cy="1769745"/>
          </a:xfrm>
          <a:prstGeom prst="rect">
            <a:avLst/>
          </a:prstGeom>
          <a:noFill/>
          <a:ln w="9525">
            <a:noFill/>
            <a:miter/>
          </a:ln>
          <a:effectLst>
            <a:outerShdw sx="999" sy="999" algn="ctr" rotWithShape="0">
              <a:srgbClr val="000000"/>
            </a:outerShdw>
          </a:effectLst>
        </p:spPr>
        <p:txBody>
          <a:bodyPr wrap="square" lIns="0" tIns="0" rIns="0" bIns="0" anchor="t">
            <a:spAutoFit/>
          </a:bodyPr>
          <a:lstStyle>
            <a:defPPr>
              <a:defRPr lang="zh-CN"/>
            </a:defPPr>
            <a:lvl1pPr lvl="0">
              <a:lnSpc>
                <a:spcPct val="120000"/>
              </a:lnSpc>
              <a:defRPr sz="1400">
                <a:solidFill>
                  <a:schemeClr val="tx1">
                    <a:lumMod val="75000"/>
                    <a:lumOff val="25000"/>
                  </a:schemeClr>
                </a:solidFill>
                <a:latin typeface="微软雅黑" panose="020B0503020204020204" charset="-122"/>
                <a:ea typeface="微软雅黑" panose="020B0503020204020204" charset="-122"/>
              </a:defRPr>
            </a:lvl1p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一般来说，利用优先队列求解是不能保存路径的，因此需要额外的参数来记录每个状态的父亲状态，最后在输出答案时，逆向输出即可。</a:t>
            </a:r>
            <a:endPar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28" name="文本框 27"/>
          <p:cNvSpPr txBox="1"/>
          <p:nvPr/>
        </p:nvSpPr>
        <p:spPr>
          <a:xfrm flipH="1">
            <a:off x="3588804" y="980167"/>
            <a:ext cx="1774102" cy="307340"/>
          </a:xfrm>
          <a:prstGeom prst="rect">
            <a:avLst/>
          </a:prstGeom>
          <a:noFill/>
          <a:ln w="9525">
            <a:noFill/>
            <a:miter/>
          </a:ln>
          <a:effectLst>
            <a:outerShdw sx="999" sy="999" algn="ctr" rotWithShape="0">
              <a:srgbClr val="000000"/>
            </a:outerShdw>
          </a:effectLst>
        </p:spPr>
        <p:txBody>
          <a:bodyPr wrap="square" lIns="0" tIns="0" rIns="0" bIns="0" anchor="t">
            <a:spAutoFit/>
          </a:bodyPr>
          <a:lstStyle>
            <a:defPPr>
              <a:defRPr lang="zh-CN"/>
            </a:defPPr>
            <a:lvl1pPr lvl="0">
              <a:defRPr sz="2000">
                <a:solidFill>
                  <a:schemeClr val="tx1">
                    <a:lumMod val="75000"/>
                    <a:lumOff val="25000"/>
                  </a:schemeClr>
                </a:solidFill>
                <a:latin typeface="微软雅黑" panose="020B0503020204020204" charset="-122"/>
                <a:ea typeface="微软雅黑" panose="020B050302020402020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rPr>
              <a:t>搜索函数模块 </a:t>
            </a: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29" name="文本框 22"/>
          <p:cNvSpPr txBox="1"/>
          <p:nvPr/>
        </p:nvSpPr>
        <p:spPr>
          <a:xfrm flipH="1">
            <a:off x="3587533" y="1362690"/>
            <a:ext cx="1774103" cy="1769745"/>
          </a:xfrm>
          <a:prstGeom prst="rect">
            <a:avLst/>
          </a:prstGeom>
          <a:noFill/>
          <a:ln w="9525">
            <a:noFill/>
            <a:miter/>
          </a:ln>
          <a:effectLst>
            <a:outerShdw sx="999" sy="999" algn="ctr" rotWithShape="0">
              <a:srgbClr val="000000"/>
            </a:outerShdw>
          </a:effectLst>
        </p:spPr>
        <p:txBody>
          <a:bodyPr wrap="square" lIns="0" tIns="0" rIns="0" bIns="0" anchor="t">
            <a:spAutoFit/>
          </a:bodyPr>
          <a:lstStyle>
            <a:defPPr>
              <a:defRPr lang="zh-CN"/>
            </a:defPPr>
            <a:lvl1pPr lvl="0">
              <a:lnSpc>
                <a:spcPct val="120000"/>
              </a:lnSpc>
              <a:defRPr sz="1400">
                <a:solidFill>
                  <a:schemeClr val="tx1">
                    <a:lumMod val="75000"/>
                    <a:lumOff val="25000"/>
                  </a:schemeClr>
                </a:solidFill>
                <a:latin typeface="微软雅黑" panose="020B0503020204020204" charset="-122"/>
                <a:ea typeface="微软雅黑" panose="020B0503020204020204" charset="-122"/>
              </a:defRPr>
            </a:lvl1p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利用优先队列和评估函数，实现按可取性递减的顺序排列未扩展结点，每次优先扩展离目标最近的结点。</a:t>
            </a:r>
            <a:endPar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30" name="Freeform 47"/>
          <p:cNvSpPr>
            <a:spLocks noEditPoints="1"/>
          </p:cNvSpPr>
          <p:nvPr/>
        </p:nvSpPr>
        <p:spPr>
          <a:xfrm>
            <a:off x="4725486" y="4638988"/>
            <a:ext cx="547848" cy="665414"/>
          </a:xfrm>
          <a:custGeom>
            <a:avLst/>
            <a:gdLst/>
            <a:ahLst/>
            <a:cxnLst>
              <a:cxn ang="0">
                <a:pos x="51665" y="350018"/>
              </a:cxn>
              <a:cxn ang="0">
                <a:pos x="90413" y="330573"/>
              </a:cxn>
              <a:cxn ang="0">
                <a:pos x="251866" y="304645"/>
              </a:cxn>
              <a:cxn ang="0">
                <a:pos x="245408" y="350018"/>
              </a:cxn>
              <a:cxn ang="0">
                <a:pos x="251866" y="304645"/>
              </a:cxn>
              <a:cxn ang="0">
                <a:pos x="138849" y="187973"/>
              </a:cxn>
              <a:cxn ang="0">
                <a:pos x="145307" y="110191"/>
              </a:cxn>
              <a:cxn ang="0">
                <a:pos x="151766" y="103709"/>
              </a:cxn>
              <a:cxn ang="0">
                <a:pos x="158224" y="175009"/>
              </a:cxn>
              <a:cxn ang="0">
                <a:pos x="264782" y="181491"/>
              </a:cxn>
              <a:cxn ang="0">
                <a:pos x="264782" y="194454"/>
              </a:cxn>
              <a:cxn ang="0">
                <a:pos x="151766" y="204177"/>
              </a:cxn>
              <a:cxn ang="0">
                <a:pos x="38749" y="162045"/>
              </a:cxn>
              <a:cxn ang="0">
                <a:pos x="109788" y="71300"/>
              </a:cxn>
              <a:cxn ang="0">
                <a:pos x="119475" y="74541"/>
              </a:cxn>
              <a:cxn ang="0">
                <a:pos x="48436" y="155564"/>
              </a:cxn>
              <a:cxn ang="0">
                <a:pos x="151766" y="42132"/>
              </a:cxn>
              <a:cxn ang="0">
                <a:pos x="151766" y="330573"/>
              </a:cxn>
              <a:cxn ang="0">
                <a:pos x="151766" y="42132"/>
              </a:cxn>
              <a:cxn ang="0">
                <a:pos x="19374" y="51855"/>
              </a:cxn>
              <a:cxn ang="0">
                <a:pos x="35520" y="16205"/>
              </a:cxn>
              <a:cxn ang="0">
                <a:pos x="45207" y="16205"/>
              </a:cxn>
              <a:cxn ang="0">
                <a:pos x="29061" y="48614"/>
              </a:cxn>
              <a:cxn ang="0">
                <a:pos x="61352" y="0"/>
              </a:cxn>
              <a:cxn ang="0">
                <a:pos x="16145" y="81023"/>
              </a:cxn>
              <a:cxn ang="0">
                <a:pos x="61352" y="0"/>
              </a:cxn>
              <a:cxn ang="0">
                <a:pos x="216347" y="29168"/>
              </a:cxn>
              <a:cxn ang="0">
                <a:pos x="245408" y="9723"/>
              </a:cxn>
              <a:cxn ang="0">
                <a:pos x="251866" y="16205"/>
              </a:cxn>
              <a:cxn ang="0">
                <a:pos x="222805" y="29168"/>
              </a:cxn>
              <a:cxn ang="0">
                <a:pos x="219576" y="29168"/>
              </a:cxn>
              <a:cxn ang="0">
                <a:pos x="200201" y="25927"/>
              </a:cxn>
              <a:cxn ang="0">
                <a:pos x="271240" y="9723"/>
              </a:cxn>
            </a:cxnLst>
            <a:rect l="0" t="0" r="0" b="0"/>
            <a:pathLst>
              <a:path w="94" h="108">
                <a:moveTo>
                  <a:pt x="16" y="94"/>
                </a:moveTo>
                <a:cubicBezTo>
                  <a:pt x="13" y="100"/>
                  <a:pt x="13" y="106"/>
                  <a:pt x="16" y="108"/>
                </a:cubicBezTo>
                <a:cubicBezTo>
                  <a:pt x="17" y="108"/>
                  <a:pt x="18" y="108"/>
                  <a:pt x="19" y="108"/>
                </a:cubicBezTo>
                <a:cubicBezTo>
                  <a:pt x="22" y="108"/>
                  <a:pt x="26" y="106"/>
                  <a:pt x="28" y="102"/>
                </a:cubicBezTo>
                <a:cubicBezTo>
                  <a:pt x="16" y="94"/>
                  <a:pt x="16" y="94"/>
                  <a:pt x="16" y="94"/>
                </a:cubicBezTo>
                <a:moveTo>
                  <a:pt x="78" y="94"/>
                </a:moveTo>
                <a:cubicBezTo>
                  <a:pt x="66" y="102"/>
                  <a:pt x="66" y="102"/>
                  <a:pt x="66" y="102"/>
                </a:cubicBezTo>
                <a:cubicBezTo>
                  <a:pt x="69" y="106"/>
                  <a:pt x="73" y="108"/>
                  <a:pt x="76" y="108"/>
                </a:cubicBezTo>
                <a:cubicBezTo>
                  <a:pt x="77" y="108"/>
                  <a:pt x="78" y="108"/>
                  <a:pt x="78" y="108"/>
                </a:cubicBezTo>
                <a:cubicBezTo>
                  <a:pt x="82" y="106"/>
                  <a:pt x="82" y="100"/>
                  <a:pt x="78" y="94"/>
                </a:cubicBezTo>
                <a:moveTo>
                  <a:pt x="47" y="63"/>
                </a:moveTo>
                <a:cubicBezTo>
                  <a:pt x="45" y="63"/>
                  <a:pt x="43" y="61"/>
                  <a:pt x="43" y="58"/>
                </a:cubicBezTo>
                <a:cubicBezTo>
                  <a:pt x="43" y="57"/>
                  <a:pt x="44" y="55"/>
                  <a:pt x="45" y="54"/>
                </a:cubicBezTo>
                <a:cubicBezTo>
                  <a:pt x="45" y="34"/>
                  <a:pt x="45" y="34"/>
                  <a:pt x="45" y="34"/>
                </a:cubicBezTo>
                <a:cubicBezTo>
                  <a:pt x="45" y="33"/>
                  <a:pt x="46" y="32"/>
                  <a:pt x="47" y="32"/>
                </a:cubicBezTo>
                <a:cubicBezTo>
                  <a:pt x="47" y="32"/>
                  <a:pt x="47" y="32"/>
                  <a:pt x="47" y="32"/>
                </a:cubicBezTo>
                <a:cubicBezTo>
                  <a:pt x="48" y="32"/>
                  <a:pt x="49" y="33"/>
                  <a:pt x="49" y="34"/>
                </a:cubicBezTo>
                <a:cubicBezTo>
                  <a:pt x="49" y="54"/>
                  <a:pt x="49" y="54"/>
                  <a:pt x="49" y="54"/>
                </a:cubicBezTo>
                <a:cubicBezTo>
                  <a:pt x="50" y="54"/>
                  <a:pt x="51" y="55"/>
                  <a:pt x="51" y="56"/>
                </a:cubicBezTo>
                <a:cubicBezTo>
                  <a:pt x="82" y="56"/>
                  <a:pt x="82" y="56"/>
                  <a:pt x="82" y="56"/>
                </a:cubicBezTo>
                <a:cubicBezTo>
                  <a:pt x="83" y="56"/>
                  <a:pt x="84" y="57"/>
                  <a:pt x="84" y="58"/>
                </a:cubicBezTo>
                <a:cubicBezTo>
                  <a:pt x="84" y="59"/>
                  <a:pt x="83" y="60"/>
                  <a:pt x="82" y="60"/>
                </a:cubicBezTo>
                <a:cubicBezTo>
                  <a:pt x="51" y="60"/>
                  <a:pt x="51" y="60"/>
                  <a:pt x="51" y="60"/>
                </a:cubicBezTo>
                <a:cubicBezTo>
                  <a:pt x="50" y="62"/>
                  <a:pt x="49" y="63"/>
                  <a:pt x="47" y="63"/>
                </a:cubicBezTo>
                <a:moveTo>
                  <a:pt x="13" y="50"/>
                </a:moveTo>
                <a:cubicBezTo>
                  <a:pt x="12" y="50"/>
                  <a:pt x="12" y="50"/>
                  <a:pt x="12" y="50"/>
                </a:cubicBezTo>
                <a:cubicBezTo>
                  <a:pt x="11" y="49"/>
                  <a:pt x="10" y="48"/>
                  <a:pt x="11" y="47"/>
                </a:cubicBezTo>
                <a:cubicBezTo>
                  <a:pt x="15" y="36"/>
                  <a:pt x="23" y="26"/>
                  <a:pt x="34" y="22"/>
                </a:cubicBezTo>
                <a:cubicBezTo>
                  <a:pt x="35" y="22"/>
                  <a:pt x="35" y="22"/>
                  <a:pt x="35" y="22"/>
                </a:cubicBezTo>
                <a:cubicBezTo>
                  <a:pt x="36" y="22"/>
                  <a:pt x="37" y="22"/>
                  <a:pt x="37" y="23"/>
                </a:cubicBezTo>
                <a:cubicBezTo>
                  <a:pt x="38" y="24"/>
                  <a:pt x="37" y="25"/>
                  <a:pt x="36" y="26"/>
                </a:cubicBezTo>
                <a:cubicBezTo>
                  <a:pt x="26" y="30"/>
                  <a:pt x="18" y="38"/>
                  <a:pt x="15" y="48"/>
                </a:cubicBezTo>
                <a:cubicBezTo>
                  <a:pt x="14" y="49"/>
                  <a:pt x="14" y="50"/>
                  <a:pt x="13" y="50"/>
                </a:cubicBezTo>
                <a:moveTo>
                  <a:pt x="47" y="13"/>
                </a:moveTo>
                <a:cubicBezTo>
                  <a:pt x="23" y="13"/>
                  <a:pt x="3" y="33"/>
                  <a:pt x="3" y="58"/>
                </a:cubicBezTo>
                <a:cubicBezTo>
                  <a:pt x="3" y="82"/>
                  <a:pt x="23" y="102"/>
                  <a:pt x="47" y="102"/>
                </a:cubicBezTo>
                <a:cubicBezTo>
                  <a:pt x="72" y="102"/>
                  <a:pt x="92" y="82"/>
                  <a:pt x="92" y="58"/>
                </a:cubicBezTo>
                <a:cubicBezTo>
                  <a:pt x="92" y="33"/>
                  <a:pt x="72" y="13"/>
                  <a:pt x="47" y="13"/>
                </a:cubicBezTo>
                <a:moveTo>
                  <a:pt x="7" y="16"/>
                </a:moveTo>
                <a:cubicBezTo>
                  <a:pt x="6" y="16"/>
                  <a:pt x="6" y="16"/>
                  <a:pt x="6" y="16"/>
                </a:cubicBezTo>
                <a:cubicBezTo>
                  <a:pt x="5" y="16"/>
                  <a:pt x="5" y="15"/>
                  <a:pt x="5" y="14"/>
                </a:cubicBezTo>
                <a:cubicBezTo>
                  <a:pt x="6" y="10"/>
                  <a:pt x="8" y="7"/>
                  <a:pt x="11" y="5"/>
                </a:cubicBezTo>
                <a:cubicBezTo>
                  <a:pt x="12" y="4"/>
                  <a:pt x="12" y="4"/>
                  <a:pt x="12" y="4"/>
                </a:cubicBezTo>
                <a:cubicBezTo>
                  <a:pt x="13" y="4"/>
                  <a:pt x="14" y="5"/>
                  <a:pt x="14" y="5"/>
                </a:cubicBezTo>
                <a:cubicBezTo>
                  <a:pt x="15" y="6"/>
                  <a:pt x="14" y="8"/>
                  <a:pt x="13" y="8"/>
                </a:cubicBezTo>
                <a:cubicBezTo>
                  <a:pt x="11" y="10"/>
                  <a:pt x="9" y="12"/>
                  <a:pt x="9" y="15"/>
                </a:cubicBezTo>
                <a:cubicBezTo>
                  <a:pt x="9" y="16"/>
                  <a:pt x="8" y="16"/>
                  <a:pt x="7" y="16"/>
                </a:cubicBezTo>
                <a:moveTo>
                  <a:pt x="19" y="0"/>
                </a:moveTo>
                <a:cubicBezTo>
                  <a:pt x="16" y="0"/>
                  <a:pt x="13" y="1"/>
                  <a:pt x="10" y="3"/>
                </a:cubicBezTo>
                <a:cubicBezTo>
                  <a:pt x="3" y="8"/>
                  <a:pt x="0" y="18"/>
                  <a:pt x="5" y="25"/>
                </a:cubicBezTo>
                <a:cubicBezTo>
                  <a:pt x="33" y="8"/>
                  <a:pt x="33" y="8"/>
                  <a:pt x="33" y="8"/>
                </a:cubicBezTo>
                <a:cubicBezTo>
                  <a:pt x="30" y="3"/>
                  <a:pt x="24" y="0"/>
                  <a:pt x="19" y="0"/>
                </a:cubicBezTo>
                <a:moveTo>
                  <a:pt x="68" y="9"/>
                </a:moveTo>
                <a:cubicBezTo>
                  <a:pt x="68" y="9"/>
                  <a:pt x="67" y="9"/>
                  <a:pt x="67" y="9"/>
                </a:cubicBezTo>
                <a:cubicBezTo>
                  <a:pt x="66" y="8"/>
                  <a:pt x="66" y="6"/>
                  <a:pt x="67" y="6"/>
                </a:cubicBezTo>
                <a:cubicBezTo>
                  <a:pt x="69" y="4"/>
                  <a:pt x="72" y="3"/>
                  <a:pt x="76" y="3"/>
                </a:cubicBezTo>
                <a:cubicBezTo>
                  <a:pt x="76" y="3"/>
                  <a:pt x="76" y="3"/>
                  <a:pt x="76" y="3"/>
                </a:cubicBezTo>
                <a:cubicBezTo>
                  <a:pt x="77" y="3"/>
                  <a:pt x="78" y="4"/>
                  <a:pt x="78" y="5"/>
                </a:cubicBezTo>
                <a:cubicBezTo>
                  <a:pt x="78" y="6"/>
                  <a:pt x="77" y="7"/>
                  <a:pt x="76" y="7"/>
                </a:cubicBezTo>
                <a:cubicBezTo>
                  <a:pt x="73" y="7"/>
                  <a:pt x="71" y="8"/>
                  <a:pt x="69" y="9"/>
                </a:cubicBezTo>
                <a:cubicBezTo>
                  <a:pt x="69" y="9"/>
                  <a:pt x="69" y="9"/>
                  <a:pt x="69" y="9"/>
                </a:cubicBezTo>
                <a:cubicBezTo>
                  <a:pt x="69" y="9"/>
                  <a:pt x="69" y="9"/>
                  <a:pt x="68" y="9"/>
                </a:cubicBezTo>
                <a:moveTo>
                  <a:pt x="76" y="0"/>
                </a:moveTo>
                <a:cubicBezTo>
                  <a:pt x="70" y="0"/>
                  <a:pt x="65" y="3"/>
                  <a:pt x="62" y="8"/>
                </a:cubicBezTo>
                <a:cubicBezTo>
                  <a:pt x="90" y="25"/>
                  <a:pt x="90" y="25"/>
                  <a:pt x="90" y="25"/>
                </a:cubicBezTo>
                <a:cubicBezTo>
                  <a:pt x="94" y="18"/>
                  <a:pt x="92" y="8"/>
                  <a:pt x="84" y="3"/>
                </a:cubicBezTo>
                <a:cubicBezTo>
                  <a:pt x="82" y="1"/>
                  <a:pt x="79" y="0"/>
                  <a:pt x="76" y="0"/>
                </a:cubicBezTo>
              </a:path>
            </a:pathLst>
          </a:custGeom>
          <a:solidFill>
            <a:schemeClr val="bg1"/>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2" name="Freeform 98"/>
          <p:cNvSpPr>
            <a:spLocks noEditPoints="1"/>
          </p:cNvSpPr>
          <p:nvPr/>
        </p:nvSpPr>
        <p:spPr>
          <a:xfrm>
            <a:off x="6891812" y="4751780"/>
            <a:ext cx="634978" cy="580671"/>
          </a:xfrm>
          <a:custGeom>
            <a:avLst/>
            <a:gdLst/>
            <a:ahLst/>
            <a:cxnLst>
              <a:cxn ang="0">
                <a:pos x="248591" y="34133"/>
              </a:cxn>
              <a:cxn ang="0">
                <a:pos x="248591" y="0"/>
              </a:cxn>
              <a:cxn ang="0">
                <a:pos x="136630" y="33185"/>
              </a:cxn>
              <a:cxn ang="0">
                <a:pos x="24669" y="0"/>
              </a:cxn>
              <a:cxn ang="0">
                <a:pos x="24669" y="34133"/>
              </a:cxn>
              <a:cxn ang="0">
                <a:pos x="0" y="33185"/>
              </a:cxn>
              <a:cxn ang="0">
                <a:pos x="0" y="207645"/>
              </a:cxn>
              <a:cxn ang="0">
                <a:pos x="112910" y="219023"/>
              </a:cxn>
              <a:cxn ang="0">
                <a:pos x="136630" y="231349"/>
              </a:cxn>
              <a:cxn ang="0">
                <a:pos x="160350" y="219023"/>
              </a:cxn>
              <a:cxn ang="0">
                <a:pos x="273260" y="207645"/>
              </a:cxn>
              <a:cxn ang="0">
                <a:pos x="273260" y="33185"/>
              </a:cxn>
              <a:cxn ang="0">
                <a:pos x="248591" y="34133"/>
              </a:cxn>
              <a:cxn ang="0">
                <a:pos x="37004" y="12326"/>
              </a:cxn>
              <a:cxn ang="0">
                <a:pos x="125244" y="38874"/>
              </a:cxn>
              <a:cxn ang="0">
                <a:pos x="128091" y="45511"/>
              </a:cxn>
              <a:cxn ang="0">
                <a:pos x="128091" y="196267"/>
              </a:cxn>
              <a:cxn ang="0">
                <a:pos x="37953" y="178253"/>
              </a:cxn>
              <a:cxn ang="0">
                <a:pos x="37004" y="178253"/>
              </a:cxn>
              <a:cxn ang="0">
                <a:pos x="37004" y="12326"/>
              </a:cxn>
              <a:cxn ang="0">
                <a:pos x="235307" y="12326"/>
              </a:cxn>
              <a:cxn ang="0">
                <a:pos x="235307" y="178253"/>
              </a:cxn>
              <a:cxn ang="0">
                <a:pos x="234358" y="178253"/>
              </a:cxn>
              <a:cxn ang="0">
                <a:pos x="144221" y="196267"/>
              </a:cxn>
              <a:cxn ang="0">
                <a:pos x="144221" y="46459"/>
              </a:cxn>
              <a:cxn ang="0">
                <a:pos x="148016" y="38874"/>
              </a:cxn>
              <a:cxn ang="0">
                <a:pos x="235307" y="12326"/>
              </a:cxn>
            </a:cxnLst>
            <a:rect l="0" t="0" r="0" b="0"/>
            <a:pathLst>
              <a:path w="288" h="244">
                <a:moveTo>
                  <a:pt x="262" y="36"/>
                </a:moveTo>
                <a:cubicBezTo>
                  <a:pt x="262" y="0"/>
                  <a:pt x="262" y="0"/>
                  <a:pt x="262" y="0"/>
                </a:cubicBezTo>
                <a:cubicBezTo>
                  <a:pt x="160" y="0"/>
                  <a:pt x="145" y="33"/>
                  <a:pt x="144" y="35"/>
                </a:cubicBezTo>
                <a:cubicBezTo>
                  <a:pt x="143" y="33"/>
                  <a:pt x="127" y="0"/>
                  <a:pt x="26" y="0"/>
                </a:cubicBezTo>
                <a:cubicBezTo>
                  <a:pt x="26" y="36"/>
                  <a:pt x="26" y="36"/>
                  <a:pt x="26" y="36"/>
                </a:cubicBezTo>
                <a:cubicBezTo>
                  <a:pt x="18" y="35"/>
                  <a:pt x="9" y="35"/>
                  <a:pt x="0" y="35"/>
                </a:cubicBezTo>
                <a:cubicBezTo>
                  <a:pt x="0" y="219"/>
                  <a:pt x="0" y="219"/>
                  <a:pt x="0" y="219"/>
                </a:cubicBezTo>
                <a:cubicBezTo>
                  <a:pt x="0" y="219"/>
                  <a:pt x="79" y="210"/>
                  <a:pt x="119" y="231"/>
                </a:cubicBezTo>
                <a:cubicBezTo>
                  <a:pt x="126" y="235"/>
                  <a:pt x="133" y="244"/>
                  <a:pt x="144" y="244"/>
                </a:cubicBezTo>
                <a:cubicBezTo>
                  <a:pt x="155" y="244"/>
                  <a:pt x="162" y="235"/>
                  <a:pt x="169" y="231"/>
                </a:cubicBezTo>
                <a:cubicBezTo>
                  <a:pt x="208" y="210"/>
                  <a:pt x="288" y="219"/>
                  <a:pt x="288" y="219"/>
                </a:cubicBezTo>
                <a:cubicBezTo>
                  <a:pt x="288" y="35"/>
                  <a:pt x="288" y="35"/>
                  <a:pt x="288" y="35"/>
                </a:cubicBezTo>
                <a:cubicBezTo>
                  <a:pt x="278" y="35"/>
                  <a:pt x="270" y="35"/>
                  <a:pt x="262" y="36"/>
                </a:cubicBezTo>
                <a:close/>
                <a:moveTo>
                  <a:pt x="39" y="13"/>
                </a:moveTo>
                <a:cubicBezTo>
                  <a:pt x="117" y="16"/>
                  <a:pt x="131" y="39"/>
                  <a:pt x="132" y="41"/>
                </a:cubicBezTo>
                <a:cubicBezTo>
                  <a:pt x="135" y="48"/>
                  <a:pt x="135" y="48"/>
                  <a:pt x="135" y="48"/>
                </a:cubicBezTo>
                <a:cubicBezTo>
                  <a:pt x="135" y="207"/>
                  <a:pt x="135" y="207"/>
                  <a:pt x="135" y="207"/>
                </a:cubicBezTo>
                <a:cubicBezTo>
                  <a:pt x="107" y="191"/>
                  <a:pt x="66" y="188"/>
                  <a:pt x="40" y="188"/>
                </a:cubicBezTo>
                <a:cubicBezTo>
                  <a:pt x="40" y="188"/>
                  <a:pt x="39" y="188"/>
                  <a:pt x="39" y="188"/>
                </a:cubicBezTo>
                <a:lnTo>
                  <a:pt x="39" y="13"/>
                </a:lnTo>
                <a:close/>
                <a:moveTo>
                  <a:pt x="248" y="13"/>
                </a:moveTo>
                <a:cubicBezTo>
                  <a:pt x="248" y="188"/>
                  <a:pt x="248" y="188"/>
                  <a:pt x="248" y="188"/>
                </a:cubicBezTo>
                <a:cubicBezTo>
                  <a:pt x="248" y="188"/>
                  <a:pt x="248" y="188"/>
                  <a:pt x="247" y="188"/>
                </a:cubicBezTo>
                <a:cubicBezTo>
                  <a:pt x="221" y="188"/>
                  <a:pt x="180" y="191"/>
                  <a:pt x="152" y="207"/>
                </a:cubicBezTo>
                <a:cubicBezTo>
                  <a:pt x="152" y="49"/>
                  <a:pt x="152" y="49"/>
                  <a:pt x="152" y="49"/>
                </a:cubicBezTo>
                <a:cubicBezTo>
                  <a:pt x="156" y="41"/>
                  <a:pt x="156" y="41"/>
                  <a:pt x="156" y="41"/>
                </a:cubicBezTo>
                <a:cubicBezTo>
                  <a:pt x="156" y="39"/>
                  <a:pt x="171" y="16"/>
                  <a:pt x="248" y="13"/>
                </a:cubicBezTo>
                <a:close/>
              </a:path>
            </a:pathLst>
          </a:custGeom>
          <a:solidFill>
            <a:schemeClr val="bg1"/>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3" name="Freeform 196"/>
          <p:cNvSpPr>
            <a:spLocks noEditPoints="1"/>
          </p:cNvSpPr>
          <p:nvPr/>
        </p:nvSpPr>
        <p:spPr>
          <a:xfrm>
            <a:off x="7995862" y="3581487"/>
            <a:ext cx="657059" cy="685705"/>
          </a:xfrm>
          <a:custGeom>
            <a:avLst/>
            <a:gdLst/>
            <a:ahLst/>
            <a:cxnLst>
              <a:cxn ang="0">
                <a:pos x="137468" y="0"/>
              </a:cxn>
              <a:cxn ang="0">
                <a:pos x="0" y="36882"/>
              </a:cxn>
              <a:cxn ang="0">
                <a:pos x="0" y="36882"/>
              </a:cxn>
              <a:cxn ang="0">
                <a:pos x="0" y="179379"/>
              </a:cxn>
              <a:cxn ang="0">
                <a:pos x="127409" y="214584"/>
              </a:cxn>
              <a:cxn ang="0">
                <a:pos x="127409" y="72087"/>
              </a:cxn>
              <a:cxn ang="0">
                <a:pos x="36882" y="46940"/>
              </a:cxn>
              <a:cxn ang="0">
                <a:pos x="137468" y="20117"/>
              </a:cxn>
              <a:cxn ang="0">
                <a:pos x="236378" y="46940"/>
              </a:cxn>
              <a:cxn ang="0">
                <a:pos x="236378" y="46940"/>
              </a:cxn>
              <a:cxn ang="0">
                <a:pos x="147527" y="72087"/>
              </a:cxn>
              <a:cxn ang="0">
                <a:pos x="147527" y="214584"/>
              </a:cxn>
              <a:cxn ang="0">
                <a:pos x="274936" y="179379"/>
              </a:cxn>
              <a:cxn ang="0">
                <a:pos x="274936" y="36882"/>
              </a:cxn>
              <a:cxn ang="0">
                <a:pos x="137468" y="0"/>
              </a:cxn>
              <a:cxn ang="0">
                <a:pos x="239731" y="103939"/>
              </a:cxn>
              <a:cxn ang="0">
                <a:pos x="184408" y="119027"/>
              </a:cxn>
              <a:cxn ang="0">
                <a:pos x="184408" y="92204"/>
              </a:cxn>
              <a:cxn ang="0">
                <a:pos x="239731" y="77116"/>
              </a:cxn>
              <a:cxn ang="0">
                <a:pos x="239731" y="103939"/>
              </a:cxn>
            </a:cxnLst>
            <a:rect l="0" t="0" r="0" b="0"/>
            <a:pathLst>
              <a:path w="164" h="128">
                <a:moveTo>
                  <a:pt x="82" y="0"/>
                </a:moveTo>
                <a:lnTo>
                  <a:pt x="0" y="22"/>
                </a:lnTo>
                <a:lnTo>
                  <a:pt x="0" y="22"/>
                </a:lnTo>
                <a:lnTo>
                  <a:pt x="0" y="107"/>
                </a:lnTo>
                <a:lnTo>
                  <a:pt x="76" y="128"/>
                </a:lnTo>
                <a:lnTo>
                  <a:pt x="76" y="43"/>
                </a:lnTo>
                <a:lnTo>
                  <a:pt x="22" y="28"/>
                </a:lnTo>
                <a:lnTo>
                  <a:pt x="82" y="12"/>
                </a:lnTo>
                <a:lnTo>
                  <a:pt x="141" y="28"/>
                </a:lnTo>
                <a:lnTo>
                  <a:pt x="141" y="28"/>
                </a:lnTo>
                <a:lnTo>
                  <a:pt x="88" y="43"/>
                </a:lnTo>
                <a:lnTo>
                  <a:pt x="88" y="128"/>
                </a:lnTo>
                <a:lnTo>
                  <a:pt x="164" y="107"/>
                </a:lnTo>
                <a:lnTo>
                  <a:pt x="164" y="22"/>
                </a:lnTo>
                <a:lnTo>
                  <a:pt x="82" y="0"/>
                </a:lnTo>
                <a:close/>
                <a:moveTo>
                  <a:pt x="143" y="62"/>
                </a:moveTo>
                <a:lnTo>
                  <a:pt x="110" y="71"/>
                </a:lnTo>
                <a:lnTo>
                  <a:pt x="110" y="55"/>
                </a:lnTo>
                <a:lnTo>
                  <a:pt x="143" y="46"/>
                </a:lnTo>
                <a:lnTo>
                  <a:pt x="143" y="62"/>
                </a:lnTo>
                <a:close/>
              </a:path>
            </a:pathLst>
          </a:custGeom>
          <a:solidFill>
            <a:schemeClr val="bg1"/>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28955" y="471805"/>
            <a:ext cx="3925570" cy="39878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其他创新内容或优化算法</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8" name="圆角矩形 2"/>
          <p:cNvSpPr/>
          <p:nvPr/>
        </p:nvSpPr>
        <p:spPr>
          <a:xfrm>
            <a:off x="739775" y="1418465"/>
            <a:ext cx="2810510" cy="753745"/>
          </a:xfrm>
          <a:prstGeom prst="round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圆角矩形 4"/>
          <p:cNvSpPr/>
          <p:nvPr/>
        </p:nvSpPr>
        <p:spPr>
          <a:xfrm>
            <a:off x="4690745" y="1418465"/>
            <a:ext cx="2810510" cy="753745"/>
          </a:xfrm>
          <a:prstGeom prst="roundRect">
            <a:avLst/>
          </a:prstGeom>
          <a:solidFill>
            <a:srgbClr val="849F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圆角矩形 16"/>
          <p:cNvSpPr/>
          <p:nvPr/>
        </p:nvSpPr>
        <p:spPr>
          <a:xfrm>
            <a:off x="8526780" y="1418465"/>
            <a:ext cx="2810510" cy="753745"/>
          </a:xfrm>
          <a:prstGeom prst="round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文本框 22"/>
          <p:cNvSpPr txBox="1"/>
          <p:nvPr/>
        </p:nvSpPr>
        <p:spPr>
          <a:xfrm flipH="1">
            <a:off x="645795" y="2275207"/>
            <a:ext cx="3100705" cy="3415030"/>
          </a:xfrm>
          <a:prstGeom prst="rect">
            <a:avLst/>
          </a:prstGeom>
          <a:noFill/>
          <a:ln w="9525">
            <a:noFill/>
            <a:miter/>
          </a:ln>
          <a:effectLst>
            <a:outerShdw sx="999" sy="999" algn="ctr" rotWithShape="0">
              <a:srgbClr val="000000"/>
            </a:outerShdw>
          </a:effectLst>
        </p:spPr>
        <p:txBody>
          <a:bodyPr wrap="square" anchor="t">
            <a:spAutoFit/>
          </a:bodyPr>
          <a:lstStyle/>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记录状态需要使用9位的整数，无法直接使用数组来存储每个状态的详细信息（评估函数值、父亲节点等），因此在这里使用哈希的方法，将9位整数转化为能够存储的值，再存储其具体的信息。</a:t>
            </a:r>
            <a:endPar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14" name="文本框 22"/>
          <p:cNvSpPr txBox="1"/>
          <p:nvPr/>
        </p:nvSpPr>
        <p:spPr>
          <a:xfrm flipH="1">
            <a:off x="4552315" y="2306322"/>
            <a:ext cx="3100705" cy="2676525"/>
          </a:xfrm>
          <a:prstGeom prst="rect">
            <a:avLst/>
          </a:prstGeom>
          <a:noFill/>
          <a:ln w="9525">
            <a:noFill/>
            <a:miter/>
          </a:ln>
          <a:effectLst>
            <a:outerShdw sx="999" sy="999" algn="ctr" rotWithShape="0">
              <a:srgbClr val="000000"/>
            </a:outerShdw>
          </a:effectLst>
        </p:spPr>
        <p:txBody>
          <a:bodyPr wrap="square" anchor="t">
            <a:spAutoFit/>
          </a:bodyPr>
          <a:lstStyle/>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首先将C++代码编译成动态库dll拷贝到c#项目输入目录，一般在bin/debug下面，最后在</a:t>
            </a:r>
            <a:r>
              <a:rPr kumimoji="0" lang="en-US" altLang="zh-CN"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C#</a:t>
            </a:r>
            <a:r>
              <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代码中做函数声明，就可以实现在</a:t>
            </a:r>
            <a:r>
              <a:rPr kumimoji="0" lang="en-US" altLang="zh-CN"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c#</a:t>
            </a:r>
            <a:r>
              <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程序调用</a:t>
            </a:r>
            <a:r>
              <a:rPr kumimoji="0" lang="en-US" altLang="zh-CN"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c++</a:t>
            </a:r>
            <a:r>
              <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函数，</a:t>
            </a:r>
            <a:endPar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17" name="文本框 22"/>
          <p:cNvSpPr txBox="1"/>
          <p:nvPr/>
        </p:nvSpPr>
        <p:spPr>
          <a:xfrm flipH="1">
            <a:off x="8458835" y="2306322"/>
            <a:ext cx="3100705" cy="2306955"/>
          </a:xfrm>
          <a:prstGeom prst="rect">
            <a:avLst/>
          </a:prstGeom>
          <a:noFill/>
          <a:ln w="9525">
            <a:noFill/>
            <a:miter/>
          </a:ln>
          <a:effectLst>
            <a:outerShdw sx="999" sy="999" algn="ctr" rotWithShape="0">
              <a:srgbClr val="000000"/>
            </a:outerShdw>
          </a:effectLst>
        </p:spPr>
        <p:txBody>
          <a:bodyPr wrap="square" anchor="t">
            <a:spAutoFit/>
          </a:bodyPr>
          <a:lstStyle/>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将一个状态表示成一维的形式，求出除0之外所有数字的逆序数之和，若两个状态的逆序奇偶性相同，则可相互到达，否则不可相互到达。</a:t>
            </a:r>
            <a:endPar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cxnSp>
        <p:nvCxnSpPr>
          <p:cNvPr id="20" name="直接连接符 19"/>
          <p:cNvCxnSpPr/>
          <p:nvPr/>
        </p:nvCxnSpPr>
        <p:spPr>
          <a:xfrm>
            <a:off x="1518920" y="1558292"/>
            <a:ext cx="0" cy="467995"/>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904240" y="1279527"/>
            <a:ext cx="534670" cy="1026795"/>
          </a:xfrm>
          <a:prstGeom prst="ellipse">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a:ln>
                  <a:noFill/>
                </a:ln>
                <a:solidFill>
                  <a:prstClr val="white"/>
                </a:solidFill>
                <a:effectLst/>
                <a:uLnTx/>
                <a:uFillTx/>
                <a:latin typeface="Impact" panose="020B0806030902050204" charset="0"/>
                <a:ea typeface="等线" panose="02010600030101010101" charset="-122"/>
                <a:cs typeface="+mn-cs"/>
              </a:rPr>
              <a:t>A</a:t>
            </a:r>
            <a:endParaRPr kumimoji="0" lang="en-US" altLang="zh-CN" sz="4000" b="0" i="0" u="none" strike="noStrike" kern="1200" cap="none" spc="0" normalizeH="0" baseline="0" noProof="0">
              <a:ln>
                <a:noFill/>
              </a:ln>
              <a:solidFill>
                <a:prstClr val="white"/>
              </a:solidFill>
              <a:effectLst/>
              <a:uLnTx/>
              <a:uFillTx/>
              <a:latin typeface="Impact" panose="020B0806030902050204" charset="0"/>
              <a:ea typeface="等线" panose="02010600030101010101" charset="-122"/>
              <a:cs typeface="+mn-cs"/>
            </a:endParaRPr>
          </a:p>
        </p:txBody>
      </p:sp>
      <p:sp>
        <p:nvSpPr>
          <p:cNvPr id="22" name="文本框 20"/>
          <p:cNvSpPr txBox="1"/>
          <p:nvPr/>
        </p:nvSpPr>
        <p:spPr>
          <a:xfrm flipH="1">
            <a:off x="1613535" y="1555752"/>
            <a:ext cx="1756410" cy="42354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rPr>
              <a:t>哈希的使用</a:t>
            </a: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cxnSp>
        <p:nvCxnSpPr>
          <p:cNvPr id="23" name="直接连接符 22"/>
          <p:cNvCxnSpPr/>
          <p:nvPr/>
        </p:nvCxnSpPr>
        <p:spPr>
          <a:xfrm>
            <a:off x="5457190" y="1558292"/>
            <a:ext cx="0" cy="467995"/>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4893310" y="1279527"/>
            <a:ext cx="534670" cy="1007745"/>
          </a:xfrm>
          <a:prstGeom prst="ellipse">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a:ln>
                  <a:noFill/>
                </a:ln>
                <a:solidFill>
                  <a:prstClr val="white"/>
                </a:solidFill>
                <a:effectLst/>
                <a:uLnTx/>
                <a:uFillTx/>
                <a:latin typeface="Impact" panose="020B0806030902050204" charset="0"/>
                <a:ea typeface="等线" panose="02010600030101010101" charset="-122"/>
                <a:cs typeface="+mn-cs"/>
              </a:rPr>
              <a:t>B</a:t>
            </a:r>
            <a:endParaRPr kumimoji="0" lang="en-US" altLang="zh-CN" sz="4000" b="0" i="0" u="none" strike="noStrike" kern="1200" cap="none" spc="0" normalizeH="0" baseline="0" noProof="0">
              <a:ln>
                <a:noFill/>
              </a:ln>
              <a:solidFill>
                <a:prstClr val="white"/>
              </a:solidFill>
              <a:effectLst/>
              <a:uLnTx/>
              <a:uFillTx/>
              <a:latin typeface="Impact" panose="020B0806030902050204" charset="0"/>
              <a:ea typeface="等线" panose="02010600030101010101" charset="-122"/>
              <a:cs typeface="+mn-cs"/>
            </a:endParaRPr>
          </a:p>
        </p:txBody>
      </p:sp>
      <p:sp>
        <p:nvSpPr>
          <p:cNvPr id="25" name="文本框 20"/>
          <p:cNvSpPr txBox="1"/>
          <p:nvPr/>
        </p:nvSpPr>
        <p:spPr>
          <a:xfrm flipH="1">
            <a:off x="5551805" y="1555750"/>
            <a:ext cx="1946910" cy="42354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rPr>
              <a:t>c#与c++的交互</a:t>
            </a: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cxnSp>
        <p:nvCxnSpPr>
          <p:cNvPr id="26" name="直接连接符 25"/>
          <p:cNvCxnSpPr/>
          <p:nvPr/>
        </p:nvCxnSpPr>
        <p:spPr>
          <a:xfrm>
            <a:off x="9300845" y="1558292"/>
            <a:ext cx="0" cy="467995"/>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8736965" y="1279527"/>
            <a:ext cx="534670" cy="1007745"/>
          </a:xfrm>
          <a:prstGeom prst="ellipse">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a:ln>
                  <a:noFill/>
                </a:ln>
                <a:solidFill>
                  <a:prstClr val="white"/>
                </a:solidFill>
                <a:effectLst/>
                <a:uLnTx/>
                <a:uFillTx/>
                <a:latin typeface="Impact" panose="020B0806030902050204" charset="0"/>
                <a:ea typeface="等线" panose="02010600030101010101" charset="-122"/>
                <a:cs typeface="+mn-cs"/>
              </a:rPr>
              <a:t>C</a:t>
            </a:r>
            <a:endParaRPr kumimoji="0" lang="en-US" altLang="zh-CN" sz="4000" b="0" i="0" u="none" strike="noStrike" kern="1200" cap="none" spc="0" normalizeH="0" baseline="0" noProof="0">
              <a:ln>
                <a:noFill/>
              </a:ln>
              <a:solidFill>
                <a:prstClr val="white"/>
              </a:solidFill>
              <a:effectLst/>
              <a:uLnTx/>
              <a:uFillTx/>
              <a:latin typeface="Impact" panose="020B0806030902050204" charset="0"/>
              <a:ea typeface="等线" panose="02010600030101010101" charset="-122"/>
              <a:cs typeface="+mn-cs"/>
            </a:endParaRPr>
          </a:p>
        </p:txBody>
      </p:sp>
      <p:sp>
        <p:nvSpPr>
          <p:cNvPr id="28" name="文本框 20"/>
          <p:cNvSpPr txBox="1"/>
          <p:nvPr/>
        </p:nvSpPr>
        <p:spPr>
          <a:xfrm flipH="1">
            <a:off x="9395460" y="1555752"/>
            <a:ext cx="1756410" cy="42354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rPr>
              <a:t>判断是否有解</a:t>
            </a: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462000"/>
            <a:ext cx="12192000" cy="396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12192000" cy="396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418473" y="1081785"/>
            <a:ext cx="11387751" cy="4694430"/>
            <a:chOff x="418473" y="1320623"/>
            <a:chExt cx="11387751" cy="4694430"/>
          </a:xfrm>
        </p:grpSpPr>
        <p:sp>
          <p:nvSpPr>
            <p:cNvPr id="32" name="矩形 31"/>
            <p:cNvSpPr/>
            <p:nvPr/>
          </p:nvSpPr>
          <p:spPr>
            <a:xfrm>
              <a:off x="418473" y="2533838"/>
              <a:ext cx="216000" cy="2268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1590224" y="2533838"/>
              <a:ext cx="216000" cy="2268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509588" y="1320623"/>
              <a:ext cx="11172825" cy="4694430"/>
            </a:xfrm>
            <a:prstGeom prst="rect">
              <a:avLst/>
            </a:prstGeom>
            <a:noFill/>
            <a:ln>
              <a:solidFill>
                <a:srgbClr val="2C3E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1785038" y="2705725"/>
            <a:ext cx="4088965" cy="1446550"/>
          </a:xfrm>
          <a:prstGeom prst="rect">
            <a:avLst/>
          </a:prstGeom>
          <a:noFill/>
        </p:spPr>
        <p:txBody>
          <a:bodyPr wrap="square" rtlCol="0">
            <a:spAutoFit/>
          </a:bodyPr>
          <a:lstStyle/>
          <a:p>
            <a:r>
              <a:rPr lang="en-US" altLang="zh-CN" sz="8800">
                <a:solidFill>
                  <a:srgbClr val="2C3E50"/>
                </a:solidFill>
                <a:latin typeface="微软雅黑 Light" panose="020B0502040204020203" pitchFamily="34" charset="-122"/>
                <a:ea typeface="微软雅黑 Light" panose="020B0502040204020203" pitchFamily="34" charset="-122"/>
              </a:rPr>
              <a:t>PART 3</a:t>
            </a:r>
            <a:endParaRPr lang="zh-CN" altLang="en-US" sz="8800">
              <a:solidFill>
                <a:srgbClr val="2C3E50"/>
              </a:solidFill>
              <a:latin typeface="微软雅黑 Light" panose="020B0502040204020203" pitchFamily="34" charset="-122"/>
              <a:ea typeface="微软雅黑 Light" panose="020B0502040204020203" pitchFamily="34" charset="-122"/>
            </a:endParaRPr>
          </a:p>
        </p:txBody>
      </p:sp>
      <p:sp>
        <p:nvSpPr>
          <p:cNvPr id="9" name="文本框 8"/>
          <p:cNvSpPr txBox="1"/>
          <p:nvPr/>
        </p:nvSpPr>
        <p:spPr>
          <a:xfrm>
            <a:off x="6317999" y="2895371"/>
            <a:ext cx="4088964" cy="922020"/>
          </a:xfrm>
          <a:prstGeom prst="rect">
            <a:avLst/>
          </a:prstGeom>
          <a:noFill/>
        </p:spPr>
        <p:txBody>
          <a:bodyPr wrap="square" rtlCol="0">
            <a:spAutoFit/>
          </a:bodyPr>
          <a:lstStyle/>
          <a:p>
            <a:pPr algn="dist"/>
            <a:r>
              <a:rPr lang="zh-CN" altLang="en-US" sz="5400">
                <a:solidFill>
                  <a:srgbClr val="2C3E50"/>
                </a:solidFill>
                <a:latin typeface="微软雅黑 Light" panose="020B0502040204020203" pitchFamily="34" charset="-122"/>
                <a:ea typeface="微软雅黑 Light" panose="020B0502040204020203" pitchFamily="34" charset="-122"/>
              </a:rPr>
              <a:t>实验过程</a:t>
            </a:r>
            <a:endParaRPr lang="zh-CN" altLang="en-US" sz="5400">
              <a:solidFill>
                <a:srgbClr val="2C3E50"/>
              </a:solidFill>
              <a:latin typeface="微软雅黑 Light" panose="020B0502040204020203" pitchFamily="34" charset="-122"/>
              <a:ea typeface="微软雅黑 Light" panose="020B0502040204020203" pitchFamily="34" charset="-122"/>
            </a:endParaRPr>
          </a:p>
        </p:txBody>
      </p:sp>
      <p:cxnSp>
        <p:nvCxnSpPr>
          <p:cNvPr id="11" name="直接连接符 10"/>
          <p:cNvCxnSpPr/>
          <p:nvPr/>
        </p:nvCxnSpPr>
        <p:spPr>
          <a:xfrm>
            <a:off x="5816862" y="2727000"/>
            <a:ext cx="0" cy="1404000"/>
          </a:xfrm>
          <a:prstGeom prst="line">
            <a:avLst/>
          </a:prstGeom>
          <a:ln>
            <a:solidFill>
              <a:srgbClr val="2C3E50"/>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28639" y="471488"/>
            <a:ext cx="1943100" cy="39878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环境说明</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3" name="矩形 2"/>
          <p:cNvSpPr/>
          <p:nvPr/>
        </p:nvSpPr>
        <p:spPr>
          <a:xfrm>
            <a:off x="7189788" y="1160780"/>
            <a:ext cx="4491746" cy="4901726"/>
          </a:xfrm>
          <a:prstGeom prst="rect">
            <a:avLst/>
          </a:prstGeom>
          <a:blipFill dpi="0" rotWithShape="1">
            <a:blip r:embed="rId1"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文本框 3"/>
          <p:cNvSpPr txBox="1"/>
          <p:nvPr/>
        </p:nvSpPr>
        <p:spPr>
          <a:xfrm>
            <a:off x="560390" y="1160780"/>
            <a:ext cx="6466840" cy="452310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sz="2400" b="1"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操作系统</a:t>
            </a:r>
            <a:r>
              <a:rPr kumimoji="0"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：windows10 版本20H2</a:t>
            </a:r>
            <a:endParaRPr kumimoji="0"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1"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开发语言</a:t>
            </a:r>
            <a:r>
              <a:rPr kumimoji="0"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：c++（数据处理）、c#（前端界面）</a:t>
            </a:r>
            <a:endParaRPr kumimoji="0"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1"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开发环境</a:t>
            </a:r>
            <a:r>
              <a:rPr kumimoji="0"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	</a:t>
            </a:r>
            <a:endParaRPr kumimoji="0"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	</a:t>
            </a:r>
            <a:r>
              <a:rPr kumimoji="0"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Vscode Version 1.55</a:t>
            </a:r>
            <a:endParaRPr kumimoji="0"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	</a:t>
            </a:r>
            <a:r>
              <a:rPr kumimoji="0"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Visual Studio2019</a:t>
            </a:r>
            <a:endParaRPr kumimoji="0"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1"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核心使用库</a:t>
            </a:r>
            <a:r>
              <a:rPr kumimoji="0"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a:t>
            </a:r>
            <a:endParaRPr kumimoji="0"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	</a:t>
            </a:r>
            <a:r>
              <a:rPr kumimoji="0"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C++：map,queue</a:t>
            </a:r>
            <a:endParaRPr kumimoji="0"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	</a:t>
            </a:r>
            <a:r>
              <a:rPr kumimoji="0"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C#：System.Windows.Forms</a:t>
            </a:r>
            <a:endParaRPr kumimoji="0"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28955" y="471805"/>
            <a:ext cx="2280920" cy="39878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实验结果展示</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4" name="任意多边形: 形状 3"/>
          <p:cNvSpPr>
            <a:spLocks noChangeAspect="1"/>
          </p:cNvSpPr>
          <p:nvPr/>
        </p:nvSpPr>
        <p:spPr bwMode="auto">
          <a:xfrm>
            <a:off x="6212465" y="2738847"/>
            <a:ext cx="1642673" cy="1640474"/>
          </a:xfrm>
          <a:custGeom>
            <a:avLst/>
            <a:gdLst>
              <a:gd name="connsiteX0" fmla="*/ 821336 w 1642673"/>
              <a:gd name="connsiteY0" fmla="*/ 350337 h 1640474"/>
              <a:gd name="connsiteX1" fmla="*/ 351436 w 1642673"/>
              <a:gd name="connsiteY1" fmla="*/ 820237 h 1640474"/>
              <a:gd name="connsiteX2" fmla="*/ 821336 w 1642673"/>
              <a:gd name="connsiteY2" fmla="*/ 1290137 h 1640474"/>
              <a:gd name="connsiteX3" fmla="*/ 1291236 w 1642673"/>
              <a:gd name="connsiteY3" fmla="*/ 820237 h 1640474"/>
              <a:gd name="connsiteX4" fmla="*/ 821336 w 1642673"/>
              <a:gd name="connsiteY4" fmla="*/ 350337 h 1640474"/>
              <a:gd name="connsiteX5" fmla="*/ 746048 w 1642673"/>
              <a:gd name="connsiteY5" fmla="*/ 0 h 1640474"/>
              <a:gd name="connsiteX6" fmla="*/ 928566 w 1642673"/>
              <a:gd name="connsiteY6" fmla="*/ 0 h 1640474"/>
              <a:gd name="connsiteX7" fmla="*/ 958227 w 1642673"/>
              <a:gd name="connsiteY7" fmla="*/ 25062 h 1640474"/>
              <a:gd name="connsiteX8" fmla="*/ 974197 w 1642673"/>
              <a:gd name="connsiteY8" fmla="*/ 125315 h 1640474"/>
              <a:gd name="connsiteX9" fmla="*/ 1136182 w 1642673"/>
              <a:gd name="connsiteY9" fmla="*/ 266578 h 1640474"/>
              <a:gd name="connsiteX10" fmla="*/ 1229724 w 1642673"/>
              <a:gd name="connsiteY10" fmla="*/ 236958 h 1640474"/>
              <a:gd name="connsiteX11" fmla="*/ 1309575 w 1642673"/>
              <a:gd name="connsiteY11" fmla="*/ 182275 h 1640474"/>
              <a:gd name="connsiteX12" fmla="*/ 1348362 w 1642673"/>
              <a:gd name="connsiteY12" fmla="*/ 186832 h 1640474"/>
              <a:gd name="connsiteX13" fmla="*/ 1478407 w 1642673"/>
              <a:gd name="connsiteY13" fmla="*/ 314426 h 1640474"/>
              <a:gd name="connsiteX14" fmla="*/ 1480688 w 1642673"/>
              <a:gd name="connsiteY14" fmla="*/ 355435 h 1640474"/>
              <a:gd name="connsiteX15" fmla="*/ 1421368 w 1642673"/>
              <a:gd name="connsiteY15" fmla="*/ 435181 h 1640474"/>
              <a:gd name="connsiteX16" fmla="*/ 1400835 w 1642673"/>
              <a:gd name="connsiteY16" fmla="*/ 594672 h 1640474"/>
              <a:gd name="connsiteX17" fmla="*/ 1521754 w 1642673"/>
              <a:gd name="connsiteY17" fmla="*/ 697201 h 1640474"/>
              <a:gd name="connsiteX18" fmla="*/ 1617577 w 1642673"/>
              <a:gd name="connsiteY18" fmla="*/ 715430 h 1640474"/>
              <a:gd name="connsiteX19" fmla="*/ 1642673 w 1642673"/>
              <a:gd name="connsiteY19" fmla="*/ 745049 h 1640474"/>
              <a:gd name="connsiteX20" fmla="*/ 1642673 w 1642673"/>
              <a:gd name="connsiteY20" fmla="*/ 927323 h 1640474"/>
              <a:gd name="connsiteX21" fmla="*/ 1617577 w 1642673"/>
              <a:gd name="connsiteY21" fmla="*/ 956942 h 1640474"/>
              <a:gd name="connsiteX22" fmla="*/ 1517191 w 1642673"/>
              <a:gd name="connsiteY22" fmla="*/ 972893 h 1640474"/>
              <a:gd name="connsiteX23" fmla="*/ 1389428 w 1642673"/>
              <a:gd name="connsiteY23" fmla="*/ 1068586 h 1640474"/>
              <a:gd name="connsiteX24" fmla="*/ 1405398 w 1642673"/>
              <a:gd name="connsiteY24" fmla="*/ 1228077 h 1640474"/>
              <a:gd name="connsiteX25" fmla="*/ 1460155 w 1642673"/>
              <a:gd name="connsiteY25" fmla="*/ 1307823 h 1640474"/>
              <a:gd name="connsiteX26" fmla="*/ 1455592 w 1642673"/>
              <a:gd name="connsiteY26" fmla="*/ 1346556 h 1640474"/>
              <a:gd name="connsiteX27" fmla="*/ 1327829 w 1642673"/>
              <a:gd name="connsiteY27" fmla="*/ 1476426 h 1640474"/>
              <a:gd name="connsiteX28" fmla="*/ 1286760 w 1642673"/>
              <a:gd name="connsiteY28" fmla="*/ 1478704 h 1640474"/>
              <a:gd name="connsiteX29" fmla="*/ 1229724 w 1642673"/>
              <a:gd name="connsiteY29" fmla="*/ 1435414 h 1640474"/>
              <a:gd name="connsiteX30" fmla="*/ 1133901 w 1642673"/>
              <a:gd name="connsiteY30" fmla="*/ 1403516 h 1640474"/>
              <a:gd name="connsiteX31" fmla="*/ 969635 w 1642673"/>
              <a:gd name="connsiteY31" fmla="*/ 1544781 h 1640474"/>
              <a:gd name="connsiteX32" fmla="*/ 958227 w 1642673"/>
              <a:gd name="connsiteY32" fmla="*/ 1615412 h 1640474"/>
              <a:gd name="connsiteX33" fmla="*/ 928566 w 1642673"/>
              <a:gd name="connsiteY33" fmla="*/ 1640474 h 1640474"/>
              <a:gd name="connsiteX34" fmla="*/ 746048 w 1642673"/>
              <a:gd name="connsiteY34" fmla="*/ 1640474 h 1640474"/>
              <a:gd name="connsiteX35" fmla="*/ 716389 w 1642673"/>
              <a:gd name="connsiteY35" fmla="*/ 1615412 h 1640474"/>
              <a:gd name="connsiteX36" fmla="*/ 698138 w 1642673"/>
              <a:gd name="connsiteY36" fmla="*/ 1519716 h 1640474"/>
              <a:gd name="connsiteX37" fmla="*/ 533868 w 1642673"/>
              <a:gd name="connsiteY37" fmla="*/ 1387568 h 1640474"/>
              <a:gd name="connsiteX38" fmla="*/ 435764 w 1642673"/>
              <a:gd name="connsiteY38" fmla="*/ 1419466 h 1640474"/>
              <a:gd name="connsiteX39" fmla="*/ 355913 w 1642673"/>
              <a:gd name="connsiteY39" fmla="*/ 1478704 h 1640474"/>
              <a:gd name="connsiteX40" fmla="*/ 314845 w 1642673"/>
              <a:gd name="connsiteY40" fmla="*/ 1476426 h 1640474"/>
              <a:gd name="connsiteX41" fmla="*/ 187081 w 1642673"/>
              <a:gd name="connsiteY41" fmla="*/ 1346556 h 1640474"/>
              <a:gd name="connsiteX42" fmla="*/ 182518 w 1642673"/>
              <a:gd name="connsiteY42" fmla="*/ 1307823 h 1640474"/>
              <a:gd name="connsiteX43" fmla="*/ 237276 w 1642673"/>
              <a:gd name="connsiteY43" fmla="*/ 1228077 h 1640474"/>
              <a:gd name="connsiteX44" fmla="*/ 253246 w 1642673"/>
              <a:gd name="connsiteY44" fmla="*/ 1068586 h 1640474"/>
              <a:gd name="connsiteX45" fmla="*/ 125482 w 1642673"/>
              <a:gd name="connsiteY45" fmla="*/ 972893 h 1640474"/>
              <a:gd name="connsiteX46" fmla="*/ 25096 w 1642673"/>
              <a:gd name="connsiteY46" fmla="*/ 956942 h 1640474"/>
              <a:gd name="connsiteX47" fmla="*/ 0 w 1642673"/>
              <a:gd name="connsiteY47" fmla="*/ 927323 h 1640474"/>
              <a:gd name="connsiteX48" fmla="*/ 0 w 1642673"/>
              <a:gd name="connsiteY48" fmla="*/ 745049 h 1640474"/>
              <a:gd name="connsiteX49" fmla="*/ 25096 w 1642673"/>
              <a:gd name="connsiteY49" fmla="*/ 715430 h 1640474"/>
              <a:gd name="connsiteX50" fmla="*/ 120919 w 1642673"/>
              <a:gd name="connsiteY50" fmla="*/ 697201 h 1640474"/>
              <a:gd name="connsiteX51" fmla="*/ 241838 w 1642673"/>
              <a:gd name="connsiteY51" fmla="*/ 594672 h 1640474"/>
              <a:gd name="connsiteX52" fmla="*/ 221306 w 1642673"/>
              <a:gd name="connsiteY52" fmla="*/ 435181 h 1640474"/>
              <a:gd name="connsiteX53" fmla="*/ 161985 w 1642673"/>
              <a:gd name="connsiteY53" fmla="*/ 355435 h 1640474"/>
              <a:gd name="connsiteX54" fmla="*/ 164267 w 1642673"/>
              <a:gd name="connsiteY54" fmla="*/ 314426 h 1640474"/>
              <a:gd name="connsiteX55" fmla="*/ 294312 w 1642673"/>
              <a:gd name="connsiteY55" fmla="*/ 186832 h 1640474"/>
              <a:gd name="connsiteX56" fmla="*/ 333099 w 1642673"/>
              <a:gd name="connsiteY56" fmla="*/ 182275 h 1640474"/>
              <a:gd name="connsiteX57" fmla="*/ 435764 w 1642673"/>
              <a:gd name="connsiteY57" fmla="*/ 252906 h 1640474"/>
              <a:gd name="connsiteX58" fmla="*/ 529305 w 1642673"/>
              <a:gd name="connsiteY58" fmla="*/ 282525 h 1640474"/>
              <a:gd name="connsiteX59" fmla="*/ 691290 w 1642673"/>
              <a:gd name="connsiteY59" fmla="*/ 148098 h 1640474"/>
              <a:gd name="connsiteX60" fmla="*/ 716389 w 1642673"/>
              <a:gd name="connsiteY60" fmla="*/ 25062 h 1640474"/>
              <a:gd name="connsiteX61" fmla="*/ 746048 w 1642673"/>
              <a:gd name="connsiteY61" fmla="*/ 0 h 164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642673" h="1640474">
                <a:moveTo>
                  <a:pt x="821336" y="350337"/>
                </a:moveTo>
                <a:cubicBezTo>
                  <a:pt x="561817" y="350337"/>
                  <a:pt x="351436" y="560718"/>
                  <a:pt x="351436" y="820237"/>
                </a:cubicBezTo>
                <a:cubicBezTo>
                  <a:pt x="351436" y="1079756"/>
                  <a:pt x="561817" y="1290137"/>
                  <a:pt x="821336" y="1290137"/>
                </a:cubicBezTo>
                <a:cubicBezTo>
                  <a:pt x="1080855" y="1290137"/>
                  <a:pt x="1291236" y="1079756"/>
                  <a:pt x="1291236" y="820237"/>
                </a:cubicBezTo>
                <a:cubicBezTo>
                  <a:pt x="1291236" y="560718"/>
                  <a:pt x="1080855" y="350337"/>
                  <a:pt x="821336" y="350337"/>
                </a:cubicBezTo>
                <a:close/>
                <a:moveTo>
                  <a:pt x="746048" y="0"/>
                </a:moveTo>
                <a:lnTo>
                  <a:pt x="928566" y="0"/>
                </a:lnTo>
                <a:cubicBezTo>
                  <a:pt x="942254" y="0"/>
                  <a:pt x="955946" y="11393"/>
                  <a:pt x="958227" y="25062"/>
                </a:cubicBezTo>
                <a:lnTo>
                  <a:pt x="974197" y="125315"/>
                </a:lnTo>
                <a:cubicBezTo>
                  <a:pt x="985605" y="207337"/>
                  <a:pt x="1054048" y="266578"/>
                  <a:pt x="1136182" y="266578"/>
                </a:cubicBezTo>
                <a:cubicBezTo>
                  <a:pt x="1170404" y="266578"/>
                  <a:pt x="1202347" y="255185"/>
                  <a:pt x="1229724" y="236958"/>
                </a:cubicBezTo>
                <a:lnTo>
                  <a:pt x="1309575" y="182275"/>
                </a:lnTo>
                <a:cubicBezTo>
                  <a:pt x="1320982" y="175439"/>
                  <a:pt x="1336955" y="175439"/>
                  <a:pt x="1348362" y="186832"/>
                </a:cubicBezTo>
                <a:lnTo>
                  <a:pt x="1478407" y="314426"/>
                </a:lnTo>
                <a:cubicBezTo>
                  <a:pt x="1487532" y="325816"/>
                  <a:pt x="1489814" y="341766"/>
                  <a:pt x="1480688" y="355435"/>
                </a:cubicBezTo>
                <a:lnTo>
                  <a:pt x="1421368" y="435181"/>
                </a:lnTo>
                <a:cubicBezTo>
                  <a:pt x="1387146" y="483028"/>
                  <a:pt x="1380302" y="542267"/>
                  <a:pt x="1400835" y="594672"/>
                </a:cubicBezTo>
                <a:cubicBezTo>
                  <a:pt x="1421368" y="647077"/>
                  <a:pt x="1467000" y="685811"/>
                  <a:pt x="1521754" y="697201"/>
                </a:cubicBezTo>
                <a:lnTo>
                  <a:pt x="1617577" y="715430"/>
                </a:lnTo>
                <a:cubicBezTo>
                  <a:pt x="1631266" y="717708"/>
                  <a:pt x="1642673" y="729098"/>
                  <a:pt x="1642673" y="745049"/>
                </a:cubicBezTo>
                <a:lnTo>
                  <a:pt x="1642673" y="927323"/>
                </a:lnTo>
                <a:cubicBezTo>
                  <a:pt x="1642673" y="940995"/>
                  <a:pt x="1631266" y="954664"/>
                  <a:pt x="1617577" y="956942"/>
                </a:cubicBezTo>
                <a:lnTo>
                  <a:pt x="1517191" y="972893"/>
                </a:lnTo>
                <a:cubicBezTo>
                  <a:pt x="1460155" y="979728"/>
                  <a:pt x="1412242" y="1016183"/>
                  <a:pt x="1389428" y="1068586"/>
                </a:cubicBezTo>
                <a:cubicBezTo>
                  <a:pt x="1366613" y="1120991"/>
                  <a:pt x="1373458" y="1180229"/>
                  <a:pt x="1405398" y="1228077"/>
                </a:cubicBezTo>
                <a:lnTo>
                  <a:pt x="1460155" y="1307823"/>
                </a:lnTo>
                <a:cubicBezTo>
                  <a:pt x="1467000" y="1319216"/>
                  <a:pt x="1467000" y="1335163"/>
                  <a:pt x="1455592" y="1346556"/>
                </a:cubicBezTo>
                <a:lnTo>
                  <a:pt x="1327829" y="1476426"/>
                </a:lnTo>
                <a:cubicBezTo>
                  <a:pt x="1316419" y="1485540"/>
                  <a:pt x="1300449" y="1487819"/>
                  <a:pt x="1286760" y="1478704"/>
                </a:cubicBezTo>
                <a:lnTo>
                  <a:pt x="1229724" y="1435414"/>
                </a:lnTo>
                <a:cubicBezTo>
                  <a:pt x="1202347" y="1414909"/>
                  <a:pt x="1168123" y="1403516"/>
                  <a:pt x="1133901" y="1403516"/>
                </a:cubicBezTo>
                <a:cubicBezTo>
                  <a:pt x="1060892" y="1403516"/>
                  <a:pt x="983323" y="1451364"/>
                  <a:pt x="969635" y="1544781"/>
                </a:cubicBezTo>
                <a:lnTo>
                  <a:pt x="958227" y="1615412"/>
                </a:lnTo>
                <a:cubicBezTo>
                  <a:pt x="955946" y="1629081"/>
                  <a:pt x="942254" y="1640474"/>
                  <a:pt x="928566" y="1640474"/>
                </a:cubicBezTo>
                <a:lnTo>
                  <a:pt x="746048" y="1640474"/>
                </a:lnTo>
                <a:cubicBezTo>
                  <a:pt x="730078" y="1640474"/>
                  <a:pt x="718671" y="1629081"/>
                  <a:pt x="716389" y="1615412"/>
                </a:cubicBezTo>
                <a:lnTo>
                  <a:pt x="698138" y="1519716"/>
                </a:lnTo>
                <a:cubicBezTo>
                  <a:pt x="682165" y="1442249"/>
                  <a:pt x="613722" y="1387568"/>
                  <a:pt x="533868" y="1387568"/>
                </a:cubicBezTo>
                <a:cubicBezTo>
                  <a:pt x="499647" y="1387568"/>
                  <a:pt x="465425" y="1396683"/>
                  <a:pt x="435764" y="1419466"/>
                </a:cubicBezTo>
                <a:lnTo>
                  <a:pt x="355913" y="1478704"/>
                </a:lnTo>
                <a:cubicBezTo>
                  <a:pt x="342225" y="1487819"/>
                  <a:pt x="326255" y="1485540"/>
                  <a:pt x="314845" y="1476426"/>
                </a:cubicBezTo>
                <a:lnTo>
                  <a:pt x="187081" y="1346556"/>
                </a:lnTo>
                <a:cubicBezTo>
                  <a:pt x="175674" y="1335163"/>
                  <a:pt x="175674" y="1319216"/>
                  <a:pt x="182518" y="1307823"/>
                </a:cubicBezTo>
                <a:lnTo>
                  <a:pt x="237276" y="1228077"/>
                </a:lnTo>
                <a:cubicBezTo>
                  <a:pt x="269216" y="1180229"/>
                  <a:pt x="276060" y="1120991"/>
                  <a:pt x="253246" y="1068586"/>
                </a:cubicBezTo>
                <a:cubicBezTo>
                  <a:pt x="230431" y="1016183"/>
                  <a:pt x="182518" y="979728"/>
                  <a:pt x="125482" y="972893"/>
                </a:cubicBezTo>
                <a:lnTo>
                  <a:pt x="25096" y="956942"/>
                </a:lnTo>
                <a:cubicBezTo>
                  <a:pt x="11407" y="954664"/>
                  <a:pt x="0" y="940995"/>
                  <a:pt x="0" y="927323"/>
                </a:cubicBezTo>
                <a:lnTo>
                  <a:pt x="0" y="745049"/>
                </a:lnTo>
                <a:cubicBezTo>
                  <a:pt x="0" y="729098"/>
                  <a:pt x="11407" y="717708"/>
                  <a:pt x="25096" y="715430"/>
                </a:cubicBezTo>
                <a:lnTo>
                  <a:pt x="120919" y="697201"/>
                </a:lnTo>
                <a:cubicBezTo>
                  <a:pt x="175674" y="685811"/>
                  <a:pt x="221306" y="647077"/>
                  <a:pt x="241838" y="594672"/>
                </a:cubicBezTo>
                <a:cubicBezTo>
                  <a:pt x="262371" y="542267"/>
                  <a:pt x="255527" y="483028"/>
                  <a:pt x="221306" y="435181"/>
                </a:cubicBezTo>
                <a:lnTo>
                  <a:pt x="161985" y="355435"/>
                </a:lnTo>
                <a:cubicBezTo>
                  <a:pt x="152859" y="341766"/>
                  <a:pt x="155141" y="325816"/>
                  <a:pt x="164267" y="314426"/>
                </a:cubicBezTo>
                <a:lnTo>
                  <a:pt x="294312" y="186832"/>
                </a:lnTo>
                <a:cubicBezTo>
                  <a:pt x="305719" y="175439"/>
                  <a:pt x="321692" y="175439"/>
                  <a:pt x="333099" y="182275"/>
                </a:cubicBezTo>
                <a:lnTo>
                  <a:pt x="435764" y="252906"/>
                </a:lnTo>
                <a:cubicBezTo>
                  <a:pt x="463144" y="271135"/>
                  <a:pt x="495084" y="282525"/>
                  <a:pt x="529305" y="282525"/>
                </a:cubicBezTo>
                <a:cubicBezTo>
                  <a:pt x="609159" y="282525"/>
                  <a:pt x="677602" y="225565"/>
                  <a:pt x="691290" y="148098"/>
                </a:cubicBezTo>
                <a:lnTo>
                  <a:pt x="716389" y="25062"/>
                </a:lnTo>
                <a:cubicBezTo>
                  <a:pt x="718671" y="11393"/>
                  <a:pt x="730078" y="0"/>
                  <a:pt x="746048" y="0"/>
                </a:cubicBezTo>
                <a:close/>
              </a:path>
            </a:pathLst>
          </a:custGeom>
          <a:solidFill>
            <a:srgbClr val="2C3E50"/>
          </a:solidFill>
          <a:ln w="12700">
            <a:noFill/>
          </a:ln>
        </p:spPr>
        <p:txBody>
          <a:bodyPr anchor="ctr">
            <a:scene3d>
              <a:camera prst="orthographicFront"/>
              <a:lightRig rig="threePt" dir="t"/>
            </a:scene3d>
            <a:sp3d>
              <a:contourClr>
                <a:srgbClr val="FFFFFF"/>
              </a:contourClr>
            </a:sp3d>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Calibri" panose="020F0502020204030204" charset="0"/>
              <a:ea typeface="宋体" panose="02010600030101010101" pitchFamily="2" charset="-122"/>
              <a:cs typeface="+mn-cs"/>
            </a:endParaRPr>
          </a:p>
        </p:txBody>
      </p:sp>
      <p:sp>
        <p:nvSpPr>
          <p:cNvPr id="6" name="任意多边形: 形状 5"/>
          <p:cNvSpPr>
            <a:spLocks noChangeAspect="1"/>
          </p:cNvSpPr>
          <p:nvPr/>
        </p:nvSpPr>
        <p:spPr bwMode="auto">
          <a:xfrm>
            <a:off x="5178477" y="3715203"/>
            <a:ext cx="1330016" cy="1328236"/>
          </a:xfrm>
          <a:custGeom>
            <a:avLst/>
            <a:gdLst>
              <a:gd name="connsiteX0" fmla="*/ 821336 w 1642673"/>
              <a:gd name="connsiteY0" fmla="*/ 350337 h 1640474"/>
              <a:gd name="connsiteX1" fmla="*/ 351436 w 1642673"/>
              <a:gd name="connsiteY1" fmla="*/ 820237 h 1640474"/>
              <a:gd name="connsiteX2" fmla="*/ 821336 w 1642673"/>
              <a:gd name="connsiteY2" fmla="*/ 1290137 h 1640474"/>
              <a:gd name="connsiteX3" fmla="*/ 1291236 w 1642673"/>
              <a:gd name="connsiteY3" fmla="*/ 820237 h 1640474"/>
              <a:gd name="connsiteX4" fmla="*/ 821336 w 1642673"/>
              <a:gd name="connsiteY4" fmla="*/ 350337 h 1640474"/>
              <a:gd name="connsiteX5" fmla="*/ 746048 w 1642673"/>
              <a:gd name="connsiteY5" fmla="*/ 0 h 1640474"/>
              <a:gd name="connsiteX6" fmla="*/ 928566 w 1642673"/>
              <a:gd name="connsiteY6" fmla="*/ 0 h 1640474"/>
              <a:gd name="connsiteX7" fmla="*/ 958227 w 1642673"/>
              <a:gd name="connsiteY7" fmla="*/ 25062 h 1640474"/>
              <a:gd name="connsiteX8" fmla="*/ 974197 w 1642673"/>
              <a:gd name="connsiteY8" fmla="*/ 125315 h 1640474"/>
              <a:gd name="connsiteX9" fmla="*/ 1136182 w 1642673"/>
              <a:gd name="connsiteY9" fmla="*/ 266578 h 1640474"/>
              <a:gd name="connsiteX10" fmla="*/ 1229724 w 1642673"/>
              <a:gd name="connsiteY10" fmla="*/ 236958 h 1640474"/>
              <a:gd name="connsiteX11" fmla="*/ 1309575 w 1642673"/>
              <a:gd name="connsiteY11" fmla="*/ 182275 h 1640474"/>
              <a:gd name="connsiteX12" fmla="*/ 1348362 w 1642673"/>
              <a:gd name="connsiteY12" fmla="*/ 186832 h 1640474"/>
              <a:gd name="connsiteX13" fmla="*/ 1478407 w 1642673"/>
              <a:gd name="connsiteY13" fmla="*/ 314426 h 1640474"/>
              <a:gd name="connsiteX14" fmla="*/ 1480688 w 1642673"/>
              <a:gd name="connsiteY14" fmla="*/ 355435 h 1640474"/>
              <a:gd name="connsiteX15" fmla="*/ 1421368 w 1642673"/>
              <a:gd name="connsiteY15" fmla="*/ 435181 h 1640474"/>
              <a:gd name="connsiteX16" fmla="*/ 1400835 w 1642673"/>
              <a:gd name="connsiteY16" fmla="*/ 594672 h 1640474"/>
              <a:gd name="connsiteX17" fmla="*/ 1521754 w 1642673"/>
              <a:gd name="connsiteY17" fmla="*/ 697201 h 1640474"/>
              <a:gd name="connsiteX18" fmla="*/ 1617577 w 1642673"/>
              <a:gd name="connsiteY18" fmla="*/ 715430 h 1640474"/>
              <a:gd name="connsiteX19" fmla="*/ 1642673 w 1642673"/>
              <a:gd name="connsiteY19" fmla="*/ 745049 h 1640474"/>
              <a:gd name="connsiteX20" fmla="*/ 1642673 w 1642673"/>
              <a:gd name="connsiteY20" fmla="*/ 927323 h 1640474"/>
              <a:gd name="connsiteX21" fmla="*/ 1617577 w 1642673"/>
              <a:gd name="connsiteY21" fmla="*/ 956942 h 1640474"/>
              <a:gd name="connsiteX22" fmla="*/ 1517191 w 1642673"/>
              <a:gd name="connsiteY22" fmla="*/ 972893 h 1640474"/>
              <a:gd name="connsiteX23" fmla="*/ 1389428 w 1642673"/>
              <a:gd name="connsiteY23" fmla="*/ 1068586 h 1640474"/>
              <a:gd name="connsiteX24" fmla="*/ 1405398 w 1642673"/>
              <a:gd name="connsiteY24" fmla="*/ 1228077 h 1640474"/>
              <a:gd name="connsiteX25" fmla="*/ 1460155 w 1642673"/>
              <a:gd name="connsiteY25" fmla="*/ 1307823 h 1640474"/>
              <a:gd name="connsiteX26" fmla="*/ 1455592 w 1642673"/>
              <a:gd name="connsiteY26" fmla="*/ 1346556 h 1640474"/>
              <a:gd name="connsiteX27" fmla="*/ 1327829 w 1642673"/>
              <a:gd name="connsiteY27" fmla="*/ 1476426 h 1640474"/>
              <a:gd name="connsiteX28" fmla="*/ 1286760 w 1642673"/>
              <a:gd name="connsiteY28" fmla="*/ 1478704 h 1640474"/>
              <a:gd name="connsiteX29" fmla="*/ 1229724 w 1642673"/>
              <a:gd name="connsiteY29" fmla="*/ 1435414 h 1640474"/>
              <a:gd name="connsiteX30" fmla="*/ 1133901 w 1642673"/>
              <a:gd name="connsiteY30" fmla="*/ 1403516 h 1640474"/>
              <a:gd name="connsiteX31" fmla="*/ 969635 w 1642673"/>
              <a:gd name="connsiteY31" fmla="*/ 1544781 h 1640474"/>
              <a:gd name="connsiteX32" fmla="*/ 958227 w 1642673"/>
              <a:gd name="connsiteY32" fmla="*/ 1615412 h 1640474"/>
              <a:gd name="connsiteX33" fmla="*/ 928566 w 1642673"/>
              <a:gd name="connsiteY33" fmla="*/ 1640474 h 1640474"/>
              <a:gd name="connsiteX34" fmla="*/ 746048 w 1642673"/>
              <a:gd name="connsiteY34" fmla="*/ 1640474 h 1640474"/>
              <a:gd name="connsiteX35" fmla="*/ 716389 w 1642673"/>
              <a:gd name="connsiteY35" fmla="*/ 1615412 h 1640474"/>
              <a:gd name="connsiteX36" fmla="*/ 698138 w 1642673"/>
              <a:gd name="connsiteY36" fmla="*/ 1519716 h 1640474"/>
              <a:gd name="connsiteX37" fmla="*/ 533868 w 1642673"/>
              <a:gd name="connsiteY37" fmla="*/ 1387568 h 1640474"/>
              <a:gd name="connsiteX38" fmla="*/ 435764 w 1642673"/>
              <a:gd name="connsiteY38" fmla="*/ 1419466 h 1640474"/>
              <a:gd name="connsiteX39" fmla="*/ 355913 w 1642673"/>
              <a:gd name="connsiteY39" fmla="*/ 1478704 h 1640474"/>
              <a:gd name="connsiteX40" fmla="*/ 314845 w 1642673"/>
              <a:gd name="connsiteY40" fmla="*/ 1476426 h 1640474"/>
              <a:gd name="connsiteX41" fmla="*/ 187081 w 1642673"/>
              <a:gd name="connsiteY41" fmla="*/ 1346556 h 1640474"/>
              <a:gd name="connsiteX42" fmla="*/ 182518 w 1642673"/>
              <a:gd name="connsiteY42" fmla="*/ 1307823 h 1640474"/>
              <a:gd name="connsiteX43" fmla="*/ 237276 w 1642673"/>
              <a:gd name="connsiteY43" fmla="*/ 1228077 h 1640474"/>
              <a:gd name="connsiteX44" fmla="*/ 253246 w 1642673"/>
              <a:gd name="connsiteY44" fmla="*/ 1068586 h 1640474"/>
              <a:gd name="connsiteX45" fmla="*/ 125482 w 1642673"/>
              <a:gd name="connsiteY45" fmla="*/ 972893 h 1640474"/>
              <a:gd name="connsiteX46" fmla="*/ 25096 w 1642673"/>
              <a:gd name="connsiteY46" fmla="*/ 956942 h 1640474"/>
              <a:gd name="connsiteX47" fmla="*/ 0 w 1642673"/>
              <a:gd name="connsiteY47" fmla="*/ 927323 h 1640474"/>
              <a:gd name="connsiteX48" fmla="*/ 0 w 1642673"/>
              <a:gd name="connsiteY48" fmla="*/ 745049 h 1640474"/>
              <a:gd name="connsiteX49" fmla="*/ 25096 w 1642673"/>
              <a:gd name="connsiteY49" fmla="*/ 715430 h 1640474"/>
              <a:gd name="connsiteX50" fmla="*/ 120919 w 1642673"/>
              <a:gd name="connsiteY50" fmla="*/ 697201 h 1640474"/>
              <a:gd name="connsiteX51" fmla="*/ 241838 w 1642673"/>
              <a:gd name="connsiteY51" fmla="*/ 594672 h 1640474"/>
              <a:gd name="connsiteX52" fmla="*/ 221306 w 1642673"/>
              <a:gd name="connsiteY52" fmla="*/ 435181 h 1640474"/>
              <a:gd name="connsiteX53" fmla="*/ 161985 w 1642673"/>
              <a:gd name="connsiteY53" fmla="*/ 355435 h 1640474"/>
              <a:gd name="connsiteX54" fmla="*/ 164267 w 1642673"/>
              <a:gd name="connsiteY54" fmla="*/ 314426 h 1640474"/>
              <a:gd name="connsiteX55" fmla="*/ 294312 w 1642673"/>
              <a:gd name="connsiteY55" fmla="*/ 186832 h 1640474"/>
              <a:gd name="connsiteX56" fmla="*/ 333099 w 1642673"/>
              <a:gd name="connsiteY56" fmla="*/ 182275 h 1640474"/>
              <a:gd name="connsiteX57" fmla="*/ 435764 w 1642673"/>
              <a:gd name="connsiteY57" fmla="*/ 252906 h 1640474"/>
              <a:gd name="connsiteX58" fmla="*/ 529305 w 1642673"/>
              <a:gd name="connsiteY58" fmla="*/ 282525 h 1640474"/>
              <a:gd name="connsiteX59" fmla="*/ 691290 w 1642673"/>
              <a:gd name="connsiteY59" fmla="*/ 148098 h 1640474"/>
              <a:gd name="connsiteX60" fmla="*/ 716389 w 1642673"/>
              <a:gd name="connsiteY60" fmla="*/ 25062 h 1640474"/>
              <a:gd name="connsiteX61" fmla="*/ 746048 w 1642673"/>
              <a:gd name="connsiteY61" fmla="*/ 0 h 164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642673" h="1640474">
                <a:moveTo>
                  <a:pt x="821336" y="350337"/>
                </a:moveTo>
                <a:cubicBezTo>
                  <a:pt x="561817" y="350337"/>
                  <a:pt x="351436" y="560718"/>
                  <a:pt x="351436" y="820237"/>
                </a:cubicBezTo>
                <a:cubicBezTo>
                  <a:pt x="351436" y="1079756"/>
                  <a:pt x="561817" y="1290137"/>
                  <a:pt x="821336" y="1290137"/>
                </a:cubicBezTo>
                <a:cubicBezTo>
                  <a:pt x="1080855" y="1290137"/>
                  <a:pt x="1291236" y="1079756"/>
                  <a:pt x="1291236" y="820237"/>
                </a:cubicBezTo>
                <a:cubicBezTo>
                  <a:pt x="1291236" y="560718"/>
                  <a:pt x="1080855" y="350337"/>
                  <a:pt x="821336" y="350337"/>
                </a:cubicBezTo>
                <a:close/>
                <a:moveTo>
                  <a:pt x="746048" y="0"/>
                </a:moveTo>
                <a:lnTo>
                  <a:pt x="928566" y="0"/>
                </a:lnTo>
                <a:cubicBezTo>
                  <a:pt x="942254" y="0"/>
                  <a:pt x="955946" y="11393"/>
                  <a:pt x="958227" y="25062"/>
                </a:cubicBezTo>
                <a:lnTo>
                  <a:pt x="974197" y="125315"/>
                </a:lnTo>
                <a:cubicBezTo>
                  <a:pt x="985605" y="207337"/>
                  <a:pt x="1054048" y="266578"/>
                  <a:pt x="1136182" y="266578"/>
                </a:cubicBezTo>
                <a:cubicBezTo>
                  <a:pt x="1170404" y="266578"/>
                  <a:pt x="1202347" y="255185"/>
                  <a:pt x="1229724" y="236958"/>
                </a:cubicBezTo>
                <a:lnTo>
                  <a:pt x="1309575" y="182275"/>
                </a:lnTo>
                <a:cubicBezTo>
                  <a:pt x="1320982" y="175439"/>
                  <a:pt x="1336955" y="175439"/>
                  <a:pt x="1348362" y="186832"/>
                </a:cubicBezTo>
                <a:lnTo>
                  <a:pt x="1478407" y="314426"/>
                </a:lnTo>
                <a:cubicBezTo>
                  <a:pt x="1487532" y="325816"/>
                  <a:pt x="1489814" y="341766"/>
                  <a:pt x="1480688" y="355435"/>
                </a:cubicBezTo>
                <a:lnTo>
                  <a:pt x="1421368" y="435181"/>
                </a:lnTo>
                <a:cubicBezTo>
                  <a:pt x="1387146" y="483028"/>
                  <a:pt x="1380302" y="542267"/>
                  <a:pt x="1400835" y="594672"/>
                </a:cubicBezTo>
                <a:cubicBezTo>
                  <a:pt x="1421368" y="647077"/>
                  <a:pt x="1467000" y="685811"/>
                  <a:pt x="1521754" y="697201"/>
                </a:cubicBezTo>
                <a:lnTo>
                  <a:pt x="1617577" y="715430"/>
                </a:lnTo>
                <a:cubicBezTo>
                  <a:pt x="1631266" y="717708"/>
                  <a:pt x="1642673" y="729098"/>
                  <a:pt x="1642673" y="745049"/>
                </a:cubicBezTo>
                <a:lnTo>
                  <a:pt x="1642673" y="927323"/>
                </a:lnTo>
                <a:cubicBezTo>
                  <a:pt x="1642673" y="940995"/>
                  <a:pt x="1631266" y="954664"/>
                  <a:pt x="1617577" y="956942"/>
                </a:cubicBezTo>
                <a:lnTo>
                  <a:pt x="1517191" y="972893"/>
                </a:lnTo>
                <a:cubicBezTo>
                  <a:pt x="1460155" y="979728"/>
                  <a:pt x="1412242" y="1016183"/>
                  <a:pt x="1389428" y="1068586"/>
                </a:cubicBezTo>
                <a:cubicBezTo>
                  <a:pt x="1366613" y="1120991"/>
                  <a:pt x="1373458" y="1180229"/>
                  <a:pt x="1405398" y="1228077"/>
                </a:cubicBezTo>
                <a:lnTo>
                  <a:pt x="1460155" y="1307823"/>
                </a:lnTo>
                <a:cubicBezTo>
                  <a:pt x="1467000" y="1319216"/>
                  <a:pt x="1467000" y="1335163"/>
                  <a:pt x="1455592" y="1346556"/>
                </a:cubicBezTo>
                <a:lnTo>
                  <a:pt x="1327829" y="1476426"/>
                </a:lnTo>
                <a:cubicBezTo>
                  <a:pt x="1316419" y="1485540"/>
                  <a:pt x="1300449" y="1487819"/>
                  <a:pt x="1286760" y="1478704"/>
                </a:cubicBezTo>
                <a:lnTo>
                  <a:pt x="1229724" y="1435414"/>
                </a:lnTo>
                <a:cubicBezTo>
                  <a:pt x="1202347" y="1414909"/>
                  <a:pt x="1168123" y="1403516"/>
                  <a:pt x="1133901" y="1403516"/>
                </a:cubicBezTo>
                <a:cubicBezTo>
                  <a:pt x="1060892" y="1403516"/>
                  <a:pt x="983323" y="1451364"/>
                  <a:pt x="969635" y="1544781"/>
                </a:cubicBezTo>
                <a:lnTo>
                  <a:pt x="958227" y="1615412"/>
                </a:lnTo>
                <a:cubicBezTo>
                  <a:pt x="955946" y="1629081"/>
                  <a:pt x="942254" y="1640474"/>
                  <a:pt x="928566" y="1640474"/>
                </a:cubicBezTo>
                <a:lnTo>
                  <a:pt x="746048" y="1640474"/>
                </a:lnTo>
                <a:cubicBezTo>
                  <a:pt x="730078" y="1640474"/>
                  <a:pt x="718671" y="1629081"/>
                  <a:pt x="716389" y="1615412"/>
                </a:cubicBezTo>
                <a:lnTo>
                  <a:pt x="698138" y="1519716"/>
                </a:lnTo>
                <a:cubicBezTo>
                  <a:pt x="682165" y="1442249"/>
                  <a:pt x="613722" y="1387568"/>
                  <a:pt x="533868" y="1387568"/>
                </a:cubicBezTo>
                <a:cubicBezTo>
                  <a:pt x="499647" y="1387568"/>
                  <a:pt x="465425" y="1396683"/>
                  <a:pt x="435764" y="1419466"/>
                </a:cubicBezTo>
                <a:lnTo>
                  <a:pt x="355913" y="1478704"/>
                </a:lnTo>
                <a:cubicBezTo>
                  <a:pt x="342225" y="1487819"/>
                  <a:pt x="326255" y="1485540"/>
                  <a:pt x="314845" y="1476426"/>
                </a:cubicBezTo>
                <a:lnTo>
                  <a:pt x="187081" y="1346556"/>
                </a:lnTo>
                <a:cubicBezTo>
                  <a:pt x="175674" y="1335163"/>
                  <a:pt x="175674" y="1319216"/>
                  <a:pt x="182518" y="1307823"/>
                </a:cubicBezTo>
                <a:lnTo>
                  <a:pt x="237276" y="1228077"/>
                </a:lnTo>
                <a:cubicBezTo>
                  <a:pt x="269216" y="1180229"/>
                  <a:pt x="276060" y="1120991"/>
                  <a:pt x="253246" y="1068586"/>
                </a:cubicBezTo>
                <a:cubicBezTo>
                  <a:pt x="230431" y="1016183"/>
                  <a:pt x="182518" y="979728"/>
                  <a:pt x="125482" y="972893"/>
                </a:cubicBezTo>
                <a:lnTo>
                  <a:pt x="25096" y="956942"/>
                </a:lnTo>
                <a:cubicBezTo>
                  <a:pt x="11407" y="954664"/>
                  <a:pt x="0" y="940995"/>
                  <a:pt x="0" y="927323"/>
                </a:cubicBezTo>
                <a:lnTo>
                  <a:pt x="0" y="745049"/>
                </a:lnTo>
                <a:cubicBezTo>
                  <a:pt x="0" y="729098"/>
                  <a:pt x="11407" y="717708"/>
                  <a:pt x="25096" y="715430"/>
                </a:cubicBezTo>
                <a:lnTo>
                  <a:pt x="120919" y="697201"/>
                </a:lnTo>
                <a:cubicBezTo>
                  <a:pt x="175674" y="685811"/>
                  <a:pt x="221306" y="647077"/>
                  <a:pt x="241838" y="594672"/>
                </a:cubicBezTo>
                <a:cubicBezTo>
                  <a:pt x="262371" y="542267"/>
                  <a:pt x="255527" y="483028"/>
                  <a:pt x="221306" y="435181"/>
                </a:cubicBezTo>
                <a:lnTo>
                  <a:pt x="161985" y="355435"/>
                </a:lnTo>
                <a:cubicBezTo>
                  <a:pt x="152859" y="341766"/>
                  <a:pt x="155141" y="325816"/>
                  <a:pt x="164267" y="314426"/>
                </a:cubicBezTo>
                <a:lnTo>
                  <a:pt x="294312" y="186832"/>
                </a:lnTo>
                <a:cubicBezTo>
                  <a:pt x="305719" y="175439"/>
                  <a:pt x="321692" y="175439"/>
                  <a:pt x="333099" y="182275"/>
                </a:cubicBezTo>
                <a:lnTo>
                  <a:pt x="435764" y="252906"/>
                </a:lnTo>
                <a:cubicBezTo>
                  <a:pt x="463144" y="271135"/>
                  <a:pt x="495084" y="282525"/>
                  <a:pt x="529305" y="282525"/>
                </a:cubicBezTo>
                <a:cubicBezTo>
                  <a:pt x="609159" y="282525"/>
                  <a:pt x="677602" y="225565"/>
                  <a:pt x="691290" y="148098"/>
                </a:cubicBezTo>
                <a:lnTo>
                  <a:pt x="716389" y="25062"/>
                </a:lnTo>
                <a:cubicBezTo>
                  <a:pt x="718671" y="11393"/>
                  <a:pt x="730078" y="0"/>
                  <a:pt x="746048" y="0"/>
                </a:cubicBezTo>
                <a:close/>
              </a:path>
            </a:pathLst>
          </a:custGeom>
          <a:solidFill>
            <a:srgbClr val="849FBA"/>
          </a:solidFill>
          <a:ln>
            <a:noFill/>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 name="任意多边形: 形状 7"/>
          <p:cNvSpPr>
            <a:spLocks noChangeAspect="1"/>
          </p:cNvSpPr>
          <p:nvPr/>
        </p:nvSpPr>
        <p:spPr bwMode="auto">
          <a:xfrm>
            <a:off x="5677983" y="1853200"/>
            <a:ext cx="1199490" cy="1197885"/>
          </a:xfrm>
          <a:custGeom>
            <a:avLst/>
            <a:gdLst>
              <a:gd name="connsiteX0" fmla="*/ 821336 w 1642673"/>
              <a:gd name="connsiteY0" fmla="*/ 350337 h 1640474"/>
              <a:gd name="connsiteX1" fmla="*/ 351436 w 1642673"/>
              <a:gd name="connsiteY1" fmla="*/ 820237 h 1640474"/>
              <a:gd name="connsiteX2" fmla="*/ 821336 w 1642673"/>
              <a:gd name="connsiteY2" fmla="*/ 1290137 h 1640474"/>
              <a:gd name="connsiteX3" fmla="*/ 1291236 w 1642673"/>
              <a:gd name="connsiteY3" fmla="*/ 820237 h 1640474"/>
              <a:gd name="connsiteX4" fmla="*/ 821336 w 1642673"/>
              <a:gd name="connsiteY4" fmla="*/ 350337 h 1640474"/>
              <a:gd name="connsiteX5" fmla="*/ 746048 w 1642673"/>
              <a:gd name="connsiteY5" fmla="*/ 0 h 1640474"/>
              <a:gd name="connsiteX6" fmla="*/ 928566 w 1642673"/>
              <a:gd name="connsiteY6" fmla="*/ 0 h 1640474"/>
              <a:gd name="connsiteX7" fmla="*/ 958227 w 1642673"/>
              <a:gd name="connsiteY7" fmla="*/ 25062 h 1640474"/>
              <a:gd name="connsiteX8" fmla="*/ 974197 w 1642673"/>
              <a:gd name="connsiteY8" fmla="*/ 125315 h 1640474"/>
              <a:gd name="connsiteX9" fmla="*/ 1136182 w 1642673"/>
              <a:gd name="connsiteY9" fmla="*/ 266578 h 1640474"/>
              <a:gd name="connsiteX10" fmla="*/ 1229724 w 1642673"/>
              <a:gd name="connsiteY10" fmla="*/ 236958 h 1640474"/>
              <a:gd name="connsiteX11" fmla="*/ 1309575 w 1642673"/>
              <a:gd name="connsiteY11" fmla="*/ 182275 h 1640474"/>
              <a:gd name="connsiteX12" fmla="*/ 1348362 w 1642673"/>
              <a:gd name="connsiteY12" fmla="*/ 186832 h 1640474"/>
              <a:gd name="connsiteX13" fmla="*/ 1478407 w 1642673"/>
              <a:gd name="connsiteY13" fmla="*/ 314426 h 1640474"/>
              <a:gd name="connsiteX14" fmla="*/ 1480688 w 1642673"/>
              <a:gd name="connsiteY14" fmla="*/ 355435 h 1640474"/>
              <a:gd name="connsiteX15" fmla="*/ 1421368 w 1642673"/>
              <a:gd name="connsiteY15" fmla="*/ 435181 h 1640474"/>
              <a:gd name="connsiteX16" fmla="*/ 1400835 w 1642673"/>
              <a:gd name="connsiteY16" fmla="*/ 594672 h 1640474"/>
              <a:gd name="connsiteX17" fmla="*/ 1521754 w 1642673"/>
              <a:gd name="connsiteY17" fmla="*/ 697201 h 1640474"/>
              <a:gd name="connsiteX18" fmla="*/ 1617577 w 1642673"/>
              <a:gd name="connsiteY18" fmla="*/ 715430 h 1640474"/>
              <a:gd name="connsiteX19" fmla="*/ 1642673 w 1642673"/>
              <a:gd name="connsiteY19" fmla="*/ 745049 h 1640474"/>
              <a:gd name="connsiteX20" fmla="*/ 1642673 w 1642673"/>
              <a:gd name="connsiteY20" fmla="*/ 927323 h 1640474"/>
              <a:gd name="connsiteX21" fmla="*/ 1617577 w 1642673"/>
              <a:gd name="connsiteY21" fmla="*/ 956942 h 1640474"/>
              <a:gd name="connsiteX22" fmla="*/ 1517191 w 1642673"/>
              <a:gd name="connsiteY22" fmla="*/ 972893 h 1640474"/>
              <a:gd name="connsiteX23" fmla="*/ 1389428 w 1642673"/>
              <a:gd name="connsiteY23" fmla="*/ 1068586 h 1640474"/>
              <a:gd name="connsiteX24" fmla="*/ 1405398 w 1642673"/>
              <a:gd name="connsiteY24" fmla="*/ 1228077 h 1640474"/>
              <a:gd name="connsiteX25" fmla="*/ 1460155 w 1642673"/>
              <a:gd name="connsiteY25" fmla="*/ 1307823 h 1640474"/>
              <a:gd name="connsiteX26" fmla="*/ 1455592 w 1642673"/>
              <a:gd name="connsiteY26" fmla="*/ 1346556 h 1640474"/>
              <a:gd name="connsiteX27" fmla="*/ 1327829 w 1642673"/>
              <a:gd name="connsiteY27" fmla="*/ 1476426 h 1640474"/>
              <a:gd name="connsiteX28" fmla="*/ 1286760 w 1642673"/>
              <a:gd name="connsiteY28" fmla="*/ 1478704 h 1640474"/>
              <a:gd name="connsiteX29" fmla="*/ 1229724 w 1642673"/>
              <a:gd name="connsiteY29" fmla="*/ 1435414 h 1640474"/>
              <a:gd name="connsiteX30" fmla="*/ 1133901 w 1642673"/>
              <a:gd name="connsiteY30" fmla="*/ 1403516 h 1640474"/>
              <a:gd name="connsiteX31" fmla="*/ 969635 w 1642673"/>
              <a:gd name="connsiteY31" fmla="*/ 1544781 h 1640474"/>
              <a:gd name="connsiteX32" fmla="*/ 958227 w 1642673"/>
              <a:gd name="connsiteY32" fmla="*/ 1615412 h 1640474"/>
              <a:gd name="connsiteX33" fmla="*/ 928566 w 1642673"/>
              <a:gd name="connsiteY33" fmla="*/ 1640474 h 1640474"/>
              <a:gd name="connsiteX34" fmla="*/ 746048 w 1642673"/>
              <a:gd name="connsiteY34" fmla="*/ 1640474 h 1640474"/>
              <a:gd name="connsiteX35" fmla="*/ 716389 w 1642673"/>
              <a:gd name="connsiteY35" fmla="*/ 1615412 h 1640474"/>
              <a:gd name="connsiteX36" fmla="*/ 698138 w 1642673"/>
              <a:gd name="connsiteY36" fmla="*/ 1519716 h 1640474"/>
              <a:gd name="connsiteX37" fmla="*/ 533868 w 1642673"/>
              <a:gd name="connsiteY37" fmla="*/ 1387568 h 1640474"/>
              <a:gd name="connsiteX38" fmla="*/ 435764 w 1642673"/>
              <a:gd name="connsiteY38" fmla="*/ 1419466 h 1640474"/>
              <a:gd name="connsiteX39" fmla="*/ 355913 w 1642673"/>
              <a:gd name="connsiteY39" fmla="*/ 1478704 h 1640474"/>
              <a:gd name="connsiteX40" fmla="*/ 314845 w 1642673"/>
              <a:gd name="connsiteY40" fmla="*/ 1476426 h 1640474"/>
              <a:gd name="connsiteX41" fmla="*/ 187081 w 1642673"/>
              <a:gd name="connsiteY41" fmla="*/ 1346556 h 1640474"/>
              <a:gd name="connsiteX42" fmla="*/ 182518 w 1642673"/>
              <a:gd name="connsiteY42" fmla="*/ 1307823 h 1640474"/>
              <a:gd name="connsiteX43" fmla="*/ 237276 w 1642673"/>
              <a:gd name="connsiteY43" fmla="*/ 1228077 h 1640474"/>
              <a:gd name="connsiteX44" fmla="*/ 253246 w 1642673"/>
              <a:gd name="connsiteY44" fmla="*/ 1068586 h 1640474"/>
              <a:gd name="connsiteX45" fmla="*/ 125482 w 1642673"/>
              <a:gd name="connsiteY45" fmla="*/ 972893 h 1640474"/>
              <a:gd name="connsiteX46" fmla="*/ 25096 w 1642673"/>
              <a:gd name="connsiteY46" fmla="*/ 956942 h 1640474"/>
              <a:gd name="connsiteX47" fmla="*/ 0 w 1642673"/>
              <a:gd name="connsiteY47" fmla="*/ 927323 h 1640474"/>
              <a:gd name="connsiteX48" fmla="*/ 0 w 1642673"/>
              <a:gd name="connsiteY48" fmla="*/ 745049 h 1640474"/>
              <a:gd name="connsiteX49" fmla="*/ 25096 w 1642673"/>
              <a:gd name="connsiteY49" fmla="*/ 715430 h 1640474"/>
              <a:gd name="connsiteX50" fmla="*/ 120919 w 1642673"/>
              <a:gd name="connsiteY50" fmla="*/ 697201 h 1640474"/>
              <a:gd name="connsiteX51" fmla="*/ 241838 w 1642673"/>
              <a:gd name="connsiteY51" fmla="*/ 594672 h 1640474"/>
              <a:gd name="connsiteX52" fmla="*/ 221306 w 1642673"/>
              <a:gd name="connsiteY52" fmla="*/ 435181 h 1640474"/>
              <a:gd name="connsiteX53" fmla="*/ 161985 w 1642673"/>
              <a:gd name="connsiteY53" fmla="*/ 355435 h 1640474"/>
              <a:gd name="connsiteX54" fmla="*/ 164267 w 1642673"/>
              <a:gd name="connsiteY54" fmla="*/ 314426 h 1640474"/>
              <a:gd name="connsiteX55" fmla="*/ 294312 w 1642673"/>
              <a:gd name="connsiteY55" fmla="*/ 186832 h 1640474"/>
              <a:gd name="connsiteX56" fmla="*/ 333099 w 1642673"/>
              <a:gd name="connsiteY56" fmla="*/ 182275 h 1640474"/>
              <a:gd name="connsiteX57" fmla="*/ 435764 w 1642673"/>
              <a:gd name="connsiteY57" fmla="*/ 252906 h 1640474"/>
              <a:gd name="connsiteX58" fmla="*/ 529305 w 1642673"/>
              <a:gd name="connsiteY58" fmla="*/ 282525 h 1640474"/>
              <a:gd name="connsiteX59" fmla="*/ 691290 w 1642673"/>
              <a:gd name="connsiteY59" fmla="*/ 148098 h 1640474"/>
              <a:gd name="connsiteX60" fmla="*/ 716389 w 1642673"/>
              <a:gd name="connsiteY60" fmla="*/ 25062 h 1640474"/>
              <a:gd name="connsiteX61" fmla="*/ 746048 w 1642673"/>
              <a:gd name="connsiteY61" fmla="*/ 0 h 164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642673" h="1640474">
                <a:moveTo>
                  <a:pt x="821336" y="350337"/>
                </a:moveTo>
                <a:cubicBezTo>
                  <a:pt x="561817" y="350337"/>
                  <a:pt x="351436" y="560718"/>
                  <a:pt x="351436" y="820237"/>
                </a:cubicBezTo>
                <a:cubicBezTo>
                  <a:pt x="351436" y="1079756"/>
                  <a:pt x="561817" y="1290137"/>
                  <a:pt x="821336" y="1290137"/>
                </a:cubicBezTo>
                <a:cubicBezTo>
                  <a:pt x="1080855" y="1290137"/>
                  <a:pt x="1291236" y="1079756"/>
                  <a:pt x="1291236" y="820237"/>
                </a:cubicBezTo>
                <a:cubicBezTo>
                  <a:pt x="1291236" y="560718"/>
                  <a:pt x="1080855" y="350337"/>
                  <a:pt x="821336" y="350337"/>
                </a:cubicBezTo>
                <a:close/>
                <a:moveTo>
                  <a:pt x="746048" y="0"/>
                </a:moveTo>
                <a:lnTo>
                  <a:pt x="928566" y="0"/>
                </a:lnTo>
                <a:cubicBezTo>
                  <a:pt x="942254" y="0"/>
                  <a:pt x="955946" y="11393"/>
                  <a:pt x="958227" y="25062"/>
                </a:cubicBezTo>
                <a:lnTo>
                  <a:pt x="974197" y="125315"/>
                </a:lnTo>
                <a:cubicBezTo>
                  <a:pt x="985605" y="207337"/>
                  <a:pt x="1054048" y="266578"/>
                  <a:pt x="1136182" y="266578"/>
                </a:cubicBezTo>
                <a:cubicBezTo>
                  <a:pt x="1170404" y="266578"/>
                  <a:pt x="1202347" y="255185"/>
                  <a:pt x="1229724" y="236958"/>
                </a:cubicBezTo>
                <a:lnTo>
                  <a:pt x="1309575" y="182275"/>
                </a:lnTo>
                <a:cubicBezTo>
                  <a:pt x="1320982" y="175439"/>
                  <a:pt x="1336955" y="175439"/>
                  <a:pt x="1348362" y="186832"/>
                </a:cubicBezTo>
                <a:lnTo>
                  <a:pt x="1478407" y="314426"/>
                </a:lnTo>
                <a:cubicBezTo>
                  <a:pt x="1487532" y="325816"/>
                  <a:pt x="1489814" y="341766"/>
                  <a:pt x="1480688" y="355435"/>
                </a:cubicBezTo>
                <a:lnTo>
                  <a:pt x="1421368" y="435181"/>
                </a:lnTo>
                <a:cubicBezTo>
                  <a:pt x="1387146" y="483028"/>
                  <a:pt x="1380302" y="542267"/>
                  <a:pt x="1400835" y="594672"/>
                </a:cubicBezTo>
                <a:cubicBezTo>
                  <a:pt x="1421368" y="647077"/>
                  <a:pt x="1467000" y="685811"/>
                  <a:pt x="1521754" y="697201"/>
                </a:cubicBezTo>
                <a:lnTo>
                  <a:pt x="1617577" y="715430"/>
                </a:lnTo>
                <a:cubicBezTo>
                  <a:pt x="1631266" y="717708"/>
                  <a:pt x="1642673" y="729098"/>
                  <a:pt x="1642673" y="745049"/>
                </a:cubicBezTo>
                <a:lnTo>
                  <a:pt x="1642673" y="927323"/>
                </a:lnTo>
                <a:cubicBezTo>
                  <a:pt x="1642673" y="940995"/>
                  <a:pt x="1631266" y="954664"/>
                  <a:pt x="1617577" y="956942"/>
                </a:cubicBezTo>
                <a:lnTo>
                  <a:pt x="1517191" y="972893"/>
                </a:lnTo>
                <a:cubicBezTo>
                  <a:pt x="1460155" y="979728"/>
                  <a:pt x="1412242" y="1016183"/>
                  <a:pt x="1389428" y="1068586"/>
                </a:cubicBezTo>
                <a:cubicBezTo>
                  <a:pt x="1366613" y="1120991"/>
                  <a:pt x="1373458" y="1180229"/>
                  <a:pt x="1405398" y="1228077"/>
                </a:cubicBezTo>
                <a:lnTo>
                  <a:pt x="1460155" y="1307823"/>
                </a:lnTo>
                <a:cubicBezTo>
                  <a:pt x="1467000" y="1319216"/>
                  <a:pt x="1467000" y="1335163"/>
                  <a:pt x="1455592" y="1346556"/>
                </a:cubicBezTo>
                <a:lnTo>
                  <a:pt x="1327829" y="1476426"/>
                </a:lnTo>
                <a:cubicBezTo>
                  <a:pt x="1316419" y="1485540"/>
                  <a:pt x="1300449" y="1487819"/>
                  <a:pt x="1286760" y="1478704"/>
                </a:cubicBezTo>
                <a:lnTo>
                  <a:pt x="1229724" y="1435414"/>
                </a:lnTo>
                <a:cubicBezTo>
                  <a:pt x="1202347" y="1414909"/>
                  <a:pt x="1168123" y="1403516"/>
                  <a:pt x="1133901" y="1403516"/>
                </a:cubicBezTo>
                <a:cubicBezTo>
                  <a:pt x="1060892" y="1403516"/>
                  <a:pt x="983323" y="1451364"/>
                  <a:pt x="969635" y="1544781"/>
                </a:cubicBezTo>
                <a:lnTo>
                  <a:pt x="958227" y="1615412"/>
                </a:lnTo>
                <a:cubicBezTo>
                  <a:pt x="955946" y="1629081"/>
                  <a:pt x="942254" y="1640474"/>
                  <a:pt x="928566" y="1640474"/>
                </a:cubicBezTo>
                <a:lnTo>
                  <a:pt x="746048" y="1640474"/>
                </a:lnTo>
                <a:cubicBezTo>
                  <a:pt x="730078" y="1640474"/>
                  <a:pt x="718671" y="1629081"/>
                  <a:pt x="716389" y="1615412"/>
                </a:cubicBezTo>
                <a:lnTo>
                  <a:pt x="698138" y="1519716"/>
                </a:lnTo>
                <a:cubicBezTo>
                  <a:pt x="682165" y="1442249"/>
                  <a:pt x="613722" y="1387568"/>
                  <a:pt x="533868" y="1387568"/>
                </a:cubicBezTo>
                <a:cubicBezTo>
                  <a:pt x="499647" y="1387568"/>
                  <a:pt x="465425" y="1396683"/>
                  <a:pt x="435764" y="1419466"/>
                </a:cubicBezTo>
                <a:lnTo>
                  <a:pt x="355913" y="1478704"/>
                </a:lnTo>
                <a:cubicBezTo>
                  <a:pt x="342225" y="1487819"/>
                  <a:pt x="326255" y="1485540"/>
                  <a:pt x="314845" y="1476426"/>
                </a:cubicBezTo>
                <a:lnTo>
                  <a:pt x="187081" y="1346556"/>
                </a:lnTo>
                <a:cubicBezTo>
                  <a:pt x="175674" y="1335163"/>
                  <a:pt x="175674" y="1319216"/>
                  <a:pt x="182518" y="1307823"/>
                </a:cubicBezTo>
                <a:lnTo>
                  <a:pt x="237276" y="1228077"/>
                </a:lnTo>
                <a:cubicBezTo>
                  <a:pt x="269216" y="1180229"/>
                  <a:pt x="276060" y="1120991"/>
                  <a:pt x="253246" y="1068586"/>
                </a:cubicBezTo>
                <a:cubicBezTo>
                  <a:pt x="230431" y="1016183"/>
                  <a:pt x="182518" y="979728"/>
                  <a:pt x="125482" y="972893"/>
                </a:cubicBezTo>
                <a:lnTo>
                  <a:pt x="25096" y="956942"/>
                </a:lnTo>
                <a:cubicBezTo>
                  <a:pt x="11407" y="954664"/>
                  <a:pt x="0" y="940995"/>
                  <a:pt x="0" y="927323"/>
                </a:cubicBezTo>
                <a:lnTo>
                  <a:pt x="0" y="745049"/>
                </a:lnTo>
                <a:cubicBezTo>
                  <a:pt x="0" y="729098"/>
                  <a:pt x="11407" y="717708"/>
                  <a:pt x="25096" y="715430"/>
                </a:cubicBezTo>
                <a:lnTo>
                  <a:pt x="120919" y="697201"/>
                </a:lnTo>
                <a:cubicBezTo>
                  <a:pt x="175674" y="685811"/>
                  <a:pt x="221306" y="647077"/>
                  <a:pt x="241838" y="594672"/>
                </a:cubicBezTo>
                <a:cubicBezTo>
                  <a:pt x="262371" y="542267"/>
                  <a:pt x="255527" y="483028"/>
                  <a:pt x="221306" y="435181"/>
                </a:cubicBezTo>
                <a:lnTo>
                  <a:pt x="161985" y="355435"/>
                </a:lnTo>
                <a:cubicBezTo>
                  <a:pt x="152859" y="341766"/>
                  <a:pt x="155141" y="325816"/>
                  <a:pt x="164267" y="314426"/>
                </a:cubicBezTo>
                <a:lnTo>
                  <a:pt x="294312" y="186832"/>
                </a:lnTo>
                <a:cubicBezTo>
                  <a:pt x="305719" y="175439"/>
                  <a:pt x="321692" y="175439"/>
                  <a:pt x="333099" y="182275"/>
                </a:cubicBezTo>
                <a:lnTo>
                  <a:pt x="435764" y="252906"/>
                </a:lnTo>
                <a:cubicBezTo>
                  <a:pt x="463144" y="271135"/>
                  <a:pt x="495084" y="282525"/>
                  <a:pt x="529305" y="282525"/>
                </a:cubicBezTo>
                <a:cubicBezTo>
                  <a:pt x="609159" y="282525"/>
                  <a:pt x="677602" y="225565"/>
                  <a:pt x="691290" y="148098"/>
                </a:cubicBezTo>
                <a:lnTo>
                  <a:pt x="716389" y="25062"/>
                </a:lnTo>
                <a:cubicBezTo>
                  <a:pt x="718671" y="11393"/>
                  <a:pt x="730078" y="0"/>
                  <a:pt x="746048" y="0"/>
                </a:cubicBezTo>
                <a:close/>
              </a:path>
            </a:pathLst>
          </a:custGeom>
          <a:solidFill>
            <a:srgbClr val="849FBA"/>
          </a:solidFill>
          <a:ln>
            <a:noFill/>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 name="文本框 13"/>
          <p:cNvSpPr txBox="1"/>
          <p:nvPr/>
        </p:nvSpPr>
        <p:spPr>
          <a:xfrm flipH="1">
            <a:off x="528955" y="1353185"/>
            <a:ext cx="1918335" cy="398780"/>
          </a:xfrm>
          <a:prstGeom prst="rect">
            <a:avLst/>
          </a:prstGeom>
          <a:noFill/>
          <a:ln w="9525">
            <a:noFill/>
            <a:miter/>
          </a:ln>
          <a:effectLst>
            <a:outerShdw sx="999" sy="999" algn="ctr" rotWithShape="0">
              <a:srgbClr val="000000"/>
            </a:outerShdw>
          </a:effectLst>
        </p:spPr>
        <p:txBody>
          <a:bodyPr wrap="square" anchor="t">
            <a:spAutoFit/>
          </a:bodyPr>
          <a:lstStyle/>
          <a:p>
            <a:pPr marR="0" indent="0" defTabSz="914400" fontAlgn="auto">
              <a:lnSpc>
                <a:spcPct val="100000"/>
              </a:lnSpc>
              <a:spcBef>
                <a:spcPts val="0"/>
              </a:spcBef>
              <a:spcAft>
                <a:spcPts val="0"/>
              </a:spcAft>
              <a:buClrTx/>
              <a:buSzTx/>
              <a:buFontTx/>
              <a:buNone/>
              <a:defRPr/>
            </a:pPr>
            <a:r>
              <a:rPr kumimoji="0" lang="zh-CN" altLang="en-US" sz="2000" b="0" i="0" kern="1200" cap="none" spc="0" normalizeH="0" baseline="0" noProof="0">
                <a:ln w="22225">
                  <a:solidFill>
                    <a:schemeClr val="accent2"/>
                  </a:solidFill>
                  <a:prstDash val="solid"/>
                </a:ln>
                <a:solidFill>
                  <a:schemeClr val="accent2">
                    <a:lumMod val="40000"/>
                    <a:lumOff val="60000"/>
                  </a:schemeClr>
                </a:solidFill>
                <a:effectLst/>
                <a:latin typeface="微软雅黑 Light" panose="020B0502040204020203" pitchFamily="34" charset="-122"/>
                <a:ea typeface="微软雅黑 Light" panose="020B0502040204020203" pitchFamily="34" charset="-122"/>
                <a:cs typeface="+mn-cs"/>
                <a:sym typeface="Arial" panose="020B0604020202020204" pitchFamily="34" charset="0"/>
              </a:rPr>
              <a:t>正常运行界面</a:t>
            </a:r>
            <a:endParaRPr kumimoji="0" lang="zh-CN" altLang="en-US" sz="2000" b="0" i="0" kern="1200" cap="none" spc="0" normalizeH="0" baseline="0" noProof="0">
              <a:ln w="22225">
                <a:solidFill>
                  <a:schemeClr val="accent2"/>
                </a:solidFill>
                <a:prstDash val="solid"/>
              </a:ln>
              <a:solidFill>
                <a:schemeClr val="accent2">
                  <a:lumMod val="40000"/>
                  <a:lumOff val="60000"/>
                </a:schemeClr>
              </a:solidFill>
              <a:effectLst/>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20" name="smartphone_348582"/>
          <p:cNvSpPr>
            <a:spLocks noChangeAspect="1"/>
          </p:cNvSpPr>
          <p:nvPr/>
        </p:nvSpPr>
        <p:spPr bwMode="auto">
          <a:xfrm>
            <a:off x="6096000" y="2209503"/>
            <a:ext cx="450853" cy="450173"/>
          </a:xfrm>
          <a:custGeom>
            <a:avLst/>
            <a:gdLst>
              <a:gd name="connsiteX0" fmla="*/ 164791 w 608485"/>
              <a:gd name="connsiteY0" fmla="*/ 531569 h 607568"/>
              <a:gd name="connsiteX1" fmla="*/ 291554 w 608485"/>
              <a:gd name="connsiteY1" fmla="*/ 531569 h 607568"/>
              <a:gd name="connsiteX2" fmla="*/ 304277 w 608485"/>
              <a:gd name="connsiteY2" fmla="*/ 544246 h 607568"/>
              <a:gd name="connsiteX3" fmla="*/ 291554 w 608485"/>
              <a:gd name="connsiteY3" fmla="*/ 556831 h 607568"/>
              <a:gd name="connsiteX4" fmla="*/ 164791 w 608485"/>
              <a:gd name="connsiteY4" fmla="*/ 556831 h 607568"/>
              <a:gd name="connsiteX5" fmla="*/ 152068 w 608485"/>
              <a:gd name="connsiteY5" fmla="*/ 544246 h 607568"/>
              <a:gd name="connsiteX6" fmla="*/ 164791 w 608485"/>
              <a:gd name="connsiteY6" fmla="*/ 531569 h 607568"/>
              <a:gd name="connsiteX7" fmla="*/ 25346 w 608485"/>
              <a:gd name="connsiteY7" fmla="*/ 506245 h 607568"/>
              <a:gd name="connsiteX8" fmla="*/ 25346 w 608485"/>
              <a:gd name="connsiteY8" fmla="*/ 582260 h 607568"/>
              <a:gd name="connsiteX9" fmla="*/ 430972 w 608485"/>
              <a:gd name="connsiteY9" fmla="*/ 582260 h 607568"/>
              <a:gd name="connsiteX10" fmla="*/ 430972 w 608485"/>
              <a:gd name="connsiteY10" fmla="*/ 506245 h 607568"/>
              <a:gd name="connsiteX11" fmla="*/ 532355 w 608485"/>
              <a:gd name="connsiteY11" fmla="*/ 379707 h 607568"/>
              <a:gd name="connsiteX12" fmla="*/ 532355 w 608485"/>
              <a:gd name="connsiteY12" fmla="*/ 430322 h 607568"/>
              <a:gd name="connsiteX13" fmla="*/ 583139 w 608485"/>
              <a:gd name="connsiteY13" fmla="*/ 430322 h 607568"/>
              <a:gd name="connsiteX14" fmla="*/ 583139 w 608485"/>
              <a:gd name="connsiteY14" fmla="*/ 379707 h 607568"/>
              <a:gd name="connsiteX15" fmla="*/ 392999 w 608485"/>
              <a:gd name="connsiteY15" fmla="*/ 379707 h 607568"/>
              <a:gd name="connsiteX16" fmla="*/ 392999 w 608485"/>
              <a:gd name="connsiteY16" fmla="*/ 430322 h 607568"/>
              <a:gd name="connsiteX17" fmla="*/ 443691 w 608485"/>
              <a:gd name="connsiteY17" fmla="*/ 430322 h 607568"/>
              <a:gd name="connsiteX18" fmla="*/ 443691 w 608485"/>
              <a:gd name="connsiteY18" fmla="*/ 379707 h 607568"/>
              <a:gd name="connsiteX19" fmla="*/ 253551 w 608485"/>
              <a:gd name="connsiteY19" fmla="*/ 379707 h 607568"/>
              <a:gd name="connsiteX20" fmla="*/ 253551 w 608485"/>
              <a:gd name="connsiteY20" fmla="*/ 430322 h 607568"/>
              <a:gd name="connsiteX21" fmla="*/ 304242 w 608485"/>
              <a:gd name="connsiteY21" fmla="*/ 430322 h 607568"/>
              <a:gd name="connsiteX22" fmla="*/ 304242 w 608485"/>
              <a:gd name="connsiteY22" fmla="*/ 379707 h 607568"/>
              <a:gd name="connsiteX23" fmla="*/ 329588 w 608485"/>
              <a:gd name="connsiteY23" fmla="*/ 177153 h 607568"/>
              <a:gd name="connsiteX24" fmla="*/ 329588 w 608485"/>
              <a:gd name="connsiteY24" fmla="*/ 227861 h 607568"/>
              <a:gd name="connsiteX25" fmla="*/ 507009 w 608485"/>
              <a:gd name="connsiteY25" fmla="*/ 227861 h 607568"/>
              <a:gd name="connsiteX26" fmla="*/ 507009 w 608485"/>
              <a:gd name="connsiteY26" fmla="*/ 177153 h 607568"/>
              <a:gd name="connsiteX27" fmla="*/ 25346 w 608485"/>
              <a:gd name="connsiteY27" fmla="*/ 126538 h 607568"/>
              <a:gd name="connsiteX28" fmla="*/ 25346 w 608485"/>
              <a:gd name="connsiteY28" fmla="*/ 480937 h 607568"/>
              <a:gd name="connsiteX29" fmla="*/ 430972 w 608485"/>
              <a:gd name="connsiteY29" fmla="*/ 480937 h 607568"/>
              <a:gd name="connsiteX30" fmla="*/ 430972 w 608485"/>
              <a:gd name="connsiteY30" fmla="*/ 455630 h 607568"/>
              <a:gd name="connsiteX31" fmla="*/ 367561 w 608485"/>
              <a:gd name="connsiteY31" fmla="*/ 455630 h 607568"/>
              <a:gd name="connsiteX32" fmla="*/ 367561 w 608485"/>
              <a:gd name="connsiteY32" fmla="*/ 354399 h 607568"/>
              <a:gd name="connsiteX33" fmla="*/ 405626 w 608485"/>
              <a:gd name="connsiteY33" fmla="*/ 354399 h 607568"/>
              <a:gd name="connsiteX34" fmla="*/ 405626 w 608485"/>
              <a:gd name="connsiteY34" fmla="*/ 316392 h 607568"/>
              <a:gd name="connsiteX35" fmla="*/ 291523 w 608485"/>
              <a:gd name="connsiteY35" fmla="*/ 316392 h 607568"/>
              <a:gd name="connsiteX36" fmla="*/ 291523 w 608485"/>
              <a:gd name="connsiteY36" fmla="*/ 354399 h 607568"/>
              <a:gd name="connsiteX37" fmla="*/ 329588 w 608485"/>
              <a:gd name="connsiteY37" fmla="*/ 354399 h 607568"/>
              <a:gd name="connsiteX38" fmla="*/ 329588 w 608485"/>
              <a:gd name="connsiteY38" fmla="*/ 455630 h 607568"/>
              <a:gd name="connsiteX39" fmla="*/ 228205 w 608485"/>
              <a:gd name="connsiteY39" fmla="*/ 455630 h 607568"/>
              <a:gd name="connsiteX40" fmla="*/ 228205 w 608485"/>
              <a:gd name="connsiteY40" fmla="*/ 354399 h 607568"/>
              <a:gd name="connsiteX41" fmla="*/ 266177 w 608485"/>
              <a:gd name="connsiteY41" fmla="*/ 354399 h 607568"/>
              <a:gd name="connsiteX42" fmla="*/ 266177 w 608485"/>
              <a:gd name="connsiteY42" fmla="*/ 291084 h 607568"/>
              <a:gd name="connsiteX43" fmla="*/ 405626 w 608485"/>
              <a:gd name="connsiteY43" fmla="*/ 291084 h 607568"/>
              <a:gd name="connsiteX44" fmla="*/ 405626 w 608485"/>
              <a:gd name="connsiteY44" fmla="*/ 253169 h 607568"/>
              <a:gd name="connsiteX45" fmla="*/ 304242 w 608485"/>
              <a:gd name="connsiteY45" fmla="*/ 253169 h 607568"/>
              <a:gd name="connsiteX46" fmla="*/ 304242 w 608485"/>
              <a:gd name="connsiteY46" fmla="*/ 151846 h 607568"/>
              <a:gd name="connsiteX47" fmla="*/ 430972 w 608485"/>
              <a:gd name="connsiteY47" fmla="*/ 151846 h 607568"/>
              <a:gd name="connsiteX48" fmla="*/ 430972 w 608485"/>
              <a:gd name="connsiteY48" fmla="*/ 126538 h 607568"/>
              <a:gd name="connsiteX49" fmla="*/ 266172 w 608485"/>
              <a:gd name="connsiteY49" fmla="*/ 50595 h 607568"/>
              <a:gd name="connsiteX50" fmla="*/ 291505 w 608485"/>
              <a:gd name="connsiteY50" fmla="*/ 50595 h 607568"/>
              <a:gd name="connsiteX51" fmla="*/ 291505 w 608485"/>
              <a:gd name="connsiteY51" fmla="*/ 75928 h 607568"/>
              <a:gd name="connsiteX52" fmla="*/ 266172 w 608485"/>
              <a:gd name="connsiteY52" fmla="*/ 75928 h 607568"/>
              <a:gd name="connsiteX53" fmla="*/ 164770 w 608485"/>
              <a:gd name="connsiteY53" fmla="*/ 50595 h 607568"/>
              <a:gd name="connsiteX54" fmla="*/ 240839 w 608485"/>
              <a:gd name="connsiteY54" fmla="*/ 50595 h 607568"/>
              <a:gd name="connsiteX55" fmla="*/ 240839 w 608485"/>
              <a:gd name="connsiteY55" fmla="*/ 75928 h 607568"/>
              <a:gd name="connsiteX56" fmla="*/ 164770 w 608485"/>
              <a:gd name="connsiteY56" fmla="*/ 75928 h 607568"/>
              <a:gd name="connsiteX57" fmla="*/ 25346 w 608485"/>
              <a:gd name="connsiteY57" fmla="*/ 25308 h 607568"/>
              <a:gd name="connsiteX58" fmla="*/ 25346 w 608485"/>
              <a:gd name="connsiteY58" fmla="*/ 101230 h 607568"/>
              <a:gd name="connsiteX59" fmla="*/ 430972 w 608485"/>
              <a:gd name="connsiteY59" fmla="*/ 101230 h 607568"/>
              <a:gd name="connsiteX60" fmla="*/ 430972 w 608485"/>
              <a:gd name="connsiteY60" fmla="*/ 25308 h 607568"/>
              <a:gd name="connsiteX61" fmla="*/ 0 w 608485"/>
              <a:gd name="connsiteY61" fmla="*/ 0 h 607568"/>
              <a:gd name="connsiteX62" fmla="*/ 456317 w 608485"/>
              <a:gd name="connsiteY62" fmla="*/ 0 h 607568"/>
              <a:gd name="connsiteX63" fmla="*/ 456317 w 608485"/>
              <a:gd name="connsiteY63" fmla="*/ 151846 h 607568"/>
              <a:gd name="connsiteX64" fmla="*/ 532355 w 608485"/>
              <a:gd name="connsiteY64" fmla="*/ 151846 h 607568"/>
              <a:gd name="connsiteX65" fmla="*/ 532355 w 608485"/>
              <a:gd name="connsiteY65" fmla="*/ 253169 h 607568"/>
              <a:gd name="connsiteX66" fmla="*/ 430972 w 608485"/>
              <a:gd name="connsiteY66" fmla="*/ 253169 h 607568"/>
              <a:gd name="connsiteX67" fmla="*/ 430972 w 608485"/>
              <a:gd name="connsiteY67" fmla="*/ 291084 h 607568"/>
              <a:gd name="connsiteX68" fmla="*/ 570420 w 608485"/>
              <a:gd name="connsiteY68" fmla="*/ 291084 h 607568"/>
              <a:gd name="connsiteX69" fmla="*/ 570420 w 608485"/>
              <a:gd name="connsiteY69" fmla="*/ 354399 h 607568"/>
              <a:gd name="connsiteX70" fmla="*/ 608485 w 608485"/>
              <a:gd name="connsiteY70" fmla="*/ 354399 h 607568"/>
              <a:gd name="connsiteX71" fmla="*/ 608485 w 608485"/>
              <a:gd name="connsiteY71" fmla="*/ 455630 h 607568"/>
              <a:gd name="connsiteX72" fmla="*/ 507009 w 608485"/>
              <a:gd name="connsiteY72" fmla="*/ 455630 h 607568"/>
              <a:gd name="connsiteX73" fmla="*/ 507009 w 608485"/>
              <a:gd name="connsiteY73" fmla="*/ 354399 h 607568"/>
              <a:gd name="connsiteX74" fmla="*/ 545074 w 608485"/>
              <a:gd name="connsiteY74" fmla="*/ 354399 h 607568"/>
              <a:gd name="connsiteX75" fmla="*/ 545074 w 608485"/>
              <a:gd name="connsiteY75" fmla="*/ 316392 h 607568"/>
              <a:gd name="connsiteX76" fmla="*/ 430972 w 608485"/>
              <a:gd name="connsiteY76" fmla="*/ 316392 h 607568"/>
              <a:gd name="connsiteX77" fmla="*/ 430972 w 608485"/>
              <a:gd name="connsiteY77" fmla="*/ 354399 h 607568"/>
              <a:gd name="connsiteX78" fmla="*/ 469037 w 608485"/>
              <a:gd name="connsiteY78" fmla="*/ 354399 h 607568"/>
              <a:gd name="connsiteX79" fmla="*/ 469037 w 608485"/>
              <a:gd name="connsiteY79" fmla="*/ 455630 h 607568"/>
              <a:gd name="connsiteX80" fmla="*/ 456317 w 608485"/>
              <a:gd name="connsiteY80" fmla="*/ 455630 h 607568"/>
              <a:gd name="connsiteX81" fmla="*/ 456317 w 608485"/>
              <a:gd name="connsiteY81" fmla="*/ 607568 h 607568"/>
              <a:gd name="connsiteX82" fmla="*/ 0 w 608485"/>
              <a:gd name="connsiteY82" fmla="*/ 607568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608485" h="607568">
                <a:moveTo>
                  <a:pt x="164791" y="531569"/>
                </a:moveTo>
                <a:lnTo>
                  <a:pt x="291554" y="531569"/>
                </a:lnTo>
                <a:cubicBezTo>
                  <a:pt x="298612" y="531569"/>
                  <a:pt x="304277" y="537214"/>
                  <a:pt x="304277" y="544246"/>
                </a:cubicBezTo>
                <a:cubicBezTo>
                  <a:pt x="304277" y="551186"/>
                  <a:pt x="298612" y="556831"/>
                  <a:pt x="291554" y="556831"/>
                </a:cubicBezTo>
                <a:lnTo>
                  <a:pt x="164791" y="556831"/>
                </a:lnTo>
                <a:cubicBezTo>
                  <a:pt x="157733" y="556831"/>
                  <a:pt x="152068" y="551186"/>
                  <a:pt x="152068" y="544246"/>
                </a:cubicBezTo>
                <a:cubicBezTo>
                  <a:pt x="152068" y="537214"/>
                  <a:pt x="157733" y="531569"/>
                  <a:pt x="164791" y="531569"/>
                </a:cubicBezTo>
                <a:close/>
                <a:moveTo>
                  <a:pt x="25346" y="506245"/>
                </a:moveTo>
                <a:lnTo>
                  <a:pt x="25346" y="582260"/>
                </a:lnTo>
                <a:lnTo>
                  <a:pt x="430972" y="582260"/>
                </a:lnTo>
                <a:lnTo>
                  <a:pt x="430972" y="506245"/>
                </a:lnTo>
                <a:close/>
                <a:moveTo>
                  <a:pt x="532355" y="379707"/>
                </a:moveTo>
                <a:lnTo>
                  <a:pt x="532355" y="430322"/>
                </a:lnTo>
                <a:lnTo>
                  <a:pt x="583139" y="430322"/>
                </a:lnTo>
                <a:lnTo>
                  <a:pt x="583139" y="379707"/>
                </a:lnTo>
                <a:close/>
                <a:moveTo>
                  <a:pt x="392999" y="379707"/>
                </a:moveTo>
                <a:lnTo>
                  <a:pt x="392999" y="430322"/>
                </a:lnTo>
                <a:lnTo>
                  <a:pt x="443691" y="430322"/>
                </a:lnTo>
                <a:lnTo>
                  <a:pt x="443691" y="379707"/>
                </a:lnTo>
                <a:close/>
                <a:moveTo>
                  <a:pt x="253551" y="379707"/>
                </a:moveTo>
                <a:lnTo>
                  <a:pt x="253551" y="430322"/>
                </a:lnTo>
                <a:lnTo>
                  <a:pt x="304242" y="430322"/>
                </a:lnTo>
                <a:lnTo>
                  <a:pt x="304242" y="379707"/>
                </a:lnTo>
                <a:close/>
                <a:moveTo>
                  <a:pt x="329588" y="177153"/>
                </a:moveTo>
                <a:lnTo>
                  <a:pt x="329588" y="227861"/>
                </a:lnTo>
                <a:lnTo>
                  <a:pt x="507009" y="227861"/>
                </a:lnTo>
                <a:lnTo>
                  <a:pt x="507009" y="177153"/>
                </a:lnTo>
                <a:close/>
                <a:moveTo>
                  <a:pt x="25346" y="126538"/>
                </a:moveTo>
                <a:lnTo>
                  <a:pt x="25346" y="480937"/>
                </a:lnTo>
                <a:lnTo>
                  <a:pt x="430972" y="480937"/>
                </a:lnTo>
                <a:lnTo>
                  <a:pt x="430972" y="455630"/>
                </a:lnTo>
                <a:lnTo>
                  <a:pt x="367561" y="455630"/>
                </a:lnTo>
                <a:lnTo>
                  <a:pt x="367561" y="354399"/>
                </a:lnTo>
                <a:lnTo>
                  <a:pt x="405626" y="354399"/>
                </a:lnTo>
                <a:lnTo>
                  <a:pt x="405626" y="316392"/>
                </a:lnTo>
                <a:lnTo>
                  <a:pt x="291523" y="316392"/>
                </a:lnTo>
                <a:lnTo>
                  <a:pt x="291523" y="354399"/>
                </a:lnTo>
                <a:lnTo>
                  <a:pt x="329588" y="354399"/>
                </a:lnTo>
                <a:lnTo>
                  <a:pt x="329588" y="455630"/>
                </a:lnTo>
                <a:lnTo>
                  <a:pt x="228205" y="455630"/>
                </a:lnTo>
                <a:lnTo>
                  <a:pt x="228205" y="354399"/>
                </a:lnTo>
                <a:lnTo>
                  <a:pt x="266177" y="354399"/>
                </a:lnTo>
                <a:lnTo>
                  <a:pt x="266177" y="291084"/>
                </a:lnTo>
                <a:lnTo>
                  <a:pt x="405626" y="291084"/>
                </a:lnTo>
                <a:lnTo>
                  <a:pt x="405626" y="253169"/>
                </a:lnTo>
                <a:lnTo>
                  <a:pt x="304242" y="253169"/>
                </a:lnTo>
                <a:lnTo>
                  <a:pt x="304242" y="151846"/>
                </a:lnTo>
                <a:lnTo>
                  <a:pt x="430972" y="151846"/>
                </a:lnTo>
                <a:lnTo>
                  <a:pt x="430972" y="126538"/>
                </a:lnTo>
                <a:close/>
                <a:moveTo>
                  <a:pt x="266172" y="50595"/>
                </a:moveTo>
                <a:lnTo>
                  <a:pt x="291505" y="50595"/>
                </a:lnTo>
                <a:lnTo>
                  <a:pt x="291505" y="75928"/>
                </a:lnTo>
                <a:lnTo>
                  <a:pt x="266172" y="75928"/>
                </a:lnTo>
                <a:close/>
                <a:moveTo>
                  <a:pt x="164770" y="50595"/>
                </a:moveTo>
                <a:lnTo>
                  <a:pt x="240839" y="50595"/>
                </a:lnTo>
                <a:lnTo>
                  <a:pt x="240839" y="75928"/>
                </a:lnTo>
                <a:lnTo>
                  <a:pt x="164770" y="75928"/>
                </a:lnTo>
                <a:close/>
                <a:moveTo>
                  <a:pt x="25346" y="25308"/>
                </a:moveTo>
                <a:lnTo>
                  <a:pt x="25346" y="101230"/>
                </a:lnTo>
                <a:lnTo>
                  <a:pt x="430972" y="101230"/>
                </a:lnTo>
                <a:lnTo>
                  <a:pt x="430972" y="25308"/>
                </a:lnTo>
                <a:close/>
                <a:moveTo>
                  <a:pt x="0" y="0"/>
                </a:moveTo>
                <a:lnTo>
                  <a:pt x="456317" y="0"/>
                </a:lnTo>
                <a:lnTo>
                  <a:pt x="456317" y="151846"/>
                </a:lnTo>
                <a:lnTo>
                  <a:pt x="532355" y="151846"/>
                </a:lnTo>
                <a:lnTo>
                  <a:pt x="532355" y="253169"/>
                </a:lnTo>
                <a:lnTo>
                  <a:pt x="430972" y="253169"/>
                </a:lnTo>
                <a:lnTo>
                  <a:pt x="430972" y="291084"/>
                </a:lnTo>
                <a:lnTo>
                  <a:pt x="570420" y="291084"/>
                </a:lnTo>
                <a:lnTo>
                  <a:pt x="570420" y="354399"/>
                </a:lnTo>
                <a:lnTo>
                  <a:pt x="608485" y="354399"/>
                </a:lnTo>
                <a:lnTo>
                  <a:pt x="608485" y="455630"/>
                </a:lnTo>
                <a:lnTo>
                  <a:pt x="507009" y="455630"/>
                </a:lnTo>
                <a:lnTo>
                  <a:pt x="507009" y="354399"/>
                </a:lnTo>
                <a:lnTo>
                  <a:pt x="545074" y="354399"/>
                </a:lnTo>
                <a:lnTo>
                  <a:pt x="545074" y="316392"/>
                </a:lnTo>
                <a:lnTo>
                  <a:pt x="430972" y="316392"/>
                </a:lnTo>
                <a:lnTo>
                  <a:pt x="430972" y="354399"/>
                </a:lnTo>
                <a:lnTo>
                  <a:pt x="469037" y="354399"/>
                </a:lnTo>
                <a:lnTo>
                  <a:pt x="469037" y="455630"/>
                </a:lnTo>
                <a:lnTo>
                  <a:pt x="456317" y="455630"/>
                </a:lnTo>
                <a:lnTo>
                  <a:pt x="456317" y="607568"/>
                </a:lnTo>
                <a:lnTo>
                  <a:pt x="0" y="607568"/>
                </a:lnTo>
                <a:close/>
              </a:path>
            </a:pathLst>
          </a:custGeom>
          <a:solidFill>
            <a:srgbClr val="849FBA"/>
          </a:solidFill>
          <a:ln>
            <a:noFill/>
          </a:ln>
        </p:spPr>
      </p:sp>
      <p:sp>
        <p:nvSpPr>
          <p:cNvPr id="21" name="satellite-dish_180427"/>
          <p:cNvSpPr>
            <a:spLocks noChangeAspect="1"/>
          </p:cNvSpPr>
          <p:nvPr/>
        </p:nvSpPr>
        <p:spPr bwMode="auto">
          <a:xfrm>
            <a:off x="6788593" y="3268050"/>
            <a:ext cx="554794" cy="518597"/>
          </a:xfrm>
          <a:custGeom>
            <a:avLst/>
            <a:gdLst>
              <a:gd name="connsiteX0" fmla="*/ 418665 w 605663"/>
              <a:gd name="connsiteY0" fmla="*/ 485843 h 566146"/>
              <a:gd name="connsiteX1" fmla="*/ 557749 w 605663"/>
              <a:gd name="connsiteY1" fmla="*/ 485843 h 566146"/>
              <a:gd name="connsiteX2" fmla="*/ 557749 w 605663"/>
              <a:gd name="connsiteY2" fmla="*/ 504402 h 566146"/>
              <a:gd name="connsiteX3" fmla="*/ 418665 w 605663"/>
              <a:gd name="connsiteY3" fmla="*/ 504402 h 566146"/>
              <a:gd name="connsiteX4" fmla="*/ 310558 w 605663"/>
              <a:gd name="connsiteY4" fmla="*/ 485843 h 566146"/>
              <a:gd name="connsiteX5" fmla="*/ 341395 w 605663"/>
              <a:gd name="connsiteY5" fmla="*/ 485843 h 566146"/>
              <a:gd name="connsiteX6" fmla="*/ 341395 w 605663"/>
              <a:gd name="connsiteY6" fmla="*/ 504402 h 566146"/>
              <a:gd name="connsiteX7" fmla="*/ 310558 w 605663"/>
              <a:gd name="connsiteY7" fmla="*/ 504402 h 566146"/>
              <a:gd name="connsiteX8" fmla="*/ 256435 w 605663"/>
              <a:gd name="connsiteY8" fmla="*/ 485843 h 566146"/>
              <a:gd name="connsiteX9" fmla="*/ 287343 w 605663"/>
              <a:gd name="connsiteY9" fmla="*/ 485843 h 566146"/>
              <a:gd name="connsiteX10" fmla="*/ 287343 w 605663"/>
              <a:gd name="connsiteY10" fmla="*/ 504402 h 566146"/>
              <a:gd name="connsiteX11" fmla="*/ 256435 w 605663"/>
              <a:gd name="connsiteY11" fmla="*/ 504402 h 566146"/>
              <a:gd name="connsiteX12" fmla="*/ 47914 w 605663"/>
              <a:gd name="connsiteY12" fmla="*/ 485843 h 566146"/>
              <a:gd name="connsiteX13" fmla="*/ 233289 w 605663"/>
              <a:gd name="connsiteY13" fmla="*/ 485843 h 566146"/>
              <a:gd name="connsiteX14" fmla="*/ 233289 w 605663"/>
              <a:gd name="connsiteY14" fmla="*/ 504402 h 566146"/>
              <a:gd name="connsiteX15" fmla="*/ 47914 w 605663"/>
              <a:gd name="connsiteY15" fmla="*/ 504402 h 566146"/>
              <a:gd name="connsiteX16" fmla="*/ 18570 w 605663"/>
              <a:gd name="connsiteY16" fmla="*/ 442757 h 566146"/>
              <a:gd name="connsiteX17" fmla="*/ 18570 w 605663"/>
              <a:gd name="connsiteY17" fmla="*/ 547605 h 566146"/>
              <a:gd name="connsiteX18" fmla="*/ 370752 w 605663"/>
              <a:gd name="connsiteY18" fmla="*/ 547605 h 566146"/>
              <a:gd name="connsiteX19" fmla="*/ 370752 w 605663"/>
              <a:gd name="connsiteY19" fmla="*/ 442757 h 566146"/>
              <a:gd name="connsiteX20" fmla="*/ 418665 w 605663"/>
              <a:gd name="connsiteY20" fmla="*/ 424239 h 566146"/>
              <a:gd name="connsiteX21" fmla="*/ 557749 w 605663"/>
              <a:gd name="connsiteY21" fmla="*/ 424239 h 566146"/>
              <a:gd name="connsiteX22" fmla="*/ 557749 w 605663"/>
              <a:gd name="connsiteY22" fmla="*/ 442727 h 566146"/>
              <a:gd name="connsiteX23" fmla="*/ 418665 w 605663"/>
              <a:gd name="connsiteY23" fmla="*/ 442727 h 566146"/>
              <a:gd name="connsiteX24" fmla="*/ 418665 w 605663"/>
              <a:gd name="connsiteY24" fmla="*/ 362494 h 566146"/>
              <a:gd name="connsiteX25" fmla="*/ 557749 w 605663"/>
              <a:gd name="connsiteY25" fmla="*/ 362494 h 566146"/>
              <a:gd name="connsiteX26" fmla="*/ 557749 w 605663"/>
              <a:gd name="connsiteY26" fmla="*/ 380982 h 566146"/>
              <a:gd name="connsiteX27" fmla="*/ 418665 w 605663"/>
              <a:gd name="connsiteY27" fmla="*/ 380982 h 566146"/>
              <a:gd name="connsiteX28" fmla="*/ 389322 w 605663"/>
              <a:gd name="connsiteY28" fmla="*/ 311580 h 566146"/>
              <a:gd name="connsiteX29" fmla="*/ 389322 w 605663"/>
              <a:gd name="connsiteY29" fmla="*/ 547605 h 566146"/>
              <a:gd name="connsiteX30" fmla="*/ 587093 w 605663"/>
              <a:gd name="connsiteY30" fmla="*/ 547605 h 566146"/>
              <a:gd name="connsiteX31" fmla="*/ 587093 w 605663"/>
              <a:gd name="connsiteY31" fmla="*/ 311580 h 566146"/>
              <a:gd name="connsiteX32" fmla="*/ 310558 w 605663"/>
              <a:gd name="connsiteY32" fmla="*/ 123419 h 566146"/>
              <a:gd name="connsiteX33" fmla="*/ 356919 w 605663"/>
              <a:gd name="connsiteY33" fmla="*/ 123419 h 566146"/>
              <a:gd name="connsiteX34" fmla="*/ 356919 w 605663"/>
              <a:gd name="connsiteY34" fmla="*/ 141907 h 566146"/>
              <a:gd name="connsiteX35" fmla="*/ 310558 w 605663"/>
              <a:gd name="connsiteY35" fmla="*/ 141907 h 566146"/>
              <a:gd name="connsiteX36" fmla="*/ 41968 w 605663"/>
              <a:gd name="connsiteY36" fmla="*/ 80282 h 566146"/>
              <a:gd name="connsiteX37" fmla="*/ 49025 w 605663"/>
              <a:gd name="connsiteY37" fmla="*/ 123389 h 566146"/>
              <a:gd name="connsiteX38" fmla="*/ 279665 w 605663"/>
              <a:gd name="connsiteY38" fmla="*/ 123389 h 566146"/>
              <a:gd name="connsiteX39" fmla="*/ 279665 w 605663"/>
              <a:gd name="connsiteY39" fmla="*/ 141931 h 566146"/>
              <a:gd name="connsiteX40" fmla="*/ 55432 w 605663"/>
              <a:gd name="connsiteY40" fmla="*/ 141931 h 566146"/>
              <a:gd name="connsiteX41" fmla="*/ 211235 w 605663"/>
              <a:gd name="connsiteY41" fmla="*/ 260870 h 566146"/>
              <a:gd name="connsiteX42" fmla="*/ 219405 w 605663"/>
              <a:gd name="connsiteY42" fmla="*/ 261797 h 566146"/>
              <a:gd name="connsiteX43" fmla="*/ 219405 w 605663"/>
              <a:gd name="connsiteY43" fmla="*/ 424216 h 566146"/>
              <a:gd name="connsiteX44" fmla="*/ 247168 w 605663"/>
              <a:gd name="connsiteY44" fmla="*/ 424216 h 566146"/>
              <a:gd name="connsiteX45" fmla="*/ 247168 w 605663"/>
              <a:gd name="connsiteY45" fmla="*/ 261797 h 566146"/>
              <a:gd name="connsiteX46" fmla="*/ 255431 w 605663"/>
              <a:gd name="connsiteY46" fmla="*/ 260870 h 566146"/>
              <a:gd name="connsiteX47" fmla="*/ 424605 w 605663"/>
              <a:gd name="connsiteY47" fmla="*/ 80282 h 566146"/>
              <a:gd name="connsiteX48" fmla="*/ 186908 w 605663"/>
              <a:gd name="connsiteY48" fmla="*/ 0 h 566146"/>
              <a:gd name="connsiteX49" fmla="*/ 279665 w 605663"/>
              <a:gd name="connsiteY49" fmla="*/ 0 h 566146"/>
              <a:gd name="connsiteX50" fmla="*/ 279665 w 605663"/>
              <a:gd name="connsiteY50" fmla="*/ 18541 h 566146"/>
              <a:gd name="connsiteX51" fmla="*/ 242618 w 605663"/>
              <a:gd name="connsiteY51" fmla="*/ 18541 h 566146"/>
              <a:gd name="connsiteX52" fmla="*/ 242618 w 605663"/>
              <a:gd name="connsiteY52" fmla="*/ 61741 h 566146"/>
              <a:gd name="connsiteX53" fmla="*/ 443453 w 605663"/>
              <a:gd name="connsiteY53" fmla="*/ 61741 h 566146"/>
              <a:gd name="connsiteX54" fmla="*/ 443453 w 605663"/>
              <a:gd name="connsiteY54" fmla="*/ 71011 h 566146"/>
              <a:gd name="connsiteX55" fmla="*/ 265738 w 605663"/>
              <a:gd name="connsiteY55" fmla="*/ 278206 h 566146"/>
              <a:gd name="connsiteX56" fmla="*/ 265738 w 605663"/>
              <a:gd name="connsiteY56" fmla="*/ 424216 h 566146"/>
              <a:gd name="connsiteX57" fmla="*/ 370752 w 605663"/>
              <a:gd name="connsiteY57" fmla="*/ 424216 h 566146"/>
              <a:gd name="connsiteX58" fmla="*/ 370752 w 605663"/>
              <a:gd name="connsiteY58" fmla="*/ 293039 h 566146"/>
              <a:gd name="connsiteX59" fmla="*/ 605663 w 605663"/>
              <a:gd name="connsiteY59" fmla="*/ 293039 h 566146"/>
              <a:gd name="connsiteX60" fmla="*/ 605663 w 605663"/>
              <a:gd name="connsiteY60" fmla="*/ 566146 h 566146"/>
              <a:gd name="connsiteX61" fmla="*/ 0 w 605663"/>
              <a:gd name="connsiteY61" fmla="*/ 566146 h 566146"/>
              <a:gd name="connsiteX62" fmla="*/ 0 w 605663"/>
              <a:gd name="connsiteY62" fmla="*/ 424216 h 566146"/>
              <a:gd name="connsiteX63" fmla="*/ 200835 w 605663"/>
              <a:gd name="connsiteY63" fmla="*/ 424216 h 566146"/>
              <a:gd name="connsiteX64" fmla="*/ 200835 w 605663"/>
              <a:gd name="connsiteY64" fmla="*/ 278206 h 566146"/>
              <a:gd name="connsiteX65" fmla="*/ 23213 w 605663"/>
              <a:gd name="connsiteY65" fmla="*/ 71011 h 566146"/>
              <a:gd name="connsiteX66" fmla="*/ 23213 w 605663"/>
              <a:gd name="connsiteY66" fmla="*/ 61741 h 566146"/>
              <a:gd name="connsiteX67" fmla="*/ 224048 w 605663"/>
              <a:gd name="connsiteY67" fmla="*/ 61741 h 566146"/>
              <a:gd name="connsiteX68" fmla="*/ 224048 w 605663"/>
              <a:gd name="connsiteY68" fmla="*/ 18541 h 566146"/>
              <a:gd name="connsiteX69" fmla="*/ 186908 w 605663"/>
              <a:gd name="connsiteY69" fmla="*/ 18541 h 566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605663" h="566146">
                <a:moveTo>
                  <a:pt x="418665" y="485843"/>
                </a:moveTo>
                <a:lnTo>
                  <a:pt x="557749" y="485843"/>
                </a:lnTo>
                <a:lnTo>
                  <a:pt x="557749" y="504402"/>
                </a:lnTo>
                <a:lnTo>
                  <a:pt x="418665" y="504402"/>
                </a:lnTo>
                <a:close/>
                <a:moveTo>
                  <a:pt x="310558" y="485843"/>
                </a:moveTo>
                <a:lnTo>
                  <a:pt x="341395" y="485843"/>
                </a:lnTo>
                <a:lnTo>
                  <a:pt x="341395" y="504402"/>
                </a:lnTo>
                <a:lnTo>
                  <a:pt x="310558" y="504402"/>
                </a:lnTo>
                <a:close/>
                <a:moveTo>
                  <a:pt x="256435" y="485843"/>
                </a:moveTo>
                <a:lnTo>
                  <a:pt x="287343" y="485843"/>
                </a:lnTo>
                <a:lnTo>
                  <a:pt x="287343" y="504402"/>
                </a:lnTo>
                <a:lnTo>
                  <a:pt x="256435" y="504402"/>
                </a:lnTo>
                <a:close/>
                <a:moveTo>
                  <a:pt x="47914" y="485843"/>
                </a:moveTo>
                <a:lnTo>
                  <a:pt x="233289" y="485843"/>
                </a:lnTo>
                <a:lnTo>
                  <a:pt x="233289" y="504402"/>
                </a:lnTo>
                <a:lnTo>
                  <a:pt x="47914" y="504402"/>
                </a:lnTo>
                <a:close/>
                <a:moveTo>
                  <a:pt x="18570" y="442757"/>
                </a:moveTo>
                <a:lnTo>
                  <a:pt x="18570" y="547605"/>
                </a:lnTo>
                <a:lnTo>
                  <a:pt x="370752" y="547605"/>
                </a:lnTo>
                <a:lnTo>
                  <a:pt x="370752" y="442757"/>
                </a:lnTo>
                <a:close/>
                <a:moveTo>
                  <a:pt x="418665" y="424239"/>
                </a:moveTo>
                <a:lnTo>
                  <a:pt x="557749" y="424239"/>
                </a:lnTo>
                <a:lnTo>
                  <a:pt x="557749" y="442727"/>
                </a:lnTo>
                <a:lnTo>
                  <a:pt x="418665" y="442727"/>
                </a:lnTo>
                <a:close/>
                <a:moveTo>
                  <a:pt x="418665" y="362494"/>
                </a:moveTo>
                <a:lnTo>
                  <a:pt x="557749" y="362494"/>
                </a:lnTo>
                <a:lnTo>
                  <a:pt x="557749" y="380982"/>
                </a:lnTo>
                <a:lnTo>
                  <a:pt x="418665" y="380982"/>
                </a:lnTo>
                <a:close/>
                <a:moveTo>
                  <a:pt x="389322" y="311580"/>
                </a:moveTo>
                <a:lnTo>
                  <a:pt x="389322" y="547605"/>
                </a:lnTo>
                <a:lnTo>
                  <a:pt x="587093" y="547605"/>
                </a:lnTo>
                <a:lnTo>
                  <a:pt x="587093" y="311580"/>
                </a:lnTo>
                <a:close/>
                <a:moveTo>
                  <a:pt x="310558" y="123419"/>
                </a:moveTo>
                <a:lnTo>
                  <a:pt x="356919" y="123419"/>
                </a:lnTo>
                <a:lnTo>
                  <a:pt x="356919" y="141907"/>
                </a:lnTo>
                <a:lnTo>
                  <a:pt x="310558" y="141907"/>
                </a:lnTo>
                <a:close/>
                <a:moveTo>
                  <a:pt x="41968" y="80282"/>
                </a:moveTo>
                <a:cubicBezTo>
                  <a:pt x="42711" y="95115"/>
                  <a:pt x="45125" y="109577"/>
                  <a:pt x="49025" y="123389"/>
                </a:cubicBezTo>
                <a:lnTo>
                  <a:pt x="279665" y="123389"/>
                </a:lnTo>
                <a:lnTo>
                  <a:pt x="279665" y="141931"/>
                </a:lnTo>
                <a:lnTo>
                  <a:pt x="55432" y="141931"/>
                </a:lnTo>
                <a:cubicBezTo>
                  <a:pt x="80780" y="205433"/>
                  <a:pt x="139461" y="252620"/>
                  <a:pt x="211235" y="260870"/>
                </a:cubicBezTo>
                <a:lnTo>
                  <a:pt x="219405" y="261797"/>
                </a:lnTo>
                <a:lnTo>
                  <a:pt x="219405" y="424216"/>
                </a:lnTo>
                <a:lnTo>
                  <a:pt x="247168" y="424216"/>
                </a:lnTo>
                <a:lnTo>
                  <a:pt x="247168" y="261797"/>
                </a:lnTo>
                <a:lnTo>
                  <a:pt x="255431" y="260870"/>
                </a:lnTo>
                <a:cubicBezTo>
                  <a:pt x="348932" y="250024"/>
                  <a:pt x="420148" y="173172"/>
                  <a:pt x="424605" y="80282"/>
                </a:cubicBezTo>
                <a:close/>
                <a:moveTo>
                  <a:pt x="186908" y="0"/>
                </a:moveTo>
                <a:lnTo>
                  <a:pt x="279665" y="0"/>
                </a:lnTo>
                <a:lnTo>
                  <a:pt x="279665" y="18541"/>
                </a:lnTo>
                <a:lnTo>
                  <a:pt x="242618" y="18541"/>
                </a:lnTo>
                <a:lnTo>
                  <a:pt x="242618" y="61741"/>
                </a:lnTo>
                <a:lnTo>
                  <a:pt x="443453" y="61741"/>
                </a:lnTo>
                <a:lnTo>
                  <a:pt x="443453" y="71011"/>
                </a:lnTo>
                <a:cubicBezTo>
                  <a:pt x="443453" y="174748"/>
                  <a:pt x="367595" y="262354"/>
                  <a:pt x="265738" y="278206"/>
                </a:cubicBezTo>
                <a:lnTo>
                  <a:pt x="265738" y="424216"/>
                </a:lnTo>
                <a:lnTo>
                  <a:pt x="370752" y="424216"/>
                </a:lnTo>
                <a:lnTo>
                  <a:pt x="370752" y="293039"/>
                </a:lnTo>
                <a:lnTo>
                  <a:pt x="605663" y="293039"/>
                </a:lnTo>
                <a:lnTo>
                  <a:pt x="605663" y="566146"/>
                </a:lnTo>
                <a:lnTo>
                  <a:pt x="0" y="566146"/>
                </a:lnTo>
                <a:lnTo>
                  <a:pt x="0" y="424216"/>
                </a:lnTo>
                <a:lnTo>
                  <a:pt x="200835" y="424216"/>
                </a:lnTo>
                <a:lnTo>
                  <a:pt x="200835" y="278206"/>
                </a:lnTo>
                <a:cubicBezTo>
                  <a:pt x="98978" y="262354"/>
                  <a:pt x="23213" y="174748"/>
                  <a:pt x="23213" y="71011"/>
                </a:cubicBezTo>
                <a:lnTo>
                  <a:pt x="23213" y="61741"/>
                </a:lnTo>
                <a:lnTo>
                  <a:pt x="224048" y="61741"/>
                </a:lnTo>
                <a:lnTo>
                  <a:pt x="224048" y="18541"/>
                </a:lnTo>
                <a:lnTo>
                  <a:pt x="186908" y="18541"/>
                </a:lnTo>
                <a:close/>
              </a:path>
            </a:pathLst>
          </a:custGeom>
          <a:solidFill>
            <a:srgbClr val="2C3E50"/>
          </a:solidFill>
          <a:ln>
            <a:noFill/>
          </a:ln>
        </p:spPr>
      </p:sp>
      <p:sp>
        <p:nvSpPr>
          <p:cNvPr id="22" name="working-on-laptop_83142"/>
          <p:cNvSpPr>
            <a:spLocks noChangeAspect="1"/>
          </p:cNvSpPr>
          <p:nvPr/>
        </p:nvSpPr>
        <p:spPr bwMode="auto">
          <a:xfrm>
            <a:off x="5580308" y="4122599"/>
            <a:ext cx="542981" cy="553999"/>
          </a:xfrm>
          <a:custGeom>
            <a:avLst/>
            <a:gdLst>
              <a:gd name="connsiteX0" fmla="*/ 568757 w 594655"/>
              <a:gd name="connsiteY0" fmla="*/ 587246 h 606722"/>
              <a:gd name="connsiteX1" fmla="*/ 594655 w 594655"/>
              <a:gd name="connsiteY1" fmla="*/ 587246 h 606722"/>
              <a:gd name="connsiteX2" fmla="*/ 594655 w 594655"/>
              <a:gd name="connsiteY2" fmla="*/ 606722 h 606722"/>
              <a:gd name="connsiteX3" fmla="*/ 568757 w 594655"/>
              <a:gd name="connsiteY3" fmla="*/ 606722 h 606722"/>
              <a:gd name="connsiteX4" fmla="*/ 45232 w 594655"/>
              <a:gd name="connsiteY4" fmla="*/ 587246 h 606722"/>
              <a:gd name="connsiteX5" fmla="*/ 549352 w 594655"/>
              <a:gd name="connsiteY5" fmla="*/ 587246 h 606722"/>
              <a:gd name="connsiteX6" fmla="*/ 549352 w 594655"/>
              <a:gd name="connsiteY6" fmla="*/ 606722 h 606722"/>
              <a:gd name="connsiteX7" fmla="*/ 45232 w 594655"/>
              <a:gd name="connsiteY7" fmla="*/ 606722 h 606722"/>
              <a:gd name="connsiteX8" fmla="*/ 0 w 594655"/>
              <a:gd name="connsiteY8" fmla="*/ 587246 h 606722"/>
              <a:gd name="connsiteX9" fmla="*/ 25827 w 594655"/>
              <a:gd name="connsiteY9" fmla="*/ 587246 h 606722"/>
              <a:gd name="connsiteX10" fmla="*/ 25827 w 594655"/>
              <a:gd name="connsiteY10" fmla="*/ 606722 h 606722"/>
              <a:gd name="connsiteX11" fmla="*/ 0 w 594655"/>
              <a:gd name="connsiteY11" fmla="*/ 606722 h 606722"/>
              <a:gd name="connsiteX12" fmla="*/ 77551 w 594655"/>
              <a:gd name="connsiteY12" fmla="*/ 438847 h 606722"/>
              <a:gd name="connsiteX13" fmla="*/ 103449 w 594655"/>
              <a:gd name="connsiteY13" fmla="*/ 438847 h 606722"/>
              <a:gd name="connsiteX14" fmla="*/ 103449 w 594655"/>
              <a:gd name="connsiteY14" fmla="*/ 458253 h 606722"/>
              <a:gd name="connsiteX15" fmla="*/ 77551 w 594655"/>
              <a:gd name="connsiteY15" fmla="*/ 458253 h 606722"/>
              <a:gd name="connsiteX16" fmla="*/ 478293 w 594655"/>
              <a:gd name="connsiteY16" fmla="*/ 425933 h 606722"/>
              <a:gd name="connsiteX17" fmla="*/ 504120 w 594655"/>
              <a:gd name="connsiteY17" fmla="*/ 425933 h 606722"/>
              <a:gd name="connsiteX18" fmla="*/ 504120 w 594655"/>
              <a:gd name="connsiteY18" fmla="*/ 445339 h 606722"/>
              <a:gd name="connsiteX19" fmla="*/ 478293 w 594655"/>
              <a:gd name="connsiteY19" fmla="*/ 445339 h 606722"/>
              <a:gd name="connsiteX20" fmla="*/ 51724 w 594655"/>
              <a:gd name="connsiteY20" fmla="*/ 413090 h 606722"/>
              <a:gd name="connsiteX21" fmla="*/ 77551 w 594655"/>
              <a:gd name="connsiteY21" fmla="*/ 413090 h 606722"/>
              <a:gd name="connsiteX22" fmla="*/ 77551 w 594655"/>
              <a:gd name="connsiteY22" fmla="*/ 432425 h 606722"/>
              <a:gd name="connsiteX23" fmla="*/ 51724 w 594655"/>
              <a:gd name="connsiteY23" fmla="*/ 432425 h 606722"/>
              <a:gd name="connsiteX24" fmla="*/ 504120 w 594655"/>
              <a:gd name="connsiteY24" fmla="*/ 400106 h 606722"/>
              <a:gd name="connsiteX25" fmla="*/ 530018 w 594655"/>
              <a:gd name="connsiteY25" fmla="*/ 400106 h 606722"/>
              <a:gd name="connsiteX26" fmla="*/ 530018 w 594655"/>
              <a:gd name="connsiteY26" fmla="*/ 419582 h 606722"/>
              <a:gd name="connsiteX27" fmla="*/ 504120 w 594655"/>
              <a:gd name="connsiteY27" fmla="*/ 419582 h 606722"/>
              <a:gd name="connsiteX28" fmla="*/ 504920 w 594655"/>
              <a:gd name="connsiteY28" fmla="*/ 297363 h 606722"/>
              <a:gd name="connsiteX29" fmla="*/ 523525 w 594655"/>
              <a:gd name="connsiteY29" fmla="*/ 302873 h 606722"/>
              <a:gd name="connsiteX30" fmla="*/ 464150 w 594655"/>
              <a:gd name="connsiteY30" fmla="*/ 402136 h 606722"/>
              <a:gd name="connsiteX31" fmla="*/ 364716 w 594655"/>
              <a:gd name="connsiteY31" fmla="*/ 461498 h 606722"/>
              <a:gd name="connsiteX32" fmla="*/ 359108 w 594655"/>
              <a:gd name="connsiteY32" fmla="*/ 442836 h 606722"/>
              <a:gd name="connsiteX33" fmla="*/ 450352 w 594655"/>
              <a:gd name="connsiteY33" fmla="*/ 388451 h 606722"/>
              <a:gd name="connsiteX34" fmla="*/ 504920 w 594655"/>
              <a:gd name="connsiteY34" fmla="*/ 297363 h 606722"/>
              <a:gd name="connsiteX35" fmla="*/ 89800 w 594655"/>
              <a:gd name="connsiteY35" fmla="*/ 297363 h 606722"/>
              <a:gd name="connsiteX36" fmla="*/ 241617 w 594655"/>
              <a:gd name="connsiteY36" fmla="*/ 444649 h 606722"/>
              <a:gd name="connsiteX37" fmla="*/ 236634 w 594655"/>
              <a:gd name="connsiteY37" fmla="*/ 463404 h 606722"/>
              <a:gd name="connsiteX38" fmla="*/ 71201 w 594655"/>
              <a:gd name="connsiteY38" fmla="*/ 302874 h 606722"/>
              <a:gd name="connsiteX39" fmla="*/ 430579 w 594655"/>
              <a:gd name="connsiteY39" fmla="*/ 293623 h 606722"/>
              <a:gd name="connsiteX40" fmla="*/ 448373 w 594655"/>
              <a:gd name="connsiteY40" fmla="*/ 301444 h 606722"/>
              <a:gd name="connsiteX41" fmla="*/ 359135 w 594655"/>
              <a:gd name="connsiteY41" fmla="*/ 388181 h 606722"/>
              <a:gd name="connsiteX42" fmla="*/ 351839 w 594655"/>
              <a:gd name="connsiteY42" fmla="*/ 370229 h 606722"/>
              <a:gd name="connsiteX43" fmla="*/ 430579 w 594655"/>
              <a:gd name="connsiteY43" fmla="*/ 293623 h 606722"/>
              <a:gd name="connsiteX44" fmla="*/ 164019 w 594655"/>
              <a:gd name="connsiteY44" fmla="*/ 293623 h 606722"/>
              <a:gd name="connsiteX45" fmla="*/ 242816 w 594655"/>
              <a:gd name="connsiteY45" fmla="*/ 370229 h 606722"/>
              <a:gd name="connsiteX46" fmla="*/ 235515 w 594655"/>
              <a:gd name="connsiteY46" fmla="*/ 388181 h 606722"/>
              <a:gd name="connsiteX47" fmla="*/ 146212 w 594655"/>
              <a:gd name="connsiteY47" fmla="*/ 301444 h 606722"/>
              <a:gd name="connsiteX48" fmla="*/ 491206 w 594655"/>
              <a:gd name="connsiteY48" fmla="*/ 225880 h 606722"/>
              <a:gd name="connsiteX49" fmla="*/ 517033 w 594655"/>
              <a:gd name="connsiteY49" fmla="*/ 225880 h 606722"/>
              <a:gd name="connsiteX50" fmla="*/ 517033 w 594655"/>
              <a:gd name="connsiteY50" fmla="*/ 245286 h 606722"/>
              <a:gd name="connsiteX51" fmla="*/ 491206 w 594655"/>
              <a:gd name="connsiteY51" fmla="*/ 245286 h 606722"/>
              <a:gd name="connsiteX52" fmla="*/ 77551 w 594655"/>
              <a:gd name="connsiteY52" fmla="*/ 225880 h 606722"/>
              <a:gd name="connsiteX53" fmla="*/ 103449 w 594655"/>
              <a:gd name="connsiteY53" fmla="*/ 225880 h 606722"/>
              <a:gd name="connsiteX54" fmla="*/ 103449 w 594655"/>
              <a:gd name="connsiteY54" fmla="*/ 245286 h 606722"/>
              <a:gd name="connsiteX55" fmla="*/ 77551 w 594655"/>
              <a:gd name="connsiteY55" fmla="*/ 245286 h 606722"/>
              <a:gd name="connsiteX56" fmla="*/ 297283 w 594655"/>
              <a:gd name="connsiteY56" fmla="*/ 219525 h 606722"/>
              <a:gd name="connsiteX57" fmla="*/ 281186 w 594655"/>
              <a:gd name="connsiteY57" fmla="*/ 235618 h 606722"/>
              <a:gd name="connsiteX58" fmla="*/ 297283 w 594655"/>
              <a:gd name="connsiteY58" fmla="*/ 251711 h 606722"/>
              <a:gd name="connsiteX59" fmla="*/ 313469 w 594655"/>
              <a:gd name="connsiteY59" fmla="*/ 235618 h 606722"/>
              <a:gd name="connsiteX60" fmla="*/ 297283 w 594655"/>
              <a:gd name="connsiteY60" fmla="*/ 219525 h 606722"/>
              <a:gd name="connsiteX61" fmla="*/ 297283 w 594655"/>
              <a:gd name="connsiteY61" fmla="*/ 200053 h 606722"/>
              <a:gd name="connsiteX62" fmla="*/ 332857 w 594655"/>
              <a:gd name="connsiteY62" fmla="*/ 235618 h 606722"/>
              <a:gd name="connsiteX63" fmla="*/ 297283 w 594655"/>
              <a:gd name="connsiteY63" fmla="*/ 271183 h 606722"/>
              <a:gd name="connsiteX64" fmla="*/ 261798 w 594655"/>
              <a:gd name="connsiteY64" fmla="*/ 235618 h 606722"/>
              <a:gd name="connsiteX65" fmla="*/ 297283 w 594655"/>
              <a:gd name="connsiteY65" fmla="*/ 200053 h 606722"/>
              <a:gd name="connsiteX66" fmla="*/ 71099 w 594655"/>
              <a:gd name="connsiteY66" fmla="*/ 193632 h 606722"/>
              <a:gd name="connsiteX67" fmla="*/ 135714 w 594655"/>
              <a:gd name="connsiteY67" fmla="*/ 193632 h 606722"/>
              <a:gd name="connsiteX68" fmla="*/ 135714 w 594655"/>
              <a:gd name="connsiteY68" fmla="*/ 213005 h 606722"/>
              <a:gd name="connsiteX69" fmla="*/ 71099 w 594655"/>
              <a:gd name="connsiteY69" fmla="*/ 213005 h 606722"/>
              <a:gd name="connsiteX70" fmla="*/ 48493 w 594655"/>
              <a:gd name="connsiteY70" fmla="*/ 235579 h 606722"/>
              <a:gd name="connsiteX71" fmla="*/ 71099 w 594655"/>
              <a:gd name="connsiteY71" fmla="*/ 258152 h 606722"/>
              <a:gd name="connsiteX72" fmla="*/ 247144 w 594655"/>
              <a:gd name="connsiteY72" fmla="*/ 258152 h 606722"/>
              <a:gd name="connsiteX73" fmla="*/ 249992 w 594655"/>
              <a:gd name="connsiteY73" fmla="*/ 262951 h 606722"/>
              <a:gd name="connsiteX74" fmla="*/ 275268 w 594655"/>
              <a:gd name="connsiteY74" fmla="*/ 285613 h 606722"/>
              <a:gd name="connsiteX75" fmla="*/ 275446 w 594655"/>
              <a:gd name="connsiteY75" fmla="*/ 285702 h 606722"/>
              <a:gd name="connsiteX76" fmla="*/ 297251 w 594655"/>
              <a:gd name="connsiteY76" fmla="*/ 290412 h 606722"/>
              <a:gd name="connsiteX77" fmla="*/ 319056 w 594655"/>
              <a:gd name="connsiteY77" fmla="*/ 285702 h 606722"/>
              <a:gd name="connsiteX78" fmla="*/ 319234 w 594655"/>
              <a:gd name="connsiteY78" fmla="*/ 285613 h 606722"/>
              <a:gd name="connsiteX79" fmla="*/ 344600 w 594655"/>
              <a:gd name="connsiteY79" fmla="*/ 262951 h 606722"/>
              <a:gd name="connsiteX80" fmla="*/ 347448 w 594655"/>
              <a:gd name="connsiteY80" fmla="*/ 258152 h 606722"/>
              <a:gd name="connsiteX81" fmla="*/ 400670 w 594655"/>
              <a:gd name="connsiteY81" fmla="*/ 258152 h 606722"/>
              <a:gd name="connsiteX82" fmla="*/ 400670 w 594655"/>
              <a:gd name="connsiteY82" fmla="*/ 277526 h 606722"/>
              <a:gd name="connsiteX83" fmla="*/ 358306 w 594655"/>
              <a:gd name="connsiteY83" fmla="*/ 277526 h 606722"/>
              <a:gd name="connsiteX84" fmla="*/ 332852 w 594655"/>
              <a:gd name="connsiteY84" fmla="*/ 300543 h 606722"/>
              <a:gd name="connsiteX85" fmla="*/ 332852 w 594655"/>
              <a:gd name="connsiteY85" fmla="*/ 564665 h 606722"/>
              <a:gd name="connsiteX86" fmla="*/ 313449 w 594655"/>
              <a:gd name="connsiteY86" fmla="*/ 564665 h 606722"/>
              <a:gd name="connsiteX87" fmla="*/ 313449 w 594655"/>
              <a:gd name="connsiteY87" fmla="*/ 308008 h 606722"/>
              <a:gd name="connsiteX88" fmla="*/ 297251 w 594655"/>
              <a:gd name="connsiteY88" fmla="*/ 309786 h 606722"/>
              <a:gd name="connsiteX89" fmla="*/ 281142 w 594655"/>
              <a:gd name="connsiteY89" fmla="*/ 308008 h 606722"/>
              <a:gd name="connsiteX90" fmla="*/ 281142 w 594655"/>
              <a:gd name="connsiteY90" fmla="*/ 564665 h 606722"/>
              <a:gd name="connsiteX91" fmla="*/ 261740 w 594655"/>
              <a:gd name="connsiteY91" fmla="*/ 564665 h 606722"/>
              <a:gd name="connsiteX92" fmla="*/ 261740 w 594655"/>
              <a:gd name="connsiteY92" fmla="*/ 300543 h 606722"/>
              <a:gd name="connsiteX93" fmla="*/ 236196 w 594655"/>
              <a:gd name="connsiteY93" fmla="*/ 277526 h 606722"/>
              <a:gd name="connsiteX94" fmla="*/ 71099 w 594655"/>
              <a:gd name="connsiteY94" fmla="*/ 277526 h 606722"/>
              <a:gd name="connsiteX95" fmla="*/ 29002 w 594655"/>
              <a:gd name="connsiteY95" fmla="*/ 235579 h 606722"/>
              <a:gd name="connsiteX96" fmla="*/ 71099 w 594655"/>
              <a:gd name="connsiteY96" fmla="*/ 193632 h 606722"/>
              <a:gd name="connsiteX97" fmla="*/ 25827 w 594655"/>
              <a:gd name="connsiteY97" fmla="*/ 90394 h 606722"/>
              <a:gd name="connsiteX98" fmla="*/ 51725 w 594655"/>
              <a:gd name="connsiteY98" fmla="*/ 90394 h 606722"/>
              <a:gd name="connsiteX99" fmla="*/ 51725 w 594655"/>
              <a:gd name="connsiteY99" fmla="*/ 109729 h 606722"/>
              <a:gd name="connsiteX100" fmla="*/ 25827 w 594655"/>
              <a:gd name="connsiteY100" fmla="*/ 109729 h 606722"/>
              <a:gd name="connsiteX101" fmla="*/ 366008 w 594655"/>
              <a:gd name="connsiteY101" fmla="*/ 85949 h 606722"/>
              <a:gd name="connsiteX102" fmla="*/ 450208 w 594655"/>
              <a:gd name="connsiteY102" fmla="*/ 173853 h 606722"/>
              <a:gd name="connsiteX103" fmla="*/ 432229 w 594655"/>
              <a:gd name="connsiteY103" fmla="*/ 181142 h 606722"/>
              <a:gd name="connsiteX104" fmla="*/ 357908 w 594655"/>
              <a:gd name="connsiteY104" fmla="*/ 103636 h 606722"/>
              <a:gd name="connsiteX105" fmla="*/ 231314 w 594655"/>
              <a:gd name="connsiteY105" fmla="*/ 84679 h 606722"/>
              <a:gd name="connsiteX106" fmla="*/ 239147 w 594655"/>
              <a:gd name="connsiteY106" fmla="*/ 102455 h 606722"/>
              <a:gd name="connsiteX107" fmla="*/ 164016 w 594655"/>
              <a:gd name="connsiteY107" fmla="*/ 177473 h 606722"/>
              <a:gd name="connsiteX108" fmla="*/ 146212 w 594655"/>
              <a:gd name="connsiteY108" fmla="*/ 169740 h 606722"/>
              <a:gd name="connsiteX109" fmla="*/ 231314 w 594655"/>
              <a:gd name="connsiteY109" fmla="*/ 84679 h 606722"/>
              <a:gd name="connsiteX110" fmla="*/ 51724 w 594655"/>
              <a:gd name="connsiteY110" fmla="*/ 64497 h 606722"/>
              <a:gd name="connsiteX111" fmla="*/ 77551 w 594655"/>
              <a:gd name="connsiteY111" fmla="*/ 64497 h 606722"/>
              <a:gd name="connsiteX112" fmla="*/ 77551 w 594655"/>
              <a:gd name="connsiteY112" fmla="*/ 83973 h 606722"/>
              <a:gd name="connsiteX113" fmla="*/ 51724 w 594655"/>
              <a:gd name="connsiteY113" fmla="*/ 83973 h 606722"/>
              <a:gd name="connsiteX114" fmla="*/ 504120 w 594655"/>
              <a:gd name="connsiteY114" fmla="*/ 51654 h 606722"/>
              <a:gd name="connsiteX115" fmla="*/ 530018 w 594655"/>
              <a:gd name="connsiteY115" fmla="*/ 51654 h 606722"/>
              <a:gd name="connsiteX116" fmla="*/ 530018 w 594655"/>
              <a:gd name="connsiteY116" fmla="*/ 70989 h 606722"/>
              <a:gd name="connsiteX117" fmla="*/ 504120 w 594655"/>
              <a:gd name="connsiteY117" fmla="*/ 70989 h 606722"/>
              <a:gd name="connsiteX118" fmla="*/ 284379 w 594655"/>
              <a:gd name="connsiteY118" fmla="*/ 45162 h 606722"/>
              <a:gd name="connsiteX119" fmla="*/ 310277 w 594655"/>
              <a:gd name="connsiteY119" fmla="*/ 45162 h 606722"/>
              <a:gd name="connsiteX120" fmla="*/ 310277 w 594655"/>
              <a:gd name="connsiteY120" fmla="*/ 64638 h 606722"/>
              <a:gd name="connsiteX121" fmla="*/ 284379 w 594655"/>
              <a:gd name="connsiteY121" fmla="*/ 64638 h 606722"/>
              <a:gd name="connsiteX122" fmla="*/ 478293 w 594655"/>
              <a:gd name="connsiteY122" fmla="*/ 25756 h 606722"/>
              <a:gd name="connsiteX123" fmla="*/ 504120 w 594655"/>
              <a:gd name="connsiteY123" fmla="*/ 25756 h 606722"/>
              <a:gd name="connsiteX124" fmla="*/ 504120 w 594655"/>
              <a:gd name="connsiteY124" fmla="*/ 45232 h 606722"/>
              <a:gd name="connsiteX125" fmla="*/ 478293 w 594655"/>
              <a:gd name="connsiteY125" fmla="*/ 45232 h 606722"/>
              <a:gd name="connsiteX126" fmla="*/ 371440 w 594655"/>
              <a:gd name="connsiteY126" fmla="*/ 11855 h 606722"/>
              <a:gd name="connsiteX127" fmla="*/ 521408 w 594655"/>
              <a:gd name="connsiteY127" fmla="*/ 161552 h 606722"/>
              <a:gd name="connsiteX128" fmla="*/ 502896 w 594655"/>
              <a:gd name="connsiteY128" fmla="*/ 167593 h 606722"/>
              <a:gd name="connsiteX129" fmla="*/ 365388 w 594655"/>
              <a:gd name="connsiteY129" fmla="*/ 30334 h 606722"/>
              <a:gd name="connsiteX130" fmla="*/ 223127 w 594655"/>
              <a:gd name="connsiteY130" fmla="*/ 11855 h 606722"/>
              <a:gd name="connsiteX131" fmla="*/ 229267 w 594655"/>
              <a:gd name="connsiteY131" fmla="*/ 30333 h 606722"/>
              <a:gd name="connsiteX132" fmla="*/ 89729 w 594655"/>
              <a:gd name="connsiteY132" fmla="*/ 173803 h 606722"/>
              <a:gd name="connsiteX133" fmla="*/ 71130 w 594655"/>
              <a:gd name="connsiteY133" fmla="*/ 168295 h 606722"/>
              <a:gd name="connsiteX134" fmla="*/ 223127 w 594655"/>
              <a:gd name="connsiteY134" fmla="*/ 11855 h 606722"/>
              <a:gd name="connsiteX135" fmla="*/ 297255 w 594655"/>
              <a:gd name="connsiteY135" fmla="*/ 0 h 606722"/>
              <a:gd name="connsiteX136" fmla="*/ 339353 w 594655"/>
              <a:gd name="connsiteY136" fmla="*/ 41945 h 606722"/>
              <a:gd name="connsiteX137" fmla="*/ 339353 w 594655"/>
              <a:gd name="connsiteY137" fmla="*/ 174625 h 606722"/>
              <a:gd name="connsiteX138" fmla="*/ 358311 w 594655"/>
              <a:gd name="connsiteY138" fmla="*/ 193643 h 606722"/>
              <a:gd name="connsiteX139" fmla="*/ 523502 w 594655"/>
              <a:gd name="connsiteY139" fmla="*/ 193643 h 606722"/>
              <a:gd name="connsiteX140" fmla="*/ 565511 w 594655"/>
              <a:gd name="connsiteY140" fmla="*/ 235589 h 606722"/>
              <a:gd name="connsiteX141" fmla="*/ 523502 w 594655"/>
              <a:gd name="connsiteY141" fmla="*/ 277534 h 606722"/>
              <a:gd name="connsiteX142" fmla="*/ 426577 w 594655"/>
              <a:gd name="connsiteY142" fmla="*/ 277534 h 606722"/>
              <a:gd name="connsiteX143" fmla="*/ 426577 w 594655"/>
              <a:gd name="connsiteY143" fmla="*/ 258161 h 606722"/>
              <a:gd name="connsiteX144" fmla="*/ 523502 w 594655"/>
              <a:gd name="connsiteY144" fmla="*/ 258161 h 606722"/>
              <a:gd name="connsiteX145" fmla="*/ 546108 w 594655"/>
              <a:gd name="connsiteY145" fmla="*/ 235589 h 606722"/>
              <a:gd name="connsiteX146" fmla="*/ 523502 w 594655"/>
              <a:gd name="connsiteY146" fmla="*/ 213016 h 606722"/>
              <a:gd name="connsiteX147" fmla="*/ 347453 w 594655"/>
              <a:gd name="connsiteY147" fmla="*/ 213016 h 606722"/>
              <a:gd name="connsiteX148" fmla="*/ 344604 w 594655"/>
              <a:gd name="connsiteY148" fmla="*/ 208217 h 606722"/>
              <a:gd name="connsiteX149" fmla="*/ 324668 w 594655"/>
              <a:gd name="connsiteY149" fmla="*/ 188311 h 606722"/>
              <a:gd name="connsiteX150" fmla="*/ 319862 w 594655"/>
              <a:gd name="connsiteY150" fmla="*/ 185467 h 606722"/>
              <a:gd name="connsiteX151" fmla="*/ 319862 w 594655"/>
              <a:gd name="connsiteY151" fmla="*/ 41945 h 606722"/>
              <a:gd name="connsiteX152" fmla="*/ 297255 w 594655"/>
              <a:gd name="connsiteY152" fmla="*/ 19373 h 606722"/>
              <a:gd name="connsiteX153" fmla="*/ 274648 w 594655"/>
              <a:gd name="connsiteY153" fmla="*/ 41945 h 606722"/>
              <a:gd name="connsiteX154" fmla="*/ 274648 w 594655"/>
              <a:gd name="connsiteY154" fmla="*/ 185467 h 606722"/>
              <a:gd name="connsiteX155" fmla="*/ 269931 w 594655"/>
              <a:gd name="connsiteY155" fmla="*/ 188311 h 606722"/>
              <a:gd name="connsiteX156" fmla="*/ 249994 w 594655"/>
              <a:gd name="connsiteY156" fmla="*/ 208217 h 606722"/>
              <a:gd name="connsiteX157" fmla="*/ 247146 w 594655"/>
              <a:gd name="connsiteY157" fmla="*/ 213016 h 606722"/>
              <a:gd name="connsiteX158" fmla="*/ 161524 w 594655"/>
              <a:gd name="connsiteY158" fmla="*/ 213016 h 606722"/>
              <a:gd name="connsiteX159" fmla="*/ 161524 w 594655"/>
              <a:gd name="connsiteY159" fmla="*/ 193643 h 606722"/>
              <a:gd name="connsiteX160" fmla="*/ 236287 w 594655"/>
              <a:gd name="connsiteY160" fmla="*/ 193643 h 606722"/>
              <a:gd name="connsiteX161" fmla="*/ 255245 w 594655"/>
              <a:gd name="connsiteY161" fmla="*/ 174625 h 606722"/>
              <a:gd name="connsiteX162" fmla="*/ 255245 w 594655"/>
              <a:gd name="connsiteY162" fmla="*/ 41945 h 606722"/>
              <a:gd name="connsiteX163" fmla="*/ 297255 w 594655"/>
              <a:gd name="connsiteY16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Lst>
            <a:rect l="l" t="t" r="r" b="b"/>
            <a:pathLst>
              <a:path w="594655" h="606722">
                <a:moveTo>
                  <a:pt x="568757" y="587246"/>
                </a:moveTo>
                <a:lnTo>
                  <a:pt x="594655" y="587246"/>
                </a:lnTo>
                <a:lnTo>
                  <a:pt x="594655" y="606722"/>
                </a:lnTo>
                <a:lnTo>
                  <a:pt x="568757" y="606722"/>
                </a:lnTo>
                <a:close/>
                <a:moveTo>
                  <a:pt x="45232" y="587246"/>
                </a:moveTo>
                <a:lnTo>
                  <a:pt x="549352" y="587246"/>
                </a:lnTo>
                <a:lnTo>
                  <a:pt x="549352" y="606722"/>
                </a:lnTo>
                <a:lnTo>
                  <a:pt x="45232" y="606722"/>
                </a:lnTo>
                <a:close/>
                <a:moveTo>
                  <a:pt x="0" y="587246"/>
                </a:moveTo>
                <a:lnTo>
                  <a:pt x="25827" y="587246"/>
                </a:lnTo>
                <a:lnTo>
                  <a:pt x="25827" y="606722"/>
                </a:lnTo>
                <a:lnTo>
                  <a:pt x="0" y="606722"/>
                </a:lnTo>
                <a:close/>
                <a:moveTo>
                  <a:pt x="77551" y="438847"/>
                </a:moveTo>
                <a:lnTo>
                  <a:pt x="103449" y="438847"/>
                </a:lnTo>
                <a:lnTo>
                  <a:pt x="103449" y="458253"/>
                </a:lnTo>
                <a:lnTo>
                  <a:pt x="77551" y="458253"/>
                </a:lnTo>
                <a:close/>
                <a:moveTo>
                  <a:pt x="478293" y="425933"/>
                </a:moveTo>
                <a:lnTo>
                  <a:pt x="504120" y="425933"/>
                </a:lnTo>
                <a:lnTo>
                  <a:pt x="504120" y="445339"/>
                </a:lnTo>
                <a:lnTo>
                  <a:pt x="478293" y="445339"/>
                </a:lnTo>
                <a:close/>
                <a:moveTo>
                  <a:pt x="51724" y="413090"/>
                </a:moveTo>
                <a:lnTo>
                  <a:pt x="77551" y="413090"/>
                </a:lnTo>
                <a:lnTo>
                  <a:pt x="77551" y="432425"/>
                </a:lnTo>
                <a:lnTo>
                  <a:pt x="51724" y="432425"/>
                </a:lnTo>
                <a:close/>
                <a:moveTo>
                  <a:pt x="504120" y="400106"/>
                </a:moveTo>
                <a:lnTo>
                  <a:pt x="530018" y="400106"/>
                </a:lnTo>
                <a:lnTo>
                  <a:pt x="530018" y="419582"/>
                </a:lnTo>
                <a:lnTo>
                  <a:pt x="504120" y="419582"/>
                </a:lnTo>
                <a:close/>
                <a:moveTo>
                  <a:pt x="504920" y="297363"/>
                </a:moveTo>
                <a:lnTo>
                  <a:pt x="523525" y="302873"/>
                </a:lnTo>
                <a:cubicBezTo>
                  <a:pt x="512398" y="340108"/>
                  <a:pt x="491835" y="374499"/>
                  <a:pt x="464150" y="402136"/>
                </a:cubicBezTo>
                <a:cubicBezTo>
                  <a:pt x="436376" y="429862"/>
                  <a:pt x="402015" y="450390"/>
                  <a:pt x="364716" y="461498"/>
                </a:cubicBezTo>
                <a:lnTo>
                  <a:pt x="359108" y="442836"/>
                </a:lnTo>
                <a:cubicBezTo>
                  <a:pt x="393380" y="432706"/>
                  <a:pt x="424893" y="413866"/>
                  <a:pt x="450352" y="388451"/>
                </a:cubicBezTo>
                <a:cubicBezTo>
                  <a:pt x="475811" y="363035"/>
                  <a:pt x="494683" y="331488"/>
                  <a:pt x="504920" y="297363"/>
                </a:cubicBezTo>
                <a:close/>
                <a:moveTo>
                  <a:pt x="89800" y="297363"/>
                </a:moveTo>
                <a:cubicBezTo>
                  <a:pt x="111247" y="369006"/>
                  <a:pt x="169357" y="425449"/>
                  <a:pt x="241617" y="444649"/>
                </a:cubicBezTo>
                <a:lnTo>
                  <a:pt x="236634" y="463404"/>
                </a:lnTo>
                <a:cubicBezTo>
                  <a:pt x="157878" y="442516"/>
                  <a:pt x="94517" y="381006"/>
                  <a:pt x="71201" y="302874"/>
                </a:cubicBezTo>
                <a:close/>
                <a:moveTo>
                  <a:pt x="430579" y="293623"/>
                </a:moveTo>
                <a:lnTo>
                  <a:pt x="448373" y="301444"/>
                </a:lnTo>
                <a:cubicBezTo>
                  <a:pt x="431291" y="340547"/>
                  <a:pt x="398816" y="372185"/>
                  <a:pt x="359135" y="388181"/>
                </a:cubicBezTo>
                <a:lnTo>
                  <a:pt x="351839" y="370229"/>
                </a:lnTo>
                <a:cubicBezTo>
                  <a:pt x="386805" y="356099"/>
                  <a:pt x="415543" y="328194"/>
                  <a:pt x="430579" y="293623"/>
                </a:cubicBezTo>
                <a:close/>
                <a:moveTo>
                  <a:pt x="164019" y="293623"/>
                </a:moveTo>
                <a:cubicBezTo>
                  <a:pt x="179067" y="328105"/>
                  <a:pt x="207736" y="356010"/>
                  <a:pt x="242816" y="370229"/>
                </a:cubicBezTo>
                <a:lnTo>
                  <a:pt x="235515" y="388181"/>
                </a:lnTo>
                <a:cubicBezTo>
                  <a:pt x="195805" y="372096"/>
                  <a:pt x="163218" y="340458"/>
                  <a:pt x="146212" y="301444"/>
                </a:cubicBezTo>
                <a:close/>
                <a:moveTo>
                  <a:pt x="491206" y="225880"/>
                </a:moveTo>
                <a:lnTo>
                  <a:pt x="517033" y="225880"/>
                </a:lnTo>
                <a:lnTo>
                  <a:pt x="517033" y="245286"/>
                </a:lnTo>
                <a:lnTo>
                  <a:pt x="491206" y="245286"/>
                </a:lnTo>
                <a:close/>
                <a:moveTo>
                  <a:pt x="77551" y="225880"/>
                </a:moveTo>
                <a:lnTo>
                  <a:pt x="103449" y="225880"/>
                </a:lnTo>
                <a:lnTo>
                  <a:pt x="103449" y="245286"/>
                </a:lnTo>
                <a:lnTo>
                  <a:pt x="77551" y="245286"/>
                </a:lnTo>
                <a:close/>
                <a:moveTo>
                  <a:pt x="297283" y="219525"/>
                </a:moveTo>
                <a:cubicBezTo>
                  <a:pt x="288390" y="219525"/>
                  <a:pt x="281186" y="226727"/>
                  <a:pt x="281186" y="235618"/>
                </a:cubicBezTo>
                <a:cubicBezTo>
                  <a:pt x="281186" y="244509"/>
                  <a:pt x="288390" y="251711"/>
                  <a:pt x="297283" y="251711"/>
                </a:cubicBezTo>
                <a:cubicBezTo>
                  <a:pt x="306177" y="251711"/>
                  <a:pt x="313469" y="244509"/>
                  <a:pt x="313469" y="235618"/>
                </a:cubicBezTo>
                <a:cubicBezTo>
                  <a:pt x="313469" y="226727"/>
                  <a:pt x="306177" y="219525"/>
                  <a:pt x="297283" y="219525"/>
                </a:cubicBezTo>
                <a:close/>
                <a:moveTo>
                  <a:pt x="297283" y="200053"/>
                </a:moveTo>
                <a:cubicBezTo>
                  <a:pt x="316938" y="200053"/>
                  <a:pt x="332857" y="215968"/>
                  <a:pt x="332857" y="235618"/>
                </a:cubicBezTo>
                <a:cubicBezTo>
                  <a:pt x="332857" y="255179"/>
                  <a:pt x="316938" y="271183"/>
                  <a:pt x="297283" y="271183"/>
                </a:cubicBezTo>
                <a:cubicBezTo>
                  <a:pt x="277718" y="271183"/>
                  <a:pt x="261798" y="255179"/>
                  <a:pt x="261798" y="235618"/>
                </a:cubicBezTo>
                <a:cubicBezTo>
                  <a:pt x="261798" y="215968"/>
                  <a:pt x="277718" y="200053"/>
                  <a:pt x="297283" y="200053"/>
                </a:cubicBezTo>
                <a:close/>
                <a:moveTo>
                  <a:pt x="71099" y="193632"/>
                </a:moveTo>
                <a:lnTo>
                  <a:pt x="135714" y="193632"/>
                </a:lnTo>
                <a:lnTo>
                  <a:pt x="135714" y="213005"/>
                </a:lnTo>
                <a:lnTo>
                  <a:pt x="71099" y="213005"/>
                </a:lnTo>
                <a:cubicBezTo>
                  <a:pt x="58639" y="213005"/>
                  <a:pt x="48493" y="223137"/>
                  <a:pt x="48493" y="235579"/>
                </a:cubicBezTo>
                <a:cubicBezTo>
                  <a:pt x="48493" y="248021"/>
                  <a:pt x="58639" y="258152"/>
                  <a:pt x="71099" y="258152"/>
                </a:cubicBezTo>
                <a:lnTo>
                  <a:pt x="247144" y="258152"/>
                </a:lnTo>
                <a:lnTo>
                  <a:pt x="249992" y="262951"/>
                </a:lnTo>
                <a:cubicBezTo>
                  <a:pt x="255866" y="273082"/>
                  <a:pt x="264855" y="281169"/>
                  <a:pt x="275268" y="285613"/>
                </a:cubicBezTo>
                <a:lnTo>
                  <a:pt x="275446" y="285702"/>
                </a:lnTo>
                <a:cubicBezTo>
                  <a:pt x="282210" y="288812"/>
                  <a:pt x="289597" y="290412"/>
                  <a:pt x="297251" y="290412"/>
                </a:cubicBezTo>
                <a:cubicBezTo>
                  <a:pt x="304994" y="290412"/>
                  <a:pt x="312292" y="288812"/>
                  <a:pt x="319056" y="285702"/>
                </a:cubicBezTo>
                <a:lnTo>
                  <a:pt x="319234" y="285613"/>
                </a:lnTo>
                <a:cubicBezTo>
                  <a:pt x="329647" y="281169"/>
                  <a:pt x="338726" y="273082"/>
                  <a:pt x="344600" y="262951"/>
                </a:cubicBezTo>
                <a:lnTo>
                  <a:pt x="347448" y="258152"/>
                </a:lnTo>
                <a:lnTo>
                  <a:pt x="400670" y="258152"/>
                </a:lnTo>
                <a:lnTo>
                  <a:pt x="400670" y="277526"/>
                </a:lnTo>
                <a:lnTo>
                  <a:pt x="358306" y="277526"/>
                </a:lnTo>
                <a:cubicBezTo>
                  <a:pt x="351720" y="287124"/>
                  <a:pt x="342909" y="295122"/>
                  <a:pt x="332852" y="300543"/>
                </a:cubicBezTo>
                <a:lnTo>
                  <a:pt x="332852" y="564665"/>
                </a:lnTo>
                <a:lnTo>
                  <a:pt x="313449" y="564665"/>
                </a:lnTo>
                <a:lnTo>
                  <a:pt x="313449" y="308008"/>
                </a:lnTo>
                <a:cubicBezTo>
                  <a:pt x="308198" y="309163"/>
                  <a:pt x="302769" y="309786"/>
                  <a:pt x="297251" y="309786"/>
                </a:cubicBezTo>
                <a:cubicBezTo>
                  <a:pt x="291733" y="309786"/>
                  <a:pt x="286393" y="309163"/>
                  <a:pt x="281142" y="308008"/>
                </a:cubicBezTo>
                <a:lnTo>
                  <a:pt x="281142" y="564665"/>
                </a:lnTo>
                <a:lnTo>
                  <a:pt x="261740" y="564665"/>
                </a:lnTo>
                <a:lnTo>
                  <a:pt x="261740" y="300543"/>
                </a:lnTo>
                <a:cubicBezTo>
                  <a:pt x="251683" y="295122"/>
                  <a:pt x="242872" y="287124"/>
                  <a:pt x="236196" y="277526"/>
                </a:cubicBezTo>
                <a:lnTo>
                  <a:pt x="71099" y="277526"/>
                </a:lnTo>
                <a:cubicBezTo>
                  <a:pt x="47870" y="277526"/>
                  <a:pt x="29002" y="258685"/>
                  <a:pt x="29002" y="235579"/>
                </a:cubicBezTo>
                <a:cubicBezTo>
                  <a:pt x="29002" y="212383"/>
                  <a:pt x="47870" y="193632"/>
                  <a:pt x="71099" y="193632"/>
                </a:cubicBezTo>
                <a:close/>
                <a:moveTo>
                  <a:pt x="25827" y="90394"/>
                </a:moveTo>
                <a:lnTo>
                  <a:pt x="51725" y="90394"/>
                </a:lnTo>
                <a:lnTo>
                  <a:pt x="51725" y="109729"/>
                </a:lnTo>
                <a:lnTo>
                  <a:pt x="25827" y="109729"/>
                </a:lnTo>
                <a:close/>
                <a:moveTo>
                  <a:pt x="366008" y="85949"/>
                </a:moveTo>
                <a:cubicBezTo>
                  <a:pt x="404459" y="103547"/>
                  <a:pt x="434365" y="134745"/>
                  <a:pt x="450208" y="173853"/>
                </a:cubicBezTo>
                <a:lnTo>
                  <a:pt x="432229" y="181142"/>
                </a:lnTo>
                <a:cubicBezTo>
                  <a:pt x="418166" y="146655"/>
                  <a:pt x="391820" y="119102"/>
                  <a:pt x="357908" y="103636"/>
                </a:cubicBezTo>
                <a:close/>
                <a:moveTo>
                  <a:pt x="231314" y="84679"/>
                </a:moveTo>
                <a:lnTo>
                  <a:pt x="239147" y="102455"/>
                </a:lnTo>
                <a:cubicBezTo>
                  <a:pt x="205409" y="117210"/>
                  <a:pt x="178704" y="143875"/>
                  <a:pt x="164016" y="177473"/>
                </a:cubicBezTo>
                <a:lnTo>
                  <a:pt x="146212" y="169740"/>
                </a:lnTo>
                <a:cubicBezTo>
                  <a:pt x="162859" y="131609"/>
                  <a:pt x="193125" y="101389"/>
                  <a:pt x="231314" y="84679"/>
                </a:cubicBezTo>
                <a:close/>
                <a:moveTo>
                  <a:pt x="51724" y="64497"/>
                </a:moveTo>
                <a:lnTo>
                  <a:pt x="77551" y="64497"/>
                </a:lnTo>
                <a:lnTo>
                  <a:pt x="77551" y="83973"/>
                </a:lnTo>
                <a:lnTo>
                  <a:pt x="51724" y="83973"/>
                </a:lnTo>
                <a:close/>
                <a:moveTo>
                  <a:pt x="504120" y="51654"/>
                </a:moveTo>
                <a:lnTo>
                  <a:pt x="530018" y="51654"/>
                </a:lnTo>
                <a:lnTo>
                  <a:pt x="530018" y="70989"/>
                </a:lnTo>
                <a:lnTo>
                  <a:pt x="504120" y="70989"/>
                </a:lnTo>
                <a:close/>
                <a:moveTo>
                  <a:pt x="284379" y="45162"/>
                </a:moveTo>
                <a:lnTo>
                  <a:pt x="310277" y="45162"/>
                </a:lnTo>
                <a:lnTo>
                  <a:pt x="310277" y="64638"/>
                </a:lnTo>
                <a:lnTo>
                  <a:pt x="284379" y="64638"/>
                </a:lnTo>
                <a:close/>
                <a:moveTo>
                  <a:pt x="478293" y="25756"/>
                </a:moveTo>
                <a:lnTo>
                  <a:pt x="504120" y="25756"/>
                </a:lnTo>
                <a:lnTo>
                  <a:pt x="504120" y="45232"/>
                </a:lnTo>
                <a:lnTo>
                  <a:pt x="478293" y="45232"/>
                </a:lnTo>
                <a:close/>
                <a:moveTo>
                  <a:pt x="371440" y="11855"/>
                </a:moveTo>
                <a:cubicBezTo>
                  <a:pt x="442019" y="35131"/>
                  <a:pt x="498090" y="91101"/>
                  <a:pt x="521408" y="161552"/>
                </a:cubicBezTo>
                <a:lnTo>
                  <a:pt x="502896" y="167593"/>
                </a:lnTo>
                <a:cubicBezTo>
                  <a:pt x="481535" y="103005"/>
                  <a:pt x="430092" y="51655"/>
                  <a:pt x="365388" y="30334"/>
                </a:cubicBezTo>
                <a:close/>
                <a:moveTo>
                  <a:pt x="223127" y="11855"/>
                </a:moveTo>
                <a:lnTo>
                  <a:pt x="229267" y="30333"/>
                </a:lnTo>
                <a:cubicBezTo>
                  <a:pt x="161990" y="52542"/>
                  <a:pt x="109841" y="106110"/>
                  <a:pt x="89729" y="173803"/>
                </a:cubicBezTo>
                <a:lnTo>
                  <a:pt x="71130" y="168295"/>
                </a:lnTo>
                <a:cubicBezTo>
                  <a:pt x="93022" y="94561"/>
                  <a:pt x="149887" y="36107"/>
                  <a:pt x="223127" y="11855"/>
                </a:cubicBezTo>
                <a:close/>
                <a:moveTo>
                  <a:pt x="297255" y="0"/>
                </a:moveTo>
                <a:cubicBezTo>
                  <a:pt x="320485" y="0"/>
                  <a:pt x="339353" y="18840"/>
                  <a:pt x="339353" y="41945"/>
                </a:cubicBezTo>
                <a:lnTo>
                  <a:pt x="339353" y="174625"/>
                </a:lnTo>
                <a:cubicBezTo>
                  <a:pt x="346741" y="179779"/>
                  <a:pt x="353149" y="186178"/>
                  <a:pt x="358311" y="193643"/>
                </a:cubicBezTo>
                <a:lnTo>
                  <a:pt x="523502" y="193643"/>
                </a:lnTo>
                <a:cubicBezTo>
                  <a:pt x="546642" y="193643"/>
                  <a:pt x="565511" y="212394"/>
                  <a:pt x="565511" y="235589"/>
                </a:cubicBezTo>
                <a:cubicBezTo>
                  <a:pt x="565511" y="258694"/>
                  <a:pt x="546642" y="277534"/>
                  <a:pt x="523502" y="277534"/>
                </a:cubicBezTo>
                <a:lnTo>
                  <a:pt x="426577" y="277534"/>
                </a:lnTo>
                <a:lnTo>
                  <a:pt x="426577" y="258161"/>
                </a:lnTo>
                <a:lnTo>
                  <a:pt x="523502" y="258161"/>
                </a:lnTo>
                <a:cubicBezTo>
                  <a:pt x="535962" y="258161"/>
                  <a:pt x="546108" y="248030"/>
                  <a:pt x="546108" y="235589"/>
                </a:cubicBezTo>
                <a:cubicBezTo>
                  <a:pt x="546108" y="223147"/>
                  <a:pt x="535962" y="213016"/>
                  <a:pt x="523502" y="213016"/>
                </a:cubicBezTo>
                <a:lnTo>
                  <a:pt x="347453" y="213016"/>
                </a:lnTo>
                <a:lnTo>
                  <a:pt x="344604" y="208217"/>
                </a:lnTo>
                <a:cubicBezTo>
                  <a:pt x="339798" y="200041"/>
                  <a:pt x="332856" y="193109"/>
                  <a:pt x="324668" y="188311"/>
                </a:cubicBezTo>
                <a:lnTo>
                  <a:pt x="319862" y="185467"/>
                </a:lnTo>
                <a:lnTo>
                  <a:pt x="319862" y="41945"/>
                </a:lnTo>
                <a:cubicBezTo>
                  <a:pt x="319862" y="29504"/>
                  <a:pt x="309715" y="19373"/>
                  <a:pt x="297255" y="19373"/>
                </a:cubicBezTo>
                <a:cubicBezTo>
                  <a:pt x="284794" y="19373"/>
                  <a:pt x="274648" y="29504"/>
                  <a:pt x="274648" y="41945"/>
                </a:cubicBezTo>
                <a:lnTo>
                  <a:pt x="274648" y="185467"/>
                </a:lnTo>
                <a:lnTo>
                  <a:pt x="269931" y="188311"/>
                </a:lnTo>
                <a:cubicBezTo>
                  <a:pt x="261653" y="193109"/>
                  <a:pt x="254800" y="200041"/>
                  <a:pt x="249994" y="208217"/>
                </a:cubicBezTo>
                <a:lnTo>
                  <a:pt x="247146" y="213016"/>
                </a:lnTo>
                <a:lnTo>
                  <a:pt x="161524" y="213016"/>
                </a:lnTo>
                <a:lnTo>
                  <a:pt x="161524" y="193643"/>
                </a:lnTo>
                <a:lnTo>
                  <a:pt x="236287" y="193643"/>
                </a:lnTo>
                <a:cubicBezTo>
                  <a:pt x="241360" y="186178"/>
                  <a:pt x="247858" y="179779"/>
                  <a:pt x="255245" y="174625"/>
                </a:cubicBezTo>
                <a:lnTo>
                  <a:pt x="255245" y="41945"/>
                </a:lnTo>
                <a:cubicBezTo>
                  <a:pt x="255245" y="18840"/>
                  <a:pt x="274114" y="0"/>
                  <a:pt x="297255" y="0"/>
                </a:cubicBezTo>
                <a:close/>
              </a:path>
            </a:pathLst>
          </a:custGeom>
          <a:solidFill>
            <a:srgbClr val="849FBA"/>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pic>
        <p:nvPicPr>
          <p:cNvPr id="1073742982" name="图片 1073742981"/>
          <p:cNvPicPr>
            <a:picLocks noChangeAspect="1"/>
          </p:cNvPicPr>
          <p:nvPr/>
        </p:nvPicPr>
        <p:blipFill>
          <a:blip r:embed="rId1"/>
          <a:stretch>
            <a:fillRect/>
          </a:stretch>
        </p:blipFill>
        <p:spPr>
          <a:xfrm>
            <a:off x="528955" y="1751965"/>
            <a:ext cx="4448810" cy="3382010"/>
          </a:xfrm>
          <a:prstGeom prst="rect">
            <a:avLst/>
          </a:prstGeom>
          <a:noFill/>
          <a:ln w="9525">
            <a:noFill/>
          </a:ln>
        </p:spPr>
      </p:pic>
      <p:pic>
        <p:nvPicPr>
          <p:cNvPr id="1073742975" name="图片 1073742974"/>
          <p:cNvPicPr>
            <a:picLocks noChangeAspect="1"/>
          </p:cNvPicPr>
          <p:nvPr/>
        </p:nvPicPr>
        <p:blipFill>
          <a:blip r:embed="rId2"/>
          <a:stretch>
            <a:fillRect/>
          </a:stretch>
        </p:blipFill>
        <p:spPr>
          <a:xfrm>
            <a:off x="7342823" y="799148"/>
            <a:ext cx="1677035" cy="1859915"/>
          </a:xfrm>
          <a:prstGeom prst="rect">
            <a:avLst/>
          </a:prstGeom>
          <a:noFill/>
          <a:ln w="9525">
            <a:noFill/>
          </a:ln>
        </p:spPr>
      </p:pic>
      <p:pic>
        <p:nvPicPr>
          <p:cNvPr id="1073742976" name="图片 1073742975"/>
          <p:cNvPicPr>
            <a:picLocks noChangeAspect="1"/>
          </p:cNvPicPr>
          <p:nvPr/>
        </p:nvPicPr>
        <p:blipFill>
          <a:blip r:embed="rId3"/>
          <a:srcRect t="1228" r="117"/>
          <a:stretch>
            <a:fillRect/>
          </a:stretch>
        </p:blipFill>
        <p:spPr>
          <a:xfrm>
            <a:off x="9316403" y="1520508"/>
            <a:ext cx="1895475" cy="1828165"/>
          </a:xfrm>
          <a:prstGeom prst="rect">
            <a:avLst/>
          </a:prstGeom>
          <a:noFill/>
          <a:ln w="9525">
            <a:noFill/>
          </a:ln>
        </p:spPr>
      </p:pic>
      <p:sp>
        <p:nvSpPr>
          <p:cNvPr id="2" name="文本框 1"/>
          <p:cNvSpPr txBox="1"/>
          <p:nvPr/>
        </p:nvSpPr>
        <p:spPr>
          <a:xfrm flipH="1">
            <a:off x="5678170" y="814070"/>
            <a:ext cx="1558925" cy="706755"/>
          </a:xfrm>
          <a:prstGeom prst="rect">
            <a:avLst/>
          </a:prstGeom>
          <a:noFill/>
          <a:ln w="9525">
            <a:noFill/>
            <a:miter/>
          </a:ln>
          <a:effectLst>
            <a:outerShdw sx="999" sy="999" algn="ctr" rotWithShape="0">
              <a:srgbClr val="000000"/>
            </a:outerShdw>
          </a:effectLst>
        </p:spPr>
        <p:txBody>
          <a:bodyPr wrap="square" anchor="t">
            <a:spAutoFit/>
          </a:bodyPr>
          <a:p>
            <a:pPr marR="0" indent="0" defTabSz="914400" fontAlgn="auto">
              <a:lnSpc>
                <a:spcPct val="100000"/>
              </a:lnSpc>
              <a:spcBef>
                <a:spcPts val="0"/>
              </a:spcBef>
              <a:spcAft>
                <a:spcPts val="0"/>
              </a:spcAft>
              <a:buClrTx/>
              <a:buSzTx/>
              <a:buFontTx/>
              <a:buNone/>
              <a:defRPr/>
            </a:pPr>
            <a:r>
              <a:rPr kumimoji="0" lang="zh-CN" altLang="en-US" sz="2000" b="0" i="0" kern="1200" cap="none" spc="0" normalizeH="0" baseline="0" noProof="0">
                <a:ln w="22225">
                  <a:solidFill>
                    <a:schemeClr val="accent2"/>
                  </a:solidFill>
                  <a:prstDash val="solid"/>
                </a:ln>
                <a:solidFill>
                  <a:schemeClr val="accent2">
                    <a:lumMod val="40000"/>
                    <a:lumOff val="60000"/>
                  </a:schemeClr>
                </a:solidFill>
                <a:effectLst/>
                <a:latin typeface="微软雅黑 Light" panose="020B0502040204020203" pitchFamily="34" charset="-122"/>
                <a:ea typeface="微软雅黑 Light" panose="020B0502040204020203" pitchFamily="34" charset="-122"/>
                <a:cs typeface="+mn-cs"/>
                <a:sym typeface="Arial" panose="020B0604020202020204" pitchFamily="34" charset="0"/>
              </a:rPr>
              <a:t>逆序对判断</a:t>
            </a:r>
            <a:endParaRPr kumimoji="0" lang="zh-CN" altLang="en-US" sz="2000" b="0" i="0" kern="1200" cap="none" spc="0" normalizeH="0" baseline="0" noProof="0">
              <a:ln w="22225">
                <a:solidFill>
                  <a:schemeClr val="accent2"/>
                </a:solidFill>
                <a:prstDash val="solid"/>
              </a:ln>
              <a:solidFill>
                <a:schemeClr val="accent2">
                  <a:lumMod val="40000"/>
                  <a:lumOff val="60000"/>
                </a:schemeClr>
              </a:solidFill>
              <a:effectLst/>
              <a:latin typeface="微软雅黑 Light" panose="020B0502040204020203" pitchFamily="34" charset="-122"/>
              <a:ea typeface="微软雅黑 Light" panose="020B0502040204020203" pitchFamily="34" charset="-122"/>
              <a:cs typeface="+mn-cs"/>
              <a:sym typeface="Arial" panose="020B0604020202020204" pitchFamily="34" charset="0"/>
            </a:endParaRPr>
          </a:p>
          <a:p>
            <a:pPr marR="0" indent="0" defTabSz="914400" fontAlgn="auto">
              <a:lnSpc>
                <a:spcPct val="100000"/>
              </a:lnSpc>
              <a:spcBef>
                <a:spcPts val="0"/>
              </a:spcBef>
              <a:spcAft>
                <a:spcPts val="0"/>
              </a:spcAft>
              <a:buClrTx/>
              <a:buSzTx/>
              <a:buFontTx/>
              <a:buNone/>
              <a:defRPr/>
            </a:pPr>
            <a:r>
              <a:rPr kumimoji="0" lang="zh-CN" altLang="en-US" sz="2000" b="0" i="0" kern="1200" cap="none" spc="0" normalizeH="0" baseline="0" noProof="0">
                <a:ln w="22225">
                  <a:solidFill>
                    <a:schemeClr val="accent2"/>
                  </a:solidFill>
                  <a:prstDash val="solid"/>
                </a:ln>
                <a:solidFill>
                  <a:schemeClr val="accent2">
                    <a:lumMod val="40000"/>
                    <a:lumOff val="60000"/>
                  </a:schemeClr>
                </a:solidFill>
                <a:effectLst/>
                <a:latin typeface="微软雅黑 Light" panose="020B0502040204020203" pitchFamily="34" charset="-122"/>
                <a:ea typeface="微软雅黑 Light" panose="020B0502040204020203" pitchFamily="34" charset="-122"/>
                <a:cs typeface="+mn-cs"/>
                <a:sym typeface="Arial" panose="020B0604020202020204" pitchFamily="34" charset="0"/>
              </a:rPr>
              <a:t>是否有解</a:t>
            </a:r>
            <a:endParaRPr kumimoji="0" lang="zh-CN" altLang="en-US" sz="2000" b="0" i="0" kern="1200" cap="none" spc="0" normalizeH="0" baseline="0" noProof="0">
              <a:ln w="22225">
                <a:solidFill>
                  <a:schemeClr val="accent2"/>
                </a:solidFill>
                <a:prstDash val="solid"/>
              </a:ln>
              <a:solidFill>
                <a:schemeClr val="accent2">
                  <a:lumMod val="40000"/>
                  <a:lumOff val="60000"/>
                </a:schemeClr>
              </a:solidFill>
              <a:effectLst/>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24" name="文本框 23"/>
          <p:cNvSpPr txBox="1"/>
          <p:nvPr/>
        </p:nvSpPr>
        <p:spPr>
          <a:xfrm flipH="1">
            <a:off x="9316720" y="814070"/>
            <a:ext cx="1282700" cy="706755"/>
          </a:xfrm>
          <a:prstGeom prst="rect">
            <a:avLst/>
          </a:prstGeom>
          <a:noFill/>
          <a:ln w="9525">
            <a:noFill/>
            <a:miter/>
          </a:ln>
          <a:effectLst>
            <a:outerShdw sx="999" sy="999" algn="ctr" rotWithShape="0">
              <a:srgbClr val="000000"/>
            </a:outerShdw>
          </a:effectLst>
        </p:spPr>
        <p:txBody>
          <a:bodyPr wrap="square" anchor="t">
            <a:spAutoFit/>
          </a:bodyPr>
          <a:lstStyle/>
          <a:p>
            <a:pPr marR="0" indent="0" defTabSz="914400" fontAlgn="auto">
              <a:lnSpc>
                <a:spcPct val="100000"/>
              </a:lnSpc>
              <a:spcBef>
                <a:spcPts val="0"/>
              </a:spcBef>
              <a:spcAft>
                <a:spcPts val="0"/>
              </a:spcAft>
              <a:buClrTx/>
              <a:buSzTx/>
              <a:buFontTx/>
              <a:buNone/>
              <a:defRPr/>
            </a:pPr>
            <a:r>
              <a:rPr kumimoji="0" lang="zh-CN" altLang="en-US" sz="2000" b="0" i="0" kern="1200" cap="none" spc="0" normalizeH="0" baseline="0" noProof="0">
                <a:ln w="22225">
                  <a:solidFill>
                    <a:schemeClr val="accent2"/>
                  </a:solidFill>
                  <a:prstDash val="solid"/>
                </a:ln>
                <a:solidFill>
                  <a:schemeClr val="accent2">
                    <a:lumMod val="40000"/>
                    <a:lumOff val="60000"/>
                  </a:schemeClr>
                </a:solidFill>
                <a:effectLst/>
                <a:latin typeface="微软雅黑 Light" panose="020B0502040204020203" pitchFamily="34" charset="-122"/>
                <a:ea typeface="微软雅黑 Light" panose="020B0502040204020203" pitchFamily="34" charset="-122"/>
                <a:cs typeface="+mn-cs"/>
                <a:sym typeface="Arial" panose="020B0604020202020204" pitchFamily="34" charset="0"/>
              </a:rPr>
              <a:t>滚动查看</a:t>
            </a:r>
            <a:endParaRPr kumimoji="0" lang="zh-CN" altLang="en-US" sz="2000" b="0" i="0" kern="1200" cap="none" spc="0" normalizeH="0" baseline="0" noProof="0">
              <a:ln w="22225">
                <a:solidFill>
                  <a:schemeClr val="accent2"/>
                </a:solidFill>
                <a:prstDash val="solid"/>
              </a:ln>
              <a:solidFill>
                <a:schemeClr val="accent2">
                  <a:lumMod val="40000"/>
                  <a:lumOff val="60000"/>
                </a:schemeClr>
              </a:solidFill>
              <a:effectLst/>
              <a:latin typeface="微软雅黑 Light" panose="020B0502040204020203" pitchFamily="34" charset="-122"/>
              <a:ea typeface="微软雅黑 Light" panose="020B0502040204020203" pitchFamily="34" charset="-122"/>
              <a:cs typeface="+mn-cs"/>
              <a:sym typeface="Arial" panose="020B0604020202020204" pitchFamily="34" charset="0"/>
            </a:endParaRPr>
          </a:p>
          <a:p>
            <a:pPr marR="0" indent="0" defTabSz="914400" fontAlgn="auto">
              <a:lnSpc>
                <a:spcPct val="100000"/>
              </a:lnSpc>
              <a:spcBef>
                <a:spcPts val="0"/>
              </a:spcBef>
              <a:spcAft>
                <a:spcPts val="0"/>
              </a:spcAft>
              <a:buClrTx/>
              <a:buSzTx/>
              <a:buFontTx/>
              <a:buNone/>
              <a:defRPr/>
            </a:pPr>
            <a:r>
              <a:rPr kumimoji="0" lang="zh-CN" altLang="en-US" sz="2000" b="0" i="0" kern="1200" cap="none" spc="0" normalizeH="0" baseline="0" noProof="0">
                <a:ln w="22225">
                  <a:solidFill>
                    <a:schemeClr val="accent2"/>
                  </a:solidFill>
                  <a:prstDash val="solid"/>
                </a:ln>
                <a:solidFill>
                  <a:schemeClr val="accent2">
                    <a:lumMod val="40000"/>
                    <a:lumOff val="60000"/>
                  </a:schemeClr>
                </a:solidFill>
                <a:effectLst/>
                <a:latin typeface="微软雅黑 Light" panose="020B0502040204020203" pitchFamily="34" charset="-122"/>
                <a:ea typeface="微软雅黑 Light" panose="020B0502040204020203" pitchFamily="34" charset="-122"/>
                <a:cs typeface="+mn-cs"/>
                <a:sym typeface="Arial" panose="020B0604020202020204" pitchFamily="34" charset="0"/>
              </a:rPr>
              <a:t>解序列</a:t>
            </a:r>
            <a:endParaRPr kumimoji="0" lang="zh-CN" altLang="en-US" sz="2000" b="0" i="0" kern="1200" cap="none" spc="0" normalizeH="0" baseline="0" noProof="0">
              <a:ln w="22225">
                <a:solidFill>
                  <a:schemeClr val="accent2"/>
                </a:solidFill>
                <a:prstDash val="solid"/>
              </a:ln>
              <a:solidFill>
                <a:schemeClr val="accent2">
                  <a:lumMod val="40000"/>
                  <a:lumOff val="60000"/>
                </a:schemeClr>
              </a:solidFill>
              <a:effectLst/>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pic>
        <p:nvPicPr>
          <p:cNvPr id="1073742979" name="图片 1073742978"/>
          <p:cNvPicPr>
            <a:picLocks noChangeAspect="1"/>
          </p:cNvPicPr>
          <p:nvPr/>
        </p:nvPicPr>
        <p:blipFill>
          <a:blip r:embed="rId4"/>
          <a:stretch>
            <a:fillRect/>
          </a:stretch>
        </p:blipFill>
        <p:spPr>
          <a:xfrm>
            <a:off x="5178108" y="5133658"/>
            <a:ext cx="3124835" cy="1298575"/>
          </a:xfrm>
          <a:prstGeom prst="rect">
            <a:avLst/>
          </a:prstGeom>
          <a:noFill/>
          <a:ln w="9525">
            <a:noFill/>
          </a:ln>
        </p:spPr>
      </p:pic>
      <p:pic>
        <p:nvPicPr>
          <p:cNvPr id="1073742981" name="图片 1073742980"/>
          <p:cNvPicPr>
            <a:picLocks noChangeAspect="1"/>
          </p:cNvPicPr>
          <p:nvPr/>
        </p:nvPicPr>
        <p:blipFill>
          <a:blip r:embed="rId5"/>
          <a:stretch>
            <a:fillRect/>
          </a:stretch>
        </p:blipFill>
        <p:spPr>
          <a:xfrm>
            <a:off x="8303260" y="5133975"/>
            <a:ext cx="3140710" cy="1386840"/>
          </a:xfrm>
          <a:prstGeom prst="rect">
            <a:avLst/>
          </a:prstGeom>
          <a:noFill/>
          <a:ln w="9525">
            <a:noFill/>
          </a:ln>
        </p:spPr>
      </p:pic>
      <p:sp>
        <p:nvSpPr>
          <p:cNvPr id="25" name="文本框 24"/>
          <p:cNvSpPr txBox="1"/>
          <p:nvPr/>
        </p:nvSpPr>
        <p:spPr>
          <a:xfrm flipH="1">
            <a:off x="7524115" y="4735195"/>
            <a:ext cx="2463800" cy="398780"/>
          </a:xfrm>
          <a:prstGeom prst="rect">
            <a:avLst/>
          </a:prstGeom>
          <a:noFill/>
          <a:ln w="9525">
            <a:noFill/>
            <a:miter/>
          </a:ln>
          <a:effectLst>
            <a:outerShdw sx="999" sy="999" algn="ctr" rotWithShape="0">
              <a:srgbClr val="000000"/>
            </a:outerShdw>
          </a:effectLst>
        </p:spPr>
        <p:txBody>
          <a:bodyPr wrap="square" anchor="t">
            <a:spAutoFit/>
          </a:bodyPr>
          <a:p>
            <a:pPr marR="0" indent="0" defTabSz="914400" fontAlgn="auto">
              <a:lnSpc>
                <a:spcPct val="100000"/>
              </a:lnSpc>
              <a:spcBef>
                <a:spcPts val="0"/>
              </a:spcBef>
              <a:spcAft>
                <a:spcPts val="0"/>
              </a:spcAft>
              <a:buClrTx/>
              <a:buSzTx/>
              <a:buFontTx/>
              <a:buNone/>
              <a:defRPr/>
            </a:pPr>
            <a:r>
              <a:rPr kumimoji="0" lang="zh-CN" altLang="en-US" sz="2000" b="0" i="0" kern="1200" cap="none" spc="0" normalizeH="0" baseline="0" noProof="0">
                <a:ln w="22225">
                  <a:solidFill>
                    <a:schemeClr val="accent2"/>
                  </a:solidFill>
                  <a:prstDash val="solid"/>
                </a:ln>
                <a:solidFill>
                  <a:schemeClr val="accent2">
                    <a:lumMod val="40000"/>
                    <a:lumOff val="60000"/>
                  </a:schemeClr>
                </a:solidFill>
                <a:effectLst/>
                <a:latin typeface="微软雅黑 Light" panose="020B0502040204020203" pitchFamily="34" charset="-122"/>
                <a:ea typeface="微软雅黑 Light" panose="020B0502040204020203" pitchFamily="34" charset="-122"/>
                <a:cs typeface="+mn-cs"/>
                <a:sym typeface="Arial" panose="020B0604020202020204" pitchFamily="34" charset="0"/>
              </a:rPr>
              <a:t>输入正确性检查</a:t>
            </a:r>
            <a:endParaRPr kumimoji="0" lang="zh-CN" altLang="en-US" sz="2000" b="0" i="0" kern="1200" cap="none" spc="0" normalizeH="0" baseline="0" noProof="0">
              <a:ln w="22225">
                <a:solidFill>
                  <a:schemeClr val="accent2"/>
                </a:solidFill>
                <a:prstDash val="solid"/>
              </a:ln>
              <a:solidFill>
                <a:schemeClr val="accent2">
                  <a:lumMod val="40000"/>
                  <a:lumOff val="60000"/>
                </a:schemeClr>
              </a:solidFill>
              <a:effectLst/>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28955" y="471805"/>
            <a:ext cx="2280920" cy="39878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实验结果展示</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pic>
        <p:nvPicPr>
          <p:cNvPr id="1073742977" name="图片 1073742976"/>
          <p:cNvPicPr>
            <a:picLocks noChangeAspect="1"/>
          </p:cNvPicPr>
          <p:nvPr/>
        </p:nvPicPr>
        <p:blipFill>
          <a:blip r:embed="rId1"/>
          <a:stretch>
            <a:fillRect/>
          </a:stretch>
        </p:blipFill>
        <p:spPr>
          <a:xfrm>
            <a:off x="528003" y="973138"/>
            <a:ext cx="5264785" cy="2635885"/>
          </a:xfrm>
          <a:prstGeom prst="rect">
            <a:avLst/>
          </a:prstGeom>
          <a:noFill/>
          <a:ln w="9525">
            <a:noFill/>
          </a:ln>
        </p:spPr>
      </p:pic>
      <p:pic>
        <p:nvPicPr>
          <p:cNvPr id="1073742978" name="图片 1073742977"/>
          <p:cNvPicPr>
            <a:picLocks noChangeAspect="1"/>
          </p:cNvPicPr>
          <p:nvPr/>
        </p:nvPicPr>
        <p:blipFill>
          <a:blip r:embed="rId2"/>
          <a:stretch>
            <a:fillRect/>
          </a:stretch>
        </p:blipFill>
        <p:spPr>
          <a:xfrm>
            <a:off x="528320" y="3609340"/>
            <a:ext cx="5265420" cy="2636520"/>
          </a:xfrm>
          <a:prstGeom prst="rect">
            <a:avLst/>
          </a:prstGeom>
          <a:noFill/>
          <a:ln w="9525">
            <a:noFill/>
          </a:ln>
        </p:spPr>
      </p:pic>
      <p:sp>
        <p:nvSpPr>
          <p:cNvPr id="7" name="对话框"/>
          <p:cNvSpPr/>
          <p:nvPr/>
        </p:nvSpPr>
        <p:spPr bwMode="auto">
          <a:xfrm flipH="1" flipV="1">
            <a:off x="6164580" y="1702435"/>
            <a:ext cx="2908300" cy="1178560"/>
          </a:xfrm>
          <a:custGeom>
            <a:avLst/>
            <a:gdLst>
              <a:gd name="T0" fmla="*/ 2147483646 w 12189"/>
              <a:gd name="T1" fmla="*/ 2147483646 h 8297"/>
              <a:gd name="T2" fmla="*/ 2147483646 w 12189"/>
              <a:gd name="T3" fmla="*/ 2147483646 h 8297"/>
              <a:gd name="T4" fmla="*/ 2147483646 w 12189"/>
              <a:gd name="T5" fmla="*/ 2147483646 h 8297"/>
              <a:gd name="T6" fmla="*/ 2147483646 w 12189"/>
              <a:gd name="T7" fmla="*/ 2147483646 h 8297"/>
              <a:gd name="T8" fmla="*/ 2147483646 w 12189"/>
              <a:gd name="T9" fmla="*/ 2147483646 h 8297"/>
              <a:gd name="T10" fmla="*/ 2147483646 w 12189"/>
              <a:gd name="T11" fmla="*/ 2147483646 h 8297"/>
              <a:gd name="T12" fmla="*/ 2147483646 w 12189"/>
              <a:gd name="T13" fmla="*/ 2147483646 h 8297"/>
              <a:gd name="T14" fmla="*/ 2147483646 w 12189"/>
              <a:gd name="T15" fmla="*/ 2147483646 h 8297"/>
              <a:gd name="T16" fmla="*/ 2147483646 w 12189"/>
              <a:gd name="T17" fmla="*/ 2147483646 h 8297"/>
              <a:gd name="T18" fmla="*/ 2147483646 w 12189"/>
              <a:gd name="T19" fmla="*/ 2147483646 h 8297"/>
              <a:gd name="T20" fmla="*/ 2147483646 w 12189"/>
              <a:gd name="T21" fmla="*/ 0 h 8297"/>
              <a:gd name="T22" fmla="*/ 2147483646 w 12189"/>
              <a:gd name="T23" fmla="*/ 2147483646 h 8297"/>
              <a:gd name="T24" fmla="*/ 2147483646 w 12189"/>
              <a:gd name="T25" fmla="*/ 2147483646 h 8297"/>
              <a:gd name="T26" fmla="*/ 2147483646 w 12189"/>
              <a:gd name="T27" fmla="*/ 2147483646 h 8297"/>
              <a:gd name="T28" fmla="*/ 2147483646 w 12189"/>
              <a:gd name="T29" fmla="*/ 2147483646 h 8297"/>
              <a:gd name="T30" fmla="*/ 2147483646 w 12189"/>
              <a:gd name="T31" fmla="*/ 2147483646 h 8297"/>
              <a:gd name="T32" fmla="*/ 2147483646 w 12189"/>
              <a:gd name="T33" fmla="*/ 2147483646 h 8297"/>
              <a:gd name="T34" fmla="*/ 2147483646 w 12189"/>
              <a:gd name="T35" fmla="*/ 2147483646 h 8297"/>
              <a:gd name="T36" fmla="*/ 2147483646 w 12189"/>
              <a:gd name="T37" fmla="*/ 2147483646 h 8297"/>
              <a:gd name="T38" fmla="*/ 2147483646 w 12189"/>
              <a:gd name="T39" fmla="*/ 2147483646 h 8297"/>
              <a:gd name="T40" fmla="*/ 2147483646 w 12189"/>
              <a:gd name="T41" fmla="*/ 2147483646 h 8297"/>
              <a:gd name="T42" fmla="*/ 0 w 12189"/>
              <a:gd name="T43" fmla="*/ 2147483646 h 8297"/>
              <a:gd name="T44" fmla="*/ 2147483646 w 12189"/>
              <a:gd name="T45" fmla="*/ 2147483646 h 8297"/>
              <a:gd name="T46" fmla="*/ 2147483646 w 12189"/>
              <a:gd name="T47" fmla="*/ 2147483646 h 8297"/>
              <a:gd name="T48" fmla="*/ 2147483646 w 12189"/>
              <a:gd name="T49" fmla="*/ 2147483646 h 8297"/>
              <a:gd name="T50" fmla="*/ 2147483646 w 12189"/>
              <a:gd name="T51" fmla="*/ 2147483646 h 8297"/>
              <a:gd name="T52" fmla="*/ 2147483646 w 12189"/>
              <a:gd name="T53" fmla="*/ 2147483646 h 8297"/>
              <a:gd name="T54" fmla="*/ 2147483646 w 12189"/>
              <a:gd name="T55" fmla="*/ 2147483646 h 8297"/>
              <a:gd name="T56" fmla="*/ 2147483646 w 12189"/>
              <a:gd name="T57" fmla="*/ 2147483646 h 8297"/>
              <a:gd name="T58" fmla="*/ 2147483646 w 12189"/>
              <a:gd name="T59" fmla="*/ 2147483646 h 8297"/>
              <a:gd name="T60" fmla="*/ 2147483646 w 12189"/>
              <a:gd name="T61" fmla="*/ 2147483646 h 8297"/>
              <a:gd name="T62" fmla="*/ 2147483646 w 12189"/>
              <a:gd name="T63" fmla="*/ 2147483646 h 8297"/>
              <a:gd name="T64" fmla="*/ 2147483646 w 12189"/>
              <a:gd name="T65" fmla="*/ 2147483646 h 8297"/>
              <a:gd name="T66" fmla="*/ 2147483646 w 12189"/>
              <a:gd name="T67" fmla="*/ 2147483646 h 8297"/>
              <a:gd name="T68" fmla="*/ 2147483646 w 12189"/>
              <a:gd name="T69" fmla="*/ 2147483646 h 8297"/>
              <a:gd name="T70" fmla="*/ 2147483646 w 12189"/>
              <a:gd name="T71" fmla="*/ 2147483646 h 8297"/>
              <a:gd name="T72" fmla="*/ 2147483646 w 12189"/>
              <a:gd name="T73" fmla="*/ 2147483646 h 8297"/>
              <a:gd name="T74" fmla="*/ 2147483646 w 12189"/>
              <a:gd name="T75" fmla="*/ 2147483646 h 8297"/>
              <a:gd name="T76" fmla="*/ 2147483646 w 12189"/>
              <a:gd name="T77" fmla="*/ 2147483646 h 8297"/>
              <a:gd name="T78" fmla="*/ 2147483646 w 12189"/>
              <a:gd name="T79" fmla="*/ 2147483646 h 8297"/>
              <a:gd name="T80" fmla="*/ 2147483646 w 12189"/>
              <a:gd name="T81" fmla="*/ 2147483646 h 8297"/>
              <a:gd name="T82" fmla="*/ 2147483646 w 12189"/>
              <a:gd name="T83" fmla="*/ 2147483646 h 8297"/>
              <a:gd name="T84" fmla="*/ 2147483646 w 12189"/>
              <a:gd name="T85" fmla="*/ 2147483646 h 8297"/>
              <a:gd name="T86" fmla="*/ 2147483646 w 12189"/>
              <a:gd name="T87" fmla="*/ 2147483646 h 8297"/>
              <a:gd name="T88" fmla="*/ 2147483646 w 12189"/>
              <a:gd name="T89" fmla="*/ 2147483646 h 8297"/>
              <a:gd name="T90" fmla="*/ 2147483646 w 12189"/>
              <a:gd name="T91" fmla="*/ 2147483646 h 8297"/>
              <a:gd name="T92" fmla="*/ 2147483646 w 12189"/>
              <a:gd name="T93" fmla="*/ 2147483646 h 8297"/>
              <a:gd name="T94" fmla="*/ 2147483646 w 12189"/>
              <a:gd name="T95" fmla="*/ 2147483646 h 8297"/>
              <a:gd name="T96" fmla="*/ 2147483646 w 12189"/>
              <a:gd name="T97" fmla="*/ 2147483646 h 8297"/>
              <a:gd name="T98" fmla="*/ 2147483646 w 12189"/>
              <a:gd name="T99" fmla="*/ 2147483646 h 8297"/>
              <a:gd name="T100" fmla="*/ 2147483646 w 12189"/>
              <a:gd name="T101" fmla="*/ 2147483646 h 8297"/>
              <a:gd name="T102" fmla="*/ 2147483646 w 12189"/>
              <a:gd name="T103" fmla="*/ 2147483646 h 8297"/>
              <a:gd name="T104" fmla="*/ 2147483646 w 12189"/>
              <a:gd name="T105" fmla="*/ 2147483646 h 8297"/>
              <a:gd name="T106" fmla="*/ 2147483646 w 12189"/>
              <a:gd name="T107" fmla="*/ 2147483646 h 8297"/>
              <a:gd name="T108" fmla="*/ 2147483646 w 12189"/>
              <a:gd name="T109" fmla="*/ 2147483646 h 8297"/>
              <a:gd name="T110" fmla="*/ 2147483646 w 12189"/>
              <a:gd name="T111" fmla="*/ 2147483646 h 8297"/>
              <a:gd name="T112" fmla="*/ 2147483646 w 12189"/>
              <a:gd name="T113" fmla="*/ 2147483646 h 8297"/>
              <a:gd name="T114" fmla="*/ 2147483646 w 12189"/>
              <a:gd name="T115" fmla="*/ 2147483646 h 8297"/>
              <a:gd name="T116" fmla="*/ 2147483646 w 12189"/>
              <a:gd name="T117" fmla="*/ 2147483646 h 8297"/>
              <a:gd name="T118" fmla="*/ 2147483646 w 12189"/>
              <a:gd name="T119" fmla="*/ 2147483646 h 829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2189" h="8297">
                <a:moveTo>
                  <a:pt x="12189" y="3233"/>
                </a:moveTo>
                <a:lnTo>
                  <a:pt x="12189" y="3233"/>
                </a:lnTo>
                <a:lnTo>
                  <a:pt x="12186" y="3149"/>
                </a:lnTo>
                <a:lnTo>
                  <a:pt x="12183" y="3066"/>
                </a:lnTo>
                <a:lnTo>
                  <a:pt x="12177" y="2983"/>
                </a:lnTo>
                <a:lnTo>
                  <a:pt x="12170" y="2901"/>
                </a:lnTo>
                <a:lnTo>
                  <a:pt x="12160" y="2819"/>
                </a:lnTo>
                <a:lnTo>
                  <a:pt x="12148" y="2738"/>
                </a:lnTo>
                <a:lnTo>
                  <a:pt x="12135" y="2658"/>
                </a:lnTo>
                <a:lnTo>
                  <a:pt x="12119" y="2578"/>
                </a:lnTo>
                <a:lnTo>
                  <a:pt x="12101" y="2499"/>
                </a:lnTo>
                <a:lnTo>
                  <a:pt x="12082" y="2421"/>
                </a:lnTo>
                <a:lnTo>
                  <a:pt x="12061" y="2343"/>
                </a:lnTo>
                <a:lnTo>
                  <a:pt x="12038" y="2267"/>
                </a:lnTo>
                <a:lnTo>
                  <a:pt x="12013" y="2191"/>
                </a:lnTo>
                <a:lnTo>
                  <a:pt x="11987" y="2116"/>
                </a:lnTo>
                <a:lnTo>
                  <a:pt x="11958" y="2042"/>
                </a:lnTo>
                <a:lnTo>
                  <a:pt x="11928" y="1969"/>
                </a:lnTo>
                <a:lnTo>
                  <a:pt x="11896" y="1896"/>
                </a:lnTo>
                <a:lnTo>
                  <a:pt x="11862" y="1825"/>
                </a:lnTo>
                <a:lnTo>
                  <a:pt x="11828" y="1755"/>
                </a:lnTo>
                <a:lnTo>
                  <a:pt x="11790" y="1685"/>
                </a:lnTo>
                <a:lnTo>
                  <a:pt x="11752" y="1616"/>
                </a:lnTo>
                <a:lnTo>
                  <a:pt x="11713" y="1549"/>
                </a:lnTo>
                <a:lnTo>
                  <a:pt x="11672" y="1483"/>
                </a:lnTo>
                <a:lnTo>
                  <a:pt x="11629" y="1418"/>
                </a:lnTo>
                <a:lnTo>
                  <a:pt x="11585" y="1354"/>
                </a:lnTo>
                <a:lnTo>
                  <a:pt x="11538" y="1291"/>
                </a:lnTo>
                <a:lnTo>
                  <a:pt x="11491" y="1229"/>
                </a:lnTo>
                <a:lnTo>
                  <a:pt x="11442" y="1169"/>
                </a:lnTo>
                <a:lnTo>
                  <a:pt x="11392" y="1109"/>
                </a:lnTo>
                <a:lnTo>
                  <a:pt x="11341" y="1052"/>
                </a:lnTo>
                <a:lnTo>
                  <a:pt x="11288" y="994"/>
                </a:lnTo>
                <a:lnTo>
                  <a:pt x="11234" y="939"/>
                </a:lnTo>
                <a:lnTo>
                  <a:pt x="11178" y="884"/>
                </a:lnTo>
                <a:lnTo>
                  <a:pt x="11122" y="831"/>
                </a:lnTo>
                <a:lnTo>
                  <a:pt x="11063" y="780"/>
                </a:lnTo>
                <a:lnTo>
                  <a:pt x="11005" y="730"/>
                </a:lnTo>
                <a:lnTo>
                  <a:pt x="10945" y="682"/>
                </a:lnTo>
                <a:lnTo>
                  <a:pt x="10883" y="634"/>
                </a:lnTo>
                <a:lnTo>
                  <a:pt x="10821" y="589"/>
                </a:lnTo>
                <a:lnTo>
                  <a:pt x="10756" y="544"/>
                </a:lnTo>
                <a:lnTo>
                  <a:pt x="10691" y="501"/>
                </a:lnTo>
                <a:lnTo>
                  <a:pt x="10626" y="461"/>
                </a:lnTo>
                <a:lnTo>
                  <a:pt x="10559" y="421"/>
                </a:lnTo>
                <a:lnTo>
                  <a:pt x="10490" y="383"/>
                </a:lnTo>
                <a:lnTo>
                  <a:pt x="10422" y="347"/>
                </a:lnTo>
                <a:lnTo>
                  <a:pt x="10352" y="312"/>
                </a:lnTo>
                <a:lnTo>
                  <a:pt x="10281" y="279"/>
                </a:lnTo>
                <a:lnTo>
                  <a:pt x="10209" y="248"/>
                </a:lnTo>
                <a:lnTo>
                  <a:pt x="10138" y="218"/>
                </a:lnTo>
                <a:lnTo>
                  <a:pt x="10063" y="190"/>
                </a:lnTo>
                <a:lnTo>
                  <a:pt x="9989" y="164"/>
                </a:lnTo>
                <a:lnTo>
                  <a:pt x="9914" y="140"/>
                </a:lnTo>
                <a:lnTo>
                  <a:pt x="9839" y="119"/>
                </a:lnTo>
                <a:lnTo>
                  <a:pt x="9762" y="97"/>
                </a:lnTo>
                <a:lnTo>
                  <a:pt x="9684" y="79"/>
                </a:lnTo>
                <a:lnTo>
                  <a:pt x="9607" y="62"/>
                </a:lnTo>
                <a:lnTo>
                  <a:pt x="9528" y="47"/>
                </a:lnTo>
                <a:lnTo>
                  <a:pt x="9449" y="35"/>
                </a:lnTo>
                <a:lnTo>
                  <a:pt x="9369" y="24"/>
                </a:lnTo>
                <a:lnTo>
                  <a:pt x="9287" y="15"/>
                </a:lnTo>
                <a:lnTo>
                  <a:pt x="9206" y="9"/>
                </a:lnTo>
                <a:lnTo>
                  <a:pt x="9125" y="4"/>
                </a:lnTo>
                <a:lnTo>
                  <a:pt x="9042" y="0"/>
                </a:lnTo>
                <a:lnTo>
                  <a:pt x="8960" y="0"/>
                </a:lnTo>
                <a:lnTo>
                  <a:pt x="3186" y="39"/>
                </a:lnTo>
                <a:lnTo>
                  <a:pt x="3104" y="40"/>
                </a:lnTo>
                <a:lnTo>
                  <a:pt x="3021" y="43"/>
                </a:lnTo>
                <a:lnTo>
                  <a:pt x="2940" y="49"/>
                </a:lnTo>
                <a:lnTo>
                  <a:pt x="2859" y="56"/>
                </a:lnTo>
                <a:lnTo>
                  <a:pt x="2777" y="67"/>
                </a:lnTo>
                <a:lnTo>
                  <a:pt x="2698" y="79"/>
                </a:lnTo>
                <a:lnTo>
                  <a:pt x="2618" y="92"/>
                </a:lnTo>
                <a:lnTo>
                  <a:pt x="2540" y="108"/>
                </a:lnTo>
                <a:lnTo>
                  <a:pt x="2463" y="126"/>
                </a:lnTo>
                <a:lnTo>
                  <a:pt x="2385" y="146"/>
                </a:lnTo>
                <a:lnTo>
                  <a:pt x="2308" y="168"/>
                </a:lnTo>
                <a:lnTo>
                  <a:pt x="2233" y="190"/>
                </a:lnTo>
                <a:lnTo>
                  <a:pt x="2159" y="216"/>
                </a:lnTo>
                <a:lnTo>
                  <a:pt x="2085" y="243"/>
                </a:lnTo>
                <a:lnTo>
                  <a:pt x="2012" y="272"/>
                </a:lnTo>
                <a:lnTo>
                  <a:pt x="1939" y="302"/>
                </a:lnTo>
                <a:lnTo>
                  <a:pt x="1868" y="334"/>
                </a:lnTo>
                <a:lnTo>
                  <a:pt x="1798" y="369"/>
                </a:lnTo>
                <a:lnTo>
                  <a:pt x="1728" y="403"/>
                </a:lnTo>
                <a:lnTo>
                  <a:pt x="1659" y="440"/>
                </a:lnTo>
                <a:lnTo>
                  <a:pt x="1592" y="480"/>
                </a:lnTo>
                <a:lnTo>
                  <a:pt x="1526" y="521"/>
                </a:lnTo>
                <a:lnTo>
                  <a:pt x="1460" y="562"/>
                </a:lnTo>
                <a:lnTo>
                  <a:pt x="1396" y="605"/>
                </a:lnTo>
                <a:lnTo>
                  <a:pt x="1333" y="651"/>
                </a:lnTo>
                <a:lnTo>
                  <a:pt x="1272" y="698"/>
                </a:lnTo>
                <a:lnTo>
                  <a:pt x="1211" y="745"/>
                </a:lnTo>
                <a:lnTo>
                  <a:pt x="1151" y="794"/>
                </a:lnTo>
                <a:lnTo>
                  <a:pt x="1092" y="846"/>
                </a:lnTo>
                <a:lnTo>
                  <a:pt x="1035" y="897"/>
                </a:lnTo>
                <a:lnTo>
                  <a:pt x="978" y="951"/>
                </a:lnTo>
                <a:lnTo>
                  <a:pt x="923" y="1006"/>
                </a:lnTo>
                <a:lnTo>
                  <a:pt x="871" y="1062"/>
                </a:lnTo>
                <a:lnTo>
                  <a:pt x="818" y="1120"/>
                </a:lnTo>
                <a:lnTo>
                  <a:pt x="768" y="1178"/>
                </a:lnTo>
                <a:lnTo>
                  <a:pt x="719" y="1238"/>
                </a:lnTo>
                <a:lnTo>
                  <a:pt x="671" y="1299"/>
                </a:lnTo>
                <a:lnTo>
                  <a:pt x="624" y="1361"/>
                </a:lnTo>
                <a:lnTo>
                  <a:pt x="579" y="1426"/>
                </a:lnTo>
                <a:lnTo>
                  <a:pt x="536" y="1490"/>
                </a:lnTo>
                <a:lnTo>
                  <a:pt x="493" y="1556"/>
                </a:lnTo>
                <a:lnTo>
                  <a:pt x="453" y="1622"/>
                </a:lnTo>
                <a:lnTo>
                  <a:pt x="414" y="1690"/>
                </a:lnTo>
                <a:lnTo>
                  <a:pt x="377" y="1760"/>
                </a:lnTo>
                <a:lnTo>
                  <a:pt x="341" y="1829"/>
                </a:lnTo>
                <a:lnTo>
                  <a:pt x="306" y="1900"/>
                </a:lnTo>
                <a:lnTo>
                  <a:pt x="274" y="1972"/>
                </a:lnTo>
                <a:lnTo>
                  <a:pt x="243" y="2044"/>
                </a:lnTo>
                <a:lnTo>
                  <a:pt x="214" y="2118"/>
                </a:lnTo>
                <a:lnTo>
                  <a:pt x="187" y="2193"/>
                </a:lnTo>
                <a:lnTo>
                  <a:pt x="162" y="2268"/>
                </a:lnTo>
                <a:lnTo>
                  <a:pt x="138" y="2344"/>
                </a:lnTo>
                <a:lnTo>
                  <a:pt x="115" y="2421"/>
                </a:lnTo>
                <a:lnTo>
                  <a:pt x="95" y="2499"/>
                </a:lnTo>
                <a:lnTo>
                  <a:pt x="77" y="2578"/>
                </a:lnTo>
                <a:lnTo>
                  <a:pt x="60" y="2657"/>
                </a:lnTo>
                <a:lnTo>
                  <a:pt x="46" y="2737"/>
                </a:lnTo>
                <a:lnTo>
                  <a:pt x="34" y="2817"/>
                </a:lnTo>
                <a:lnTo>
                  <a:pt x="23" y="2898"/>
                </a:lnTo>
                <a:lnTo>
                  <a:pt x="15" y="2980"/>
                </a:lnTo>
                <a:lnTo>
                  <a:pt x="7" y="3062"/>
                </a:lnTo>
                <a:lnTo>
                  <a:pt x="3" y="3146"/>
                </a:lnTo>
                <a:lnTo>
                  <a:pt x="0" y="3228"/>
                </a:lnTo>
                <a:lnTo>
                  <a:pt x="0" y="3313"/>
                </a:lnTo>
                <a:lnTo>
                  <a:pt x="1" y="3397"/>
                </a:lnTo>
                <a:lnTo>
                  <a:pt x="5" y="3481"/>
                </a:lnTo>
                <a:lnTo>
                  <a:pt x="11" y="3563"/>
                </a:lnTo>
                <a:lnTo>
                  <a:pt x="18" y="3646"/>
                </a:lnTo>
                <a:lnTo>
                  <a:pt x="28" y="3727"/>
                </a:lnTo>
                <a:lnTo>
                  <a:pt x="40" y="3808"/>
                </a:lnTo>
                <a:lnTo>
                  <a:pt x="54" y="3888"/>
                </a:lnTo>
                <a:lnTo>
                  <a:pt x="70" y="3967"/>
                </a:lnTo>
                <a:lnTo>
                  <a:pt x="86" y="4046"/>
                </a:lnTo>
                <a:lnTo>
                  <a:pt x="105" y="4125"/>
                </a:lnTo>
                <a:lnTo>
                  <a:pt x="127" y="4203"/>
                </a:lnTo>
                <a:lnTo>
                  <a:pt x="150" y="4280"/>
                </a:lnTo>
                <a:lnTo>
                  <a:pt x="175" y="4355"/>
                </a:lnTo>
                <a:lnTo>
                  <a:pt x="201" y="4430"/>
                </a:lnTo>
                <a:lnTo>
                  <a:pt x="230" y="4504"/>
                </a:lnTo>
                <a:lnTo>
                  <a:pt x="260" y="4577"/>
                </a:lnTo>
                <a:lnTo>
                  <a:pt x="292" y="4650"/>
                </a:lnTo>
                <a:lnTo>
                  <a:pt x="325" y="4721"/>
                </a:lnTo>
                <a:lnTo>
                  <a:pt x="360" y="4791"/>
                </a:lnTo>
                <a:lnTo>
                  <a:pt x="397" y="4861"/>
                </a:lnTo>
                <a:lnTo>
                  <a:pt x="436" y="4929"/>
                </a:lnTo>
                <a:lnTo>
                  <a:pt x="475" y="4997"/>
                </a:lnTo>
                <a:lnTo>
                  <a:pt x="517" y="5063"/>
                </a:lnTo>
                <a:lnTo>
                  <a:pt x="559" y="5129"/>
                </a:lnTo>
                <a:lnTo>
                  <a:pt x="604" y="5192"/>
                </a:lnTo>
                <a:lnTo>
                  <a:pt x="650" y="5256"/>
                </a:lnTo>
                <a:lnTo>
                  <a:pt x="696" y="5317"/>
                </a:lnTo>
                <a:lnTo>
                  <a:pt x="745" y="5378"/>
                </a:lnTo>
                <a:lnTo>
                  <a:pt x="796" y="5437"/>
                </a:lnTo>
                <a:lnTo>
                  <a:pt x="847" y="5495"/>
                </a:lnTo>
                <a:lnTo>
                  <a:pt x="900" y="5552"/>
                </a:lnTo>
                <a:lnTo>
                  <a:pt x="953" y="5607"/>
                </a:lnTo>
                <a:lnTo>
                  <a:pt x="1010" y="5661"/>
                </a:lnTo>
                <a:lnTo>
                  <a:pt x="1066" y="5714"/>
                </a:lnTo>
                <a:lnTo>
                  <a:pt x="1124" y="5765"/>
                </a:lnTo>
                <a:lnTo>
                  <a:pt x="1183" y="5815"/>
                </a:lnTo>
                <a:lnTo>
                  <a:pt x="1244" y="5864"/>
                </a:lnTo>
                <a:lnTo>
                  <a:pt x="1305" y="5911"/>
                </a:lnTo>
                <a:lnTo>
                  <a:pt x="1367" y="5958"/>
                </a:lnTo>
                <a:lnTo>
                  <a:pt x="1432" y="6002"/>
                </a:lnTo>
                <a:lnTo>
                  <a:pt x="1496" y="6044"/>
                </a:lnTo>
                <a:lnTo>
                  <a:pt x="1562" y="6086"/>
                </a:lnTo>
                <a:lnTo>
                  <a:pt x="1629" y="6125"/>
                </a:lnTo>
                <a:lnTo>
                  <a:pt x="1697" y="6162"/>
                </a:lnTo>
                <a:lnTo>
                  <a:pt x="1765" y="6199"/>
                </a:lnTo>
                <a:lnTo>
                  <a:pt x="1836" y="6234"/>
                </a:lnTo>
                <a:lnTo>
                  <a:pt x="1907" y="6266"/>
                </a:lnTo>
                <a:lnTo>
                  <a:pt x="1978" y="6297"/>
                </a:lnTo>
                <a:lnTo>
                  <a:pt x="2050" y="6327"/>
                </a:lnTo>
                <a:lnTo>
                  <a:pt x="2124" y="6355"/>
                </a:lnTo>
                <a:lnTo>
                  <a:pt x="2198" y="6381"/>
                </a:lnTo>
                <a:lnTo>
                  <a:pt x="2274" y="6405"/>
                </a:lnTo>
                <a:lnTo>
                  <a:pt x="2349" y="6428"/>
                </a:lnTo>
                <a:lnTo>
                  <a:pt x="2426" y="6448"/>
                </a:lnTo>
                <a:lnTo>
                  <a:pt x="2503" y="6467"/>
                </a:lnTo>
                <a:lnTo>
                  <a:pt x="2581" y="6484"/>
                </a:lnTo>
                <a:lnTo>
                  <a:pt x="2660" y="6498"/>
                </a:lnTo>
                <a:lnTo>
                  <a:pt x="2739" y="6511"/>
                </a:lnTo>
                <a:lnTo>
                  <a:pt x="2819" y="6522"/>
                </a:lnTo>
                <a:lnTo>
                  <a:pt x="2900" y="6530"/>
                </a:lnTo>
                <a:lnTo>
                  <a:pt x="2982" y="6538"/>
                </a:lnTo>
                <a:lnTo>
                  <a:pt x="3063" y="6542"/>
                </a:lnTo>
                <a:lnTo>
                  <a:pt x="3146" y="6545"/>
                </a:lnTo>
                <a:lnTo>
                  <a:pt x="3228" y="6545"/>
                </a:lnTo>
                <a:lnTo>
                  <a:pt x="8237" y="6513"/>
                </a:lnTo>
                <a:lnTo>
                  <a:pt x="8241" y="6557"/>
                </a:lnTo>
                <a:lnTo>
                  <a:pt x="8243" y="6603"/>
                </a:lnTo>
                <a:lnTo>
                  <a:pt x="8245" y="6651"/>
                </a:lnTo>
                <a:lnTo>
                  <a:pt x="8245" y="6703"/>
                </a:lnTo>
                <a:lnTo>
                  <a:pt x="8245" y="6754"/>
                </a:lnTo>
                <a:lnTo>
                  <a:pt x="8243" y="6809"/>
                </a:lnTo>
                <a:lnTo>
                  <a:pt x="8240" y="6864"/>
                </a:lnTo>
                <a:lnTo>
                  <a:pt x="8234" y="6922"/>
                </a:lnTo>
                <a:lnTo>
                  <a:pt x="8226" y="6980"/>
                </a:lnTo>
                <a:lnTo>
                  <a:pt x="8218" y="7040"/>
                </a:lnTo>
                <a:lnTo>
                  <a:pt x="8206" y="7100"/>
                </a:lnTo>
                <a:lnTo>
                  <a:pt x="8193" y="7162"/>
                </a:lnTo>
                <a:lnTo>
                  <a:pt x="8176" y="7223"/>
                </a:lnTo>
                <a:lnTo>
                  <a:pt x="8157" y="7285"/>
                </a:lnTo>
                <a:lnTo>
                  <a:pt x="8135" y="7349"/>
                </a:lnTo>
                <a:lnTo>
                  <a:pt x="8110" y="7411"/>
                </a:lnTo>
                <a:lnTo>
                  <a:pt x="8097" y="7442"/>
                </a:lnTo>
                <a:lnTo>
                  <a:pt x="8083" y="7473"/>
                </a:lnTo>
                <a:lnTo>
                  <a:pt x="8067" y="7504"/>
                </a:lnTo>
                <a:lnTo>
                  <a:pt x="8052" y="7535"/>
                </a:lnTo>
                <a:lnTo>
                  <a:pt x="8035" y="7566"/>
                </a:lnTo>
                <a:lnTo>
                  <a:pt x="8017" y="7597"/>
                </a:lnTo>
                <a:lnTo>
                  <a:pt x="7999" y="7628"/>
                </a:lnTo>
                <a:lnTo>
                  <a:pt x="7979" y="7660"/>
                </a:lnTo>
                <a:lnTo>
                  <a:pt x="7958" y="7689"/>
                </a:lnTo>
                <a:lnTo>
                  <a:pt x="7938" y="7721"/>
                </a:lnTo>
                <a:lnTo>
                  <a:pt x="7915" y="7750"/>
                </a:lnTo>
                <a:lnTo>
                  <a:pt x="7891" y="7780"/>
                </a:lnTo>
                <a:lnTo>
                  <a:pt x="7868" y="7809"/>
                </a:lnTo>
                <a:lnTo>
                  <a:pt x="7842" y="7839"/>
                </a:lnTo>
                <a:lnTo>
                  <a:pt x="7816" y="7868"/>
                </a:lnTo>
                <a:lnTo>
                  <a:pt x="7789" y="7896"/>
                </a:lnTo>
                <a:lnTo>
                  <a:pt x="7760" y="7925"/>
                </a:lnTo>
                <a:lnTo>
                  <a:pt x="7730" y="7953"/>
                </a:lnTo>
                <a:lnTo>
                  <a:pt x="7699" y="7980"/>
                </a:lnTo>
                <a:lnTo>
                  <a:pt x="7668" y="8008"/>
                </a:lnTo>
                <a:lnTo>
                  <a:pt x="7634" y="8035"/>
                </a:lnTo>
                <a:lnTo>
                  <a:pt x="7600" y="8061"/>
                </a:lnTo>
                <a:lnTo>
                  <a:pt x="7564" y="8087"/>
                </a:lnTo>
                <a:lnTo>
                  <a:pt x="7528" y="8113"/>
                </a:lnTo>
                <a:lnTo>
                  <a:pt x="7490" y="8138"/>
                </a:lnTo>
                <a:lnTo>
                  <a:pt x="7450" y="8162"/>
                </a:lnTo>
                <a:lnTo>
                  <a:pt x="7409" y="8186"/>
                </a:lnTo>
                <a:lnTo>
                  <a:pt x="7368" y="8210"/>
                </a:lnTo>
                <a:lnTo>
                  <a:pt x="7325" y="8232"/>
                </a:lnTo>
                <a:lnTo>
                  <a:pt x="7280" y="8254"/>
                </a:lnTo>
                <a:lnTo>
                  <a:pt x="7235" y="8275"/>
                </a:lnTo>
                <a:lnTo>
                  <a:pt x="7187" y="8297"/>
                </a:lnTo>
                <a:lnTo>
                  <a:pt x="7210" y="8293"/>
                </a:lnTo>
                <a:lnTo>
                  <a:pt x="7271" y="8283"/>
                </a:lnTo>
                <a:lnTo>
                  <a:pt x="7315" y="8274"/>
                </a:lnTo>
                <a:lnTo>
                  <a:pt x="7368" y="8264"/>
                </a:lnTo>
                <a:lnTo>
                  <a:pt x="7427" y="8249"/>
                </a:lnTo>
                <a:lnTo>
                  <a:pt x="7493" y="8234"/>
                </a:lnTo>
                <a:lnTo>
                  <a:pt x="7566" y="8213"/>
                </a:lnTo>
                <a:lnTo>
                  <a:pt x="7644" y="8191"/>
                </a:lnTo>
                <a:lnTo>
                  <a:pt x="7726" y="8165"/>
                </a:lnTo>
                <a:lnTo>
                  <a:pt x="7813" y="8136"/>
                </a:lnTo>
                <a:lnTo>
                  <a:pt x="7903" y="8102"/>
                </a:lnTo>
                <a:lnTo>
                  <a:pt x="7949" y="8083"/>
                </a:lnTo>
                <a:lnTo>
                  <a:pt x="7996" y="8064"/>
                </a:lnTo>
                <a:lnTo>
                  <a:pt x="8043" y="8043"/>
                </a:lnTo>
                <a:lnTo>
                  <a:pt x="8090" y="8022"/>
                </a:lnTo>
                <a:lnTo>
                  <a:pt x="8139" y="8000"/>
                </a:lnTo>
                <a:lnTo>
                  <a:pt x="8187" y="7976"/>
                </a:lnTo>
                <a:lnTo>
                  <a:pt x="8235" y="7951"/>
                </a:lnTo>
                <a:lnTo>
                  <a:pt x="8284" y="7925"/>
                </a:lnTo>
                <a:lnTo>
                  <a:pt x="8333" y="7899"/>
                </a:lnTo>
                <a:lnTo>
                  <a:pt x="8381" y="7870"/>
                </a:lnTo>
                <a:lnTo>
                  <a:pt x="8430" y="7840"/>
                </a:lnTo>
                <a:lnTo>
                  <a:pt x="8478" y="7810"/>
                </a:lnTo>
                <a:lnTo>
                  <a:pt x="8525" y="7778"/>
                </a:lnTo>
                <a:lnTo>
                  <a:pt x="8572" y="7744"/>
                </a:lnTo>
                <a:lnTo>
                  <a:pt x="8620" y="7709"/>
                </a:lnTo>
                <a:lnTo>
                  <a:pt x="8666" y="7673"/>
                </a:lnTo>
                <a:lnTo>
                  <a:pt x="8712" y="7636"/>
                </a:lnTo>
                <a:lnTo>
                  <a:pt x="8756" y="7596"/>
                </a:lnTo>
                <a:lnTo>
                  <a:pt x="8800" y="7555"/>
                </a:lnTo>
                <a:lnTo>
                  <a:pt x="8845" y="7514"/>
                </a:lnTo>
                <a:lnTo>
                  <a:pt x="8887" y="7471"/>
                </a:lnTo>
                <a:lnTo>
                  <a:pt x="8928" y="7425"/>
                </a:lnTo>
                <a:lnTo>
                  <a:pt x="8968" y="7380"/>
                </a:lnTo>
                <a:lnTo>
                  <a:pt x="9007" y="7332"/>
                </a:lnTo>
                <a:lnTo>
                  <a:pt x="9044" y="7282"/>
                </a:lnTo>
                <a:lnTo>
                  <a:pt x="9081" y="7230"/>
                </a:lnTo>
                <a:lnTo>
                  <a:pt x="9116" y="7178"/>
                </a:lnTo>
                <a:lnTo>
                  <a:pt x="9150" y="7123"/>
                </a:lnTo>
                <a:lnTo>
                  <a:pt x="9181" y="7066"/>
                </a:lnTo>
                <a:lnTo>
                  <a:pt x="9211" y="7009"/>
                </a:lnTo>
                <a:lnTo>
                  <a:pt x="9239" y="6949"/>
                </a:lnTo>
                <a:lnTo>
                  <a:pt x="9266" y="6888"/>
                </a:lnTo>
                <a:lnTo>
                  <a:pt x="9290" y="6825"/>
                </a:lnTo>
                <a:lnTo>
                  <a:pt x="9311" y="6760"/>
                </a:lnTo>
                <a:lnTo>
                  <a:pt x="9331" y="6693"/>
                </a:lnTo>
                <a:lnTo>
                  <a:pt x="9349" y="6624"/>
                </a:lnTo>
                <a:lnTo>
                  <a:pt x="9365" y="6553"/>
                </a:lnTo>
                <a:lnTo>
                  <a:pt x="9378" y="6481"/>
                </a:lnTo>
                <a:lnTo>
                  <a:pt x="9453" y="6471"/>
                </a:lnTo>
                <a:lnTo>
                  <a:pt x="9526" y="6459"/>
                </a:lnTo>
                <a:lnTo>
                  <a:pt x="9599" y="6446"/>
                </a:lnTo>
                <a:lnTo>
                  <a:pt x="9672" y="6430"/>
                </a:lnTo>
                <a:lnTo>
                  <a:pt x="9744" y="6413"/>
                </a:lnTo>
                <a:lnTo>
                  <a:pt x="9816" y="6394"/>
                </a:lnTo>
                <a:lnTo>
                  <a:pt x="9886" y="6374"/>
                </a:lnTo>
                <a:lnTo>
                  <a:pt x="9957" y="6352"/>
                </a:lnTo>
                <a:lnTo>
                  <a:pt x="10026" y="6330"/>
                </a:lnTo>
                <a:lnTo>
                  <a:pt x="10095" y="6304"/>
                </a:lnTo>
                <a:lnTo>
                  <a:pt x="10163" y="6278"/>
                </a:lnTo>
                <a:lnTo>
                  <a:pt x="10230" y="6251"/>
                </a:lnTo>
                <a:lnTo>
                  <a:pt x="10297" y="6221"/>
                </a:lnTo>
                <a:lnTo>
                  <a:pt x="10362" y="6190"/>
                </a:lnTo>
                <a:lnTo>
                  <a:pt x="10427" y="6157"/>
                </a:lnTo>
                <a:lnTo>
                  <a:pt x="10490" y="6124"/>
                </a:lnTo>
                <a:lnTo>
                  <a:pt x="10554" y="6089"/>
                </a:lnTo>
                <a:lnTo>
                  <a:pt x="10616" y="6052"/>
                </a:lnTo>
                <a:lnTo>
                  <a:pt x="10677" y="6014"/>
                </a:lnTo>
                <a:lnTo>
                  <a:pt x="10738" y="5976"/>
                </a:lnTo>
                <a:lnTo>
                  <a:pt x="10798" y="5935"/>
                </a:lnTo>
                <a:lnTo>
                  <a:pt x="10856" y="5893"/>
                </a:lnTo>
                <a:lnTo>
                  <a:pt x="10914" y="5850"/>
                </a:lnTo>
                <a:lnTo>
                  <a:pt x="10970" y="5806"/>
                </a:lnTo>
                <a:lnTo>
                  <a:pt x="11026" y="5759"/>
                </a:lnTo>
                <a:lnTo>
                  <a:pt x="11080" y="5712"/>
                </a:lnTo>
                <a:lnTo>
                  <a:pt x="11134" y="5665"/>
                </a:lnTo>
                <a:lnTo>
                  <a:pt x="11186" y="5616"/>
                </a:lnTo>
                <a:lnTo>
                  <a:pt x="11238" y="5565"/>
                </a:lnTo>
                <a:lnTo>
                  <a:pt x="11288" y="5514"/>
                </a:lnTo>
                <a:lnTo>
                  <a:pt x="11337" y="5461"/>
                </a:lnTo>
                <a:lnTo>
                  <a:pt x="11385" y="5407"/>
                </a:lnTo>
                <a:lnTo>
                  <a:pt x="11432" y="5352"/>
                </a:lnTo>
                <a:lnTo>
                  <a:pt x="11477" y="5297"/>
                </a:lnTo>
                <a:lnTo>
                  <a:pt x="11521" y="5240"/>
                </a:lnTo>
                <a:lnTo>
                  <a:pt x="11564" y="5183"/>
                </a:lnTo>
                <a:lnTo>
                  <a:pt x="11606" y="5123"/>
                </a:lnTo>
                <a:lnTo>
                  <a:pt x="11647" y="5063"/>
                </a:lnTo>
                <a:lnTo>
                  <a:pt x="11686" y="5003"/>
                </a:lnTo>
                <a:lnTo>
                  <a:pt x="11723" y="4941"/>
                </a:lnTo>
                <a:lnTo>
                  <a:pt x="11761" y="4879"/>
                </a:lnTo>
                <a:lnTo>
                  <a:pt x="11795" y="4814"/>
                </a:lnTo>
                <a:lnTo>
                  <a:pt x="11830" y="4751"/>
                </a:lnTo>
                <a:lnTo>
                  <a:pt x="11862" y="4685"/>
                </a:lnTo>
                <a:lnTo>
                  <a:pt x="11893" y="4619"/>
                </a:lnTo>
                <a:lnTo>
                  <a:pt x="11923" y="4552"/>
                </a:lnTo>
                <a:lnTo>
                  <a:pt x="11951" y="4484"/>
                </a:lnTo>
                <a:lnTo>
                  <a:pt x="11978" y="4416"/>
                </a:lnTo>
                <a:lnTo>
                  <a:pt x="12003" y="4347"/>
                </a:lnTo>
                <a:lnTo>
                  <a:pt x="12027" y="4277"/>
                </a:lnTo>
                <a:lnTo>
                  <a:pt x="12049" y="4207"/>
                </a:lnTo>
                <a:lnTo>
                  <a:pt x="12069" y="4135"/>
                </a:lnTo>
                <a:lnTo>
                  <a:pt x="12088" y="4063"/>
                </a:lnTo>
                <a:lnTo>
                  <a:pt x="12106" y="3990"/>
                </a:lnTo>
                <a:lnTo>
                  <a:pt x="12122" y="3917"/>
                </a:lnTo>
                <a:lnTo>
                  <a:pt x="12136" y="3843"/>
                </a:lnTo>
                <a:lnTo>
                  <a:pt x="12148" y="3769"/>
                </a:lnTo>
                <a:lnTo>
                  <a:pt x="12159" y="3694"/>
                </a:lnTo>
                <a:lnTo>
                  <a:pt x="12168" y="3618"/>
                </a:lnTo>
                <a:lnTo>
                  <a:pt x="12176" y="3543"/>
                </a:lnTo>
                <a:lnTo>
                  <a:pt x="12182" y="3466"/>
                </a:lnTo>
                <a:lnTo>
                  <a:pt x="12185" y="3389"/>
                </a:lnTo>
                <a:lnTo>
                  <a:pt x="12188" y="3311"/>
                </a:lnTo>
                <a:lnTo>
                  <a:pt x="12189" y="3233"/>
                </a:lnTo>
                <a:close/>
              </a:path>
            </a:pathLst>
          </a:custGeom>
          <a:solidFill>
            <a:srgbClr val="849FBA"/>
          </a:solidFill>
          <a:ln>
            <a:noFill/>
          </a:ln>
        </p:spPr>
        <p:txBody>
          <a:bodyPr bIns="288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Calibri" panose="020F0502020204030204" charset="0"/>
              <a:ea typeface="宋体" panose="02010600030101010101" pitchFamily="2" charset="-122"/>
              <a:cs typeface="+mn-cs"/>
            </a:endParaRPr>
          </a:p>
        </p:txBody>
      </p:sp>
      <p:sp>
        <p:nvSpPr>
          <p:cNvPr id="9" name="文本框 8"/>
          <p:cNvSpPr txBox="1"/>
          <p:nvPr/>
        </p:nvSpPr>
        <p:spPr>
          <a:xfrm flipH="1">
            <a:off x="6861175" y="2166620"/>
            <a:ext cx="2029460" cy="460375"/>
          </a:xfrm>
          <a:prstGeom prst="rect">
            <a:avLst/>
          </a:prstGeom>
          <a:noFill/>
          <a:ln w="9525">
            <a:noFill/>
            <a:miter/>
          </a:ln>
          <a:effectLst>
            <a:outerShdw sx="999" sy="999" algn="ctr" rotWithShape="0">
              <a:srgbClr val="000000"/>
            </a:outerShdw>
          </a:effectLst>
        </p:spPr>
        <p:txBody>
          <a:bodyPr wrap="square" anchor="t">
            <a:spAutoFit/>
          </a:bodyPr>
          <a:lstStyle/>
          <a:p>
            <a:pPr marR="0" indent="0" defTabSz="914400" fontAlgn="auto">
              <a:lnSpc>
                <a:spcPct val="100000"/>
              </a:lnSpc>
              <a:spcBef>
                <a:spcPts val="0"/>
              </a:spcBef>
              <a:spcAft>
                <a:spcPts val="0"/>
              </a:spcAft>
              <a:buClrTx/>
              <a:buSzTx/>
              <a:buFontTx/>
              <a:buNone/>
              <a:defRPr/>
            </a:pPr>
            <a:r>
              <a:rPr lang="zh-CN" altLang="en-US" sz="2400" noProof="0">
                <a:solidFill>
                  <a:prstClr val="black">
                    <a:lumMod val="85000"/>
                    <a:lumOff val="15000"/>
                  </a:prstClr>
                </a:solidFill>
                <a:latin typeface="微软雅黑 Light" panose="020B0502040204020203" pitchFamily="34" charset="-122"/>
                <a:ea typeface="微软雅黑 Light" panose="020B0502040204020203" pitchFamily="34" charset="-122"/>
                <a:sym typeface="Arial" panose="020B0604020202020204" pitchFamily="34" charset="0"/>
              </a:rPr>
              <a:t>搜索树的查看</a:t>
            </a:r>
            <a:endParaRPr kumimoji="0" lang="zh-CN" altLang="en-US" sz="24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30" name="椭圆 29"/>
          <p:cNvSpPr/>
          <p:nvPr/>
        </p:nvSpPr>
        <p:spPr>
          <a:xfrm>
            <a:off x="6224685" y="2096493"/>
            <a:ext cx="628292" cy="6282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3" name="刷子"/>
          <p:cNvSpPr/>
          <p:nvPr/>
        </p:nvSpPr>
        <p:spPr bwMode="auto">
          <a:xfrm>
            <a:off x="6429373" y="2207351"/>
            <a:ext cx="253365" cy="484021"/>
          </a:xfrm>
          <a:custGeom>
            <a:avLst/>
            <a:gdLst>
              <a:gd name="T0" fmla="*/ 154076 w 3152"/>
              <a:gd name="T1" fmla="*/ 633067 h 5585"/>
              <a:gd name="T2" fmla="*/ 8522 w 3152"/>
              <a:gd name="T3" fmla="*/ 1021912 h 5585"/>
              <a:gd name="T4" fmla="*/ 10226 w 3152"/>
              <a:gd name="T5" fmla="*/ 1040331 h 5585"/>
              <a:gd name="T6" fmla="*/ 13976 w 3152"/>
              <a:gd name="T7" fmla="*/ 1058068 h 5585"/>
              <a:gd name="T8" fmla="*/ 20793 w 3152"/>
              <a:gd name="T9" fmla="*/ 1074440 h 5585"/>
              <a:gd name="T10" fmla="*/ 28974 w 3152"/>
              <a:gd name="T11" fmla="*/ 1089449 h 5585"/>
              <a:gd name="T12" fmla="*/ 39882 w 3152"/>
              <a:gd name="T13" fmla="*/ 1103092 h 5585"/>
              <a:gd name="T14" fmla="*/ 52495 w 3152"/>
              <a:gd name="T15" fmla="*/ 1114689 h 5585"/>
              <a:gd name="T16" fmla="*/ 66812 w 3152"/>
              <a:gd name="T17" fmla="*/ 1124922 h 5585"/>
              <a:gd name="T18" fmla="*/ 82151 w 3152"/>
              <a:gd name="T19" fmla="*/ 1132767 h 5585"/>
              <a:gd name="T20" fmla="*/ 98854 w 3152"/>
              <a:gd name="T21" fmla="*/ 1138566 h 5585"/>
              <a:gd name="T22" fmla="*/ 116920 w 3152"/>
              <a:gd name="T23" fmla="*/ 1141977 h 5585"/>
              <a:gd name="T24" fmla="*/ 439048 w 3152"/>
              <a:gd name="T25" fmla="*/ 1142318 h 5585"/>
              <a:gd name="T26" fmla="*/ 430185 w 3152"/>
              <a:gd name="T27" fmla="*/ 1198598 h 5585"/>
              <a:gd name="T28" fmla="*/ 418936 w 3152"/>
              <a:gd name="T29" fmla="*/ 1285918 h 5585"/>
              <a:gd name="T30" fmla="*/ 409733 w 3152"/>
              <a:gd name="T31" fmla="*/ 1374943 h 5585"/>
              <a:gd name="T32" fmla="*/ 402915 w 3152"/>
              <a:gd name="T33" fmla="*/ 1462603 h 5585"/>
              <a:gd name="T34" fmla="*/ 399847 w 3152"/>
              <a:gd name="T35" fmla="*/ 1545489 h 5585"/>
              <a:gd name="T36" fmla="*/ 398824 w 3152"/>
              <a:gd name="T37" fmla="*/ 1596994 h 5585"/>
              <a:gd name="T38" fmla="*/ 400529 w 3152"/>
              <a:gd name="T39" fmla="*/ 1665553 h 5585"/>
              <a:gd name="T40" fmla="*/ 405301 w 3152"/>
              <a:gd name="T41" fmla="*/ 1723198 h 5585"/>
              <a:gd name="T42" fmla="*/ 412800 w 3152"/>
              <a:gd name="T43" fmla="*/ 1771292 h 5585"/>
              <a:gd name="T44" fmla="*/ 422686 w 3152"/>
              <a:gd name="T45" fmla="*/ 1810517 h 5585"/>
              <a:gd name="T46" fmla="*/ 434957 w 3152"/>
              <a:gd name="T47" fmla="*/ 1841557 h 5585"/>
              <a:gd name="T48" fmla="*/ 449274 w 3152"/>
              <a:gd name="T49" fmla="*/ 1864751 h 5585"/>
              <a:gd name="T50" fmla="*/ 465636 w 3152"/>
              <a:gd name="T51" fmla="*/ 1882488 h 5585"/>
              <a:gd name="T52" fmla="*/ 483362 w 3152"/>
              <a:gd name="T53" fmla="*/ 1894085 h 5585"/>
              <a:gd name="T54" fmla="*/ 502451 w 3152"/>
              <a:gd name="T55" fmla="*/ 1901248 h 5585"/>
              <a:gd name="T56" fmla="*/ 522903 w 3152"/>
              <a:gd name="T57" fmla="*/ 1904659 h 5585"/>
              <a:gd name="T58" fmla="*/ 537220 w 3152"/>
              <a:gd name="T59" fmla="*/ 1905000 h 5585"/>
              <a:gd name="T60" fmla="*/ 558013 w 3152"/>
              <a:gd name="T61" fmla="*/ 1903636 h 5585"/>
              <a:gd name="T62" fmla="*/ 578125 w 3152"/>
              <a:gd name="T63" fmla="*/ 1899201 h 5585"/>
              <a:gd name="T64" fmla="*/ 596873 w 3152"/>
              <a:gd name="T65" fmla="*/ 1890674 h 5585"/>
              <a:gd name="T66" fmla="*/ 614599 w 3152"/>
              <a:gd name="T67" fmla="*/ 1877030 h 5585"/>
              <a:gd name="T68" fmla="*/ 629938 w 3152"/>
              <a:gd name="T69" fmla="*/ 1857929 h 5585"/>
              <a:gd name="T70" fmla="*/ 643573 w 3152"/>
              <a:gd name="T71" fmla="*/ 1832006 h 5585"/>
              <a:gd name="T72" fmla="*/ 655504 w 3152"/>
              <a:gd name="T73" fmla="*/ 1798579 h 5585"/>
              <a:gd name="T74" fmla="*/ 664707 w 3152"/>
              <a:gd name="T75" fmla="*/ 1756284 h 5585"/>
              <a:gd name="T76" fmla="*/ 670843 w 3152"/>
              <a:gd name="T77" fmla="*/ 1705120 h 5585"/>
              <a:gd name="T78" fmla="*/ 674593 w 3152"/>
              <a:gd name="T79" fmla="*/ 1643723 h 5585"/>
              <a:gd name="T80" fmla="*/ 675616 w 3152"/>
              <a:gd name="T81" fmla="*/ 1596994 h 5585"/>
              <a:gd name="T82" fmla="*/ 673911 w 3152"/>
              <a:gd name="T83" fmla="*/ 1518884 h 5585"/>
              <a:gd name="T84" fmla="*/ 669139 w 3152"/>
              <a:gd name="T85" fmla="*/ 1433952 h 5585"/>
              <a:gd name="T86" fmla="*/ 661640 w 3152"/>
              <a:gd name="T87" fmla="*/ 1345268 h 5585"/>
              <a:gd name="T88" fmla="*/ 652095 w 3152"/>
              <a:gd name="T89" fmla="*/ 1256243 h 5585"/>
              <a:gd name="T90" fmla="*/ 639824 w 3152"/>
              <a:gd name="T91" fmla="*/ 1169946 h 5585"/>
              <a:gd name="T92" fmla="*/ 945248 w 3152"/>
              <a:gd name="T93" fmla="*/ 1142318 h 5585"/>
              <a:gd name="T94" fmla="*/ 963655 w 3152"/>
              <a:gd name="T95" fmla="*/ 1141295 h 5585"/>
              <a:gd name="T96" fmla="*/ 981040 w 3152"/>
              <a:gd name="T97" fmla="*/ 1136860 h 5585"/>
              <a:gd name="T98" fmla="*/ 997743 w 3152"/>
              <a:gd name="T99" fmla="*/ 1130721 h 5585"/>
              <a:gd name="T100" fmla="*/ 1012742 w 3152"/>
              <a:gd name="T101" fmla="*/ 1121852 h 5585"/>
              <a:gd name="T102" fmla="*/ 1026036 w 3152"/>
              <a:gd name="T103" fmla="*/ 1110937 h 5585"/>
              <a:gd name="T104" fmla="*/ 1038307 w 3152"/>
              <a:gd name="T105" fmla="*/ 1098658 h 5585"/>
              <a:gd name="T106" fmla="*/ 1048193 w 3152"/>
              <a:gd name="T107" fmla="*/ 1084332 h 5585"/>
              <a:gd name="T108" fmla="*/ 1056033 w 3152"/>
              <a:gd name="T109" fmla="*/ 1068983 h 5585"/>
              <a:gd name="T110" fmla="*/ 1061487 w 3152"/>
              <a:gd name="T111" fmla="*/ 1052269 h 5585"/>
              <a:gd name="T112" fmla="*/ 1064895 w 3152"/>
              <a:gd name="T113" fmla="*/ 1034533 h 5585"/>
              <a:gd name="T114" fmla="*/ 1065236 w 3152"/>
              <a:gd name="T115" fmla="*/ 633067 h 55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152" h="5585">
                <a:moveTo>
                  <a:pt x="3152" y="0"/>
                </a:moveTo>
                <a:lnTo>
                  <a:pt x="0" y="0"/>
                </a:lnTo>
                <a:lnTo>
                  <a:pt x="452" y="1856"/>
                </a:lnTo>
                <a:lnTo>
                  <a:pt x="25" y="1856"/>
                </a:lnTo>
                <a:lnTo>
                  <a:pt x="25" y="2996"/>
                </a:lnTo>
                <a:lnTo>
                  <a:pt x="26" y="3015"/>
                </a:lnTo>
                <a:lnTo>
                  <a:pt x="28" y="3033"/>
                </a:lnTo>
                <a:lnTo>
                  <a:pt x="30" y="3050"/>
                </a:lnTo>
                <a:lnTo>
                  <a:pt x="33" y="3067"/>
                </a:lnTo>
                <a:lnTo>
                  <a:pt x="36" y="3085"/>
                </a:lnTo>
                <a:lnTo>
                  <a:pt x="41" y="3102"/>
                </a:lnTo>
                <a:lnTo>
                  <a:pt x="47" y="3118"/>
                </a:lnTo>
                <a:lnTo>
                  <a:pt x="53" y="3134"/>
                </a:lnTo>
                <a:lnTo>
                  <a:pt x="61" y="3150"/>
                </a:lnTo>
                <a:lnTo>
                  <a:pt x="68" y="3164"/>
                </a:lnTo>
                <a:lnTo>
                  <a:pt x="77" y="3179"/>
                </a:lnTo>
                <a:lnTo>
                  <a:pt x="85" y="3194"/>
                </a:lnTo>
                <a:lnTo>
                  <a:pt x="95" y="3207"/>
                </a:lnTo>
                <a:lnTo>
                  <a:pt x="106" y="3221"/>
                </a:lnTo>
                <a:lnTo>
                  <a:pt x="117" y="3234"/>
                </a:lnTo>
                <a:lnTo>
                  <a:pt x="129" y="3246"/>
                </a:lnTo>
                <a:lnTo>
                  <a:pt x="142" y="3257"/>
                </a:lnTo>
                <a:lnTo>
                  <a:pt x="154" y="3268"/>
                </a:lnTo>
                <a:lnTo>
                  <a:pt x="167" y="3279"/>
                </a:lnTo>
                <a:lnTo>
                  <a:pt x="181" y="3289"/>
                </a:lnTo>
                <a:lnTo>
                  <a:pt x="196" y="3298"/>
                </a:lnTo>
                <a:lnTo>
                  <a:pt x="210" y="3306"/>
                </a:lnTo>
                <a:lnTo>
                  <a:pt x="225" y="3315"/>
                </a:lnTo>
                <a:lnTo>
                  <a:pt x="241" y="3321"/>
                </a:lnTo>
                <a:lnTo>
                  <a:pt x="257" y="3328"/>
                </a:lnTo>
                <a:lnTo>
                  <a:pt x="273" y="3333"/>
                </a:lnTo>
                <a:lnTo>
                  <a:pt x="290" y="3338"/>
                </a:lnTo>
                <a:lnTo>
                  <a:pt x="307" y="3342"/>
                </a:lnTo>
                <a:lnTo>
                  <a:pt x="324" y="3346"/>
                </a:lnTo>
                <a:lnTo>
                  <a:pt x="343" y="3348"/>
                </a:lnTo>
                <a:lnTo>
                  <a:pt x="360" y="3349"/>
                </a:lnTo>
                <a:lnTo>
                  <a:pt x="378" y="3349"/>
                </a:lnTo>
                <a:lnTo>
                  <a:pt x="1288" y="3349"/>
                </a:lnTo>
                <a:lnTo>
                  <a:pt x="1274" y="3430"/>
                </a:lnTo>
                <a:lnTo>
                  <a:pt x="1262" y="3514"/>
                </a:lnTo>
                <a:lnTo>
                  <a:pt x="1250" y="3598"/>
                </a:lnTo>
                <a:lnTo>
                  <a:pt x="1239" y="3683"/>
                </a:lnTo>
                <a:lnTo>
                  <a:pt x="1229" y="3770"/>
                </a:lnTo>
                <a:lnTo>
                  <a:pt x="1219" y="3857"/>
                </a:lnTo>
                <a:lnTo>
                  <a:pt x="1209" y="3944"/>
                </a:lnTo>
                <a:lnTo>
                  <a:pt x="1202" y="4031"/>
                </a:lnTo>
                <a:lnTo>
                  <a:pt x="1195" y="4118"/>
                </a:lnTo>
                <a:lnTo>
                  <a:pt x="1189" y="4204"/>
                </a:lnTo>
                <a:lnTo>
                  <a:pt x="1182" y="4288"/>
                </a:lnTo>
                <a:lnTo>
                  <a:pt x="1179" y="4372"/>
                </a:lnTo>
                <a:lnTo>
                  <a:pt x="1175" y="4453"/>
                </a:lnTo>
                <a:lnTo>
                  <a:pt x="1173" y="4531"/>
                </a:lnTo>
                <a:lnTo>
                  <a:pt x="1171" y="4608"/>
                </a:lnTo>
                <a:lnTo>
                  <a:pt x="1170" y="4682"/>
                </a:lnTo>
                <a:lnTo>
                  <a:pt x="1171" y="4753"/>
                </a:lnTo>
                <a:lnTo>
                  <a:pt x="1173" y="4819"/>
                </a:lnTo>
                <a:lnTo>
                  <a:pt x="1175" y="4883"/>
                </a:lnTo>
                <a:lnTo>
                  <a:pt x="1179" y="4943"/>
                </a:lnTo>
                <a:lnTo>
                  <a:pt x="1184" y="4999"/>
                </a:lnTo>
                <a:lnTo>
                  <a:pt x="1189" y="5052"/>
                </a:lnTo>
                <a:lnTo>
                  <a:pt x="1195" y="5102"/>
                </a:lnTo>
                <a:lnTo>
                  <a:pt x="1202" y="5149"/>
                </a:lnTo>
                <a:lnTo>
                  <a:pt x="1211" y="5193"/>
                </a:lnTo>
                <a:lnTo>
                  <a:pt x="1219" y="5235"/>
                </a:lnTo>
                <a:lnTo>
                  <a:pt x="1229" y="5273"/>
                </a:lnTo>
                <a:lnTo>
                  <a:pt x="1240" y="5308"/>
                </a:lnTo>
                <a:lnTo>
                  <a:pt x="1251" y="5340"/>
                </a:lnTo>
                <a:lnTo>
                  <a:pt x="1263" y="5371"/>
                </a:lnTo>
                <a:lnTo>
                  <a:pt x="1276" y="5399"/>
                </a:lnTo>
                <a:lnTo>
                  <a:pt x="1289" y="5423"/>
                </a:lnTo>
                <a:lnTo>
                  <a:pt x="1304" y="5447"/>
                </a:lnTo>
                <a:lnTo>
                  <a:pt x="1318" y="5467"/>
                </a:lnTo>
                <a:lnTo>
                  <a:pt x="1333" y="5487"/>
                </a:lnTo>
                <a:lnTo>
                  <a:pt x="1349" y="5503"/>
                </a:lnTo>
                <a:lnTo>
                  <a:pt x="1366" y="5519"/>
                </a:lnTo>
                <a:lnTo>
                  <a:pt x="1382" y="5531"/>
                </a:lnTo>
                <a:lnTo>
                  <a:pt x="1401" y="5543"/>
                </a:lnTo>
                <a:lnTo>
                  <a:pt x="1418" y="5553"/>
                </a:lnTo>
                <a:lnTo>
                  <a:pt x="1436" y="5562"/>
                </a:lnTo>
                <a:lnTo>
                  <a:pt x="1456" y="5568"/>
                </a:lnTo>
                <a:lnTo>
                  <a:pt x="1474" y="5574"/>
                </a:lnTo>
                <a:lnTo>
                  <a:pt x="1494" y="5578"/>
                </a:lnTo>
                <a:lnTo>
                  <a:pt x="1515" y="5581"/>
                </a:lnTo>
                <a:lnTo>
                  <a:pt x="1534" y="5584"/>
                </a:lnTo>
                <a:lnTo>
                  <a:pt x="1555" y="5585"/>
                </a:lnTo>
                <a:lnTo>
                  <a:pt x="1576" y="5585"/>
                </a:lnTo>
                <a:lnTo>
                  <a:pt x="1597" y="5585"/>
                </a:lnTo>
                <a:lnTo>
                  <a:pt x="1618" y="5584"/>
                </a:lnTo>
                <a:lnTo>
                  <a:pt x="1637" y="5581"/>
                </a:lnTo>
                <a:lnTo>
                  <a:pt x="1658" y="5578"/>
                </a:lnTo>
                <a:lnTo>
                  <a:pt x="1678" y="5574"/>
                </a:lnTo>
                <a:lnTo>
                  <a:pt x="1696" y="5568"/>
                </a:lnTo>
                <a:lnTo>
                  <a:pt x="1716" y="5562"/>
                </a:lnTo>
                <a:lnTo>
                  <a:pt x="1734" y="5553"/>
                </a:lnTo>
                <a:lnTo>
                  <a:pt x="1751" y="5543"/>
                </a:lnTo>
                <a:lnTo>
                  <a:pt x="1770" y="5531"/>
                </a:lnTo>
                <a:lnTo>
                  <a:pt x="1787" y="5519"/>
                </a:lnTo>
                <a:lnTo>
                  <a:pt x="1803" y="5503"/>
                </a:lnTo>
                <a:lnTo>
                  <a:pt x="1819" y="5487"/>
                </a:lnTo>
                <a:lnTo>
                  <a:pt x="1833" y="5467"/>
                </a:lnTo>
                <a:lnTo>
                  <a:pt x="1848" y="5447"/>
                </a:lnTo>
                <a:lnTo>
                  <a:pt x="1863" y="5423"/>
                </a:lnTo>
                <a:lnTo>
                  <a:pt x="1876" y="5399"/>
                </a:lnTo>
                <a:lnTo>
                  <a:pt x="1888" y="5371"/>
                </a:lnTo>
                <a:lnTo>
                  <a:pt x="1901" y="5340"/>
                </a:lnTo>
                <a:lnTo>
                  <a:pt x="1912" y="5308"/>
                </a:lnTo>
                <a:lnTo>
                  <a:pt x="1923" y="5273"/>
                </a:lnTo>
                <a:lnTo>
                  <a:pt x="1933" y="5235"/>
                </a:lnTo>
                <a:lnTo>
                  <a:pt x="1941" y="5193"/>
                </a:lnTo>
                <a:lnTo>
                  <a:pt x="1950" y="5149"/>
                </a:lnTo>
                <a:lnTo>
                  <a:pt x="1957" y="5102"/>
                </a:lnTo>
                <a:lnTo>
                  <a:pt x="1963" y="5052"/>
                </a:lnTo>
                <a:lnTo>
                  <a:pt x="1968" y="4999"/>
                </a:lnTo>
                <a:lnTo>
                  <a:pt x="1973" y="4943"/>
                </a:lnTo>
                <a:lnTo>
                  <a:pt x="1977" y="4883"/>
                </a:lnTo>
                <a:lnTo>
                  <a:pt x="1979" y="4819"/>
                </a:lnTo>
                <a:lnTo>
                  <a:pt x="1980" y="4753"/>
                </a:lnTo>
                <a:lnTo>
                  <a:pt x="1982" y="4682"/>
                </a:lnTo>
                <a:lnTo>
                  <a:pt x="1980" y="4608"/>
                </a:lnTo>
                <a:lnTo>
                  <a:pt x="1979" y="4531"/>
                </a:lnTo>
                <a:lnTo>
                  <a:pt x="1977" y="4453"/>
                </a:lnTo>
                <a:lnTo>
                  <a:pt x="1973" y="4372"/>
                </a:lnTo>
                <a:lnTo>
                  <a:pt x="1968" y="4288"/>
                </a:lnTo>
                <a:lnTo>
                  <a:pt x="1963" y="4204"/>
                </a:lnTo>
                <a:lnTo>
                  <a:pt x="1957" y="4118"/>
                </a:lnTo>
                <a:lnTo>
                  <a:pt x="1950" y="4031"/>
                </a:lnTo>
                <a:lnTo>
                  <a:pt x="1941" y="3944"/>
                </a:lnTo>
                <a:lnTo>
                  <a:pt x="1933" y="3857"/>
                </a:lnTo>
                <a:lnTo>
                  <a:pt x="1923" y="3770"/>
                </a:lnTo>
                <a:lnTo>
                  <a:pt x="1913" y="3683"/>
                </a:lnTo>
                <a:lnTo>
                  <a:pt x="1902" y="3598"/>
                </a:lnTo>
                <a:lnTo>
                  <a:pt x="1890" y="3514"/>
                </a:lnTo>
                <a:lnTo>
                  <a:pt x="1877" y="3430"/>
                </a:lnTo>
                <a:lnTo>
                  <a:pt x="1864" y="3349"/>
                </a:lnTo>
                <a:lnTo>
                  <a:pt x="2773" y="3349"/>
                </a:lnTo>
                <a:lnTo>
                  <a:pt x="2792" y="3349"/>
                </a:lnTo>
                <a:lnTo>
                  <a:pt x="2809" y="3348"/>
                </a:lnTo>
                <a:lnTo>
                  <a:pt x="2827" y="3346"/>
                </a:lnTo>
                <a:lnTo>
                  <a:pt x="2845" y="3342"/>
                </a:lnTo>
                <a:lnTo>
                  <a:pt x="2862" y="3338"/>
                </a:lnTo>
                <a:lnTo>
                  <a:pt x="2878" y="3333"/>
                </a:lnTo>
                <a:lnTo>
                  <a:pt x="2895" y="3328"/>
                </a:lnTo>
                <a:lnTo>
                  <a:pt x="2911" y="3321"/>
                </a:lnTo>
                <a:lnTo>
                  <a:pt x="2927" y="3315"/>
                </a:lnTo>
                <a:lnTo>
                  <a:pt x="2941" y="3306"/>
                </a:lnTo>
                <a:lnTo>
                  <a:pt x="2956" y="3298"/>
                </a:lnTo>
                <a:lnTo>
                  <a:pt x="2971" y="3289"/>
                </a:lnTo>
                <a:lnTo>
                  <a:pt x="2984" y="3279"/>
                </a:lnTo>
                <a:lnTo>
                  <a:pt x="2998" y="3268"/>
                </a:lnTo>
                <a:lnTo>
                  <a:pt x="3010" y="3257"/>
                </a:lnTo>
                <a:lnTo>
                  <a:pt x="3022" y="3246"/>
                </a:lnTo>
                <a:lnTo>
                  <a:pt x="3035" y="3234"/>
                </a:lnTo>
                <a:lnTo>
                  <a:pt x="3046" y="3221"/>
                </a:lnTo>
                <a:lnTo>
                  <a:pt x="3055" y="3207"/>
                </a:lnTo>
                <a:lnTo>
                  <a:pt x="3065" y="3194"/>
                </a:lnTo>
                <a:lnTo>
                  <a:pt x="3075" y="3179"/>
                </a:lnTo>
                <a:lnTo>
                  <a:pt x="3084" y="3164"/>
                </a:lnTo>
                <a:lnTo>
                  <a:pt x="3091" y="3150"/>
                </a:lnTo>
                <a:lnTo>
                  <a:pt x="3098" y="3134"/>
                </a:lnTo>
                <a:lnTo>
                  <a:pt x="3104" y="3118"/>
                </a:lnTo>
                <a:lnTo>
                  <a:pt x="3111" y="3102"/>
                </a:lnTo>
                <a:lnTo>
                  <a:pt x="3114" y="3085"/>
                </a:lnTo>
                <a:lnTo>
                  <a:pt x="3119" y="3067"/>
                </a:lnTo>
                <a:lnTo>
                  <a:pt x="3122" y="3050"/>
                </a:lnTo>
                <a:lnTo>
                  <a:pt x="3124" y="3033"/>
                </a:lnTo>
                <a:lnTo>
                  <a:pt x="3125" y="3015"/>
                </a:lnTo>
                <a:lnTo>
                  <a:pt x="3125" y="2996"/>
                </a:lnTo>
                <a:lnTo>
                  <a:pt x="3125" y="1856"/>
                </a:lnTo>
                <a:lnTo>
                  <a:pt x="2700" y="1856"/>
                </a:lnTo>
                <a:lnTo>
                  <a:pt x="3152" y="0"/>
                </a:lnTo>
                <a:close/>
              </a:path>
            </a:pathLst>
          </a:custGeom>
          <a:solidFill>
            <a:srgbClr val="849FBA"/>
          </a:solidFill>
          <a:ln>
            <a:noFill/>
          </a:ln>
        </p:spPr>
        <p:txBody>
          <a:bodyPr bIns="216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Calibri" panose="020F0502020204030204" charset="0"/>
              <a:ea typeface="宋体" panose="02010600030101010101" pitchFamily="2" charset="-122"/>
              <a:cs typeface="+mn-cs"/>
            </a:endParaRPr>
          </a:p>
        </p:txBody>
      </p:sp>
      <p:sp>
        <p:nvSpPr>
          <p:cNvPr id="10" name="对话框"/>
          <p:cNvSpPr/>
          <p:nvPr/>
        </p:nvSpPr>
        <p:spPr bwMode="auto">
          <a:xfrm flipH="1">
            <a:off x="6429375" y="4338320"/>
            <a:ext cx="2989580" cy="1178560"/>
          </a:xfrm>
          <a:custGeom>
            <a:avLst/>
            <a:gdLst>
              <a:gd name="T0" fmla="*/ 2147483646 w 12189"/>
              <a:gd name="T1" fmla="*/ 2147483646 h 8297"/>
              <a:gd name="T2" fmla="*/ 2147483646 w 12189"/>
              <a:gd name="T3" fmla="*/ 2147483646 h 8297"/>
              <a:gd name="T4" fmla="*/ 2147483646 w 12189"/>
              <a:gd name="T5" fmla="*/ 2147483646 h 8297"/>
              <a:gd name="T6" fmla="*/ 2147483646 w 12189"/>
              <a:gd name="T7" fmla="*/ 2147483646 h 8297"/>
              <a:gd name="T8" fmla="*/ 2147483646 w 12189"/>
              <a:gd name="T9" fmla="*/ 2147483646 h 8297"/>
              <a:gd name="T10" fmla="*/ 2147483646 w 12189"/>
              <a:gd name="T11" fmla="*/ 2147483646 h 8297"/>
              <a:gd name="T12" fmla="*/ 2147483646 w 12189"/>
              <a:gd name="T13" fmla="*/ 2147483646 h 8297"/>
              <a:gd name="T14" fmla="*/ 2147483646 w 12189"/>
              <a:gd name="T15" fmla="*/ 2147483646 h 8297"/>
              <a:gd name="T16" fmla="*/ 2147483646 w 12189"/>
              <a:gd name="T17" fmla="*/ 2147483646 h 8297"/>
              <a:gd name="T18" fmla="*/ 2147483646 w 12189"/>
              <a:gd name="T19" fmla="*/ 2147483646 h 8297"/>
              <a:gd name="T20" fmla="*/ 2147483646 w 12189"/>
              <a:gd name="T21" fmla="*/ 0 h 8297"/>
              <a:gd name="T22" fmla="*/ 2147483646 w 12189"/>
              <a:gd name="T23" fmla="*/ 2147483646 h 8297"/>
              <a:gd name="T24" fmla="*/ 2147483646 w 12189"/>
              <a:gd name="T25" fmla="*/ 2147483646 h 8297"/>
              <a:gd name="T26" fmla="*/ 2147483646 w 12189"/>
              <a:gd name="T27" fmla="*/ 2147483646 h 8297"/>
              <a:gd name="T28" fmla="*/ 2147483646 w 12189"/>
              <a:gd name="T29" fmla="*/ 2147483646 h 8297"/>
              <a:gd name="T30" fmla="*/ 2147483646 w 12189"/>
              <a:gd name="T31" fmla="*/ 2147483646 h 8297"/>
              <a:gd name="T32" fmla="*/ 2147483646 w 12189"/>
              <a:gd name="T33" fmla="*/ 2147483646 h 8297"/>
              <a:gd name="T34" fmla="*/ 2147483646 w 12189"/>
              <a:gd name="T35" fmla="*/ 2147483646 h 8297"/>
              <a:gd name="T36" fmla="*/ 2147483646 w 12189"/>
              <a:gd name="T37" fmla="*/ 2147483646 h 8297"/>
              <a:gd name="T38" fmla="*/ 2147483646 w 12189"/>
              <a:gd name="T39" fmla="*/ 2147483646 h 8297"/>
              <a:gd name="T40" fmla="*/ 2147483646 w 12189"/>
              <a:gd name="T41" fmla="*/ 2147483646 h 8297"/>
              <a:gd name="T42" fmla="*/ 0 w 12189"/>
              <a:gd name="T43" fmla="*/ 2147483646 h 8297"/>
              <a:gd name="T44" fmla="*/ 2147483646 w 12189"/>
              <a:gd name="T45" fmla="*/ 2147483646 h 8297"/>
              <a:gd name="T46" fmla="*/ 2147483646 w 12189"/>
              <a:gd name="T47" fmla="*/ 2147483646 h 8297"/>
              <a:gd name="T48" fmla="*/ 2147483646 w 12189"/>
              <a:gd name="T49" fmla="*/ 2147483646 h 8297"/>
              <a:gd name="T50" fmla="*/ 2147483646 w 12189"/>
              <a:gd name="T51" fmla="*/ 2147483646 h 8297"/>
              <a:gd name="T52" fmla="*/ 2147483646 w 12189"/>
              <a:gd name="T53" fmla="*/ 2147483646 h 8297"/>
              <a:gd name="T54" fmla="*/ 2147483646 w 12189"/>
              <a:gd name="T55" fmla="*/ 2147483646 h 8297"/>
              <a:gd name="T56" fmla="*/ 2147483646 w 12189"/>
              <a:gd name="T57" fmla="*/ 2147483646 h 8297"/>
              <a:gd name="T58" fmla="*/ 2147483646 w 12189"/>
              <a:gd name="T59" fmla="*/ 2147483646 h 8297"/>
              <a:gd name="T60" fmla="*/ 2147483646 w 12189"/>
              <a:gd name="T61" fmla="*/ 2147483646 h 8297"/>
              <a:gd name="T62" fmla="*/ 2147483646 w 12189"/>
              <a:gd name="T63" fmla="*/ 2147483646 h 8297"/>
              <a:gd name="T64" fmla="*/ 2147483646 w 12189"/>
              <a:gd name="T65" fmla="*/ 2147483646 h 8297"/>
              <a:gd name="T66" fmla="*/ 2147483646 w 12189"/>
              <a:gd name="T67" fmla="*/ 2147483646 h 8297"/>
              <a:gd name="T68" fmla="*/ 2147483646 w 12189"/>
              <a:gd name="T69" fmla="*/ 2147483646 h 8297"/>
              <a:gd name="T70" fmla="*/ 2147483646 w 12189"/>
              <a:gd name="T71" fmla="*/ 2147483646 h 8297"/>
              <a:gd name="T72" fmla="*/ 2147483646 w 12189"/>
              <a:gd name="T73" fmla="*/ 2147483646 h 8297"/>
              <a:gd name="T74" fmla="*/ 2147483646 w 12189"/>
              <a:gd name="T75" fmla="*/ 2147483646 h 8297"/>
              <a:gd name="T76" fmla="*/ 2147483646 w 12189"/>
              <a:gd name="T77" fmla="*/ 2147483646 h 8297"/>
              <a:gd name="T78" fmla="*/ 2147483646 w 12189"/>
              <a:gd name="T79" fmla="*/ 2147483646 h 8297"/>
              <a:gd name="T80" fmla="*/ 2147483646 w 12189"/>
              <a:gd name="T81" fmla="*/ 2147483646 h 8297"/>
              <a:gd name="T82" fmla="*/ 2147483646 w 12189"/>
              <a:gd name="T83" fmla="*/ 2147483646 h 8297"/>
              <a:gd name="T84" fmla="*/ 2147483646 w 12189"/>
              <a:gd name="T85" fmla="*/ 2147483646 h 8297"/>
              <a:gd name="T86" fmla="*/ 2147483646 w 12189"/>
              <a:gd name="T87" fmla="*/ 2147483646 h 8297"/>
              <a:gd name="T88" fmla="*/ 2147483646 w 12189"/>
              <a:gd name="T89" fmla="*/ 2147483646 h 8297"/>
              <a:gd name="T90" fmla="*/ 2147483646 w 12189"/>
              <a:gd name="T91" fmla="*/ 2147483646 h 8297"/>
              <a:gd name="T92" fmla="*/ 2147483646 w 12189"/>
              <a:gd name="T93" fmla="*/ 2147483646 h 8297"/>
              <a:gd name="T94" fmla="*/ 2147483646 w 12189"/>
              <a:gd name="T95" fmla="*/ 2147483646 h 8297"/>
              <a:gd name="T96" fmla="*/ 2147483646 w 12189"/>
              <a:gd name="T97" fmla="*/ 2147483646 h 8297"/>
              <a:gd name="T98" fmla="*/ 2147483646 w 12189"/>
              <a:gd name="T99" fmla="*/ 2147483646 h 8297"/>
              <a:gd name="T100" fmla="*/ 2147483646 w 12189"/>
              <a:gd name="T101" fmla="*/ 2147483646 h 8297"/>
              <a:gd name="T102" fmla="*/ 2147483646 w 12189"/>
              <a:gd name="T103" fmla="*/ 2147483646 h 8297"/>
              <a:gd name="T104" fmla="*/ 2147483646 w 12189"/>
              <a:gd name="T105" fmla="*/ 2147483646 h 8297"/>
              <a:gd name="T106" fmla="*/ 2147483646 w 12189"/>
              <a:gd name="T107" fmla="*/ 2147483646 h 8297"/>
              <a:gd name="T108" fmla="*/ 2147483646 w 12189"/>
              <a:gd name="T109" fmla="*/ 2147483646 h 8297"/>
              <a:gd name="T110" fmla="*/ 2147483646 w 12189"/>
              <a:gd name="T111" fmla="*/ 2147483646 h 8297"/>
              <a:gd name="T112" fmla="*/ 2147483646 w 12189"/>
              <a:gd name="T113" fmla="*/ 2147483646 h 8297"/>
              <a:gd name="T114" fmla="*/ 2147483646 w 12189"/>
              <a:gd name="T115" fmla="*/ 2147483646 h 8297"/>
              <a:gd name="T116" fmla="*/ 2147483646 w 12189"/>
              <a:gd name="T117" fmla="*/ 2147483646 h 8297"/>
              <a:gd name="T118" fmla="*/ 2147483646 w 12189"/>
              <a:gd name="T119" fmla="*/ 2147483646 h 829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2189" h="8297">
                <a:moveTo>
                  <a:pt x="12189" y="3233"/>
                </a:moveTo>
                <a:lnTo>
                  <a:pt x="12189" y="3233"/>
                </a:lnTo>
                <a:lnTo>
                  <a:pt x="12186" y="3149"/>
                </a:lnTo>
                <a:lnTo>
                  <a:pt x="12183" y="3066"/>
                </a:lnTo>
                <a:lnTo>
                  <a:pt x="12177" y="2983"/>
                </a:lnTo>
                <a:lnTo>
                  <a:pt x="12170" y="2901"/>
                </a:lnTo>
                <a:lnTo>
                  <a:pt x="12160" y="2819"/>
                </a:lnTo>
                <a:lnTo>
                  <a:pt x="12148" y="2738"/>
                </a:lnTo>
                <a:lnTo>
                  <a:pt x="12135" y="2658"/>
                </a:lnTo>
                <a:lnTo>
                  <a:pt x="12119" y="2578"/>
                </a:lnTo>
                <a:lnTo>
                  <a:pt x="12101" y="2499"/>
                </a:lnTo>
                <a:lnTo>
                  <a:pt x="12082" y="2421"/>
                </a:lnTo>
                <a:lnTo>
                  <a:pt x="12061" y="2343"/>
                </a:lnTo>
                <a:lnTo>
                  <a:pt x="12038" y="2267"/>
                </a:lnTo>
                <a:lnTo>
                  <a:pt x="12013" y="2191"/>
                </a:lnTo>
                <a:lnTo>
                  <a:pt x="11987" y="2116"/>
                </a:lnTo>
                <a:lnTo>
                  <a:pt x="11958" y="2042"/>
                </a:lnTo>
                <a:lnTo>
                  <a:pt x="11928" y="1969"/>
                </a:lnTo>
                <a:lnTo>
                  <a:pt x="11896" y="1896"/>
                </a:lnTo>
                <a:lnTo>
                  <a:pt x="11862" y="1825"/>
                </a:lnTo>
                <a:lnTo>
                  <a:pt x="11828" y="1755"/>
                </a:lnTo>
                <a:lnTo>
                  <a:pt x="11790" y="1685"/>
                </a:lnTo>
                <a:lnTo>
                  <a:pt x="11752" y="1616"/>
                </a:lnTo>
                <a:lnTo>
                  <a:pt x="11713" y="1549"/>
                </a:lnTo>
                <a:lnTo>
                  <a:pt x="11672" y="1483"/>
                </a:lnTo>
                <a:lnTo>
                  <a:pt x="11629" y="1418"/>
                </a:lnTo>
                <a:lnTo>
                  <a:pt x="11585" y="1354"/>
                </a:lnTo>
                <a:lnTo>
                  <a:pt x="11538" y="1291"/>
                </a:lnTo>
                <a:lnTo>
                  <a:pt x="11491" y="1229"/>
                </a:lnTo>
                <a:lnTo>
                  <a:pt x="11442" y="1169"/>
                </a:lnTo>
                <a:lnTo>
                  <a:pt x="11392" y="1109"/>
                </a:lnTo>
                <a:lnTo>
                  <a:pt x="11341" y="1052"/>
                </a:lnTo>
                <a:lnTo>
                  <a:pt x="11288" y="994"/>
                </a:lnTo>
                <a:lnTo>
                  <a:pt x="11234" y="939"/>
                </a:lnTo>
                <a:lnTo>
                  <a:pt x="11178" y="884"/>
                </a:lnTo>
                <a:lnTo>
                  <a:pt x="11122" y="831"/>
                </a:lnTo>
                <a:lnTo>
                  <a:pt x="11063" y="780"/>
                </a:lnTo>
                <a:lnTo>
                  <a:pt x="11005" y="730"/>
                </a:lnTo>
                <a:lnTo>
                  <a:pt x="10945" y="682"/>
                </a:lnTo>
                <a:lnTo>
                  <a:pt x="10883" y="634"/>
                </a:lnTo>
                <a:lnTo>
                  <a:pt x="10821" y="589"/>
                </a:lnTo>
                <a:lnTo>
                  <a:pt x="10756" y="544"/>
                </a:lnTo>
                <a:lnTo>
                  <a:pt x="10691" y="501"/>
                </a:lnTo>
                <a:lnTo>
                  <a:pt x="10626" y="461"/>
                </a:lnTo>
                <a:lnTo>
                  <a:pt x="10559" y="421"/>
                </a:lnTo>
                <a:lnTo>
                  <a:pt x="10490" y="383"/>
                </a:lnTo>
                <a:lnTo>
                  <a:pt x="10422" y="347"/>
                </a:lnTo>
                <a:lnTo>
                  <a:pt x="10352" y="312"/>
                </a:lnTo>
                <a:lnTo>
                  <a:pt x="10281" y="279"/>
                </a:lnTo>
                <a:lnTo>
                  <a:pt x="10209" y="248"/>
                </a:lnTo>
                <a:lnTo>
                  <a:pt x="10138" y="218"/>
                </a:lnTo>
                <a:lnTo>
                  <a:pt x="10063" y="190"/>
                </a:lnTo>
                <a:lnTo>
                  <a:pt x="9989" y="164"/>
                </a:lnTo>
                <a:lnTo>
                  <a:pt x="9914" y="140"/>
                </a:lnTo>
                <a:lnTo>
                  <a:pt x="9839" y="119"/>
                </a:lnTo>
                <a:lnTo>
                  <a:pt x="9762" y="97"/>
                </a:lnTo>
                <a:lnTo>
                  <a:pt x="9684" y="79"/>
                </a:lnTo>
                <a:lnTo>
                  <a:pt x="9607" y="62"/>
                </a:lnTo>
                <a:lnTo>
                  <a:pt x="9528" y="47"/>
                </a:lnTo>
                <a:lnTo>
                  <a:pt x="9449" y="35"/>
                </a:lnTo>
                <a:lnTo>
                  <a:pt x="9369" y="24"/>
                </a:lnTo>
                <a:lnTo>
                  <a:pt x="9287" y="15"/>
                </a:lnTo>
                <a:lnTo>
                  <a:pt x="9206" y="9"/>
                </a:lnTo>
                <a:lnTo>
                  <a:pt x="9125" y="4"/>
                </a:lnTo>
                <a:lnTo>
                  <a:pt x="9042" y="0"/>
                </a:lnTo>
                <a:lnTo>
                  <a:pt x="8960" y="0"/>
                </a:lnTo>
                <a:lnTo>
                  <a:pt x="3186" y="39"/>
                </a:lnTo>
                <a:lnTo>
                  <a:pt x="3104" y="40"/>
                </a:lnTo>
                <a:lnTo>
                  <a:pt x="3021" y="43"/>
                </a:lnTo>
                <a:lnTo>
                  <a:pt x="2940" y="49"/>
                </a:lnTo>
                <a:lnTo>
                  <a:pt x="2859" y="56"/>
                </a:lnTo>
                <a:lnTo>
                  <a:pt x="2777" y="67"/>
                </a:lnTo>
                <a:lnTo>
                  <a:pt x="2698" y="79"/>
                </a:lnTo>
                <a:lnTo>
                  <a:pt x="2618" y="92"/>
                </a:lnTo>
                <a:lnTo>
                  <a:pt x="2540" y="108"/>
                </a:lnTo>
                <a:lnTo>
                  <a:pt x="2463" y="126"/>
                </a:lnTo>
                <a:lnTo>
                  <a:pt x="2385" y="146"/>
                </a:lnTo>
                <a:lnTo>
                  <a:pt x="2308" y="168"/>
                </a:lnTo>
                <a:lnTo>
                  <a:pt x="2233" y="190"/>
                </a:lnTo>
                <a:lnTo>
                  <a:pt x="2159" y="216"/>
                </a:lnTo>
                <a:lnTo>
                  <a:pt x="2085" y="243"/>
                </a:lnTo>
                <a:lnTo>
                  <a:pt x="2012" y="272"/>
                </a:lnTo>
                <a:lnTo>
                  <a:pt x="1939" y="302"/>
                </a:lnTo>
                <a:lnTo>
                  <a:pt x="1868" y="334"/>
                </a:lnTo>
                <a:lnTo>
                  <a:pt x="1798" y="369"/>
                </a:lnTo>
                <a:lnTo>
                  <a:pt x="1728" y="403"/>
                </a:lnTo>
                <a:lnTo>
                  <a:pt x="1659" y="440"/>
                </a:lnTo>
                <a:lnTo>
                  <a:pt x="1592" y="480"/>
                </a:lnTo>
                <a:lnTo>
                  <a:pt x="1526" y="521"/>
                </a:lnTo>
                <a:lnTo>
                  <a:pt x="1460" y="562"/>
                </a:lnTo>
                <a:lnTo>
                  <a:pt x="1396" y="605"/>
                </a:lnTo>
                <a:lnTo>
                  <a:pt x="1333" y="651"/>
                </a:lnTo>
                <a:lnTo>
                  <a:pt x="1272" y="698"/>
                </a:lnTo>
                <a:lnTo>
                  <a:pt x="1211" y="745"/>
                </a:lnTo>
                <a:lnTo>
                  <a:pt x="1151" y="794"/>
                </a:lnTo>
                <a:lnTo>
                  <a:pt x="1092" y="846"/>
                </a:lnTo>
                <a:lnTo>
                  <a:pt x="1035" y="897"/>
                </a:lnTo>
                <a:lnTo>
                  <a:pt x="978" y="951"/>
                </a:lnTo>
                <a:lnTo>
                  <a:pt x="923" y="1006"/>
                </a:lnTo>
                <a:lnTo>
                  <a:pt x="871" y="1062"/>
                </a:lnTo>
                <a:lnTo>
                  <a:pt x="818" y="1120"/>
                </a:lnTo>
                <a:lnTo>
                  <a:pt x="768" y="1178"/>
                </a:lnTo>
                <a:lnTo>
                  <a:pt x="719" y="1238"/>
                </a:lnTo>
                <a:lnTo>
                  <a:pt x="671" y="1299"/>
                </a:lnTo>
                <a:lnTo>
                  <a:pt x="624" y="1361"/>
                </a:lnTo>
                <a:lnTo>
                  <a:pt x="579" y="1426"/>
                </a:lnTo>
                <a:lnTo>
                  <a:pt x="536" y="1490"/>
                </a:lnTo>
                <a:lnTo>
                  <a:pt x="493" y="1556"/>
                </a:lnTo>
                <a:lnTo>
                  <a:pt x="453" y="1622"/>
                </a:lnTo>
                <a:lnTo>
                  <a:pt x="414" y="1690"/>
                </a:lnTo>
                <a:lnTo>
                  <a:pt x="377" y="1760"/>
                </a:lnTo>
                <a:lnTo>
                  <a:pt x="341" y="1829"/>
                </a:lnTo>
                <a:lnTo>
                  <a:pt x="306" y="1900"/>
                </a:lnTo>
                <a:lnTo>
                  <a:pt x="274" y="1972"/>
                </a:lnTo>
                <a:lnTo>
                  <a:pt x="243" y="2044"/>
                </a:lnTo>
                <a:lnTo>
                  <a:pt x="214" y="2118"/>
                </a:lnTo>
                <a:lnTo>
                  <a:pt x="187" y="2193"/>
                </a:lnTo>
                <a:lnTo>
                  <a:pt x="162" y="2268"/>
                </a:lnTo>
                <a:lnTo>
                  <a:pt x="138" y="2344"/>
                </a:lnTo>
                <a:lnTo>
                  <a:pt x="115" y="2421"/>
                </a:lnTo>
                <a:lnTo>
                  <a:pt x="95" y="2499"/>
                </a:lnTo>
                <a:lnTo>
                  <a:pt x="77" y="2578"/>
                </a:lnTo>
                <a:lnTo>
                  <a:pt x="60" y="2657"/>
                </a:lnTo>
                <a:lnTo>
                  <a:pt x="46" y="2737"/>
                </a:lnTo>
                <a:lnTo>
                  <a:pt x="34" y="2817"/>
                </a:lnTo>
                <a:lnTo>
                  <a:pt x="23" y="2898"/>
                </a:lnTo>
                <a:lnTo>
                  <a:pt x="15" y="2980"/>
                </a:lnTo>
                <a:lnTo>
                  <a:pt x="7" y="3062"/>
                </a:lnTo>
                <a:lnTo>
                  <a:pt x="3" y="3146"/>
                </a:lnTo>
                <a:lnTo>
                  <a:pt x="0" y="3228"/>
                </a:lnTo>
                <a:lnTo>
                  <a:pt x="0" y="3313"/>
                </a:lnTo>
                <a:lnTo>
                  <a:pt x="1" y="3397"/>
                </a:lnTo>
                <a:lnTo>
                  <a:pt x="5" y="3481"/>
                </a:lnTo>
                <a:lnTo>
                  <a:pt x="11" y="3563"/>
                </a:lnTo>
                <a:lnTo>
                  <a:pt x="18" y="3646"/>
                </a:lnTo>
                <a:lnTo>
                  <a:pt x="28" y="3727"/>
                </a:lnTo>
                <a:lnTo>
                  <a:pt x="40" y="3808"/>
                </a:lnTo>
                <a:lnTo>
                  <a:pt x="54" y="3888"/>
                </a:lnTo>
                <a:lnTo>
                  <a:pt x="70" y="3967"/>
                </a:lnTo>
                <a:lnTo>
                  <a:pt x="86" y="4046"/>
                </a:lnTo>
                <a:lnTo>
                  <a:pt x="105" y="4125"/>
                </a:lnTo>
                <a:lnTo>
                  <a:pt x="127" y="4203"/>
                </a:lnTo>
                <a:lnTo>
                  <a:pt x="150" y="4280"/>
                </a:lnTo>
                <a:lnTo>
                  <a:pt x="175" y="4355"/>
                </a:lnTo>
                <a:lnTo>
                  <a:pt x="201" y="4430"/>
                </a:lnTo>
                <a:lnTo>
                  <a:pt x="230" y="4504"/>
                </a:lnTo>
                <a:lnTo>
                  <a:pt x="260" y="4577"/>
                </a:lnTo>
                <a:lnTo>
                  <a:pt x="292" y="4650"/>
                </a:lnTo>
                <a:lnTo>
                  <a:pt x="325" y="4721"/>
                </a:lnTo>
                <a:lnTo>
                  <a:pt x="360" y="4791"/>
                </a:lnTo>
                <a:lnTo>
                  <a:pt x="397" y="4861"/>
                </a:lnTo>
                <a:lnTo>
                  <a:pt x="436" y="4929"/>
                </a:lnTo>
                <a:lnTo>
                  <a:pt x="475" y="4997"/>
                </a:lnTo>
                <a:lnTo>
                  <a:pt x="517" y="5063"/>
                </a:lnTo>
                <a:lnTo>
                  <a:pt x="559" y="5129"/>
                </a:lnTo>
                <a:lnTo>
                  <a:pt x="604" y="5192"/>
                </a:lnTo>
                <a:lnTo>
                  <a:pt x="650" y="5256"/>
                </a:lnTo>
                <a:lnTo>
                  <a:pt x="696" y="5317"/>
                </a:lnTo>
                <a:lnTo>
                  <a:pt x="745" y="5378"/>
                </a:lnTo>
                <a:lnTo>
                  <a:pt x="796" y="5437"/>
                </a:lnTo>
                <a:lnTo>
                  <a:pt x="847" y="5495"/>
                </a:lnTo>
                <a:lnTo>
                  <a:pt x="900" y="5552"/>
                </a:lnTo>
                <a:lnTo>
                  <a:pt x="953" y="5607"/>
                </a:lnTo>
                <a:lnTo>
                  <a:pt x="1010" y="5661"/>
                </a:lnTo>
                <a:lnTo>
                  <a:pt x="1066" y="5714"/>
                </a:lnTo>
                <a:lnTo>
                  <a:pt x="1124" y="5765"/>
                </a:lnTo>
                <a:lnTo>
                  <a:pt x="1183" y="5815"/>
                </a:lnTo>
                <a:lnTo>
                  <a:pt x="1244" y="5864"/>
                </a:lnTo>
                <a:lnTo>
                  <a:pt x="1305" y="5911"/>
                </a:lnTo>
                <a:lnTo>
                  <a:pt x="1367" y="5958"/>
                </a:lnTo>
                <a:lnTo>
                  <a:pt x="1432" y="6002"/>
                </a:lnTo>
                <a:lnTo>
                  <a:pt x="1496" y="6044"/>
                </a:lnTo>
                <a:lnTo>
                  <a:pt x="1562" y="6086"/>
                </a:lnTo>
                <a:lnTo>
                  <a:pt x="1629" y="6125"/>
                </a:lnTo>
                <a:lnTo>
                  <a:pt x="1697" y="6162"/>
                </a:lnTo>
                <a:lnTo>
                  <a:pt x="1765" y="6199"/>
                </a:lnTo>
                <a:lnTo>
                  <a:pt x="1836" y="6234"/>
                </a:lnTo>
                <a:lnTo>
                  <a:pt x="1907" y="6266"/>
                </a:lnTo>
                <a:lnTo>
                  <a:pt x="1978" y="6297"/>
                </a:lnTo>
                <a:lnTo>
                  <a:pt x="2050" y="6327"/>
                </a:lnTo>
                <a:lnTo>
                  <a:pt x="2124" y="6355"/>
                </a:lnTo>
                <a:lnTo>
                  <a:pt x="2198" y="6381"/>
                </a:lnTo>
                <a:lnTo>
                  <a:pt x="2274" y="6405"/>
                </a:lnTo>
                <a:lnTo>
                  <a:pt x="2349" y="6428"/>
                </a:lnTo>
                <a:lnTo>
                  <a:pt x="2426" y="6448"/>
                </a:lnTo>
                <a:lnTo>
                  <a:pt x="2503" y="6467"/>
                </a:lnTo>
                <a:lnTo>
                  <a:pt x="2581" y="6484"/>
                </a:lnTo>
                <a:lnTo>
                  <a:pt x="2660" y="6498"/>
                </a:lnTo>
                <a:lnTo>
                  <a:pt x="2739" y="6511"/>
                </a:lnTo>
                <a:lnTo>
                  <a:pt x="2819" y="6522"/>
                </a:lnTo>
                <a:lnTo>
                  <a:pt x="2900" y="6530"/>
                </a:lnTo>
                <a:lnTo>
                  <a:pt x="2982" y="6538"/>
                </a:lnTo>
                <a:lnTo>
                  <a:pt x="3063" y="6542"/>
                </a:lnTo>
                <a:lnTo>
                  <a:pt x="3146" y="6545"/>
                </a:lnTo>
                <a:lnTo>
                  <a:pt x="3228" y="6545"/>
                </a:lnTo>
                <a:lnTo>
                  <a:pt x="8237" y="6513"/>
                </a:lnTo>
                <a:lnTo>
                  <a:pt x="8241" y="6557"/>
                </a:lnTo>
                <a:lnTo>
                  <a:pt x="8243" y="6603"/>
                </a:lnTo>
                <a:lnTo>
                  <a:pt x="8245" y="6651"/>
                </a:lnTo>
                <a:lnTo>
                  <a:pt x="8245" y="6703"/>
                </a:lnTo>
                <a:lnTo>
                  <a:pt x="8245" y="6754"/>
                </a:lnTo>
                <a:lnTo>
                  <a:pt x="8243" y="6809"/>
                </a:lnTo>
                <a:lnTo>
                  <a:pt x="8240" y="6864"/>
                </a:lnTo>
                <a:lnTo>
                  <a:pt x="8234" y="6922"/>
                </a:lnTo>
                <a:lnTo>
                  <a:pt x="8226" y="6980"/>
                </a:lnTo>
                <a:lnTo>
                  <a:pt x="8218" y="7040"/>
                </a:lnTo>
                <a:lnTo>
                  <a:pt x="8206" y="7100"/>
                </a:lnTo>
                <a:lnTo>
                  <a:pt x="8193" y="7162"/>
                </a:lnTo>
                <a:lnTo>
                  <a:pt x="8176" y="7223"/>
                </a:lnTo>
                <a:lnTo>
                  <a:pt x="8157" y="7285"/>
                </a:lnTo>
                <a:lnTo>
                  <a:pt x="8135" y="7349"/>
                </a:lnTo>
                <a:lnTo>
                  <a:pt x="8110" y="7411"/>
                </a:lnTo>
                <a:lnTo>
                  <a:pt x="8097" y="7442"/>
                </a:lnTo>
                <a:lnTo>
                  <a:pt x="8083" y="7473"/>
                </a:lnTo>
                <a:lnTo>
                  <a:pt x="8067" y="7504"/>
                </a:lnTo>
                <a:lnTo>
                  <a:pt x="8052" y="7535"/>
                </a:lnTo>
                <a:lnTo>
                  <a:pt x="8035" y="7566"/>
                </a:lnTo>
                <a:lnTo>
                  <a:pt x="8017" y="7597"/>
                </a:lnTo>
                <a:lnTo>
                  <a:pt x="7999" y="7628"/>
                </a:lnTo>
                <a:lnTo>
                  <a:pt x="7979" y="7660"/>
                </a:lnTo>
                <a:lnTo>
                  <a:pt x="7958" y="7689"/>
                </a:lnTo>
                <a:lnTo>
                  <a:pt x="7938" y="7721"/>
                </a:lnTo>
                <a:lnTo>
                  <a:pt x="7915" y="7750"/>
                </a:lnTo>
                <a:lnTo>
                  <a:pt x="7891" y="7780"/>
                </a:lnTo>
                <a:lnTo>
                  <a:pt x="7868" y="7809"/>
                </a:lnTo>
                <a:lnTo>
                  <a:pt x="7842" y="7839"/>
                </a:lnTo>
                <a:lnTo>
                  <a:pt x="7816" y="7868"/>
                </a:lnTo>
                <a:lnTo>
                  <a:pt x="7789" y="7896"/>
                </a:lnTo>
                <a:lnTo>
                  <a:pt x="7760" y="7925"/>
                </a:lnTo>
                <a:lnTo>
                  <a:pt x="7730" y="7953"/>
                </a:lnTo>
                <a:lnTo>
                  <a:pt x="7699" y="7980"/>
                </a:lnTo>
                <a:lnTo>
                  <a:pt x="7668" y="8008"/>
                </a:lnTo>
                <a:lnTo>
                  <a:pt x="7634" y="8035"/>
                </a:lnTo>
                <a:lnTo>
                  <a:pt x="7600" y="8061"/>
                </a:lnTo>
                <a:lnTo>
                  <a:pt x="7564" y="8087"/>
                </a:lnTo>
                <a:lnTo>
                  <a:pt x="7528" y="8113"/>
                </a:lnTo>
                <a:lnTo>
                  <a:pt x="7490" y="8138"/>
                </a:lnTo>
                <a:lnTo>
                  <a:pt x="7450" y="8162"/>
                </a:lnTo>
                <a:lnTo>
                  <a:pt x="7409" y="8186"/>
                </a:lnTo>
                <a:lnTo>
                  <a:pt x="7368" y="8210"/>
                </a:lnTo>
                <a:lnTo>
                  <a:pt x="7325" y="8232"/>
                </a:lnTo>
                <a:lnTo>
                  <a:pt x="7280" y="8254"/>
                </a:lnTo>
                <a:lnTo>
                  <a:pt x="7235" y="8275"/>
                </a:lnTo>
                <a:lnTo>
                  <a:pt x="7187" y="8297"/>
                </a:lnTo>
                <a:lnTo>
                  <a:pt x="7210" y="8293"/>
                </a:lnTo>
                <a:lnTo>
                  <a:pt x="7271" y="8283"/>
                </a:lnTo>
                <a:lnTo>
                  <a:pt x="7315" y="8274"/>
                </a:lnTo>
                <a:lnTo>
                  <a:pt x="7368" y="8264"/>
                </a:lnTo>
                <a:lnTo>
                  <a:pt x="7427" y="8249"/>
                </a:lnTo>
                <a:lnTo>
                  <a:pt x="7493" y="8234"/>
                </a:lnTo>
                <a:lnTo>
                  <a:pt x="7566" y="8213"/>
                </a:lnTo>
                <a:lnTo>
                  <a:pt x="7644" y="8191"/>
                </a:lnTo>
                <a:lnTo>
                  <a:pt x="7726" y="8165"/>
                </a:lnTo>
                <a:lnTo>
                  <a:pt x="7813" y="8136"/>
                </a:lnTo>
                <a:lnTo>
                  <a:pt x="7903" y="8102"/>
                </a:lnTo>
                <a:lnTo>
                  <a:pt x="7949" y="8083"/>
                </a:lnTo>
                <a:lnTo>
                  <a:pt x="7996" y="8064"/>
                </a:lnTo>
                <a:lnTo>
                  <a:pt x="8043" y="8043"/>
                </a:lnTo>
                <a:lnTo>
                  <a:pt x="8090" y="8022"/>
                </a:lnTo>
                <a:lnTo>
                  <a:pt x="8139" y="8000"/>
                </a:lnTo>
                <a:lnTo>
                  <a:pt x="8187" y="7976"/>
                </a:lnTo>
                <a:lnTo>
                  <a:pt x="8235" y="7951"/>
                </a:lnTo>
                <a:lnTo>
                  <a:pt x="8284" y="7925"/>
                </a:lnTo>
                <a:lnTo>
                  <a:pt x="8333" y="7899"/>
                </a:lnTo>
                <a:lnTo>
                  <a:pt x="8381" y="7870"/>
                </a:lnTo>
                <a:lnTo>
                  <a:pt x="8430" y="7840"/>
                </a:lnTo>
                <a:lnTo>
                  <a:pt x="8478" y="7810"/>
                </a:lnTo>
                <a:lnTo>
                  <a:pt x="8525" y="7778"/>
                </a:lnTo>
                <a:lnTo>
                  <a:pt x="8572" y="7744"/>
                </a:lnTo>
                <a:lnTo>
                  <a:pt x="8620" y="7709"/>
                </a:lnTo>
                <a:lnTo>
                  <a:pt x="8666" y="7673"/>
                </a:lnTo>
                <a:lnTo>
                  <a:pt x="8712" y="7636"/>
                </a:lnTo>
                <a:lnTo>
                  <a:pt x="8756" y="7596"/>
                </a:lnTo>
                <a:lnTo>
                  <a:pt x="8800" y="7555"/>
                </a:lnTo>
                <a:lnTo>
                  <a:pt x="8845" y="7514"/>
                </a:lnTo>
                <a:lnTo>
                  <a:pt x="8887" y="7471"/>
                </a:lnTo>
                <a:lnTo>
                  <a:pt x="8928" y="7425"/>
                </a:lnTo>
                <a:lnTo>
                  <a:pt x="8968" y="7380"/>
                </a:lnTo>
                <a:lnTo>
                  <a:pt x="9007" y="7332"/>
                </a:lnTo>
                <a:lnTo>
                  <a:pt x="9044" y="7282"/>
                </a:lnTo>
                <a:lnTo>
                  <a:pt x="9081" y="7230"/>
                </a:lnTo>
                <a:lnTo>
                  <a:pt x="9116" y="7178"/>
                </a:lnTo>
                <a:lnTo>
                  <a:pt x="9150" y="7123"/>
                </a:lnTo>
                <a:lnTo>
                  <a:pt x="9181" y="7066"/>
                </a:lnTo>
                <a:lnTo>
                  <a:pt x="9211" y="7009"/>
                </a:lnTo>
                <a:lnTo>
                  <a:pt x="9239" y="6949"/>
                </a:lnTo>
                <a:lnTo>
                  <a:pt x="9266" y="6888"/>
                </a:lnTo>
                <a:lnTo>
                  <a:pt x="9290" y="6825"/>
                </a:lnTo>
                <a:lnTo>
                  <a:pt x="9311" y="6760"/>
                </a:lnTo>
                <a:lnTo>
                  <a:pt x="9331" y="6693"/>
                </a:lnTo>
                <a:lnTo>
                  <a:pt x="9349" y="6624"/>
                </a:lnTo>
                <a:lnTo>
                  <a:pt x="9365" y="6553"/>
                </a:lnTo>
                <a:lnTo>
                  <a:pt x="9378" y="6481"/>
                </a:lnTo>
                <a:lnTo>
                  <a:pt x="9453" y="6471"/>
                </a:lnTo>
                <a:lnTo>
                  <a:pt x="9526" y="6459"/>
                </a:lnTo>
                <a:lnTo>
                  <a:pt x="9599" y="6446"/>
                </a:lnTo>
                <a:lnTo>
                  <a:pt x="9672" y="6430"/>
                </a:lnTo>
                <a:lnTo>
                  <a:pt x="9744" y="6413"/>
                </a:lnTo>
                <a:lnTo>
                  <a:pt x="9816" y="6394"/>
                </a:lnTo>
                <a:lnTo>
                  <a:pt x="9886" y="6374"/>
                </a:lnTo>
                <a:lnTo>
                  <a:pt x="9957" y="6352"/>
                </a:lnTo>
                <a:lnTo>
                  <a:pt x="10026" y="6330"/>
                </a:lnTo>
                <a:lnTo>
                  <a:pt x="10095" y="6304"/>
                </a:lnTo>
                <a:lnTo>
                  <a:pt x="10163" y="6278"/>
                </a:lnTo>
                <a:lnTo>
                  <a:pt x="10230" y="6251"/>
                </a:lnTo>
                <a:lnTo>
                  <a:pt x="10297" y="6221"/>
                </a:lnTo>
                <a:lnTo>
                  <a:pt x="10362" y="6190"/>
                </a:lnTo>
                <a:lnTo>
                  <a:pt x="10427" y="6157"/>
                </a:lnTo>
                <a:lnTo>
                  <a:pt x="10490" y="6124"/>
                </a:lnTo>
                <a:lnTo>
                  <a:pt x="10554" y="6089"/>
                </a:lnTo>
                <a:lnTo>
                  <a:pt x="10616" y="6052"/>
                </a:lnTo>
                <a:lnTo>
                  <a:pt x="10677" y="6014"/>
                </a:lnTo>
                <a:lnTo>
                  <a:pt x="10738" y="5976"/>
                </a:lnTo>
                <a:lnTo>
                  <a:pt x="10798" y="5935"/>
                </a:lnTo>
                <a:lnTo>
                  <a:pt x="10856" y="5893"/>
                </a:lnTo>
                <a:lnTo>
                  <a:pt x="10914" y="5850"/>
                </a:lnTo>
                <a:lnTo>
                  <a:pt x="10970" y="5806"/>
                </a:lnTo>
                <a:lnTo>
                  <a:pt x="11026" y="5759"/>
                </a:lnTo>
                <a:lnTo>
                  <a:pt x="11080" y="5712"/>
                </a:lnTo>
                <a:lnTo>
                  <a:pt x="11134" y="5665"/>
                </a:lnTo>
                <a:lnTo>
                  <a:pt x="11186" y="5616"/>
                </a:lnTo>
                <a:lnTo>
                  <a:pt x="11238" y="5565"/>
                </a:lnTo>
                <a:lnTo>
                  <a:pt x="11288" y="5514"/>
                </a:lnTo>
                <a:lnTo>
                  <a:pt x="11337" y="5461"/>
                </a:lnTo>
                <a:lnTo>
                  <a:pt x="11385" y="5407"/>
                </a:lnTo>
                <a:lnTo>
                  <a:pt x="11432" y="5352"/>
                </a:lnTo>
                <a:lnTo>
                  <a:pt x="11477" y="5297"/>
                </a:lnTo>
                <a:lnTo>
                  <a:pt x="11521" y="5240"/>
                </a:lnTo>
                <a:lnTo>
                  <a:pt x="11564" y="5183"/>
                </a:lnTo>
                <a:lnTo>
                  <a:pt x="11606" y="5123"/>
                </a:lnTo>
                <a:lnTo>
                  <a:pt x="11647" y="5063"/>
                </a:lnTo>
                <a:lnTo>
                  <a:pt x="11686" y="5003"/>
                </a:lnTo>
                <a:lnTo>
                  <a:pt x="11723" y="4941"/>
                </a:lnTo>
                <a:lnTo>
                  <a:pt x="11761" y="4879"/>
                </a:lnTo>
                <a:lnTo>
                  <a:pt x="11795" y="4814"/>
                </a:lnTo>
                <a:lnTo>
                  <a:pt x="11830" y="4751"/>
                </a:lnTo>
                <a:lnTo>
                  <a:pt x="11862" y="4685"/>
                </a:lnTo>
                <a:lnTo>
                  <a:pt x="11893" y="4619"/>
                </a:lnTo>
                <a:lnTo>
                  <a:pt x="11923" y="4552"/>
                </a:lnTo>
                <a:lnTo>
                  <a:pt x="11951" y="4484"/>
                </a:lnTo>
                <a:lnTo>
                  <a:pt x="11978" y="4416"/>
                </a:lnTo>
                <a:lnTo>
                  <a:pt x="12003" y="4347"/>
                </a:lnTo>
                <a:lnTo>
                  <a:pt x="12027" y="4277"/>
                </a:lnTo>
                <a:lnTo>
                  <a:pt x="12049" y="4207"/>
                </a:lnTo>
                <a:lnTo>
                  <a:pt x="12069" y="4135"/>
                </a:lnTo>
                <a:lnTo>
                  <a:pt x="12088" y="4063"/>
                </a:lnTo>
                <a:lnTo>
                  <a:pt x="12106" y="3990"/>
                </a:lnTo>
                <a:lnTo>
                  <a:pt x="12122" y="3917"/>
                </a:lnTo>
                <a:lnTo>
                  <a:pt x="12136" y="3843"/>
                </a:lnTo>
                <a:lnTo>
                  <a:pt x="12148" y="3769"/>
                </a:lnTo>
                <a:lnTo>
                  <a:pt x="12159" y="3694"/>
                </a:lnTo>
                <a:lnTo>
                  <a:pt x="12168" y="3618"/>
                </a:lnTo>
                <a:lnTo>
                  <a:pt x="12176" y="3543"/>
                </a:lnTo>
                <a:lnTo>
                  <a:pt x="12182" y="3466"/>
                </a:lnTo>
                <a:lnTo>
                  <a:pt x="12185" y="3389"/>
                </a:lnTo>
                <a:lnTo>
                  <a:pt x="12188" y="3311"/>
                </a:lnTo>
                <a:lnTo>
                  <a:pt x="12189" y="3233"/>
                </a:lnTo>
                <a:close/>
              </a:path>
            </a:pathLst>
          </a:custGeom>
          <a:solidFill>
            <a:srgbClr val="849FBA"/>
          </a:solidFill>
          <a:ln>
            <a:noFill/>
          </a:ln>
        </p:spPr>
        <p:txBody>
          <a:bodyPr bIns="288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Calibri" panose="020F0502020204030204" charset="0"/>
              <a:ea typeface="宋体" panose="02010600030101010101" pitchFamily="2" charset="-122"/>
              <a:cs typeface="+mn-cs"/>
            </a:endParaRPr>
          </a:p>
        </p:txBody>
      </p:sp>
      <p:sp>
        <p:nvSpPr>
          <p:cNvPr id="11" name="文本框 20"/>
          <p:cNvSpPr txBox="1"/>
          <p:nvPr/>
        </p:nvSpPr>
        <p:spPr>
          <a:xfrm flipH="1">
            <a:off x="7123430" y="4467225"/>
            <a:ext cx="2295525" cy="70675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noProof="0">
                <a:solidFill>
                  <a:prstClr val="black">
                    <a:lumMod val="85000"/>
                    <a:lumOff val="15000"/>
                  </a:prstClr>
                </a:solidFill>
                <a:latin typeface="微软雅黑 Light" panose="020B0502040204020203" pitchFamily="34" charset="-122"/>
                <a:ea typeface="微软雅黑 Light" panose="020B0502040204020203" pitchFamily="34" charset="-122"/>
                <a:sym typeface="Arial" panose="020B0604020202020204" pitchFamily="34" charset="0"/>
              </a:rPr>
              <a:t>通过上下左右按钮，查看完整搜索树</a:t>
            </a:r>
            <a:endParaRPr kumimoji="0" lang="zh-CN" altLang="en-US" sz="20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29" name="椭圆 28"/>
          <p:cNvSpPr/>
          <p:nvPr/>
        </p:nvSpPr>
        <p:spPr>
          <a:xfrm>
            <a:off x="6495234" y="4467167"/>
            <a:ext cx="628292" cy="6282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2" name="放大镜"/>
          <p:cNvSpPr/>
          <p:nvPr/>
        </p:nvSpPr>
        <p:spPr>
          <a:xfrm>
            <a:off x="6602076" y="4507014"/>
            <a:ext cx="420272" cy="498272"/>
          </a:xfrm>
          <a:custGeom>
            <a:avLst/>
            <a:gdLst>
              <a:gd name="connsiteX0" fmla="*/ 1638300 w 4396363"/>
              <a:gd name="connsiteY0" fmla="*/ 558403 h 5128349"/>
              <a:gd name="connsiteX1" fmla="*/ 558403 w 4396363"/>
              <a:gd name="connsiteY1" fmla="*/ 1638300 h 5128349"/>
              <a:gd name="connsiteX2" fmla="*/ 1638300 w 4396363"/>
              <a:gd name="connsiteY2" fmla="*/ 2718197 h 5128349"/>
              <a:gd name="connsiteX3" fmla="*/ 2718197 w 4396363"/>
              <a:gd name="connsiteY3" fmla="*/ 1638300 h 5128349"/>
              <a:gd name="connsiteX4" fmla="*/ 1638300 w 4396363"/>
              <a:gd name="connsiteY4" fmla="*/ 558403 h 5128349"/>
              <a:gd name="connsiteX5" fmla="*/ 1638300 w 4396363"/>
              <a:gd name="connsiteY5" fmla="*/ 0 h 5128349"/>
              <a:gd name="connsiteX6" fmla="*/ 3276600 w 4396363"/>
              <a:gd name="connsiteY6" fmla="*/ 1638300 h 5128349"/>
              <a:gd name="connsiteX7" fmla="*/ 2902492 w 4396363"/>
              <a:gd name="connsiteY7" fmla="*/ 2680411 h 5128349"/>
              <a:gd name="connsiteX8" fmla="*/ 2816386 w 4396363"/>
              <a:gd name="connsiteY8" fmla="*/ 2775151 h 5128349"/>
              <a:gd name="connsiteX9" fmla="*/ 2928393 w 4396363"/>
              <a:gd name="connsiteY9" fmla="*/ 2923790 h 5128349"/>
              <a:gd name="connsiteX10" fmla="*/ 2942554 w 4396363"/>
              <a:gd name="connsiteY10" fmla="*/ 2913119 h 5128349"/>
              <a:gd name="connsiteX11" fmla="*/ 3136485 w 4396363"/>
              <a:gd name="connsiteY11" fmla="*/ 2942400 h 5128349"/>
              <a:gd name="connsiteX12" fmla="*/ 4367683 w 4396363"/>
              <a:gd name="connsiteY12" fmla="*/ 4576254 h 5128349"/>
              <a:gd name="connsiteX13" fmla="*/ 4342375 w 4396363"/>
              <a:gd name="connsiteY13" fmla="*/ 4770744 h 5128349"/>
              <a:gd name="connsiteX14" fmla="*/ 3903910 w 4396363"/>
              <a:gd name="connsiteY14" fmla="*/ 5101151 h 5128349"/>
              <a:gd name="connsiteX15" fmla="*/ 3709978 w 4396363"/>
              <a:gd name="connsiteY15" fmla="*/ 5071870 h 5128349"/>
              <a:gd name="connsiteX16" fmla="*/ 2478781 w 4396363"/>
              <a:gd name="connsiteY16" fmla="*/ 3438015 h 5128349"/>
              <a:gd name="connsiteX17" fmla="*/ 2504089 w 4396363"/>
              <a:gd name="connsiteY17" fmla="*/ 3243526 h 5128349"/>
              <a:gd name="connsiteX18" fmla="*/ 2518249 w 4396363"/>
              <a:gd name="connsiteY18" fmla="*/ 3232855 h 5128349"/>
              <a:gd name="connsiteX19" fmla="*/ 2406738 w 4396363"/>
              <a:gd name="connsiteY19" fmla="*/ 3084875 h 5128349"/>
              <a:gd name="connsiteX20" fmla="*/ 2276001 w 4396363"/>
              <a:gd name="connsiteY20" fmla="*/ 3147854 h 5128349"/>
              <a:gd name="connsiteX21" fmla="*/ 1638300 w 4396363"/>
              <a:gd name="connsiteY21" fmla="*/ 3276600 h 5128349"/>
              <a:gd name="connsiteX22" fmla="*/ 0 w 4396363"/>
              <a:gd name="connsiteY22" fmla="*/ 1638300 h 5128349"/>
              <a:gd name="connsiteX23" fmla="*/ 1638300 w 4396363"/>
              <a:gd name="connsiteY23" fmla="*/ 0 h 5128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396363" h="5128349">
                <a:moveTo>
                  <a:pt x="1638300" y="558403"/>
                </a:moveTo>
                <a:cubicBezTo>
                  <a:pt x="1041889" y="558403"/>
                  <a:pt x="558403" y="1041889"/>
                  <a:pt x="558403" y="1638300"/>
                </a:cubicBezTo>
                <a:cubicBezTo>
                  <a:pt x="558403" y="2234711"/>
                  <a:pt x="1041889" y="2718197"/>
                  <a:pt x="1638300" y="2718197"/>
                </a:cubicBezTo>
                <a:cubicBezTo>
                  <a:pt x="2234711" y="2718197"/>
                  <a:pt x="2718197" y="2234711"/>
                  <a:pt x="2718197" y="1638300"/>
                </a:cubicBezTo>
                <a:cubicBezTo>
                  <a:pt x="2718197" y="1041889"/>
                  <a:pt x="2234711" y="558403"/>
                  <a:pt x="1638300" y="558403"/>
                </a:cubicBezTo>
                <a:close/>
                <a:moveTo>
                  <a:pt x="1638300" y="0"/>
                </a:moveTo>
                <a:cubicBezTo>
                  <a:pt x="2543108" y="0"/>
                  <a:pt x="3276600" y="733492"/>
                  <a:pt x="3276600" y="1638300"/>
                </a:cubicBezTo>
                <a:cubicBezTo>
                  <a:pt x="3276600" y="2034154"/>
                  <a:pt x="3136205" y="2397216"/>
                  <a:pt x="2902492" y="2680411"/>
                </a:cubicBezTo>
                <a:lnTo>
                  <a:pt x="2816386" y="2775151"/>
                </a:lnTo>
                <a:lnTo>
                  <a:pt x="2928393" y="2923790"/>
                </a:lnTo>
                <a:lnTo>
                  <a:pt x="2942554" y="2913119"/>
                </a:lnTo>
                <a:cubicBezTo>
                  <a:pt x="3003095" y="2867498"/>
                  <a:pt x="3089921" y="2880607"/>
                  <a:pt x="3136485" y="2942400"/>
                </a:cubicBezTo>
                <a:lnTo>
                  <a:pt x="4367683" y="4576254"/>
                </a:lnTo>
                <a:cubicBezTo>
                  <a:pt x="4414247" y="4638047"/>
                  <a:pt x="4402916" y="4725123"/>
                  <a:pt x="4342375" y="4770744"/>
                </a:cubicBezTo>
                <a:lnTo>
                  <a:pt x="3903910" y="5101151"/>
                </a:lnTo>
                <a:cubicBezTo>
                  <a:pt x="3843369" y="5146772"/>
                  <a:pt x="3756543" y="5133662"/>
                  <a:pt x="3709978" y="5071870"/>
                </a:cubicBezTo>
                <a:lnTo>
                  <a:pt x="2478781" y="3438015"/>
                </a:lnTo>
                <a:cubicBezTo>
                  <a:pt x="2432217" y="3376223"/>
                  <a:pt x="2443548" y="3289147"/>
                  <a:pt x="2504089" y="3243526"/>
                </a:cubicBezTo>
                <a:lnTo>
                  <a:pt x="2518249" y="3232855"/>
                </a:lnTo>
                <a:lnTo>
                  <a:pt x="2406738" y="3084875"/>
                </a:lnTo>
                <a:lnTo>
                  <a:pt x="2276001" y="3147854"/>
                </a:lnTo>
                <a:cubicBezTo>
                  <a:pt x="2079997" y="3230757"/>
                  <a:pt x="1864502" y="3276600"/>
                  <a:pt x="1638300" y="3276600"/>
                </a:cubicBezTo>
                <a:cubicBezTo>
                  <a:pt x="733492" y="3276600"/>
                  <a:pt x="0" y="2543108"/>
                  <a:pt x="0" y="1638300"/>
                </a:cubicBezTo>
                <a:cubicBezTo>
                  <a:pt x="0" y="733492"/>
                  <a:pt x="733492" y="0"/>
                  <a:pt x="1638300" y="0"/>
                </a:cubicBezTo>
                <a:close/>
              </a:path>
            </a:pathLst>
          </a:custGeom>
          <a:solidFill>
            <a:srgbClr val="849F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28955" y="471805"/>
            <a:ext cx="2439035" cy="39878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实验结论</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cxnSp>
        <p:nvCxnSpPr>
          <p:cNvPr id="25" name="直接连接符 24"/>
          <p:cNvCxnSpPr/>
          <p:nvPr/>
        </p:nvCxnSpPr>
        <p:spPr>
          <a:xfrm flipV="1">
            <a:off x="528955" y="4168775"/>
            <a:ext cx="11065510" cy="6350"/>
          </a:xfrm>
          <a:prstGeom prst="line">
            <a:avLst/>
          </a:prstGeom>
          <a:ln w="19050">
            <a:solidFill>
              <a:srgbClr val="2C3E50"/>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p:nvPr>
            <p:custDataLst>
              <p:tags r:id="rId1"/>
            </p:custDataLst>
          </p:nvPr>
        </p:nvGraphicFramePr>
        <p:xfrm>
          <a:off x="1329055" y="1415415"/>
          <a:ext cx="9639300" cy="2649220"/>
        </p:xfrm>
        <a:graphic>
          <a:graphicData uri="http://schemas.openxmlformats.org/drawingml/2006/table">
            <a:tbl>
              <a:tblPr firstRow="1" bandRow="1">
                <a:tableStyleId>{5940675A-B579-460E-94D1-54222C63F5DA}</a:tableStyleId>
              </a:tblPr>
              <a:tblGrid>
                <a:gridCol w="1122045"/>
                <a:gridCol w="1405890"/>
                <a:gridCol w="1434465"/>
                <a:gridCol w="1396365"/>
                <a:gridCol w="1405255"/>
                <a:gridCol w="1405255"/>
                <a:gridCol w="1470025"/>
              </a:tblGrid>
              <a:tr h="517525">
                <a:tc>
                  <a:txBody>
                    <a:bodyPr/>
                    <a:p>
                      <a:pPr indent="0">
                        <a:buNone/>
                      </a:pP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6096E6"/>
                    </a:solidFill>
                  </a:tcPr>
                </a:tc>
                <a:tc gridSpan="3">
                  <a:txBody>
                    <a:bodyPr/>
                    <a:p>
                      <a:pPr indent="0" algn="ctr">
                        <a:buNone/>
                      </a:pPr>
                      <a:r>
                        <a:rPr lang="en-US" sz="1600" b="1">
                          <a:solidFill>
                            <a:srgbClr val="FFFFFF"/>
                          </a:solidFill>
                          <a:latin typeface="宋体" panose="02010600030101010101" pitchFamily="2" charset="-122"/>
                          <a:ea typeface="宋体" panose="02010600030101010101" pitchFamily="2" charset="-122"/>
                          <a:cs typeface="宋体" panose="02010600030101010101" pitchFamily="2" charset="-122"/>
                        </a:rPr>
                        <a:t>h1(n)(各数字与目标状态位置绝对距离)</a:t>
                      </a:r>
                      <a:endParaRPr lang="en-US" altLang="en-US" sz="1600" b="1">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6096E6"/>
                    </a:solidFill>
                  </a:tcPr>
                </a:tc>
                <a:tc hMerge="1">
                  <a:tcPr>
                    <a:lnT w="1270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tcPr>
                </a:tc>
                <a:tc hMerge="1">
                  <a:tcPr>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tcPr>
                </a:tc>
                <a:tc gridSpan="3">
                  <a:txBody>
                    <a:bodyPr/>
                    <a:p>
                      <a:pPr indent="0" algn="ctr">
                        <a:buNone/>
                      </a:pPr>
                      <a:r>
                        <a:rPr lang="en-US" sz="1600" b="1">
                          <a:solidFill>
                            <a:srgbClr val="FFFFFF"/>
                          </a:solidFill>
                          <a:latin typeface="宋体" panose="02010600030101010101" pitchFamily="2" charset="-122"/>
                          <a:ea typeface="宋体" panose="02010600030101010101" pitchFamily="2" charset="-122"/>
                          <a:cs typeface="宋体" panose="02010600030101010101" pitchFamily="2" charset="-122"/>
                        </a:rPr>
                        <a:t>h2(n)(各位置与目标状态数字不同数量)</a:t>
                      </a:r>
                      <a:endParaRPr lang="en-US" altLang="en-US" sz="1600" b="1">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6096E6"/>
                    </a:solidFill>
                  </a:tcPr>
                </a:tc>
                <a:tc hMerge="1">
                  <a:tcPr>
                    <a:lnT w="1270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tcPr>
                </a:tc>
                <a:tc hMerge="1">
                  <a:tcPr>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tcPr>
                </a:tc>
              </a:tr>
              <a:tr h="579120">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测试数据</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DF5"/>
                    </a:solid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搜索节点数量</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DF5"/>
                    </a:solid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扩展节点数量</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DF5"/>
                    </a:solid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程序运行时间</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DF5"/>
                    </a:solid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搜索节点数量</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DF5"/>
                    </a:solid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扩展节点数量</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DF5"/>
                    </a:solid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程序运行时间</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DF5"/>
                    </a:solidFill>
                  </a:tcPr>
                </a:tc>
              </a:tr>
              <a:tr h="517525">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263841750</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A"/>
                    </a:solid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3659</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A"/>
                    </a:solid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5835</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A"/>
                    </a:solid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46-58ms</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A"/>
                    </a:solid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19872</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A"/>
                    </a:solid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29167</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A"/>
                    </a:solid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260-278ms</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A"/>
                    </a:solidFill>
                  </a:tcPr>
                </a:tc>
              </a:tr>
              <a:tr h="517525">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865713420</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DF5"/>
                    </a:solid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7937</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DF5"/>
                    </a:solid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12247</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DF5"/>
                    </a:solid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108-124ms</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DF5"/>
                    </a:solid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68884</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DF5"/>
                    </a:solid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90227</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DF5"/>
                    </a:solid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960-1024ms</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DF5"/>
                    </a:solidFill>
                  </a:tcPr>
                </a:tc>
              </a:tr>
              <a:tr h="517525">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384651720</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A"/>
                    </a:solid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4245</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A"/>
                    </a:solid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6591</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A"/>
                    </a:solid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56-64ms</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A"/>
                    </a:solid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36171</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A"/>
                    </a:solid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50888</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A"/>
                    </a:solid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480-510ms</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vert="horz" anchor="t"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A"/>
                    </a:solidFill>
                  </a:tcPr>
                </a:tc>
              </a:tr>
            </a:tbl>
          </a:graphicData>
        </a:graphic>
      </p:graphicFrame>
      <p:sp>
        <p:nvSpPr>
          <p:cNvPr id="100" name="文本框 99"/>
          <p:cNvSpPr txBox="1"/>
          <p:nvPr/>
        </p:nvSpPr>
        <p:spPr>
          <a:xfrm>
            <a:off x="1439545" y="958850"/>
            <a:ext cx="5080000" cy="460375"/>
          </a:xfrm>
          <a:prstGeom prst="rect">
            <a:avLst/>
          </a:prstGeom>
          <a:noFill/>
          <a:ln w="9525">
            <a:noFill/>
          </a:ln>
        </p:spPr>
        <p:txBody>
          <a:bodyPr>
            <a:spAutoFit/>
          </a:bodyPr>
          <a:p>
            <a:pPr indent="0"/>
            <a:r>
              <a:rPr lang="zh-CN" sz="2400" b="0">
                <a:solidFill>
                  <a:schemeClr val="accent1"/>
                </a:solidFill>
                <a:effectLst>
                  <a:outerShdw blurRad="38100" dist="25400" dir="5400000" algn="ctr" rotWithShape="0">
                    <a:srgbClr val="6E747A">
                      <a:alpha val="43000"/>
                    </a:srgbClr>
                  </a:outerShdw>
                </a:effectLst>
                <a:latin typeface="等线" panose="02010600030101010101" charset="-122"/>
                <a:ea typeface="宋体" panose="02010600030101010101" pitchFamily="2" charset="-122"/>
              </a:rPr>
              <a:t>不同启发函数性能展示</a:t>
            </a:r>
            <a:endParaRPr lang="zh-CN" altLang="en-US" sz="2400" b="0">
              <a:solidFill>
                <a:schemeClr val="accent1"/>
              </a:solidFill>
              <a:effectLst>
                <a:outerShdw blurRad="38100" dist="25400" dir="5400000" algn="ctr" rotWithShape="0">
                  <a:srgbClr val="6E747A">
                    <a:alpha val="43000"/>
                  </a:srgbClr>
                </a:outerShdw>
              </a:effectLst>
              <a:latin typeface="等线" panose="02010600030101010101" charset="-122"/>
              <a:ea typeface="宋体" panose="02010600030101010101" pitchFamily="2" charset="-122"/>
            </a:endParaRPr>
          </a:p>
        </p:txBody>
      </p:sp>
      <p:pic>
        <p:nvPicPr>
          <p:cNvPr id="1073742983" name="图片 1073742982"/>
          <p:cNvPicPr>
            <a:picLocks noChangeAspect="1"/>
          </p:cNvPicPr>
          <p:nvPr/>
        </p:nvPicPr>
        <p:blipFill>
          <a:blip r:embed="rId2"/>
          <a:stretch>
            <a:fillRect/>
          </a:stretch>
        </p:blipFill>
        <p:spPr>
          <a:xfrm>
            <a:off x="528955" y="4279265"/>
            <a:ext cx="2870200" cy="2181860"/>
          </a:xfrm>
          <a:prstGeom prst="rect">
            <a:avLst/>
          </a:prstGeom>
          <a:noFill/>
          <a:ln w="9525">
            <a:noFill/>
          </a:ln>
        </p:spPr>
      </p:pic>
      <p:pic>
        <p:nvPicPr>
          <p:cNvPr id="1073742984" name="图片 1073742983"/>
          <p:cNvPicPr>
            <a:picLocks noChangeAspect="1"/>
          </p:cNvPicPr>
          <p:nvPr/>
        </p:nvPicPr>
        <p:blipFill>
          <a:blip r:embed="rId3"/>
          <a:stretch>
            <a:fillRect/>
          </a:stretch>
        </p:blipFill>
        <p:spPr>
          <a:xfrm>
            <a:off x="2533650" y="4214495"/>
            <a:ext cx="2891790" cy="2197735"/>
          </a:xfrm>
          <a:prstGeom prst="rect">
            <a:avLst/>
          </a:prstGeom>
          <a:noFill/>
          <a:ln w="9525">
            <a:noFill/>
          </a:ln>
        </p:spPr>
      </p:pic>
      <p:sp>
        <p:nvSpPr>
          <p:cNvPr id="4" name="文本框 3"/>
          <p:cNvSpPr txBox="1"/>
          <p:nvPr/>
        </p:nvSpPr>
        <p:spPr>
          <a:xfrm>
            <a:off x="5633720" y="4279265"/>
            <a:ext cx="2964180" cy="398780"/>
          </a:xfrm>
          <a:prstGeom prst="rect">
            <a:avLst/>
          </a:prstGeom>
          <a:noFill/>
          <a:ln w="9525">
            <a:noFill/>
          </a:ln>
        </p:spPr>
        <p:txBody>
          <a:bodyPr wrap="square">
            <a:spAutoFit/>
          </a:bodyPr>
          <a:p>
            <a:pPr indent="0"/>
            <a:r>
              <a:rPr lang="zh-CN" sz="2000" b="0">
                <a:solidFill>
                  <a:schemeClr val="accent1"/>
                </a:solidFill>
                <a:effectLst>
                  <a:outerShdw blurRad="38100" dist="25400" dir="5400000" algn="ctr" rotWithShape="0">
                    <a:srgbClr val="6E747A">
                      <a:alpha val="43000"/>
                    </a:srgbClr>
                  </a:outerShdw>
                </a:effectLst>
                <a:latin typeface="等线" panose="02010600030101010101" charset="-122"/>
                <a:ea typeface="宋体" panose="02010600030101010101" pitchFamily="2" charset="-122"/>
              </a:rPr>
              <a:t>不同启发函数性能分析</a:t>
            </a:r>
            <a:endParaRPr lang="zh-CN" altLang="en-US" sz="2000" b="0">
              <a:solidFill>
                <a:schemeClr val="accent1"/>
              </a:solidFill>
              <a:effectLst>
                <a:outerShdw blurRad="38100" dist="25400" dir="5400000" algn="ctr" rotWithShape="0">
                  <a:srgbClr val="6E747A">
                    <a:alpha val="43000"/>
                  </a:srgbClr>
                </a:outerShdw>
              </a:effectLst>
              <a:latin typeface="等线" panose="02010600030101010101" charset="-122"/>
              <a:ea typeface="宋体" panose="02010600030101010101" pitchFamily="2" charset="-122"/>
            </a:endParaRPr>
          </a:p>
        </p:txBody>
      </p:sp>
      <p:sp>
        <p:nvSpPr>
          <p:cNvPr id="6" name="文本框 5"/>
          <p:cNvSpPr txBox="1"/>
          <p:nvPr/>
        </p:nvSpPr>
        <p:spPr>
          <a:xfrm>
            <a:off x="5633720" y="4678045"/>
            <a:ext cx="5961380" cy="1630045"/>
          </a:xfrm>
          <a:prstGeom prst="rect">
            <a:avLst/>
          </a:prstGeom>
          <a:noFill/>
          <a:ln w="9525">
            <a:noFill/>
          </a:ln>
        </p:spPr>
        <p:txBody>
          <a:bodyPr wrap="square">
            <a:spAutoFit/>
          </a:bodyPr>
          <a:p>
            <a:pPr indent="0"/>
            <a:r>
              <a:rPr lang="zh-CN" sz="2000" b="0">
                <a:latin typeface="等线" panose="02010600030101010101" charset="-122"/>
                <a:ea typeface="宋体" panose="02010600030101010101" pitchFamily="2" charset="-122"/>
              </a:rPr>
              <a:t>不同启发函数的效率有巨大差异，对于同一个问题，差别能达到</a:t>
            </a:r>
            <a:r>
              <a:rPr lang="en-US" sz="2000" b="0">
                <a:latin typeface="等线" panose="02010600030101010101" charset="-122"/>
              </a:rPr>
              <a:t>5-10</a:t>
            </a:r>
            <a:r>
              <a:rPr lang="zh-CN" sz="2000" b="0">
                <a:latin typeface="等线" panose="02010600030101010101" charset="-122"/>
                <a:ea typeface="宋体" panose="02010600030101010101" pitchFamily="2" charset="-122"/>
              </a:rPr>
              <a:t>倍，选择了不好的启发函数，对于绝大多数问题，效率都会变差。</a:t>
            </a:r>
            <a:endParaRPr lang="zh-CN" sz="2000" b="0">
              <a:latin typeface="等线" panose="02010600030101010101" charset="-122"/>
              <a:ea typeface="宋体" panose="02010600030101010101" pitchFamily="2" charset="-122"/>
            </a:endParaRPr>
          </a:p>
          <a:p>
            <a:pPr indent="0"/>
            <a:r>
              <a:rPr lang="zh-CN" altLang="en-US" sz="2000"/>
              <a:t>因此可以看出，首先构造出一个好的启发函数会对整个程序的性能带来巨大的提升。</a:t>
            </a:r>
            <a:endParaRPr lang="zh-CN" alt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462000"/>
            <a:ext cx="12192000" cy="396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12192000" cy="396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418473" y="1081785"/>
            <a:ext cx="11387751" cy="4694430"/>
            <a:chOff x="418473" y="1320623"/>
            <a:chExt cx="11387751" cy="4694430"/>
          </a:xfrm>
        </p:grpSpPr>
        <p:sp>
          <p:nvSpPr>
            <p:cNvPr id="32" name="矩形 31"/>
            <p:cNvSpPr/>
            <p:nvPr/>
          </p:nvSpPr>
          <p:spPr>
            <a:xfrm>
              <a:off x="418473" y="2533838"/>
              <a:ext cx="216000" cy="2268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1590224" y="2533838"/>
              <a:ext cx="216000" cy="2268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509588" y="1320623"/>
              <a:ext cx="11172825" cy="4694430"/>
            </a:xfrm>
            <a:prstGeom prst="rect">
              <a:avLst/>
            </a:prstGeom>
            <a:noFill/>
            <a:ln>
              <a:solidFill>
                <a:srgbClr val="2C3E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1785038" y="2705725"/>
            <a:ext cx="4088965" cy="1446550"/>
          </a:xfrm>
          <a:prstGeom prst="rect">
            <a:avLst/>
          </a:prstGeom>
          <a:noFill/>
        </p:spPr>
        <p:txBody>
          <a:bodyPr wrap="square" rtlCol="0">
            <a:spAutoFit/>
          </a:bodyPr>
          <a:lstStyle/>
          <a:p>
            <a:r>
              <a:rPr lang="en-US" altLang="zh-CN" sz="8800">
                <a:solidFill>
                  <a:srgbClr val="2C3E50"/>
                </a:solidFill>
                <a:latin typeface="微软雅黑 Light" panose="020B0502040204020203" pitchFamily="34" charset="-122"/>
                <a:ea typeface="微软雅黑 Light" panose="020B0502040204020203" pitchFamily="34" charset="-122"/>
              </a:rPr>
              <a:t>PART 4</a:t>
            </a:r>
            <a:endParaRPr lang="zh-CN" altLang="en-US" sz="8800">
              <a:solidFill>
                <a:srgbClr val="2C3E50"/>
              </a:solidFill>
              <a:latin typeface="微软雅黑 Light" panose="020B0502040204020203" pitchFamily="34" charset="-122"/>
              <a:ea typeface="微软雅黑 Light" panose="020B0502040204020203" pitchFamily="34" charset="-122"/>
            </a:endParaRPr>
          </a:p>
        </p:txBody>
      </p:sp>
      <p:sp>
        <p:nvSpPr>
          <p:cNvPr id="9" name="文本框 8"/>
          <p:cNvSpPr txBox="1"/>
          <p:nvPr/>
        </p:nvSpPr>
        <p:spPr>
          <a:xfrm>
            <a:off x="6317999" y="2895371"/>
            <a:ext cx="4088964" cy="922020"/>
          </a:xfrm>
          <a:prstGeom prst="rect">
            <a:avLst/>
          </a:prstGeom>
          <a:noFill/>
        </p:spPr>
        <p:txBody>
          <a:bodyPr wrap="square" rtlCol="0">
            <a:spAutoFit/>
          </a:bodyPr>
          <a:lstStyle/>
          <a:p>
            <a:pPr algn="dist"/>
            <a:r>
              <a:rPr lang="zh-CN" altLang="en-US" sz="5400">
                <a:solidFill>
                  <a:srgbClr val="2C3E50"/>
                </a:solidFill>
                <a:latin typeface="微软雅黑 Light" panose="020B0502040204020203" pitchFamily="34" charset="-122"/>
                <a:ea typeface="微软雅黑 Light" panose="020B0502040204020203" pitchFamily="34" charset="-122"/>
              </a:rPr>
              <a:t>总结</a:t>
            </a:r>
            <a:endParaRPr lang="zh-CN" altLang="en-US" sz="5400">
              <a:solidFill>
                <a:srgbClr val="2C3E50"/>
              </a:solidFill>
              <a:latin typeface="微软雅黑 Light" panose="020B0502040204020203" pitchFamily="34" charset="-122"/>
              <a:ea typeface="微软雅黑 Light" panose="020B0502040204020203" pitchFamily="34" charset="-122"/>
            </a:endParaRPr>
          </a:p>
        </p:txBody>
      </p:sp>
      <p:cxnSp>
        <p:nvCxnSpPr>
          <p:cNvPr id="11" name="直接连接符 10"/>
          <p:cNvCxnSpPr/>
          <p:nvPr/>
        </p:nvCxnSpPr>
        <p:spPr>
          <a:xfrm>
            <a:off x="5816862" y="2727000"/>
            <a:ext cx="0" cy="1404000"/>
          </a:xfrm>
          <a:prstGeom prst="line">
            <a:avLst/>
          </a:prstGeom>
          <a:ln>
            <a:solidFill>
              <a:srgbClr val="2C3E50"/>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462000"/>
            <a:ext cx="12192000" cy="396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12192000" cy="180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p:cNvSpPr/>
          <p:nvPr/>
        </p:nvSpPr>
        <p:spPr>
          <a:xfrm>
            <a:off x="1057275" y="4201795"/>
            <a:ext cx="2348230" cy="466725"/>
          </a:xfrm>
          <a:prstGeom prst="roundRect">
            <a:avLst>
              <a:gd name="adj" fmla="val 23247"/>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矩形: 圆角 6"/>
          <p:cNvSpPr/>
          <p:nvPr/>
        </p:nvSpPr>
        <p:spPr>
          <a:xfrm>
            <a:off x="3623310" y="4201795"/>
            <a:ext cx="2348230" cy="466090"/>
          </a:xfrm>
          <a:prstGeom prst="roundRect">
            <a:avLst>
              <a:gd name="adj" fmla="val 27069"/>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矩形: 圆角 7"/>
          <p:cNvSpPr/>
          <p:nvPr/>
        </p:nvSpPr>
        <p:spPr>
          <a:xfrm>
            <a:off x="6188710" y="4201795"/>
            <a:ext cx="2348230" cy="466725"/>
          </a:xfrm>
          <a:prstGeom prst="roundRect">
            <a:avLst>
              <a:gd name="adj" fmla="val 27069"/>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矩形: 圆角 8"/>
          <p:cNvSpPr/>
          <p:nvPr/>
        </p:nvSpPr>
        <p:spPr>
          <a:xfrm>
            <a:off x="8754110" y="4201795"/>
            <a:ext cx="2348230" cy="467360"/>
          </a:xfrm>
          <a:prstGeom prst="roundRect">
            <a:avLst>
              <a:gd name="adj" fmla="val 27069"/>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文本框 9"/>
          <p:cNvSpPr txBox="1"/>
          <p:nvPr/>
        </p:nvSpPr>
        <p:spPr>
          <a:xfrm>
            <a:off x="1199447" y="4237040"/>
            <a:ext cx="2083829" cy="430530"/>
          </a:xfrm>
          <a:prstGeom prst="rect">
            <a:avLst/>
          </a:prstGeom>
          <a:noFill/>
        </p:spPr>
        <p:txBody>
          <a:bodyPr wrap="square" lIns="0" tIns="0" rIns="0" bIns="0" rtlCol="0">
            <a:spAutoFit/>
          </a:bodyPr>
          <a:lstStyle/>
          <a:p>
            <a:pPr marL="0" marR="0" lvl="0" indent="0" algn="dist" defTabSz="914400" rtl="0" eaLnBrk="1" fontAlgn="base"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1">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微软雅黑" panose="020B0503020204020204" charset="-122"/>
              </a:rPr>
              <a:t>实验概述</a:t>
            </a:r>
            <a:endParaRPr kumimoji="0" lang="zh-CN" altLang="en-US" sz="2800" b="0" i="0" u="none" strike="noStrike" kern="1200" cap="none" spc="0" normalizeH="0" baseline="0" noProof="1">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微软雅黑" panose="020B0503020204020204" charset="-122"/>
            </a:endParaRPr>
          </a:p>
        </p:txBody>
      </p:sp>
      <p:sp>
        <p:nvSpPr>
          <p:cNvPr id="11" name="TextBox 25"/>
          <p:cNvSpPr txBox="1"/>
          <p:nvPr/>
        </p:nvSpPr>
        <p:spPr>
          <a:xfrm flipH="1">
            <a:off x="1905000" y="2257418"/>
            <a:ext cx="713084" cy="1769715"/>
          </a:xfrm>
          <a:prstGeom prst="rect">
            <a:avLst/>
          </a:prstGeom>
          <a:noFill/>
        </p:spPr>
        <p:txBody>
          <a:bodyPr wrap="square" lIns="0" tIns="0" rIns="0" bIns="0" rtlCol="0">
            <a:spAutoFit/>
            <a:scene3d>
              <a:camera prst="orthographicFront"/>
              <a:lightRig rig="threePt" dir="t"/>
            </a:scene3d>
          </a:bodyPr>
          <a:lstStyle/>
          <a:p>
            <a:pPr marL="0" marR="0" lvl="0" indent="0" algn="ctr" defTabSz="914400" rtl="0" eaLnBrk="1" fontAlgn="base"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1">
                <a:ln>
                  <a:noFill/>
                </a:ln>
                <a:solidFill>
                  <a:srgbClr val="2C3E50"/>
                </a:solidFill>
                <a:effectLst/>
                <a:uLnTx/>
                <a:uFillTx/>
                <a:latin typeface="微软雅黑 Light" panose="020B0502040204020203" pitchFamily="34" charset="-122"/>
                <a:ea typeface="微软雅黑 Light" panose="020B0502040204020203" pitchFamily="34" charset="-122"/>
                <a:cs typeface="+mn-cs"/>
                <a:sym typeface="微软雅黑" panose="020B0503020204020204" charset="-122"/>
              </a:rPr>
              <a:t>1</a:t>
            </a:r>
            <a:endParaRPr kumimoji="0" lang="zh-CN" altLang="en-US" sz="11500" b="0" i="0" u="none" strike="noStrike" kern="1200" cap="none" spc="0" normalizeH="0" baseline="0" noProof="1">
              <a:ln>
                <a:noFill/>
              </a:ln>
              <a:solidFill>
                <a:srgbClr val="2C3E50"/>
              </a:solidFill>
              <a:effectLst/>
              <a:uLnTx/>
              <a:uFillTx/>
              <a:latin typeface="微软雅黑 Light" panose="020B0502040204020203" pitchFamily="34" charset="-122"/>
              <a:ea typeface="微软雅黑 Light" panose="020B0502040204020203" pitchFamily="34" charset="-122"/>
              <a:cs typeface="+mn-cs"/>
              <a:sym typeface="微软雅黑" panose="020B0503020204020204" charset="-122"/>
            </a:endParaRPr>
          </a:p>
        </p:txBody>
      </p:sp>
      <p:sp>
        <p:nvSpPr>
          <p:cNvPr id="12" name="TextBox 25"/>
          <p:cNvSpPr txBox="1"/>
          <p:nvPr/>
        </p:nvSpPr>
        <p:spPr>
          <a:xfrm flipH="1">
            <a:off x="4439702" y="2257418"/>
            <a:ext cx="713084" cy="1769715"/>
          </a:xfrm>
          <a:prstGeom prst="rect">
            <a:avLst/>
          </a:prstGeom>
          <a:noFill/>
        </p:spPr>
        <p:txBody>
          <a:bodyPr wrap="square" lIns="0" tIns="0" rIns="0" bIns="0" rtlCol="0">
            <a:spAutoFit/>
            <a:scene3d>
              <a:camera prst="orthographicFront"/>
              <a:lightRig rig="threePt" dir="t"/>
            </a:scene3d>
          </a:bodyPr>
          <a:lstStyle/>
          <a:p>
            <a:pPr marL="0" marR="0" lvl="0" indent="0" algn="ctr" defTabSz="914400" rtl="0" eaLnBrk="1" fontAlgn="base"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1">
                <a:ln>
                  <a:noFill/>
                </a:ln>
                <a:solidFill>
                  <a:srgbClr val="2C3E50"/>
                </a:solidFill>
                <a:effectLst/>
                <a:uLnTx/>
                <a:uFillTx/>
                <a:latin typeface="微软雅黑 Light" panose="020B0502040204020203" pitchFamily="34" charset="-122"/>
                <a:ea typeface="微软雅黑 Light" panose="020B0502040204020203" pitchFamily="34" charset="-122"/>
                <a:cs typeface="+mn-cs"/>
                <a:sym typeface="微软雅黑" panose="020B0503020204020204" charset="-122"/>
              </a:rPr>
              <a:t>2</a:t>
            </a:r>
            <a:endParaRPr kumimoji="0" lang="zh-CN" altLang="en-US" sz="11500" b="0" i="0" u="none" strike="noStrike" kern="1200" cap="none" spc="0" normalizeH="0" baseline="0" noProof="1">
              <a:ln>
                <a:noFill/>
              </a:ln>
              <a:solidFill>
                <a:srgbClr val="2C3E50"/>
              </a:solidFill>
              <a:effectLst/>
              <a:uLnTx/>
              <a:uFillTx/>
              <a:latin typeface="微软雅黑 Light" panose="020B0502040204020203" pitchFamily="34" charset="-122"/>
              <a:ea typeface="微软雅黑 Light" panose="020B0502040204020203" pitchFamily="34" charset="-122"/>
              <a:cs typeface="+mn-cs"/>
              <a:sym typeface="微软雅黑" panose="020B0503020204020204" charset="-122"/>
            </a:endParaRPr>
          </a:p>
        </p:txBody>
      </p:sp>
      <p:sp>
        <p:nvSpPr>
          <p:cNvPr id="13" name="TextBox 25"/>
          <p:cNvSpPr txBox="1"/>
          <p:nvPr/>
        </p:nvSpPr>
        <p:spPr>
          <a:xfrm flipH="1">
            <a:off x="6974404" y="2257418"/>
            <a:ext cx="713084" cy="1769715"/>
          </a:xfrm>
          <a:prstGeom prst="rect">
            <a:avLst/>
          </a:prstGeom>
          <a:noFill/>
        </p:spPr>
        <p:txBody>
          <a:bodyPr wrap="square" lIns="0" tIns="0" rIns="0" bIns="0" rtlCol="0">
            <a:spAutoFit/>
            <a:scene3d>
              <a:camera prst="orthographicFront"/>
              <a:lightRig rig="threePt" dir="t"/>
            </a:scene3d>
          </a:bodyPr>
          <a:lstStyle/>
          <a:p>
            <a:pPr marL="0" marR="0" lvl="0" indent="0" algn="ctr" defTabSz="914400" rtl="0" eaLnBrk="1" fontAlgn="base"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1">
                <a:ln>
                  <a:noFill/>
                </a:ln>
                <a:solidFill>
                  <a:srgbClr val="2C3E50"/>
                </a:solidFill>
                <a:effectLst/>
                <a:uLnTx/>
                <a:uFillTx/>
                <a:latin typeface="微软雅黑 Light" panose="020B0502040204020203" pitchFamily="34" charset="-122"/>
                <a:ea typeface="微软雅黑 Light" panose="020B0502040204020203" pitchFamily="34" charset="-122"/>
                <a:cs typeface="+mn-cs"/>
                <a:sym typeface="微软雅黑" panose="020B0503020204020204" charset="-122"/>
              </a:rPr>
              <a:t>3</a:t>
            </a:r>
            <a:endParaRPr kumimoji="0" lang="zh-CN" altLang="en-US" sz="11500" b="0" i="0" u="none" strike="noStrike" kern="1200" cap="none" spc="0" normalizeH="0" baseline="0" noProof="1">
              <a:ln>
                <a:noFill/>
              </a:ln>
              <a:solidFill>
                <a:srgbClr val="2C3E50"/>
              </a:solidFill>
              <a:effectLst/>
              <a:uLnTx/>
              <a:uFillTx/>
              <a:latin typeface="微软雅黑 Light" panose="020B0502040204020203" pitchFamily="34" charset="-122"/>
              <a:ea typeface="微软雅黑 Light" panose="020B0502040204020203" pitchFamily="34" charset="-122"/>
              <a:cs typeface="+mn-cs"/>
              <a:sym typeface="微软雅黑" panose="020B0503020204020204" charset="-122"/>
            </a:endParaRPr>
          </a:p>
        </p:txBody>
      </p:sp>
      <p:sp>
        <p:nvSpPr>
          <p:cNvPr id="14" name="TextBox 25"/>
          <p:cNvSpPr txBox="1"/>
          <p:nvPr/>
        </p:nvSpPr>
        <p:spPr>
          <a:xfrm flipH="1">
            <a:off x="9509106" y="2257418"/>
            <a:ext cx="713084" cy="1769715"/>
          </a:xfrm>
          <a:prstGeom prst="rect">
            <a:avLst/>
          </a:prstGeom>
          <a:noFill/>
        </p:spPr>
        <p:txBody>
          <a:bodyPr wrap="square" lIns="0" tIns="0" rIns="0" bIns="0" rtlCol="0">
            <a:spAutoFit/>
            <a:scene3d>
              <a:camera prst="orthographicFront"/>
              <a:lightRig rig="threePt" dir="t"/>
            </a:scene3d>
          </a:bodyPr>
          <a:lstStyle/>
          <a:p>
            <a:pPr marL="0" marR="0" lvl="0" indent="0" algn="ctr" defTabSz="914400" rtl="0" eaLnBrk="1" fontAlgn="base"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1">
                <a:ln>
                  <a:noFill/>
                </a:ln>
                <a:solidFill>
                  <a:srgbClr val="2C3E50"/>
                </a:solidFill>
                <a:effectLst/>
                <a:uLnTx/>
                <a:uFillTx/>
                <a:latin typeface="微软雅黑 Light" panose="020B0502040204020203" pitchFamily="34" charset="-122"/>
                <a:ea typeface="微软雅黑 Light" panose="020B0502040204020203" pitchFamily="34" charset="-122"/>
                <a:cs typeface="+mn-cs"/>
                <a:sym typeface="微软雅黑" panose="020B0503020204020204" charset="-122"/>
              </a:rPr>
              <a:t>4</a:t>
            </a:r>
            <a:endParaRPr kumimoji="0" lang="zh-CN" altLang="en-US" sz="11500" b="0" i="0" u="none" strike="noStrike" kern="1200" cap="none" spc="0" normalizeH="0" baseline="0" noProof="1">
              <a:ln>
                <a:noFill/>
              </a:ln>
              <a:solidFill>
                <a:srgbClr val="2C3E50"/>
              </a:solidFill>
              <a:effectLst/>
              <a:uLnTx/>
              <a:uFillTx/>
              <a:latin typeface="微软雅黑 Light" panose="020B0502040204020203" pitchFamily="34" charset="-122"/>
              <a:ea typeface="微软雅黑 Light" panose="020B0502040204020203" pitchFamily="34" charset="-122"/>
              <a:cs typeface="+mn-cs"/>
              <a:sym typeface="微软雅黑" panose="020B0503020204020204" charset="-122"/>
            </a:endParaRPr>
          </a:p>
        </p:txBody>
      </p:sp>
      <p:cxnSp>
        <p:nvCxnSpPr>
          <p:cNvPr id="15" name="直接连接符 14"/>
          <p:cNvCxnSpPr/>
          <p:nvPr/>
        </p:nvCxnSpPr>
        <p:spPr>
          <a:xfrm>
            <a:off x="3513500" y="2311393"/>
            <a:ext cx="0" cy="327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070600" y="2311393"/>
            <a:ext cx="0" cy="327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610600" y="2311393"/>
            <a:ext cx="0" cy="327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739446" y="4237040"/>
            <a:ext cx="2083829" cy="430530"/>
          </a:xfrm>
          <a:prstGeom prst="rect">
            <a:avLst/>
          </a:prstGeom>
          <a:noFill/>
        </p:spPr>
        <p:txBody>
          <a:bodyPr wrap="square" lIns="0" tIns="0" rIns="0" bIns="0" rtlCol="0">
            <a:spAutoFit/>
          </a:bodyPr>
          <a:lstStyle/>
          <a:p>
            <a:pPr marL="0" marR="0" lvl="0" indent="0" algn="dist" defTabSz="914400" rtl="0" eaLnBrk="1" fontAlgn="base"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1">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微软雅黑" panose="020B0503020204020204" charset="-122"/>
              </a:rPr>
              <a:t>方案设计</a:t>
            </a:r>
            <a:endParaRPr kumimoji="0" lang="zh-CN" altLang="en-US" sz="2800" b="0" i="0" u="none" strike="noStrike" kern="1200" cap="none" spc="0" normalizeH="0" baseline="0" noProof="1">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微软雅黑" panose="020B0503020204020204" charset="-122"/>
            </a:endParaRPr>
          </a:p>
        </p:txBody>
      </p:sp>
      <p:sp>
        <p:nvSpPr>
          <p:cNvPr id="21" name="文本框 20"/>
          <p:cNvSpPr txBox="1"/>
          <p:nvPr/>
        </p:nvSpPr>
        <p:spPr>
          <a:xfrm>
            <a:off x="6315775" y="4237040"/>
            <a:ext cx="2083829" cy="430530"/>
          </a:xfrm>
          <a:prstGeom prst="rect">
            <a:avLst/>
          </a:prstGeom>
          <a:noFill/>
        </p:spPr>
        <p:txBody>
          <a:bodyPr wrap="square" lIns="0" tIns="0" rIns="0" bIns="0" rtlCol="0">
            <a:spAutoFit/>
          </a:bodyPr>
          <a:lstStyle/>
          <a:p>
            <a:pPr marL="0" marR="0" lvl="0" indent="0" algn="dist" defTabSz="914400" rtl="0" eaLnBrk="1" fontAlgn="base"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1">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微软雅黑" panose="020B0503020204020204" charset="-122"/>
              </a:rPr>
              <a:t>实验过程</a:t>
            </a:r>
            <a:endParaRPr kumimoji="0" lang="zh-CN" altLang="en-US" sz="2800" b="0" i="0" u="none" strike="noStrike" kern="1200" cap="none" spc="0" normalizeH="0" baseline="0" noProof="1">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微软雅黑" panose="020B0503020204020204" charset="-122"/>
            </a:endParaRPr>
          </a:p>
        </p:txBody>
      </p:sp>
      <p:sp>
        <p:nvSpPr>
          <p:cNvPr id="23" name="文本框 22"/>
          <p:cNvSpPr txBox="1"/>
          <p:nvPr/>
        </p:nvSpPr>
        <p:spPr>
          <a:xfrm>
            <a:off x="8886470" y="4237040"/>
            <a:ext cx="2083829" cy="430530"/>
          </a:xfrm>
          <a:prstGeom prst="rect">
            <a:avLst/>
          </a:prstGeom>
          <a:noFill/>
        </p:spPr>
        <p:txBody>
          <a:bodyPr wrap="square" lIns="0" tIns="0" rIns="0" bIns="0" rtlCol="0">
            <a:spAutoFit/>
          </a:bodyPr>
          <a:lstStyle/>
          <a:p>
            <a:pPr marL="0" marR="0" lvl="0" indent="0" algn="dist" defTabSz="914400" rtl="0" eaLnBrk="1" fontAlgn="base"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1">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微软雅黑" panose="020B0503020204020204" charset="-122"/>
              </a:rPr>
              <a:t>总结</a:t>
            </a:r>
            <a:endParaRPr kumimoji="0" lang="zh-CN" altLang="en-US" sz="2800" b="0" i="0" u="none" strike="noStrike" kern="1200" cap="none" spc="0" normalizeH="0" baseline="0" noProof="1">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微软雅黑" panose="020B0503020204020204" charset="-122"/>
            </a:endParaRPr>
          </a:p>
        </p:txBody>
      </p:sp>
      <p:sp>
        <p:nvSpPr>
          <p:cNvPr id="26" name="TextBox 25"/>
          <p:cNvSpPr txBox="1"/>
          <p:nvPr/>
        </p:nvSpPr>
        <p:spPr>
          <a:xfrm flipH="1">
            <a:off x="4333875" y="618036"/>
            <a:ext cx="3524250" cy="677108"/>
          </a:xfrm>
          <a:prstGeom prst="rect">
            <a:avLst/>
          </a:prstGeom>
          <a:noFill/>
          <a:ln w="9525">
            <a:noFill/>
          </a:ln>
        </p:spPr>
        <p:txBody>
          <a:bodyPr vert="horz" wrap="square" lIns="0" tIns="0" rIns="0" bIns="0" rtlCol="0" anchor="t">
            <a:spAutoFit/>
          </a:bodyPr>
          <a:lstStyle>
            <a:defPPr>
              <a:defRPr lang="zh-CN"/>
            </a:defPPr>
            <a:lvl1pPr lvl="0">
              <a:defRPr sz="8000" b="1">
                <a:blipFill>
                  <a:blip r:embed="rId1"/>
                  <a:stretch>
                    <a:fillRect/>
                  </a:stretch>
                </a:blipFill>
                <a:latin typeface="微软雅黑" panose="020B0503020204020204" charset="-122"/>
                <a:ea typeface="微软雅黑" panose="020B0503020204020204" charset="-122"/>
              </a:defRPr>
            </a:lvl1p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4400" b="1" i="0" u="none" strike="noStrike" kern="1200" cap="none" spc="0" normalizeH="0" baseline="0" noProof="1">
                <a:ln>
                  <a:noFill/>
                </a:ln>
                <a:solidFill>
                  <a:srgbClr val="2C3E50"/>
                </a:solidFill>
                <a:effectLst/>
                <a:uLnTx/>
                <a:uFillTx/>
                <a:latin typeface="微软雅黑 Light" panose="020B0502040204020203" pitchFamily="34" charset="-122"/>
                <a:ea typeface="微软雅黑 Light" panose="020B0502040204020203" pitchFamily="34" charset="-122"/>
                <a:cs typeface="+mn-cs"/>
                <a:sym typeface="微软雅黑" panose="020B0503020204020204" charset="-122"/>
              </a:rPr>
              <a:t>-</a:t>
            </a:r>
            <a:r>
              <a:rPr kumimoji="0" lang="en-US" altLang="zh-CN" sz="4000" b="1" i="0" u="none" strike="noStrike" kern="1200" cap="none" spc="0" normalizeH="0" baseline="0" noProof="1">
                <a:ln>
                  <a:noFill/>
                </a:ln>
                <a:solidFill>
                  <a:srgbClr val="2C3E50"/>
                </a:solidFill>
                <a:effectLst/>
                <a:uLnTx/>
                <a:uFillTx/>
                <a:latin typeface="微软雅黑 Light" panose="020B0502040204020203" pitchFamily="34" charset="-122"/>
                <a:ea typeface="微软雅黑 Light" panose="020B0502040204020203" pitchFamily="34" charset="-122"/>
                <a:cs typeface="+mn-cs"/>
                <a:sym typeface="微软雅黑" panose="020B0503020204020204" charset="-122"/>
              </a:rPr>
              <a:t>CONTENTS</a:t>
            </a:r>
            <a:r>
              <a:rPr kumimoji="0" lang="en-US" altLang="zh-CN" sz="4400" b="1" i="0" u="none" strike="noStrike" kern="1200" cap="none" spc="0" normalizeH="0" baseline="0" noProof="1">
                <a:ln>
                  <a:noFill/>
                </a:ln>
                <a:solidFill>
                  <a:srgbClr val="2C3E50"/>
                </a:solidFill>
                <a:effectLst/>
                <a:uLnTx/>
                <a:uFillTx/>
                <a:latin typeface="微软雅黑 Light" panose="020B0502040204020203" pitchFamily="34" charset="-122"/>
                <a:ea typeface="微软雅黑 Light" panose="020B0502040204020203" pitchFamily="34" charset="-122"/>
                <a:cs typeface="+mn-cs"/>
                <a:sym typeface="微软雅黑" panose="020B0503020204020204" charset="-122"/>
              </a:rPr>
              <a:t>-</a:t>
            </a:r>
            <a:r>
              <a:rPr kumimoji="0" lang="zh-CN" altLang="en-US" sz="4400" b="1" i="0" u="none" strike="noStrike" kern="1200" cap="none" spc="0" normalizeH="0" baseline="0" noProof="1">
                <a:ln>
                  <a:noFill/>
                </a:ln>
                <a:solidFill>
                  <a:srgbClr val="2C3E50"/>
                </a:solidFill>
                <a:effectLst/>
                <a:uLnTx/>
                <a:uFillTx/>
                <a:latin typeface="微软雅黑 Light" panose="020B0502040204020203" pitchFamily="34" charset="-122"/>
                <a:ea typeface="微软雅黑 Light" panose="020B0502040204020203" pitchFamily="34" charset="-122"/>
                <a:cs typeface="+mn-cs"/>
                <a:sym typeface="微软雅黑" panose="020B0503020204020204" charset="-122"/>
              </a:rPr>
              <a:t> </a:t>
            </a:r>
            <a:endParaRPr kumimoji="0" lang="zh-CN" altLang="en-US" sz="4400" b="1" i="0" u="none" strike="noStrike" kern="1200" cap="none" spc="0" normalizeH="0" baseline="0" noProof="1">
              <a:ln>
                <a:noFill/>
              </a:ln>
              <a:solidFill>
                <a:srgbClr val="2C3E50"/>
              </a:solidFill>
              <a:effectLst/>
              <a:uLnTx/>
              <a:uFillTx/>
              <a:latin typeface="微软雅黑 Light" panose="020B0502040204020203" pitchFamily="34" charset="-122"/>
              <a:ea typeface="微软雅黑 Light" panose="020B0502040204020203" pitchFamily="34" charset="-122"/>
              <a:cs typeface="+mn-cs"/>
              <a:sym typeface="微软雅黑" panose="020B0503020204020204" charset="-122"/>
            </a:endParaRPr>
          </a:p>
        </p:txBody>
      </p:sp>
      <p:grpSp>
        <p:nvGrpSpPr>
          <p:cNvPr id="27" name="组合 26"/>
          <p:cNvGrpSpPr/>
          <p:nvPr/>
        </p:nvGrpSpPr>
        <p:grpSpPr>
          <a:xfrm>
            <a:off x="418473" y="1840162"/>
            <a:ext cx="11387751" cy="4160586"/>
            <a:chOff x="418473" y="2040194"/>
            <a:chExt cx="11387751" cy="4160586"/>
          </a:xfrm>
        </p:grpSpPr>
        <p:sp>
          <p:nvSpPr>
            <p:cNvPr id="28" name="矩形 27"/>
            <p:cNvSpPr/>
            <p:nvPr/>
          </p:nvSpPr>
          <p:spPr>
            <a:xfrm>
              <a:off x="418473" y="2986487"/>
              <a:ext cx="216000" cy="2268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1590224" y="2986487"/>
              <a:ext cx="216000" cy="2268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09588" y="2040194"/>
              <a:ext cx="11172825" cy="4160586"/>
            </a:xfrm>
            <a:prstGeom prst="rect">
              <a:avLst/>
            </a:prstGeom>
            <a:noFill/>
            <a:ln>
              <a:solidFill>
                <a:srgbClr val="2C3E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28955" y="471805"/>
            <a:ext cx="1510665" cy="39878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总结</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8" name="圆角矩形 2"/>
          <p:cNvSpPr/>
          <p:nvPr/>
        </p:nvSpPr>
        <p:spPr>
          <a:xfrm>
            <a:off x="739775" y="1418465"/>
            <a:ext cx="2810510" cy="753745"/>
          </a:xfrm>
          <a:prstGeom prst="round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圆角矩形 4"/>
          <p:cNvSpPr/>
          <p:nvPr/>
        </p:nvSpPr>
        <p:spPr>
          <a:xfrm>
            <a:off x="4690745" y="1418465"/>
            <a:ext cx="2810510" cy="753745"/>
          </a:xfrm>
          <a:prstGeom prst="roundRect">
            <a:avLst/>
          </a:prstGeom>
          <a:solidFill>
            <a:srgbClr val="849F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圆角矩形 16"/>
          <p:cNvSpPr/>
          <p:nvPr/>
        </p:nvSpPr>
        <p:spPr>
          <a:xfrm>
            <a:off x="8890000" y="1443865"/>
            <a:ext cx="2810510" cy="753745"/>
          </a:xfrm>
          <a:prstGeom prst="round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文本框 22"/>
          <p:cNvSpPr txBox="1"/>
          <p:nvPr/>
        </p:nvSpPr>
        <p:spPr>
          <a:xfrm flipH="1">
            <a:off x="645795" y="2275207"/>
            <a:ext cx="3100705" cy="4154170"/>
          </a:xfrm>
          <a:prstGeom prst="rect">
            <a:avLst/>
          </a:prstGeom>
          <a:noFill/>
          <a:ln w="9525">
            <a:noFill/>
            <a:miter/>
          </a:ln>
          <a:effectLst>
            <a:outerShdw sx="999" sy="999" algn="ctr" rotWithShape="0">
              <a:srgbClr val="000000"/>
            </a:outerShdw>
          </a:effectLst>
        </p:spPr>
        <p:txBody>
          <a:bodyPr wrap="square" anchor="t">
            <a:spAutoFit/>
          </a:bodyPr>
          <a:lstStyle/>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因为c++有STL容器，对于数据的处理与计算有很大的便利；而c#的模块化功能能够实现前端界面的展示</a:t>
            </a:r>
            <a:r>
              <a:rPr kumimoji="0" lang="en-US" altLang="zh-CN"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a:t>
            </a:r>
            <a:r>
              <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但两者毕竟是不同语言。</a:t>
            </a:r>
            <a:endPar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最终我选择将c++程序编译为dll文件，并且通过命令加载到c#程序中，最后在c#程序中调用</a:t>
            </a:r>
            <a:r>
              <a:rPr kumimoji="0" lang="en-US" altLang="zh-CN"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c++</a:t>
            </a:r>
            <a:r>
              <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函数。</a:t>
            </a:r>
            <a:endPar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14" name="文本框 22"/>
          <p:cNvSpPr txBox="1"/>
          <p:nvPr/>
        </p:nvSpPr>
        <p:spPr>
          <a:xfrm flipH="1">
            <a:off x="4034155" y="2174240"/>
            <a:ext cx="4400550" cy="4408805"/>
          </a:xfrm>
          <a:prstGeom prst="rect">
            <a:avLst/>
          </a:prstGeom>
          <a:noFill/>
          <a:ln w="9525">
            <a:noFill/>
            <a:miter/>
          </a:ln>
          <a:effectLst>
            <a:outerShdw sx="999" sy="999" algn="ctr" rotWithShape="0">
              <a:srgbClr val="000000"/>
            </a:outerShdw>
          </a:effectLst>
        </p:spPr>
        <p:txBody>
          <a:bodyPr wrap="square" anchor="t">
            <a:spAutoFit/>
          </a:bodyPr>
          <a:lstStyle/>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首先，通过八数码问题，对A*算法有了更深入的理解，特别是对启发式函数，通过比较，更直观的感受到了不同的启发式函数对于程序效率的影响，也初步掌握了一些启发式函数的构造方法。</a:t>
            </a:r>
            <a:endParaRPr kumimoji="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其次，在图形化界面的展示上，我选择了使用c#语言，直接使用其内置的一些模块方法，能非常简便的实现图形展示功能，让计算出的结果更直观的呈现出来；而经过了这个项目，我也初步掌握了简单的c#程序的编写，包括文件读取，用例颜色、文字的改变，数据存储与处理等等。</a:t>
            </a:r>
            <a:endParaRPr kumimoji="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17" name="文本框 22"/>
          <p:cNvSpPr txBox="1"/>
          <p:nvPr/>
        </p:nvSpPr>
        <p:spPr>
          <a:xfrm flipH="1">
            <a:off x="8722995" y="2306322"/>
            <a:ext cx="3100705" cy="3046095"/>
          </a:xfrm>
          <a:prstGeom prst="rect">
            <a:avLst/>
          </a:prstGeom>
          <a:noFill/>
          <a:ln w="9525">
            <a:noFill/>
            <a:miter/>
          </a:ln>
          <a:effectLst>
            <a:outerShdw sx="999" sy="999" algn="ctr" rotWithShape="0">
              <a:srgbClr val="000000"/>
            </a:outerShdw>
          </a:effectLst>
        </p:spPr>
        <p:txBody>
          <a:bodyPr wrap="square" anchor="t">
            <a:spAutoFit/>
          </a:bodyPr>
          <a:lstStyle/>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增加4*4的游戏模式，由于3*3与4*4模式基本相同，因此可以在程序修改一些写死的数字就可以完成任务；同时需要在前端也增加一些自适应程序，以实现多种游戏模式的切换。</a:t>
            </a:r>
            <a:endPar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cxnSp>
        <p:nvCxnSpPr>
          <p:cNvPr id="20" name="直接连接符 19"/>
          <p:cNvCxnSpPr/>
          <p:nvPr/>
        </p:nvCxnSpPr>
        <p:spPr>
          <a:xfrm>
            <a:off x="1518920" y="1558292"/>
            <a:ext cx="0" cy="467995"/>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904240" y="1279527"/>
            <a:ext cx="534670" cy="1026795"/>
          </a:xfrm>
          <a:prstGeom prst="ellipse">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a:ln>
                  <a:noFill/>
                </a:ln>
                <a:solidFill>
                  <a:prstClr val="white"/>
                </a:solidFill>
                <a:effectLst/>
                <a:uLnTx/>
                <a:uFillTx/>
                <a:latin typeface="Impact" panose="020B0806030902050204" charset="0"/>
                <a:ea typeface="等线" panose="02010600030101010101" charset="-122"/>
                <a:cs typeface="+mn-cs"/>
              </a:rPr>
              <a:t>A</a:t>
            </a:r>
            <a:endParaRPr kumimoji="0" lang="en-US" altLang="zh-CN" sz="4000" b="0" i="0" u="none" strike="noStrike" kern="1200" cap="none" spc="0" normalizeH="0" baseline="0" noProof="0">
              <a:ln>
                <a:noFill/>
              </a:ln>
              <a:solidFill>
                <a:prstClr val="white"/>
              </a:solidFill>
              <a:effectLst/>
              <a:uLnTx/>
              <a:uFillTx/>
              <a:latin typeface="Impact" panose="020B0806030902050204" charset="0"/>
              <a:ea typeface="等线" panose="02010600030101010101" charset="-122"/>
              <a:cs typeface="+mn-cs"/>
            </a:endParaRPr>
          </a:p>
        </p:txBody>
      </p:sp>
      <p:sp>
        <p:nvSpPr>
          <p:cNvPr id="22" name="文本框 20"/>
          <p:cNvSpPr txBox="1"/>
          <p:nvPr/>
        </p:nvSpPr>
        <p:spPr>
          <a:xfrm flipH="1">
            <a:off x="1598930" y="1418590"/>
            <a:ext cx="1936115" cy="755650"/>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rPr>
              <a:t>实验中存在的问题及解决方案</a:t>
            </a: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cxnSp>
        <p:nvCxnSpPr>
          <p:cNvPr id="23" name="直接连接符 22"/>
          <p:cNvCxnSpPr/>
          <p:nvPr/>
        </p:nvCxnSpPr>
        <p:spPr>
          <a:xfrm>
            <a:off x="5457190" y="1558292"/>
            <a:ext cx="0" cy="467995"/>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4893310" y="1279527"/>
            <a:ext cx="534670" cy="1007745"/>
          </a:xfrm>
          <a:prstGeom prst="ellipse">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a:ln>
                  <a:noFill/>
                </a:ln>
                <a:solidFill>
                  <a:prstClr val="white"/>
                </a:solidFill>
                <a:effectLst/>
                <a:uLnTx/>
                <a:uFillTx/>
                <a:latin typeface="Impact" panose="020B0806030902050204" charset="0"/>
                <a:ea typeface="等线" panose="02010600030101010101" charset="-122"/>
                <a:cs typeface="+mn-cs"/>
              </a:rPr>
              <a:t>B</a:t>
            </a:r>
            <a:endParaRPr kumimoji="0" lang="en-US" altLang="zh-CN" sz="4000" b="0" i="0" u="none" strike="noStrike" kern="1200" cap="none" spc="0" normalizeH="0" baseline="0" noProof="0">
              <a:ln>
                <a:noFill/>
              </a:ln>
              <a:solidFill>
                <a:prstClr val="white"/>
              </a:solidFill>
              <a:effectLst/>
              <a:uLnTx/>
              <a:uFillTx/>
              <a:latin typeface="Impact" panose="020B0806030902050204" charset="0"/>
              <a:ea typeface="等线" panose="02010600030101010101" charset="-122"/>
              <a:cs typeface="+mn-cs"/>
            </a:endParaRPr>
          </a:p>
        </p:txBody>
      </p:sp>
      <p:sp>
        <p:nvSpPr>
          <p:cNvPr id="25" name="文本框 20"/>
          <p:cNvSpPr txBox="1"/>
          <p:nvPr/>
        </p:nvSpPr>
        <p:spPr>
          <a:xfrm flipH="1">
            <a:off x="5538470" y="1555750"/>
            <a:ext cx="1946910" cy="42354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rPr>
              <a:t>心得体会</a:t>
            </a: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cxnSp>
        <p:nvCxnSpPr>
          <p:cNvPr id="26" name="直接连接符 25"/>
          <p:cNvCxnSpPr/>
          <p:nvPr/>
        </p:nvCxnSpPr>
        <p:spPr>
          <a:xfrm>
            <a:off x="9664065" y="1583692"/>
            <a:ext cx="0" cy="467995"/>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9100185" y="1304927"/>
            <a:ext cx="534670" cy="1007745"/>
          </a:xfrm>
          <a:prstGeom prst="ellipse">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a:ln>
                  <a:noFill/>
                </a:ln>
                <a:solidFill>
                  <a:prstClr val="white"/>
                </a:solidFill>
                <a:effectLst/>
                <a:uLnTx/>
                <a:uFillTx/>
                <a:latin typeface="Impact" panose="020B0806030902050204" charset="0"/>
                <a:ea typeface="等线" panose="02010600030101010101" charset="-122"/>
                <a:cs typeface="+mn-cs"/>
              </a:rPr>
              <a:t>C</a:t>
            </a:r>
            <a:endParaRPr kumimoji="0" lang="en-US" altLang="zh-CN" sz="4000" b="0" i="0" u="none" strike="noStrike" kern="1200" cap="none" spc="0" normalizeH="0" baseline="0" noProof="0">
              <a:ln>
                <a:noFill/>
              </a:ln>
              <a:solidFill>
                <a:prstClr val="white"/>
              </a:solidFill>
              <a:effectLst/>
              <a:uLnTx/>
              <a:uFillTx/>
              <a:latin typeface="Impact" panose="020B0806030902050204" charset="0"/>
              <a:ea typeface="等线" panose="02010600030101010101" charset="-122"/>
              <a:cs typeface="+mn-cs"/>
            </a:endParaRPr>
          </a:p>
        </p:txBody>
      </p:sp>
      <p:sp>
        <p:nvSpPr>
          <p:cNvPr id="28" name="文本框 20"/>
          <p:cNvSpPr txBox="1"/>
          <p:nvPr/>
        </p:nvSpPr>
        <p:spPr>
          <a:xfrm flipH="1">
            <a:off x="9758680" y="1581152"/>
            <a:ext cx="1756410" cy="42354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rPr>
              <a:t>后续改进方向</a:t>
            </a: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文本框 4"/>
          <p:cNvSpPr txBox="1"/>
          <p:nvPr/>
        </p:nvSpPr>
        <p:spPr>
          <a:xfrm>
            <a:off x="528955" y="471805"/>
            <a:ext cx="2442210" cy="39878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成员分工与自评</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100" name="文本框 99"/>
          <p:cNvSpPr txBox="1"/>
          <p:nvPr/>
        </p:nvSpPr>
        <p:spPr>
          <a:xfrm>
            <a:off x="1929765" y="1063625"/>
            <a:ext cx="9519285" cy="706755"/>
          </a:xfrm>
          <a:prstGeom prst="rect">
            <a:avLst/>
          </a:prstGeom>
          <a:noFill/>
          <a:ln w="9525">
            <a:noFill/>
          </a:ln>
        </p:spPr>
        <p:txBody>
          <a:bodyPr wrap="square">
            <a:spAutoFit/>
            <a:scene3d>
              <a:camera prst="orthographicFront"/>
              <a:lightRig rig="threePt" dir="t"/>
            </a:scene3d>
          </a:bodyPr>
          <a:p>
            <a:pPr indent="266700"/>
            <a:r>
              <a:rPr lang="zh-CN" sz="2000" b="0">
                <a:ln w="6600">
                  <a:solidFill>
                    <a:schemeClr val="accent2"/>
                  </a:solidFill>
                  <a:prstDash val="solid"/>
                </a:ln>
                <a:solidFill>
                  <a:srgbClr val="FFFFFF"/>
                </a:solidFill>
                <a:effectLst>
                  <a:outerShdw dist="38100" dir="2700000" algn="tl" rotWithShape="0">
                    <a:schemeClr val="accent2"/>
                  </a:outerShdw>
                </a:effectLst>
                <a:latin typeface="等线" panose="02010600030101010101" charset="-122"/>
                <a:ea typeface="宋体" panose="02010600030101010101" pitchFamily="2" charset="-122"/>
              </a:rPr>
              <a:t>整个项目由我个人独立完成，包括</a:t>
            </a:r>
            <a:r>
              <a:rPr lang="en-US" sz="2000" b="0">
                <a:ln w="6600">
                  <a:solidFill>
                    <a:schemeClr val="accent2"/>
                  </a:solidFill>
                  <a:prstDash val="solid"/>
                </a:ln>
                <a:solidFill>
                  <a:srgbClr val="FFFFFF"/>
                </a:solidFill>
                <a:effectLst>
                  <a:outerShdw dist="38100" dir="2700000" algn="tl" rotWithShape="0">
                    <a:schemeClr val="accent2"/>
                  </a:outerShdw>
                </a:effectLst>
                <a:latin typeface="等线" panose="02010600030101010101" charset="-122"/>
              </a:rPr>
              <a:t>c++</a:t>
            </a:r>
            <a:r>
              <a:rPr lang="zh-CN" sz="2000" b="0">
                <a:ln w="6600">
                  <a:solidFill>
                    <a:schemeClr val="accent2"/>
                  </a:solidFill>
                  <a:prstDash val="solid"/>
                </a:ln>
                <a:solidFill>
                  <a:srgbClr val="FFFFFF"/>
                </a:solidFill>
                <a:effectLst>
                  <a:outerShdw dist="38100" dir="2700000" algn="tl" rotWithShape="0">
                    <a:schemeClr val="accent2"/>
                  </a:outerShdw>
                </a:effectLst>
                <a:latin typeface="等线" panose="02010600030101010101" charset="-122"/>
                <a:ea typeface="宋体" panose="02010600030101010101" pitchFamily="2" charset="-122"/>
              </a:rPr>
              <a:t>程序、</a:t>
            </a:r>
            <a:r>
              <a:rPr lang="en-US" sz="2000" b="0">
                <a:ln w="6600">
                  <a:solidFill>
                    <a:schemeClr val="accent2"/>
                  </a:solidFill>
                  <a:prstDash val="solid"/>
                </a:ln>
                <a:solidFill>
                  <a:srgbClr val="FFFFFF"/>
                </a:solidFill>
                <a:effectLst>
                  <a:outerShdw dist="38100" dir="2700000" algn="tl" rotWithShape="0">
                    <a:schemeClr val="accent2"/>
                  </a:outerShdw>
                </a:effectLst>
                <a:latin typeface="等线" panose="02010600030101010101" charset="-122"/>
              </a:rPr>
              <a:t>c#</a:t>
            </a:r>
            <a:r>
              <a:rPr lang="zh-CN" sz="2000" b="0">
                <a:ln w="6600">
                  <a:solidFill>
                    <a:schemeClr val="accent2"/>
                  </a:solidFill>
                  <a:prstDash val="solid"/>
                </a:ln>
                <a:solidFill>
                  <a:srgbClr val="FFFFFF"/>
                </a:solidFill>
                <a:effectLst>
                  <a:outerShdw dist="38100" dir="2700000" algn="tl" rotWithShape="0">
                    <a:schemeClr val="accent2"/>
                  </a:outerShdw>
                </a:effectLst>
                <a:latin typeface="等线" panose="02010600030101010101" charset="-122"/>
                <a:ea typeface="宋体" panose="02010600030101010101" pitchFamily="2" charset="-122"/>
              </a:rPr>
              <a:t>程序，均为独立完成。其中，在程序编写方面没有借鉴与参考网上的任何相关资料，完全自主独立完成，包括：</a:t>
            </a:r>
            <a:endParaRPr lang="zh-CN" altLang="en-US" sz="2000" b="0">
              <a:ln w="6600">
                <a:solidFill>
                  <a:schemeClr val="accent2"/>
                </a:solidFill>
                <a:prstDash val="solid"/>
              </a:ln>
              <a:solidFill>
                <a:srgbClr val="FFFFFF"/>
              </a:solidFill>
              <a:effectLst>
                <a:outerShdw dist="38100" dir="2700000" algn="tl" rotWithShape="0">
                  <a:schemeClr val="accent2"/>
                </a:outerShdw>
              </a:effectLst>
              <a:latin typeface="等线" panose="02010600030101010101" charset="-122"/>
              <a:ea typeface="宋体" panose="02010600030101010101" pitchFamily="2" charset="-122"/>
            </a:endParaRPr>
          </a:p>
        </p:txBody>
      </p:sp>
      <p:cxnSp>
        <p:nvCxnSpPr>
          <p:cNvPr id="36" name="直接连接符 35"/>
          <p:cNvCxnSpPr/>
          <p:nvPr>
            <p:custDataLst>
              <p:tags r:id="rId1"/>
            </p:custDataLst>
          </p:nvPr>
        </p:nvCxnSpPr>
        <p:spPr>
          <a:xfrm>
            <a:off x="1481918" y="1519891"/>
            <a:ext cx="0" cy="4918905"/>
          </a:xfrm>
          <a:prstGeom prst="line">
            <a:avLst/>
          </a:prstGeom>
        </p:spPr>
        <p:style>
          <a:lnRef idx="1">
            <a:srgbClr val="1F74AD"/>
          </a:lnRef>
          <a:fillRef idx="0">
            <a:srgbClr val="1F74AD"/>
          </a:fillRef>
          <a:effectRef idx="0">
            <a:srgbClr val="1F74AD"/>
          </a:effectRef>
          <a:fontRef idx="minor">
            <a:srgbClr val="000000"/>
          </a:fontRef>
        </p:style>
      </p:cxnSp>
      <p:sp>
        <p:nvSpPr>
          <p:cNvPr id="37" name="任意多边形 36"/>
          <p:cNvSpPr/>
          <p:nvPr>
            <p:custDataLst>
              <p:tags r:id="rId2"/>
            </p:custDataLst>
          </p:nvPr>
        </p:nvSpPr>
        <p:spPr>
          <a:xfrm>
            <a:off x="1481919" y="2577764"/>
            <a:ext cx="599198" cy="735377"/>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rgbClr val="3498DB">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endParaRPr lang="zh-CN" altLang="en-US" sz="2000">
              <a:latin typeface="Arial" panose="020B0604020202020204" pitchFamily="34" charset="0"/>
              <a:ea typeface="微软雅黑" panose="020B0503020204020204" charset="-122"/>
              <a:sym typeface="Arial" panose="020B0604020202020204" pitchFamily="34" charset="0"/>
            </a:endParaRPr>
          </a:p>
        </p:txBody>
      </p:sp>
      <p:sp>
        <p:nvSpPr>
          <p:cNvPr id="38" name="任意多边形 37"/>
          <p:cNvSpPr/>
          <p:nvPr>
            <p:custDataLst>
              <p:tags r:id="rId3"/>
            </p:custDataLst>
          </p:nvPr>
        </p:nvSpPr>
        <p:spPr>
          <a:xfrm>
            <a:off x="2081119" y="2886443"/>
            <a:ext cx="407786" cy="426700"/>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rgbClr val="3498DB"/>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lnSpcReduction="10000"/>
          </a:bodyPr>
          <a:p>
            <a:pPr algn="ctr">
              <a:lnSpc>
                <a:spcPct val="120000"/>
              </a:lnSpc>
            </a:pPr>
            <a:r>
              <a:rPr lang="en-US" altLang="zh-CN" sz="2000" spc="300" dirty="0">
                <a:solidFill>
                  <a:sysClr val="window" lastClr="FFFFFF"/>
                </a:solidFill>
                <a:latin typeface="Arial" panose="020B0604020202020204" pitchFamily="34" charset="0"/>
                <a:ea typeface="微软雅黑" panose="020B0503020204020204" charset="-122"/>
                <a:sym typeface="Arial" panose="020B0604020202020204" pitchFamily="34" charset="0"/>
              </a:rPr>
              <a:t>B</a:t>
            </a:r>
            <a:endParaRPr lang="zh-CN" altLang="en-US" sz="2000" spc="300" dirty="0">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75" name="文本框 74"/>
          <p:cNvSpPr txBox="1"/>
          <p:nvPr>
            <p:custDataLst>
              <p:tags r:id="rId4"/>
            </p:custDataLst>
          </p:nvPr>
        </p:nvSpPr>
        <p:spPr>
          <a:xfrm>
            <a:off x="2543374" y="2860641"/>
            <a:ext cx="5799666" cy="471407"/>
          </a:xfrm>
          <a:prstGeom prst="rect">
            <a:avLst/>
          </a:prstGeom>
          <a:noFill/>
        </p:spPr>
        <p:txBody>
          <a:bodyPr wrap="square" rtlCol="0" anchor="ctr">
            <a:normAutofit fontScale="90000"/>
          </a:bodyPr>
          <a:p>
            <a:pPr>
              <a:lnSpc>
                <a:spcPct val="120000"/>
              </a:lnSpc>
            </a:pPr>
            <a:r>
              <a:rPr lang="zh-CN" altLang="en-US" sz="1600" spc="150" dirty="0">
                <a:solidFill>
                  <a:srgbClr val="3498DB"/>
                </a:solidFill>
                <a:latin typeface="Arial" panose="020B0604020202020204" pitchFamily="34" charset="0"/>
                <a:ea typeface="微软雅黑" panose="020B0503020204020204" charset="-122"/>
                <a:sym typeface="Arial" panose="020B0604020202020204" pitchFamily="34" charset="0"/>
              </a:rPr>
              <a:t>c++程序，用于具体问题的答案求解与计算，并输出完整过程</a:t>
            </a:r>
            <a:endParaRPr lang="zh-CN" altLang="en-US" sz="1600" spc="150" dirty="0">
              <a:solidFill>
                <a:srgbClr val="3498DB"/>
              </a:solidFill>
              <a:latin typeface="Arial" panose="020B0604020202020204" pitchFamily="34" charset="0"/>
              <a:ea typeface="微软雅黑" panose="020B0503020204020204" charset="-122"/>
              <a:sym typeface="Arial" panose="020B0604020202020204" pitchFamily="34" charset="0"/>
            </a:endParaRPr>
          </a:p>
        </p:txBody>
      </p:sp>
      <p:sp>
        <p:nvSpPr>
          <p:cNvPr id="63" name="任意多边形 62"/>
          <p:cNvSpPr/>
          <p:nvPr>
            <p:custDataLst>
              <p:tags r:id="rId5"/>
            </p:custDataLst>
          </p:nvPr>
        </p:nvSpPr>
        <p:spPr>
          <a:xfrm>
            <a:off x="1481919" y="3349776"/>
            <a:ext cx="599198" cy="73537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rgbClr val="1AA3AA">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endParaRPr lang="zh-CN" altLang="en-US" sz="2000">
              <a:latin typeface="Arial" panose="020B0604020202020204" pitchFamily="34" charset="0"/>
              <a:ea typeface="微软雅黑" panose="020B0503020204020204" charset="-122"/>
              <a:sym typeface="Arial" panose="020B0604020202020204" pitchFamily="34" charset="0"/>
            </a:endParaRPr>
          </a:p>
        </p:txBody>
      </p:sp>
      <p:sp>
        <p:nvSpPr>
          <p:cNvPr id="64" name="任意多边形 63"/>
          <p:cNvSpPr/>
          <p:nvPr>
            <p:custDataLst>
              <p:tags r:id="rId6"/>
            </p:custDataLst>
          </p:nvPr>
        </p:nvSpPr>
        <p:spPr>
          <a:xfrm>
            <a:off x="2081119" y="3658455"/>
            <a:ext cx="407786" cy="42670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rgbClr val="1AA3AA"/>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lnSpcReduction="10000"/>
          </a:bodyPr>
          <a:p>
            <a:pPr algn="ctr">
              <a:lnSpc>
                <a:spcPct val="120000"/>
              </a:lnSpc>
            </a:pPr>
            <a:r>
              <a:rPr lang="en-US" altLang="zh-CN" sz="2000" spc="300" dirty="0">
                <a:solidFill>
                  <a:sysClr val="window" lastClr="FFFFFF"/>
                </a:solidFill>
                <a:latin typeface="Arial" panose="020B0604020202020204" pitchFamily="34" charset="0"/>
                <a:ea typeface="微软雅黑" panose="020B0503020204020204" charset="-122"/>
                <a:sym typeface="Arial" panose="020B0604020202020204" pitchFamily="34" charset="0"/>
              </a:rPr>
              <a:t>C</a:t>
            </a:r>
            <a:endParaRPr lang="zh-CN" altLang="en-US" sz="2000" spc="300" dirty="0">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76" name="文本框 75"/>
          <p:cNvSpPr txBox="1"/>
          <p:nvPr>
            <p:custDataLst>
              <p:tags r:id="rId7"/>
            </p:custDataLst>
          </p:nvPr>
        </p:nvSpPr>
        <p:spPr>
          <a:xfrm>
            <a:off x="2543374" y="3641699"/>
            <a:ext cx="5799666" cy="471408"/>
          </a:xfrm>
          <a:prstGeom prst="rect">
            <a:avLst/>
          </a:prstGeom>
          <a:noFill/>
        </p:spPr>
        <p:txBody>
          <a:bodyPr wrap="square" rtlCol="0" anchor="ctr">
            <a:normAutofit fontScale="80000"/>
          </a:bodyPr>
          <a:p>
            <a:pPr>
              <a:lnSpc>
                <a:spcPct val="120000"/>
              </a:lnSpc>
            </a:pPr>
            <a:r>
              <a:rPr lang="zh-CN" altLang="en-US" sz="1600" spc="150">
                <a:solidFill>
                  <a:srgbClr val="1AA3AA"/>
                </a:solidFill>
                <a:latin typeface="Arial" panose="020B0604020202020204" pitchFamily="34" charset="0"/>
                <a:ea typeface="微软雅黑" panose="020B0503020204020204" charset="-122"/>
                <a:sym typeface="Arial" panose="020B0604020202020204" pitchFamily="34" charset="0"/>
              </a:rPr>
              <a:t>c#程序，用于与c++程序求得的答案交互，将整个实现过程可视化</a:t>
            </a:r>
            <a:endParaRPr lang="zh-CN" altLang="en-US" sz="1600" spc="150">
              <a:solidFill>
                <a:srgbClr val="1AA3AA"/>
              </a:solidFill>
              <a:latin typeface="Arial" panose="020B0604020202020204" pitchFamily="34" charset="0"/>
              <a:ea typeface="微软雅黑" panose="020B0503020204020204" charset="-122"/>
              <a:sym typeface="Arial" panose="020B0604020202020204" pitchFamily="34" charset="0"/>
            </a:endParaRPr>
          </a:p>
        </p:txBody>
      </p:sp>
      <p:sp>
        <p:nvSpPr>
          <p:cNvPr id="69" name="任意多边形 68"/>
          <p:cNvSpPr/>
          <p:nvPr>
            <p:custDataLst>
              <p:tags r:id="rId8"/>
            </p:custDataLst>
          </p:nvPr>
        </p:nvSpPr>
        <p:spPr>
          <a:xfrm>
            <a:off x="1473029" y="4127145"/>
            <a:ext cx="599198" cy="73537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rgbClr val="69A35B">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endParaRPr lang="zh-CN" altLang="en-US" sz="2000">
              <a:solidFill>
                <a:schemeClr val="accent5">
                  <a:lumMod val="75000"/>
                </a:schemeClr>
              </a:solidFill>
              <a:latin typeface="Arial" panose="020B0604020202020204" pitchFamily="34" charset="0"/>
              <a:ea typeface="微软雅黑" panose="020B0503020204020204" charset="-122"/>
              <a:sym typeface="Arial" panose="020B0604020202020204" pitchFamily="34" charset="0"/>
            </a:endParaRPr>
          </a:p>
        </p:txBody>
      </p:sp>
      <p:sp>
        <p:nvSpPr>
          <p:cNvPr id="70" name="任意多边形 69"/>
          <p:cNvSpPr/>
          <p:nvPr>
            <p:custDataLst>
              <p:tags r:id="rId9"/>
            </p:custDataLst>
          </p:nvPr>
        </p:nvSpPr>
        <p:spPr>
          <a:xfrm>
            <a:off x="2081119" y="4433918"/>
            <a:ext cx="407786" cy="42670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rgbClr val="69A35B"/>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lnSpcReduction="10000"/>
          </a:bodyPr>
          <a:p>
            <a:pPr algn="ctr">
              <a:lnSpc>
                <a:spcPct val="120000"/>
              </a:lnSpc>
            </a:pPr>
            <a:r>
              <a:rPr lang="en-US" altLang="zh-CN" sz="2000" spc="300" dirty="0">
                <a:solidFill>
                  <a:sysClr val="window" lastClr="FFFFFF"/>
                </a:solidFill>
                <a:latin typeface="Arial" panose="020B0604020202020204" pitchFamily="34" charset="0"/>
                <a:ea typeface="微软雅黑" panose="020B0503020204020204" charset="-122"/>
                <a:sym typeface="Arial" panose="020B0604020202020204" pitchFamily="34" charset="0"/>
              </a:rPr>
              <a:t>D</a:t>
            </a:r>
            <a:endParaRPr lang="zh-CN" altLang="en-US" sz="2000" spc="300" dirty="0">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77" name="文本框 76"/>
          <p:cNvSpPr txBox="1"/>
          <p:nvPr>
            <p:custDataLst>
              <p:tags r:id="rId10"/>
            </p:custDataLst>
          </p:nvPr>
        </p:nvSpPr>
        <p:spPr>
          <a:xfrm>
            <a:off x="2543374" y="4415012"/>
            <a:ext cx="5799666" cy="471408"/>
          </a:xfrm>
          <a:prstGeom prst="rect">
            <a:avLst/>
          </a:prstGeom>
          <a:noFill/>
        </p:spPr>
        <p:txBody>
          <a:bodyPr wrap="square" rtlCol="0" anchor="ctr">
            <a:normAutofit/>
          </a:bodyPr>
          <a:p>
            <a:pPr>
              <a:lnSpc>
                <a:spcPct val="120000"/>
              </a:lnSpc>
            </a:pPr>
            <a:r>
              <a:rPr lang="zh-CN" altLang="en-US" sz="1600" spc="150">
                <a:solidFill>
                  <a:srgbClr val="69A35B"/>
                </a:solidFill>
                <a:latin typeface="Arial" panose="020B0604020202020204" pitchFamily="34" charset="0"/>
                <a:ea typeface="微软雅黑" panose="020B0503020204020204" charset="-122"/>
                <a:sym typeface="Arial" panose="020B0604020202020204" pitchFamily="34" charset="0"/>
              </a:rPr>
              <a:t>测试数据的构造与程序的测试，包括具体的性能分析</a:t>
            </a:r>
            <a:endParaRPr lang="zh-CN" altLang="en-US" sz="1600" spc="150">
              <a:solidFill>
                <a:srgbClr val="69A35B"/>
              </a:solidFill>
              <a:latin typeface="Arial" panose="020B0604020202020204" pitchFamily="34" charset="0"/>
              <a:ea typeface="微软雅黑" panose="020B0503020204020204" charset="-122"/>
              <a:sym typeface="Arial" panose="020B0604020202020204" pitchFamily="34" charset="0"/>
            </a:endParaRPr>
          </a:p>
        </p:txBody>
      </p:sp>
      <p:sp>
        <p:nvSpPr>
          <p:cNvPr id="39" name="任意多边形 38"/>
          <p:cNvSpPr/>
          <p:nvPr>
            <p:custDataLst>
              <p:tags r:id="rId11"/>
            </p:custDataLst>
          </p:nvPr>
        </p:nvSpPr>
        <p:spPr>
          <a:xfrm>
            <a:off x="1481919" y="4904148"/>
            <a:ext cx="599198" cy="73537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rgbClr val="9BBB59">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endParaRPr lang="zh-CN" altLang="en-US" sz="2000">
              <a:latin typeface="Arial" panose="020B0604020202020204" pitchFamily="34" charset="0"/>
              <a:ea typeface="微软雅黑" panose="020B0503020204020204" charset="-122"/>
              <a:sym typeface="Arial" panose="020B0604020202020204" pitchFamily="34" charset="0"/>
            </a:endParaRPr>
          </a:p>
        </p:txBody>
      </p:sp>
      <p:sp>
        <p:nvSpPr>
          <p:cNvPr id="40" name="任意多边形 39"/>
          <p:cNvSpPr/>
          <p:nvPr>
            <p:custDataLst>
              <p:tags r:id="rId12"/>
            </p:custDataLst>
          </p:nvPr>
        </p:nvSpPr>
        <p:spPr>
          <a:xfrm>
            <a:off x="2081119" y="5212827"/>
            <a:ext cx="407786" cy="42670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rgbClr val="9BBB59"/>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lnSpcReduction="10000"/>
          </a:bodyPr>
          <a:p>
            <a:pPr algn="ctr">
              <a:lnSpc>
                <a:spcPct val="120000"/>
              </a:lnSpc>
            </a:pPr>
            <a:r>
              <a:rPr lang="en-US" altLang="zh-CN" sz="2000" spc="300" dirty="0">
                <a:solidFill>
                  <a:sysClr val="window" lastClr="FFFFFF"/>
                </a:solidFill>
                <a:latin typeface="Arial" panose="020B0604020202020204" pitchFamily="34" charset="0"/>
                <a:ea typeface="微软雅黑" panose="020B0503020204020204" charset="-122"/>
                <a:sym typeface="Arial" panose="020B0604020202020204" pitchFamily="34" charset="0"/>
              </a:rPr>
              <a:t>E</a:t>
            </a:r>
            <a:endParaRPr lang="zh-CN" altLang="en-US" sz="2000" spc="300" dirty="0">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41" name="文本框 40"/>
          <p:cNvSpPr txBox="1"/>
          <p:nvPr>
            <p:custDataLst>
              <p:tags r:id="rId13"/>
            </p:custDataLst>
          </p:nvPr>
        </p:nvSpPr>
        <p:spPr>
          <a:xfrm>
            <a:off x="2543374" y="5193920"/>
            <a:ext cx="5799666" cy="471408"/>
          </a:xfrm>
          <a:prstGeom prst="rect">
            <a:avLst/>
          </a:prstGeom>
          <a:noFill/>
        </p:spPr>
        <p:txBody>
          <a:bodyPr wrap="square" rtlCol="0" anchor="ctr">
            <a:normAutofit/>
          </a:bodyPr>
          <a:p>
            <a:pPr>
              <a:lnSpc>
                <a:spcPct val="120000"/>
              </a:lnSpc>
            </a:pPr>
            <a:r>
              <a:rPr lang="zh-CN" altLang="en-US" sz="1600" spc="150" dirty="0">
                <a:solidFill>
                  <a:srgbClr val="9BBB59"/>
                </a:solidFill>
                <a:latin typeface="Arial" panose="020B0604020202020204" pitchFamily="34" charset="0"/>
                <a:ea typeface="微软雅黑" panose="020B0503020204020204" charset="-122"/>
                <a:sym typeface="Arial" panose="020B0604020202020204" pitchFamily="34" charset="0"/>
              </a:rPr>
              <a:t>利用c#程序对搜索树的绘制</a:t>
            </a:r>
            <a:endParaRPr lang="zh-CN" altLang="en-US" sz="1600" spc="150" dirty="0">
              <a:solidFill>
                <a:srgbClr val="9BBB59"/>
              </a:solidFill>
              <a:latin typeface="Arial" panose="020B0604020202020204" pitchFamily="34" charset="0"/>
              <a:ea typeface="微软雅黑" panose="020B0503020204020204" charset="-122"/>
              <a:sym typeface="Arial" panose="020B0604020202020204" pitchFamily="34" charset="0"/>
            </a:endParaRPr>
          </a:p>
        </p:txBody>
      </p:sp>
      <p:sp>
        <p:nvSpPr>
          <p:cNvPr id="42" name="任意多边形 41"/>
          <p:cNvSpPr/>
          <p:nvPr>
            <p:custDataLst>
              <p:tags r:id="rId14"/>
            </p:custDataLst>
          </p:nvPr>
        </p:nvSpPr>
        <p:spPr>
          <a:xfrm>
            <a:off x="1481919" y="1805753"/>
            <a:ext cx="599198" cy="735377"/>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rgbClr val="1F74AD">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endParaRPr lang="zh-CN" altLang="en-US" sz="2000">
              <a:latin typeface="Arial" panose="020B0604020202020204" pitchFamily="34" charset="0"/>
              <a:ea typeface="微软雅黑" panose="020B0503020204020204" charset="-122"/>
              <a:sym typeface="Arial" panose="020B0604020202020204" pitchFamily="34" charset="0"/>
            </a:endParaRPr>
          </a:p>
        </p:txBody>
      </p:sp>
      <p:sp>
        <p:nvSpPr>
          <p:cNvPr id="43" name="任意多边形 42"/>
          <p:cNvSpPr/>
          <p:nvPr>
            <p:custDataLst>
              <p:tags r:id="rId15"/>
            </p:custDataLst>
          </p:nvPr>
        </p:nvSpPr>
        <p:spPr>
          <a:xfrm>
            <a:off x="2081119" y="2114431"/>
            <a:ext cx="407786" cy="426700"/>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lnSpcReduction="10000"/>
          </a:bodyPr>
          <a:p>
            <a:pPr algn="ctr">
              <a:lnSpc>
                <a:spcPct val="120000"/>
              </a:lnSpc>
            </a:pPr>
            <a:r>
              <a:rPr lang="en-US" altLang="zh-CN" sz="2000" spc="300" dirty="0">
                <a:solidFill>
                  <a:sysClr val="window" lastClr="FFFFFF"/>
                </a:solidFill>
                <a:latin typeface="Arial" panose="020B0604020202020204" pitchFamily="34" charset="0"/>
                <a:ea typeface="微软雅黑" panose="020B0503020204020204" charset="-122"/>
                <a:sym typeface="Arial" panose="020B0604020202020204" pitchFamily="34" charset="0"/>
              </a:rPr>
              <a:t>A</a:t>
            </a:r>
            <a:endParaRPr lang="zh-CN" altLang="en-US" sz="2000" spc="300" dirty="0">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44" name="文本框 43"/>
          <p:cNvSpPr txBox="1"/>
          <p:nvPr>
            <p:custDataLst>
              <p:tags r:id="rId16"/>
            </p:custDataLst>
          </p:nvPr>
        </p:nvSpPr>
        <p:spPr>
          <a:xfrm>
            <a:off x="2543374" y="2088629"/>
            <a:ext cx="5799666" cy="471407"/>
          </a:xfrm>
          <a:prstGeom prst="rect">
            <a:avLst/>
          </a:prstGeom>
          <a:noFill/>
        </p:spPr>
        <p:txBody>
          <a:bodyPr wrap="square" rtlCol="0" anchor="ctr">
            <a:normAutofit/>
          </a:bodyPr>
          <a:p>
            <a:pPr>
              <a:lnSpc>
                <a:spcPct val="120000"/>
              </a:lnSpc>
            </a:pPr>
            <a:r>
              <a:rPr lang="zh-CN" altLang="en-US" sz="1600" spc="150" dirty="0">
                <a:solidFill>
                  <a:srgbClr val="1F74AD"/>
                </a:solidFill>
                <a:latin typeface="Arial" panose="020B0604020202020204" pitchFamily="34" charset="0"/>
                <a:ea typeface="微软雅黑" panose="020B0503020204020204" charset="-122"/>
                <a:sym typeface="Arial" panose="020B0604020202020204" pitchFamily="34" charset="0"/>
              </a:rPr>
              <a:t>启发式函数的构造（各数字绝对距离、各位置是否相等）</a:t>
            </a:r>
            <a:endParaRPr lang="zh-CN" altLang="en-US" sz="1600" spc="150" dirty="0">
              <a:solidFill>
                <a:srgbClr val="1F74AD"/>
              </a:solidFill>
              <a:latin typeface="Arial" panose="020B0604020202020204" pitchFamily="34" charset="0"/>
              <a:ea typeface="微软雅黑" panose="020B0503020204020204" charset="-122"/>
              <a:sym typeface="Arial" panose="020B0604020202020204" pitchFamily="34" charset="0"/>
            </a:endParaRPr>
          </a:p>
        </p:txBody>
      </p:sp>
      <p:sp>
        <p:nvSpPr>
          <p:cNvPr id="93" name="任意多边形 16"/>
          <p:cNvSpPr/>
          <p:nvPr>
            <p:custDataLst>
              <p:tags r:id="rId17"/>
            </p:custDataLst>
          </p:nvPr>
        </p:nvSpPr>
        <p:spPr>
          <a:xfrm>
            <a:off x="1481919" y="5683055"/>
            <a:ext cx="599198" cy="73537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rgbClr val="FFC000">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lnSpc>
                <a:spcPct val="120000"/>
              </a:lnSpc>
            </a:pPr>
            <a:endParaRPr lang="zh-CN" altLang="en-US" sz="2000">
              <a:latin typeface="Arial" panose="020B0604020202020204" pitchFamily="34" charset="0"/>
              <a:ea typeface="微软雅黑" panose="020B0503020204020204" charset="-122"/>
              <a:sym typeface="Arial" panose="020B0604020202020204" pitchFamily="34" charset="0"/>
            </a:endParaRPr>
          </a:p>
        </p:txBody>
      </p:sp>
      <p:sp>
        <p:nvSpPr>
          <p:cNvPr id="94" name="任意多边形 17"/>
          <p:cNvSpPr/>
          <p:nvPr>
            <p:custDataLst>
              <p:tags r:id="rId18"/>
            </p:custDataLst>
          </p:nvPr>
        </p:nvSpPr>
        <p:spPr>
          <a:xfrm>
            <a:off x="2081119" y="5991733"/>
            <a:ext cx="407786" cy="42670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rgbClr val="FFC000"/>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lnSpcReduction="10000"/>
          </a:bodyPr>
          <a:p>
            <a:pPr algn="ctr">
              <a:lnSpc>
                <a:spcPct val="120000"/>
              </a:lnSpc>
            </a:pPr>
            <a:r>
              <a:rPr lang="en-US" altLang="zh-CN" sz="2000" spc="300" dirty="0">
                <a:solidFill>
                  <a:sysClr val="window" lastClr="FFFFFF"/>
                </a:solidFill>
                <a:latin typeface="Arial" panose="020B0604020202020204" pitchFamily="34" charset="0"/>
                <a:ea typeface="微软雅黑" panose="020B0503020204020204" charset="-122"/>
                <a:sym typeface="Arial" panose="020B0604020202020204" pitchFamily="34" charset="0"/>
              </a:rPr>
              <a:t>F</a:t>
            </a:r>
            <a:endParaRPr lang="zh-CN" altLang="en-US" sz="2000" spc="300" dirty="0">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95" name="文本框 94"/>
          <p:cNvSpPr txBox="1"/>
          <p:nvPr>
            <p:custDataLst>
              <p:tags r:id="rId19"/>
            </p:custDataLst>
          </p:nvPr>
        </p:nvSpPr>
        <p:spPr>
          <a:xfrm>
            <a:off x="2543374" y="5972827"/>
            <a:ext cx="5799666" cy="471408"/>
          </a:xfrm>
          <a:prstGeom prst="rect">
            <a:avLst/>
          </a:prstGeom>
          <a:noFill/>
        </p:spPr>
        <p:txBody>
          <a:bodyPr wrap="square" rtlCol="0" anchor="ctr">
            <a:normAutofit/>
          </a:bodyPr>
          <a:p>
            <a:pPr>
              <a:lnSpc>
                <a:spcPct val="120000"/>
              </a:lnSpc>
            </a:pPr>
            <a:r>
              <a:rPr lang="zh-CN" altLang="en-US" sz="1600" spc="150" dirty="0">
                <a:solidFill>
                  <a:srgbClr val="FFC000"/>
                </a:solidFill>
                <a:latin typeface="Arial" panose="020B0604020202020204" pitchFamily="34" charset="0"/>
                <a:ea typeface="微软雅黑" panose="020B0503020204020204" charset="-122"/>
                <a:sym typeface="Arial" panose="020B0604020202020204" pitchFamily="34" charset="0"/>
              </a:rPr>
              <a:t>实验报告的撰写</a:t>
            </a:r>
            <a:endParaRPr lang="zh-CN" altLang="en-US" sz="1600" spc="150" dirty="0">
              <a:solidFill>
                <a:srgbClr val="FFC000"/>
              </a:solidFill>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462000"/>
            <a:ext cx="12192000" cy="396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418465" y="775335"/>
            <a:ext cx="11387455" cy="5240020"/>
            <a:chOff x="418473" y="1320623"/>
            <a:chExt cx="11387751" cy="4694430"/>
          </a:xfrm>
        </p:grpSpPr>
        <p:sp>
          <p:nvSpPr>
            <p:cNvPr id="5" name="矩形 4"/>
            <p:cNvSpPr/>
            <p:nvPr/>
          </p:nvSpPr>
          <p:spPr>
            <a:xfrm>
              <a:off x="418473" y="2533838"/>
              <a:ext cx="216000" cy="2268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1590224" y="2533838"/>
              <a:ext cx="216000" cy="2268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09588" y="1320623"/>
              <a:ext cx="11172825" cy="4694430"/>
            </a:xfrm>
            <a:prstGeom prst="rect">
              <a:avLst/>
            </a:prstGeom>
            <a:noFill/>
            <a:ln>
              <a:solidFill>
                <a:srgbClr val="2C3E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0" y="0"/>
            <a:ext cx="12192000" cy="180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090642" y="2318000"/>
            <a:ext cx="10010717" cy="2468133"/>
            <a:chOff x="1090642" y="2132256"/>
            <a:chExt cx="10010717" cy="2468133"/>
          </a:xfrm>
        </p:grpSpPr>
        <p:grpSp>
          <p:nvGrpSpPr>
            <p:cNvPr id="14" name="组合 13"/>
            <p:cNvGrpSpPr/>
            <p:nvPr/>
          </p:nvGrpSpPr>
          <p:grpSpPr>
            <a:xfrm flipV="1">
              <a:off x="1090642" y="3340850"/>
              <a:ext cx="1999518" cy="1259539"/>
              <a:chOff x="1042871" y="2453364"/>
              <a:chExt cx="1714500" cy="1080000"/>
            </a:xfrm>
          </p:grpSpPr>
          <p:cxnSp>
            <p:nvCxnSpPr>
              <p:cNvPr id="18" name="直接连接符 17"/>
              <p:cNvCxnSpPr/>
              <p:nvPr/>
            </p:nvCxnSpPr>
            <p:spPr>
              <a:xfrm>
                <a:off x="1042871" y="2786063"/>
                <a:ext cx="1714500" cy="0"/>
              </a:xfrm>
              <a:prstGeom prst="line">
                <a:avLst/>
              </a:prstGeom>
              <a:ln>
                <a:solidFill>
                  <a:srgbClr val="2C3E5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5400000">
                <a:off x="898158" y="2993364"/>
                <a:ext cx="1080000" cy="0"/>
              </a:xfrm>
              <a:prstGeom prst="line">
                <a:avLst/>
              </a:prstGeom>
              <a:ln>
                <a:solidFill>
                  <a:srgbClr val="2C3E50"/>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rot="10800000" flipV="1">
              <a:off x="9101841" y="2132256"/>
              <a:ext cx="1999518" cy="1259539"/>
              <a:chOff x="1042871" y="2453364"/>
              <a:chExt cx="1714500" cy="1080000"/>
            </a:xfrm>
          </p:grpSpPr>
          <p:cxnSp>
            <p:nvCxnSpPr>
              <p:cNvPr id="16" name="直接连接符 15"/>
              <p:cNvCxnSpPr/>
              <p:nvPr/>
            </p:nvCxnSpPr>
            <p:spPr>
              <a:xfrm>
                <a:off x="1042871" y="2786063"/>
                <a:ext cx="1714500" cy="0"/>
              </a:xfrm>
              <a:prstGeom prst="line">
                <a:avLst/>
              </a:prstGeom>
              <a:ln>
                <a:solidFill>
                  <a:srgbClr val="2C3E5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5400000">
                <a:off x="898158" y="2993364"/>
                <a:ext cx="1080000" cy="0"/>
              </a:xfrm>
              <a:prstGeom prst="line">
                <a:avLst/>
              </a:prstGeom>
              <a:ln>
                <a:solidFill>
                  <a:srgbClr val="2C3E50"/>
                </a:solidFill>
              </a:ln>
            </p:spPr>
            <p:style>
              <a:lnRef idx="1">
                <a:schemeClr val="accent1"/>
              </a:lnRef>
              <a:fillRef idx="0">
                <a:schemeClr val="accent1"/>
              </a:fillRef>
              <a:effectRef idx="0">
                <a:schemeClr val="accent1"/>
              </a:effectRef>
              <a:fontRef idx="minor">
                <a:schemeClr val="tx1"/>
              </a:fontRef>
            </p:style>
          </p:cxnSp>
        </p:grpSp>
      </p:grpSp>
      <p:sp>
        <p:nvSpPr>
          <p:cNvPr id="26" name="文本框 25"/>
          <p:cNvSpPr txBox="1"/>
          <p:nvPr/>
        </p:nvSpPr>
        <p:spPr>
          <a:xfrm>
            <a:off x="4161790" y="2908300"/>
            <a:ext cx="4291965" cy="922020"/>
          </a:xfrm>
          <a:prstGeom prst="rect">
            <a:avLst/>
          </a:prstGeom>
          <a:noFill/>
        </p:spPr>
        <p:txBody>
          <a:bodyPr wrap="square" lIns="0" rIns="0"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5400" b="0" i="0" u="none" strike="noStrike" kern="1200" cap="none" spc="0" normalizeH="0" baseline="0" noProof="0">
                <a:ln>
                  <a:noFill/>
                </a:ln>
                <a:solidFill>
                  <a:srgbClr val="2C3E50"/>
                </a:solidFill>
                <a:uLnTx/>
                <a:uFillTx/>
                <a:latin typeface="微软雅黑 Light" panose="020B0502040204020203" pitchFamily="34" charset="-122"/>
                <a:ea typeface="微软雅黑 Light" panose="020B0502040204020203" pitchFamily="34" charset="-122"/>
              </a:rPr>
              <a:t>谢谢观看</a:t>
            </a:r>
            <a:endParaRPr kumimoji="0" lang="zh-CN" altLang="en-US" sz="5400" b="0" i="0" u="none" strike="noStrike" kern="1200" cap="none" spc="0" normalizeH="0" baseline="0" noProof="0">
              <a:ln>
                <a:noFill/>
              </a:ln>
              <a:solidFill>
                <a:srgbClr val="2C3E50"/>
              </a:solidFill>
              <a:uLnTx/>
              <a:uFillTx/>
              <a:latin typeface="微软雅黑 Light" panose="020B0502040204020203" pitchFamily="34" charset="-122"/>
              <a:ea typeface="微软雅黑 Light" panose="020B0502040204020203" pitchFamily="34" charset="-122"/>
            </a:endParaRPr>
          </a:p>
        </p:txBody>
      </p:sp>
      <p:sp>
        <p:nvSpPr>
          <p:cNvPr id="21" name="文本框 20"/>
          <p:cNvSpPr txBox="1"/>
          <p:nvPr/>
        </p:nvSpPr>
        <p:spPr>
          <a:xfrm>
            <a:off x="1196340" y="934476"/>
            <a:ext cx="9799320" cy="825419"/>
          </a:xfrm>
          <a:prstGeom prst="rect">
            <a:avLst/>
          </a:prstGeom>
          <a:noFill/>
        </p:spPr>
        <p:txBody>
          <a:bodyPr wrap="square" lIns="0" rtlCol="0">
            <a:spAutoFit/>
          </a:bodyPr>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3600" b="0" i="0" u="none" strike="noStrike" kern="1200" cap="none" spc="600" normalizeH="0" baseline="0" noProof="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END.THANK</a:t>
            </a:r>
            <a:endParaRPr kumimoji="0" lang="zh-CN" altLang="en-US" sz="3600" b="0" i="0" u="none" strike="noStrike" kern="1200" cap="none" spc="600" normalizeH="0" baseline="0" noProof="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endParaRPr>
          </a:p>
        </p:txBody>
      </p:sp>
      <p:cxnSp>
        <p:nvCxnSpPr>
          <p:cNvPr id="23" name="直接连接符 22"/>
          <p:cNvCxnSpPr/>
          <p:nvPr/>
        </p:nvCxnSpPr>
        <p:spPr>
          <a:xfrm>
            <a:off x="888365" y="2038352"/>
            <a:ext cx="10414000" cy="0"/>
          </a:xfrm>
          <a:prstGeom prst="line">
            <a:avLst/>
          </a:prstGeom>
          <a:ln>
            <a:solidFill>
              <a:schemeClr val="tx1">
                <a:lumMod val="85000"/>
                <a:lumOff val="15000"/>
              </a:schemeClr>
            </a:solidFill>
            <a:prstDash val="lgDash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462000"/>
            <a:ext cx="12192000" cy="396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12192000" cy="396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418473" y="1081785"/>
            <a:ext cx="11387751" cy="4694430"/>
            <a:chOff x="418473" y="1320623"/>
            <a:chExt cx="11387751" cy="4694430"/>
          </a:xfrm>
        </p:grpSpPr>
        <p:sp>
          <p:nvSpPr>
            <p:cNvPr id="32" name="矩形 31"/>
            <p:cNvSpPr/>
            <p:nvPr/>
          </p:nvSpPr>
          <p:spPr>
            <a:xfrm>
              <a:off x="418473" y="2533838"/>
              <a:ext cx="216000" cy="2268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1590224" y="2533838"/>
              <a:ext cx="216000" cy="2268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509588" y="1320623"/>
              <a:ext cx="11172825" cy="4694430"/>
            </a:xfrm>
            <a:prstGeom prst="rect">
              <a:avLst/>
            </a:prstGeom>
            <a:noFill/>
            <a:ln>
              <a:solidFill>
                <a:srgbClr val="2C3E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p:cNvSpPr txBox="1"/>
          <p:nvPr/>
        </p:nvSpPr>
        <p:spPr>
          <a:xfrm>
            <a:off x="1428151" y="2705725"/>
            <a:ext cx="4088965" cy="1446550"/>
          </a:xfrm>
          <a:prstGeom prst="rect">
            <a:avLst/>
          </a:prstGeom>
          <a:noFill/>
        </p:spPr>
        <p:txBody>
          <a:bodyPr wrap="square" rtlCol="0">
            <a:spAutoFit/>
          </a:bodyPr>
          <a:lstStyle/>
          <a:p>
            <a:r>
              <a:rPr lang="en-US" altLang="zh-CN" sz="8800">
                <a:solidFill>
                  <a:srgbClr val="2C3E50"/>
                </a:solidFill>
                <a:latin typeface="微软雅黑 Light" panose="020B0502040204020203" pitchFamily="34" charset="-122"/>
                <a:ea typeface="微软雅黑 Light" panose="020B0502040204020203" pitchFamily="34" charset="-122"/>
              </a:rPr>
              <a:t>PART 1</a:t>
            </a:r>
            <a:endParaRPr lang="zh-CN" altLang="en-US" sz="8800">
              <a:solidFill>
                <a:srgbClr val="2C3E50"/>
              </a:solidFill>
              <a:latin typeface="微软雅黑 Light" panose="020B0502040204020203" pitchFamily="34" charset="-122"/>
              <a:ea typeface="微软雅黑 Light" panose="020B0502040204020203" pitchFamily="34" charset="-122"/>
            </a:endParaRPr>
          </a:p>
        </p:txBody>
      </p:sp>
      <p:sp>
        <p:nvSpPr>
          <p:cNvPr id="36" name="文本框 35"/>
          <p:cNvSpPr txBox="1"/>
          <p:nvPr/>
        </p:nvSpPr>
        <p:spPr>
          <a:xfrm>
            <a:off x="5775368" y="2909341"/>
            <a:ext cx="4088964" cy="922020"/>
          </a:xfrm>
          <a:prstGeom prst="rect">
            <a:avLst/>
          </a:prstGeom>
          <a:noFill/>
        </p:spPr>
        <p:txBody>
          <a:bodyPr wrap="square" rtlCol="0">
            <a:spAutoFit/>
          </a:bodyPr>
          <a:lstStyle/>
          <a:p>
            <a:pPr algn="dist"/>
            <a:r>
              <a:rPr lang="zh-CN" altLang="en-US" sz="5400">
                <a:solidFill>
                  <a:srgbClr val="2C3E50"/>
                </a:solidFill>
                <a:latin typeface="微软雅黑 Light" panose="020B0502040204020203" pitchFamily="34" charset="-122"/>
                <a:ea typeface="微软雅黑 Light" panose="020B0502040204020203" pitchFamily="34" charset="-122"/>
              </a:rPr>
              <a:t>实验概述</a:t>
            </a:r>
            <a:endParaRPr lang="zh-CN" altLang="en-US" sz="5400">
              <a:solidFill>
                <a:srgbClr val="2C3E50"/>
              </a:solidFill>
              <a:latin typeface="微软雅黑 Light" panose="020B0502040204020203" pitchFamily="34" charset="-122"/>
              <a:ea typeface="微软雅黑 Light" panose="020B0502040204020203" pitchFamily="34" charset="-122"/>
            </a:endParaRPr>
          </a:p>
        </p:txBody>
      </p:sp>
      <p:cxnSp>
        <p:nvCxnSpPr>
          <p:cNvPr id="38" name="直接连接符 37"/>
          <p:cNvCxnSpPr/>
          <p:nvPr/>
        </p:nvCxnSpPr>
        <p:spPr>
          <a:xfrm>
            <a:off x="5274231" y="2727000"/>
            <a:ext cx="0" cy="1404000"/>
          </a:xfrm>
          <a:prstGeom prst="line">
            <a:avLst/>
          </a:prstGeom>
          <a:ln>
            <a:solidFill>
              <a:srgbClr val="2C3E50"/>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28639" y="471488"/>
            <a:ext cx="1943100" cy="39878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实验目的</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6" name="矩形 5"/>
          <p:cNvSpPr/>
          <p:nvPr/>
        </p:nvSpPr>
        <p:spPr>
          <a:xfrm>
            <a:off x="426720" y="1178560"/>
            <a:ext cx="5500306" cy="5079688"/>
          </a:xfrm>
          <a:prstGeom prst="rect">
            <a:avLst/>
          </a:prstGeom>
          <a:blipFill dpi="0" rotWithShape="1">
            <a:blip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文本框 6"/>
          <p:cNvSpPr txBox="1"/>
          <p:nvPr/>
        </p:nvSpPr>
        <p:spPr>
          <a:xfrm>
            <a:off x="6461760" y="1489619"/>
            <a:ext cx="5201920" cy="2861310"/>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600"/>
              </a:spcBef>
              <a:spcAft>
                <a:spcPts val="600"/>
              </a:spcAft>
              <a:buClrTx/>
              <a:buSzTx/>
              <a:buFont typeface="Arial" panose="020B0604020202020204" pitchFamily="34" charset="0"/>
              <a:buChar char="•"/>
              <a:defRPr/>
            </a:pPr>
            <a:r>
              <a:rPr kumimoji="0" lang="zh-CN" altLang="en-US" sz="20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熟悉和掌握启发式搜索策略的定义、评价函数f(n)和算法过程，并利用A*算法求解8数码问题，在代价最小的情况下将九宫格从一个状态转为另状态的路径在代价最小的情况下将九宫格从一个状态转为另状态的路径，理解求解流程和搜索顺序。</a:t>
            </a: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文本框 4"/>
          <p:cNvSpPr txBox="1"/>
          <p:nvPr/>
        </p:nvSpPr>
        <p:spPr>
          <a:xfrm>
            <a:off x="528955" y="471805"/>
            <a:ext cx="1956435" cy="39878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实验内容</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3" name="矩形 2"/>
          <p:cNvSpPr/>
          <p:nvPr/>
        </p:nvSpPr>
        <p:spPr>
          <a:xfrm>
            <a:off x="8000998" y="4037963"/>
            <a:ext cx="3356294" cy="627380"/>
          </a:xfrm>
          <a:prstGeom prst="rect">
            <a:avLst/>
          </a:prstGeom>
          <a:solidFill>
            <a:srgbClr val="849F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矩形 3"/>
          <p:cNvSpPr/>
          <p:nvPr/>
        </p:nvSpPr>
        <p:spPr>
          <a:xfrm>
            <a:off x="834705" y="2490471"/>
            <a:ext cx="3356294" cy="62738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 name="任意多边形 41"/>
          <p:cNvSpPr/>
          <p:nvPr/>
        </p:nvSpPr>
        <p:spPr>
          <a:xfrm>
            <a:off x="834705" y="3023236"/>
            <a:ext cx="10522587" cy="977264"/>
          </a:xfrm>
          <a:custGeom>
            <a:avLst/>
            <a:gdLst>
              <a:gd name="connsiteX0" fmla="*/ 0 w 14329"/>
              <a:gd name="connsiteY0" fmla="*/ 1388 h 1388"/>
              <a:gd name="connsiteX1" fmla="*/ 7392 w 14329"/>
              <a:gd name="connsiteY1" fmla="*/ 1387 h 1388"/>
              <a:gd name="connsiteX2" fmla="*/ 10270 w 14329"/>
              <a:gd name="connsiteY2" fmla="*/ 0 h 1388"/>
              <a:gd name="connsiteX3" fmla="*/ 14329 w 14329"/>
              <a:gd name="connsiteY3" fmla="*/ 0 h 1388"/>
            </a:gdLst>
            <a:ahLst/>
            <a:cxnLst>
              <a:cxn ang="0">
                <a:pos x="connsiteX0" y="connsiteY0"/>
              </a:cxn>
              <a:cxn ang="0">
                <a:pos x="connsiteX1" y="connsiteY1"/>
              </a:cxn>
              <a:cxn ang="0">
                <a:pos x="connsiteX2" y="connsiteY2"/>
              </a:cxn>
              <a:cxn ang="0">
                <a:pos x="connsiteX3" y="connsiteY3"/>
              </a:cxn>
            </a:cxnLst>
            <a:rect l="l" t="t" r="r" b="b"/>
            <a:pathLst>
              <a:path w="14329" h="1388">
                <a:moveTo>
                  <a:pt x="0" y="1388"/>
                </a:moveTo>
                <a:lnTo>
                  <a:pt x="7392" y="1387"/>
                </a:lnTo>
                <a:lnTo>
                  <a:pt x="10270" y="0"/>
                </a:lnTo>
                <a:lnTo>
                  <a:pt x="14329" y="0"/>
                </a:lnTo>
              </a:path>
            </a:pathLst>
          </a:custGeom>
          <a:noFill/>
          <a:ln w="19050">
            <a:solidFill>
              <a:srgbClr val="2C3E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五边形 56"/>
          <p:cNvSpPr/>
          <p:nvPr/>
        </p:nvSpPr>
        <p:spPr>
          <a:xfrm rot="16200000" flipH="1">
            <a:off x="1401016" y="521446"/>
            <a:ext cx="2223672" cy="3356293"/>
          </a:xfrm>
          <a:prstGeom prst="wedgeRectCallout">
            <a:avLst/>
          </a:prstGeom>
          <a:noFill/>
          <a:ln>
            <a:solidFill>
              <a:srgbClr val="2C3E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文本框 20"/>
          <p:cNvSpPr txBox="1"/>
          <p:nvPr/>
        </p:nvSpPr>
        <p:spPr>
          <a:xfrm flipH="1">
            <a:off x="1281430" y="2490471"/>
            <a:ext cx="2606040" cy="58356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rPr>
              <a:t>程序要求</a:t>
            </a:r>
            <a:endParaRPr kumimoji="0" lang="zh-CN" altLang="en-US" sz="32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endParaRPr>
          </a:p>
        </p:txBody>
      </p:sp>
      <p:sp>
        <p:nvSpPr>
          <p:cNvPr id="9" name="椭圆 8"/>
          <p:cNvSpPr/>
          <p:nvPr/>
        </p:nvSpPr>
        <p:spPr>
          <a:xfrm>
            <a:off x="2093752" y="1209372"/>
            <a:ext cx="838200" cy="838200"/>
          </a:xfrm>
          <a:prstGeom prst="ellipse">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五边形 6"/>
          <p:cNvSpPr/>
          <p:nvPr/>
        </p:nvSpPr>
        <p:spPr>
          <a:xfrm rot="16200000" flipV="1">
            <a:off x="8567310" y="3281788"/>
            <a:ext cx="2223670" cy="3356293"/>
          </a:xfrm>
          <a:prstGeom prst="wedgeRectCallout">
            <a:avLst/>
          </a:prstGeom>
          <a:noFill/>
          <a:ln>
            <a:solidFill>
              <a:srgbClr val="849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文本框 20"/>
          <p:cNvSpPr txBox="1"/>
          <p:nvPr/>
        </p:nvSpPr>
        <p:spPr>
          <a:xfrm flipH="1">
            <a:off x="8376125" y="4059265"/>
            <a:ext cx="2606040" cy="58356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rPr>
              <a:t>可视化要求</a:t>
            </a:r>
            <a:endParaRPr kumimoji="0" lang="zh-CN" altLang="en-US" sz="32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endParaRPr>
          </a:p>
        </p:txBody>
      </p:sp>
      <p:sp>
        <p:nvSpPr>
          <p:cNvPr id="12" name="椭圆 11"/>
          <p:cNvSpPr/>
          <p:nvPr/>
        </p:nvSpPr>
        <p:spPr>
          <a:xfrm>
            <a:off x="9260045" y="5055767"/>
            <a:ext cx="838200" cy="838200"/>
          </a:xfrm>
          <a:prstGeom prst="ellipse">
            <a:avLst/>
          </a:prstGeom>
          <a:solidFill>
            <a:srgbClr val="849F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文本框 22"/>
          <p:cNvSpPr txBox="1"/>
          <p:nvPr/>
        </p:nvSpPr>
        <p:spPr>
          <a:xfrm flipH="1">
            <a:off x="834706" y="4247273"/>
            <a:ext cx="6531293" cy="1722120"/>
          </a:xfrm>
          <a:prstGeom prst="rect">
            <a:avLst/>
          </a:prstGeom>
          <a:noFill/>
          <a:ln w="9525">
            <a:noFill/>
            <a:miter/>
          </a:ln>
          <a:effectLst>
            <a:outerShdw sx="999" sy="999" algn="ctr" rotWithShape="0">
              <a:srgbClr val="000000"/>
            </a:outerShdw>
          </a:effectLst>
        </p:spPr>
        <p:txBody>
          <a:bodyPr wrap="square" anchor="t">
            <a:spAutoFit/>
          </a:bodyPr>
          <a:lstStyle/>
          <a:p>
            <a:pPr marL="285750" marR="0" lvl="0" indent="-285750" algn="just" defTabSz="914400" rtl="0" eaLnBrk="1" fontAlgn="auto" latinLnBrk="0" hangingPunct="1">
              <a:lnSpc>
                <a:spcPct val="120000"/>
              </a:lnSpc>
              <a:spcBef>
                <a:spcPts val="600"/>
              </a:spcBef>
              <a:spcAft>
                <a:spcPts val="600"/>
              </a:spcAft>
              <a:buClrTx/>
              <a:buSzTx/>
              <a:buFont typeface="Arial" panose="020B0604020202020204" pitchFamily="34" charset="0"/>
              <a:buChar char="•"/>
              <a:defRPr/>
            </a:pPr>
            <a:r>
              <a:rPr kumimoji="0" lang="zh-CN" altLang="en-US" sz="20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要求界面显示初始状态，目标状态和中间搜索步骤。</a:t>
            </a: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a:p>
            <a:pPr marL="285750" marR="0" lvl="0" indent="-285750" algn="just" defTabSz="914400" rtl="0" eaLnBrk="1" fontAlgn="auto" latinLnBrk="0" hangingPunct="1">
              <a:lnSpc>
                <a:spcPct val="120000"/>
              </a:lnSpc>
              <a:spcBef>
                <a:spcPts val="600"/>
              </a:spcBef>
              <a:spcAft>
                <a:spcPts val="600"/>
              </a:spcAft>
              <a:buClrTx/>
              <a:buSzTx/>
              <a:buFont typeface="Arial" panose="020B0604020202020204" pitchFamily="34" charset="0"/>
              <a:buChar char="•"/>
              <a:defRPr/>
            </a:pPr>
            <a:r>
              <a:rPr kumimoji="0" lang="zh-CN" altLang="en-US" sz="20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要求显示搜索过程，画出搜索过程生成的搜索树，并在每个节点显示对应节点的评价值f(n)。以红色标注出最终结果所选用的路线。</a:t>
            </a: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14" name="文本框 22"/>
          <p:cNvSpPr txBox="1"/>
          <p:nvPr/>
        </p:nvSpPr>
        <p:spPr>
          <a:xfrm flipH="1">
            <a:off x="4825999" y="1087755"/>
            <a:ext cx="6531293" cy="2237740"/>
          </a:xfrm>
          <a:prstGeom prst="rect">
            <a:avLst/>
          </a:prstGeom>
          <a:noFill/>
          <a:ln w="9525">
            <a:noFill/>
            <a:miter/>
          </a:ln>
          <a:effectLst>
            <a:outerShdw sx="999" sy="999" algn="ctr" rotWithShape="0">
              <a:srgbClr val="000000"/>
            </a:outerShdw>
          </a:effectLst>
        </p:spPr>
        <p:txBody>
          <a:bodyPr wrap="square" anchor="t">
            <a:spAutoFit/>
          </a:bodyPr>
          <a:lstStyle/>
          <a:p>
            <a:pPr marL="285750" marR="0" lvl="0" indent="-285750" algn="just" defTabSz="914400" rtl="0" eaLnBrk="1" fontAlgn="auto" latinLnBrk="0" hangingPunct="1">
              <a:lnSpc>
                <a:spcPct val="120000"/>
              </a:lnSpc>
              <a:spcBef>
                <a:spcPts val="600"/>
              </a:spcBef>
              <a:spcAft>
                <a:spcPts val="600"/>
              </a:spcAft>
              <a:buClrTx/>
              <a:buSzTx/>
              <a:buFont typeface="Arial" panose="020B0604020202020204" pitchFamily="34" charset="0"/>
              <a:buChar char="•"/>
              <a:defRPr/>
            </a:pPr>
            <a:r>
              <a:rPr kumimoji="0" lang="zh-CN" altLang="en-US"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以8数码问题为例，实现A*算法的求解程序（编程语言不限），要求设计两种不同的启发函数h(n)。</a:t>
            </a:r>
            <a:endParaRPr kumimoji="0" lang="zh-CN" altLang="en-US"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a:p>
            <a:pPr marL="285750" marR="0" lvl="0" indent="-285750" algn="just" defTabSz="914400" rtl="0" eaLnBrk="1" fontAlgn="auto" latinLnBrk="0" hangingPunct="1">
              <a:lnSpc>
                <a:spcPct val="120000"/>
              </a:lnSpc>
              <a:spcBef>
                <a:spcPts val="600"/>
              </a:spcBef>
              <a:spcAft>
                <a:spcPts val="600"/>
              </a:spcAft>
              <a:buClrTx/>
              <a:buSzTx/>
              <a:buFont typeface="Arial" panose="020B0604020202020204" pitchFamily="34" charset="0"/>
              <a:buChar char="•"/>
              <a:defRPr/>
            </a:pPr>
            <a:r>
              <a:rPr kumimoji="0" lang="zh-CN" altLang="en-US"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设置相同初始状态和目标状态，针对不同的评价函数求得问题的解，比较它们对搜索算法性能的影响，包括扩展节点数、生成节点数和运行时间等。要求画出结果比较的图表，并进行性能分析。</a:t>
            </a:r>
            <a:endParaRPr kumimoji="0" lang="zh-CN" altLang="en-US"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15" name="settings_13584"/>
          <p:cNvSpPr>
            <a:spLocks noChangeAspect="1"/>
          </p:cNvSpPr>
          <p:nvPr/>
        </p:nvSpPr>
        <p:spPr bwMode="auto">
          <a:xfrm>
            <a:off x="9402118" y="5167894"/>
            <a:ext cx="554054" cy="609685"/>
          </a:xfrm>
          <a:custGeom>
            <a:avLst/>
            <a:gdLst>
              <a:gd name="T0" fmla="*/ 462 w 473"/>
              <a:gd name="T1" fmla="*/ 99 h 521"/>
              <a:gd name="T2" fmla="*/ 442 w 473"/>
              <a:gd name="T3" fmla="*/ 82 h 521"/>
              <a:gd name="T4" fmla="*/ 345 w 473"/>
              <a:gd name="T5" fmla="*/ 130 h 521"/>
              <a:gd name="T6" fmla="*/ 379 w 473"/>
              <a:gd name="T7" fmla="*/ 27 h 521"/>
              <a:gd name="T8" fmla="*/ 359 w 473"/>
              <a:gd name="T9" fmla="*/ 10 h 521"/>
              <a:gd name="T10" fmla="*/ 290 w 473"/>
              <a:gd name="T11" fmla="*/ 49 h 521"/>
              <a:gd name="T12" fmla="*/ 242 w 473"/>
              <a:gd name="T13" fmla="*/ 105 h 521"/>
              <a:gd name="T14" fmla="*/ 249 w 473"/>
              <a:gd name="T15" fmla="*/ 209 h 521"/>
              <a:gd name="T16" fmla="*/ 234 w 473"/>
              <a:gd name="T17" fmla="*/ 225 h 521"/>
              <a:gd name="T18" fmla="*/ 132 w 473"/>
              <a:gd name="T19" fmla="*/ 91 h 521"/>
              <a:gd name="T20" fmla="*/ 138 w 473"/>
              <a:gd name="T21" fmla="*/ 58 h 521"/>
              <a:gd name="T22" fmla="*/ 73 w 473"/>
              <a:gd name="T23" fmla="*/ 31 h 521"/>
              <a:gd name="T24" fmla="*/ 50 w 473"/>
              <a:gd name="T25" fmla="*/ 51 h 521"/>
              <a:gd name="T26" fmla="*/ 57 w 473"/>
              <a:gd name="T27" fmla="*/ 115 h 521"/>
              <a:gd name="T28" fmla="*/ 96 w 473"/>
              <a:gd name="T29" fmla="*/ 120 h 521"/>
              <a:gd name="T30" fmla="*/ 194 w 473"/>
              <a:gd name="T31" fmla="*/ 249 h 521"/>
              <a:gd name="T32" fmla="*/ 153 w 473"/>
              <a:gd name="T33" fmla="*/ 262 h 521"/>
              <a:gd name="T34" fmla="*/ 0 w 473"/>
              <a:gd name="T35" fmla="*/ 440 h 521"/>
              <a:gd name="T36" fmla="*/ 58 w 473"/>
              <a:gd name="T37" fmla="*/ 490 h 521"/>
              <a:gd name="T38" fmla="*/ 117 w 473"/>
              <a:gd name="T39" fmla="*/ 486 h 521"/>
              <a:gd name="T40" fmla="*/ 253 w 473"/>
              <a:gd name="T41" fmla="*/ 327 h 521"/>
              <a:gd name="T42" fmla="*/ 287 w 473"/>
              <a:gd name="T43" fmla="*/ 372 h 521"/>
              <a:gd name="T44" fmla="*/ 288 w 473"/>
              <a:gd name="T45" fmla="*/ 423 h 521"/>
              <a:gd name="T46" fmla="*/ 362 w 473"/>
              <a:gd name="T47" fmla="*/ 521 h 521"/>
              <a:gd name="T48" fmla="*/ 417 w 473"/>
              <a:gd name="T49" fmla="*/ 480 h 521"/>
              <a:gd name="T50" fmla="*/ 416 w 473"/>
              <a:gd name="T51" fmla="*/ 429 h 521"/>
              <a:gd name="T52" fmla="*/ 342 w 473"/>
              <a:gd name="T53" fmla="*/ 330 h 521"/>
              <a:gd name="T54" fmla="*/ 324 w 473"/>
              <a:gd name="T55" fmla="*/ 343 h 521"/>
              <a:gd name="T56" fmla="*/ 261 w 473"/>
              <a:gd name="T57" fmla="*/ 261 h 521"/>
              <a:gd name="T58" fmla="*/ 281 w 473"/>
              <a:gd name="T59" fmla="*/ 237 h 521"/>
              <a:gd name="T60" fmla="*/ 385 w 473"/>
              <a:gd name="T61" fmla="*/ 229 h 521"/>
              <a:gd name="T62" fmla="*/ 434 w 473"/>
              <a:gd name="T63" fmla="*/ 172 h 521"/>
              <a:gd name="T64" fmla="*/ 462 w 473"/>
              <a:gd name="T65" fmla="*/ 99 h 521"/>
              <a:gd name="T66" fmla="*/ 109 w 473"/>
              <a:gd name="T67" fmla="*/ 443 h 521"/>
              <a:gd name="T68" fmla="*/ 73 w 473"/>
              <a:gd name="T69" fmla="*/ 446 h 521"/>
              <a:gd name="T70" fmla="*/ 70 w 473"/>
              <a:gd name="T71" fmla="*/ 410 h 521"/>
              <a:gd name="T72" fmla="*/ 106 w 473"/>
              <a:gd name="T73" fmla="*/ 407 h 521"/>
              <a:gd name="T74" fmla="*/ 109 w 473"/>
              <a:gd name="T75" fmla="*/ 443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3" h="521">
                <a:moveTo>
                  <a:pt x="462" y="99"/>
                </a:moveTo>
                <a:lnTo>
                  <a:pt x="442" y="82"/>
                </a:lnTo>
                <a:cubicBezTo>
                  <a:pt x="400" y="121"/>
                  <a:pt x="382" y="162"/>
                  <a:pt x="345" y="130"/>
                </a:cubicBezTo>
                <a:cubicBezTo>
                  <a:pt x="308" y="98"/>
                  <a:pt x="346" y="75"/>
                  <a:pt x="379" y="27"/>
                </a:cubicBezTo>
                <a:cubicBezTo>
                  <a:pt x="379" y="27"/>
                  <a:pt x="370" y="19"/>
                  <a:pt x="359" y="10"/>
                </a:cubicBezTo>
                <a:cubicBezTo>
                  <a:pt x="348" y="0"/>
                  <a:pt x="317" y="18"/>
                  <a:pt x="290" y="49"/>
                </a:cubicBezTo>
                <a:lnTo>
                  <a:pt x="242" y="105"/>
                </a:lnTo>
                <a:cubicBezTo>
                  <a:pt x="215" y="136"/>
                  <a:pt x="218" y="182"/>
                  <a:pt x="249" y="209"/>
                </a:cubicBezTo>
                <a:lnTo>
                  <a:pt x="234" y="225"/>
                </a:lnTo>
                <a:lnTo>
                  <a:pt x="132" y="91"/>
                </a:lnTo>
                <a:cubicBezTo>
                  <a:pt x="137" y="79"/>
                  <a:pt x="150" y="67"/>
                  <a:pt x="138" y="58"/>
                </a:cubicBezTo>
                <a:lnTo>
                  <a:pt x="73" y="31"/>
                </a:lnTo>
                <a:lnTo>
                  <a:pt x="50" y="51"/>
                </a:lnTo>
                <a:cubicBezTo>
                  <a:pt x="50" y="51"/>
                  <a:pt x="57" y="115"/>
                  <a:pt x="57" y="115"/>
                </a:cubicBezTo>
                <a:cubicBezTo>
                  <a:pt x="63" y="131"/>
                  <a:pt x="82" y="125"/>
                  <a:pt x="96" y="120"/>
                </a:cubicBezTo>
                <a:lnTo>
                  <a:pt x="194" y="249"/>
                </a:lnTo>
                <a:cubicBezTo>
                  <a:pt x="179" y="246"/>
                  <a:pt x="164" y="250"/>
                  <a:pt x="153" y="262"/>
                </a:cubicBezTo>
                <a:lnTo>
                  <a:pt x="0" y="440"/>
                </a:lnTo>
                <a:lnTo>
                  <a:pt x="58" y="490"/>
                </a:lnTo>
                <a:cubicBezTo>
                  <a:pt x="75" y="505"/>
                  <a:pt x="102" y="503"/>
                  <a:pt x="117" y="486"/>
                </a:cubicBezTo>
                <a:lnTo>
                  <a:pt x="253" y="327"/>
                </a:lnTo>
                <a:lnTo>
                  <a:pt x="287" y="372"/>
                </a:lnTo>
                <a:cubicBezTo>
                  <a:pt x="271" y="386"/>
                  <a:pt x="274" y="405"/>
                  <a:pt x="288" y="423"/>
                </a:cubicBezTo>
                <a:lnTo>
                  <a:pt x="362" y="521"/>
                </a:lnTo>
                <a:lnTo>
                  <a:pt x="417" y="480"/>
                </a:lnTo>
                <a:cubicBezTo>
                  <a:pt x="435" y="466"/>
                  <a:pt x="430" y="447"/>
                  <a:pt x="416" y="429"/>
                </a:cubicBezTo>
                <a:lnTo>
                  <a:pt x="342" y="330"/>
                </a:lnTo>
                <a:lnTo>
                  <a:pt x="324" y="343"/>
                </a:lnTo>
                <a:lnTo>
                  <a:pt x="261" y="261"/>
                </a:lnTo>
                <a:lnTo>
                  <a:pt x="281" y="237"/>
                </a:lnTo>
                <a:cubicBezTo>
                  <a:pt x="313" y="263"/>
                  <a:pt x="359" y="259"/>
                  <a:pt x="385" y="229"/>
                </a:cubicBezTo>
                <a:lnTo>
                  <a:pt x="434" y="172"/>
                </a:lnTo>
                <a:cubicBezTo>
                  <a:pt x="461" y="141"/>
                  <a:pt x="473" y="108"/>
                  <a:pt x="462" y="99"/>
                </a:cubicBezTo>
                <a:close/>
                <a:moveTo>
                  <a:pt x="109" y="443"/>
                </a:moveTo>
                <a:cubicBezTo>
                  <a:pt x="100" y="454"/>
                  <a:pt x="84" y="455"/>
                  <a:pt x="73" y="446"/>
                </a:cubicBezTo>
                <a:cubicBezTo>
                  <a:pt x="62" y="437"/>
                  <a:pt x="61" y="420"/>
                  <a:pt x="70" y="410"/>
                </a:cubicBezTo>
                <a:cubicBezTo>
                  <a:pt x="80" y="399"/>
                  <a:pt x="96" y="398"/>
                  <a:pt x="106" y="407"/>
                </a:cubicBezTo>
                <a:cubicBezTo>
                  <a:pt x="117" y="416"/>
                  <a:pt x="118" y="432"/>
                  <a:pt x="109" y="443"/>
                </a:cubicBez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 name="book-from-top-view_43022"/>
          <p:cNvSpPr>
            <a:spLocks noChangeAspect="1"/>
          </p:cNvSpPr>
          <p:nvPr/>
        </p:nvSpPr>
        <p:spPr bwMode="auto">
          <a:xfrm>
            <a:off x="2275840" y="1309702"/>
            <a:ext cx="451913" cy="612110"/>
          </a:xfrm>
          <a:custGeom>
            <a:avLst/>
            <a:gdLst>
              <a:gd name="T0" fmla="*/ 91 w 280"/>
              <a:gd name="T1" fmla="*/ 59 h 380"/>
              <a:gd name="T2" fmla="*/ 91 w 280"/>
              <a:gd name="T3" fmla="*/ 151 h 380"/>
              <a:gd name="T4" fmla="*/ 66 w 280"/>
              <a:gd name="T5" fmla="*/ 134 h 380"/>
              <a:gd name="T6" fmla="*/ 40 w 280"/>
              <a:gd name="T7" fmla="*/ 151 h 380"/>
              <a:gd name="T8" fmla="*/ 40 w 280"/>
              <a:gd name="T9" fmla="*/ 59 h 380"/>
              <a:gd name="T10" fmla="*/ 18 w 280"/>
              <a:gd name="T11" fmla="*/ 59 h 380"/>
              <a:gd name="T12" fmla="*/ 18 w 280"/>
              <a:gd name="T13" fmla="*/ 55 h 380"/>
              <a:gd name="T14" fmla="*/ 271 w 280"/>
              <a:gd name="T15" fmla="*/ 55 h 380"/>
              <a:gd name="T16" fmla="*/ 271 w 280"/>
              <a:gd name="T17" fmla="*/ 52 h 380"/>
              <a:gd name="T18" fmla="*/ 18 w 280"/>
              <a:gd name="T19" fmla="*/ 52 h 380"/>
              <a:gd name="T20" fmla="*/ 18 w 280"/>
              <a:gd name="T21" fmla="*/ 47 h 380"/>
              <a:gd name="T22" fmla="*/ 271 w 280"/>
              <a:gd name="T23" fmla="*/ 47 h 380"/>
              <a:gd name="T24" fmla="*/ 271 w 280"/>
              <a:gd name="T25" fmla="*/ 45 h 380"/>
              <a:gd name="T26" fmla="*/ 18 w 280"/>
              <a:gd name="T27" fmla="*/ 45 h 380"/>
              <a:gd name="T28" fmla="*/ 18 w 280"/>
              <a:gd name="T29" fmla="*/ 40 h 380"/>
              <a:gd name="T30" fmla="*/ 271 w 280"/>
              <a:gd name="T31" fmla="*/ 40 h 380"/>
              <a:gd name="T32" fmla="*/ 271 w 280"/>
              <a:gd name="T33" fmla="*/ 38 h 380"/>
              <a:gd name="T34" fmla="*/ 18 w 280"/>
              <a:gd name="T35" fmla="*/ 38 h 380"/>
              <a:gd name="T36" fmla="*/ 18 w 280"/>
              <a:gd name="T37" fmla="*/ 32 h 380"/>
              <a:gd name="T38" fmla="*/ 271 w 280"/>
              <a:gd name="T39" fmla="*/ 32 h 380"/>
              <a:gd name="T40" fmla="*/ 271 w 280"/>
              <a:gd name="T41" fmla="*/ 30 h 380"/>
              <a:gd name="T42" fmla="*/ 18 w 280"/>
              <a:gd name="T43" fmla="*/ 30 h 380"/>
              <a:gd name="T44" fmla="*/ 18 w 280"/>
              <a:gd name="T45" fmla="*/ 25 h 380"/>
              <a:gd name="T46" fmla="*/ 270 w 280"/>
              <a:gd name="T47" fmla="*/ 25 h 380"/>
              <a:gd name="T48" fmla="*/ 270 w 280"/>
              <a:gd name="T49" fmla="*/ 22 h 380"/>
              <a:gd name="T50" fmla="*/ 18 w 280"/>
              <a:gd name="T51" fmla="*/ 22 h 380"/>
              <a:gd name="T52" fmla="*/ 18 w 280"/>
              <a:gd name="T53" fmla="*/ 17 h 380"/>
              <a:gd name="T54" fmla="*/ 278 w 280"/>
              <a:gd name="T55" fmla="*/ 17 h 380"/>
              <a:gd name="T56" fmla="*/ 278 w 280"/>
              <a:gd name="T57" fmla="*/ 0 h 380"/>
              <a:gd name="T58" fmla="*/ 0 w 280"/>
              <a:gd name="T59" fmla="*/ 0 h 380"/>
              <a:gd name="T60" fmla="*/ 0 w 280"/>
              <a:gd name="T61" fmla="*/ 59 h 380"/>
              <a:gd name="T62" fmla="*/ 0 w 280"/>
              <a:gd name="T63" fmla="*/ 59 h 380"/>
              <a:gd name="T64" fmla="*/ 0 w 280"/>
              <a:gd name="T65" fmla="*/ 380 h 380"/>
              <a:gd name="T66" fmla="*/ 280 w 280"/>
              <a:gd name="T67" fmla="*/ 380 h 380"/>
              <a:gd name="T68" fmla="*/ 280 w 280"/>
              <a:gd name="T69" fmla="*/ 59 h 380"/>
              <a:gd name="T70" fmla="*/ 91 w 280"/>
              <a:gd name="T71" fmla="*/ 59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0" h="380">
                <a:moveTo>
                  <a:pt x="91" y="59"/>
                </a:moveTo>
                <a:lnTo>
                  <a:pt x="91" y="151"/>
                </a:lnTo>
                <a:lnTo>
                  <a:pt x="66" y="134"/>
                </a:lnTo>
                <a:lnTo>
                  <a:pt x="40" y="151"/>
                </a:lnTo>
                <a:lnTo>
                  <a:pt x="40" y="59"/>
                </a:lnTo>
                <a:lnTo>
                  <a:pt x="18" y="59"/>
                </a:lnTo>
                <a:lnTo>
                  <a:pt x="18" y="55"/>
                </a:lnTo>
                <a:lnTo>
                  <a:pt x="271" y="55"/>
                </a:lnTo>
                <a:lnTo>
                  <a:pt x="271" y="52"/>
                </a:lnTo>
                <a:lnTo>
                  <a:pt x="18" y="52"/>
                </a:lnTo>
                <a:lnTo>
                  <a:pt x="18" y="47"/>
                </a:lnTo>
                <a:lnTo>
                  <a:pt x="271" y="47"/>
                </a:lnTo>
                <a:lnTo>
                  <a:pt x="271" y="45"/>
                </a:lnTo>
                <a:lnTo>
                  <a:pt x="18" y="45"/>
                </a:lnTo>
                <a:lnTo>
                  <a:pt x="18" y="40"/>
                </a:lnTo>
                <a:lnTo>
                  <a:pt x="271" y="40"/>
                </a:lnTo>
                <a:lnTo>
                  <a:pt x="271" y="38"/>
                </a:lnTo>
                <a:lnTo>
                  <a:pt x="18" y="38"/>
                </a:lnTo>
                <a:lnTo>
                  <a:pt x="18" y="32"/>
                </a:lnTo>
                <a:lnTo>
                  <a:pt x="271" y="32"/>
                </a:lnTo>
                <a:lnTo>
                  <a:pt x="271" y="30"/>
                </a:lnTo>
                <a:lnTo>
                  <a:pt x="18" y="30"/>
                </a:lnTo>
                <a:lnTo>
                  <a:pt x="18" y="25"/>
                </a:lnTo>
                <a:lnTo>
                  <a:pt x="270" y="25"/>
                </a:lnTo>
                <a:lnTo>
                  <a:pt x="270" y="22"/>
                </a:lnTo>
                <a:lnTo>
                  <a:pt x="18" y="22"/>
                </a:lnTo>
                <a:lnTo>
                  <a:pt x="18" y="17"/>
                </a:lnTo>
                <a:lnTo>
                  <a:pt x="278" y="17"/>
                </a:lnTo>
                <a:lnTo>
                  <a:pt x="278" y="0"/>
                </a:lnTo>
                <a:lnTo>
                  <a:pt x="0" y="0"/>
                </a:lnTo>
                <a:lnTo>
                  <a:pt x="0" y="59"/>
                </a:lnTo>
                <a:lnTo>
                  <a:pt x="0" y="59"/>
                </a:lnTo>
                <a:lnTo>
                  <a:pt x="0" y="380"/>
                </a:lnTo>
                <a:lnTo>
                  <a:pt x="280" y="380"/>
                </a:lnTo>
                <a:lnTo>
                  <a:pt x="280" y="59"/>
                </a:lnTo>
                <a:lnTo>
                  <a:pt x="91" y="59"/>
                </a:lnTo>
                <a:close/>
              </a:path>
            </a:pathLst>
          </a:custGeom>
          <a:solidFill>
            <a:schemeClr val="bg1"/>
          </a:solidFill>
          <a:ln>
            <a:noFill/>
          </a:ln>
        </p:spPr>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文本框 4"/>
          <p:cNvSpPr txBox="1"/>
          <p:nvPr/>
        </p:nvSpPr>
        <p:spPr>
          <a:xfrm>
            <a:off x="528639" y="471488"/>
            <a:ext cx="3671886" cy="39878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实验效果呈现</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cxnSp>
        <p:nvCxnSpPr>
          <p:cNvPr id="25" name="直接连接符 24"/>
          <p:cNvCxnSpPr/>
          <p:nvPr/>
        </p:nvCxnSpPr>
        <p:spPr>
          <a:xfrm>
            <a:off x="6096000" y="1319564"/>
            <a:ext cx="0" cy="4986110"/>
          </a:xfrm>
          <a:prstGeom prst="line">
            <a:avLst/>
          </a:prstGeom>
          <a:ln w="19050">
            <a:solidFill>
              <a:srgbClr val="2C3E50"/>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2"/>
          <p:cNvSpPr txBox="1"/>
          <p:nvPr/>
        </p:nvSpPr>
        <p:spPr>
          <a:xfrm flipH="1">
            <a:off x="528955" y="5247640"/>
            <a:ext cx="5353050" cy="1337945"/>
          </a:xfrm>
          <a:prstGeom prst="rect">
            <a:avLst/>
          </a:prstGeom>
          <a:noFill/>
        </p:spPr>
        <p:txBody>
          <a:bodyPr wrap="square" rtlCol="0">
            <a:spAutoFit/>
          </a:bodyPr>
          <a:lstStyle>
            <a:defPPr>
              <a:defRPr lang="zh-CN"/>
            </a:defPPr>
            <a:lvl1pPr marL="285750" indent="-285750" fontAlgn="auto">
              <a:lnSpc>
                <a:spcPct val="150000"/>
              </a:lnSpc>
              <a:spcBef>
                <a:spcPts val="600"/>
              </a:spcBef>
              <a:spcAft>
                <a:spcPts val="600"/>
              </a:spcAft>
              <a:buFont typeface="Arial" panose="020B0604020202020204" pitchFamily="34" charset="0"/>
              <a:buChar char="•"/>
              <a:defRPr sz="1400">
                <a:solidFill>
                  <a:schemeClr val="tx1">
                    <a:lumMod val="75000"/>
                    <a:lumOff val="25000"/>
                  </a:schemeClr>
                </a:solidFill>
                <a:latin typeface="微软雅黑" panose="020B0503020204020204" charset="-122"/>
                <a:ea typeface="微软雅黑" panose="020B0503020204020204" charset="-122"/>
              </a:defRPr>
            </a:lvl1pPr>
          </a:lstStyle>
          <a:p>
            <a:pPr marL="285750" marR="0" lvl="0" indent="-285750" algn="l" defTabSz="914400" rtl="0" eaLnBrk="1" fontAlgn="auto" latinLnBrk="0" hangingPunct="1">
              <a:lnSpc>
                <a:spcPct val="150000"/>
              </a:lnSpc>
              <a:spcBef>
                <a:spcPts val="600"/>
              </a:spcBef>
              <a:spcAft>
                <a:spcPts val="600"/>
              </a:spcAft>
              <a:buClrTx/>
              <a:buSzTx/>
              <a:buFont typeface="Arial" panose="020B0604020202020204" pitchFamily="34" charset="0"/>
              <a:buChar char="•"/>
              <a:defRPr/>
            </a:pP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求解界面，包括状态输入，启发函数选择，下一步与复原功能，搜索节点、深度、时间信息，解序列等。</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28" name="文本框 22"/>
          <p:cNvSpPr txBox="1"/>
          <p:nvPr/>
        </p:nvSpPr>
        <p:spPr>
          <a:xfrm flipH="1">
            <a:off x="6309995" y="5247640"/>
            <a:ext cx="5340350" cy="1337945"/>
          </a:xfrm>
          <a:prstGeom prst="rect">
            <a:avLst/>
          </a:prstGeom>
          <a:noFill/>
        </p:spPr>
        <p:txBody>
          <a:bodyPr wrap="square" rtlCol="0">
            <a:spAutoFit/>
          </a:bodyPr>
          <a:lstStyle>
            <a:defPPr>
              <a:defRPr lang="zh-CN"/>
            </a:defPPr>
            <a:lvl1pPr marL="285750" indent="-285750" fontAlgn="auto">
              <a:lnSpc>
                <a:spcPct val="150000"/>
              </a:lnSpc>
              <a:spcBef>
                <a:spcPts val="600"/>
              </a:spcBef>
              <a:spcAft>
                <a:spcPts val="600"/>
              </a:spcAft>
              <a:buFont typeface="Arial" panose="020B0604020202020204" pitchFamily="34" charset="0"/>
              <a:buChar char="•"/>
              <a:defRPr sz="1400">
                <a:solidFill>
                  <a:schemeClr val="tx1">
                    <a:lumMod val="75000"/>
                    <a:lumOff val="25000"/>
                  </a:schemeClr>
                </a:solidFill>
                <a:latin typeface="微软雅黑" panose="020B0503020204020204" charset="-122"/>
                <a:ea typeface="微软雅黑" panose="020B0503020204020204" charset="-122"/>
              </a:defRPr>
            </a:lvl1pPr>
          </a:lstStyle>
          <a:p>
            <a:pPr marL="285750" marR="0" lvl="0" indent="-285750" algn="l" defTabSz="914400" rtl="0" eaLnBrk="1" fontAlgn="auto" latinLnBrk="0" hangingPunct="1">
              <a:lnSpc>
                <a:spcPct val="150000"/>
              </a:lnSpc>
              <a:spcBef>
                <a:spcPts val="600"/>
              </a:spcBef>
              <a:spcAft>
                <a:spcPts val="600"/>
              </a:spcAft>
              <a:buClrTx/>
              <a:buSzTx/>
              <a:buFont typeface="Arial" panose="020B0604020202020204" pitchFamily="34" charset="0"/>
              <a:buChar char="•"/>
              <a:defRPr/>
            </a:pP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搜索树的展示界面，以</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3*3</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矩阵形式展示具体状态，每个状态上方是启发函数值，解序列用红色标记出来。</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pic>
        <p:nvPicPr>
          <p:cNvPr id="1073742972" name="图片 1073742971" descr="IMG_256"/>
          <p:cNvPicPr>
            <a:picLocks noChangeAspect="1"/>
          </p:cNvPicPr>
          <p:nvPr>
            <p:custDataLst>
              <p:tags r:id="rId1"/>
            </p:custDataLst>
          </p:nvPr>
        </p:nvPicPr>
        <p:blipFill>
          <a:blip r:embed="rId2"/>
          <a:srcRect r="1298" b="51701"/>
          <a:stretch>
            <a:fillRect/>
          </a:stretch>
        </p:blipFill>
        <p:spPr>
          <a:xfrm>
            <a:off x="528955" y="1104265"/>
            <a:ext cx="5353050" cy="4143375"/>
          </a:xfrm>
          <a:prstGeom prst="rect">
            <a:avLst/>
          </a:prstGeom>
          <a:noFill/>
          <a:ln w="9525">
            <a:noFill/>
          </a:ln>
        </p:spPr>
      </p:pic>
      <p:pic>
        <p:nvPicPr>
          <p:cNvPr id="2" name="图片 1" descr="IMG_256"/>
          <p:cNvPicPr>
            <a:picLocks noChangeAspect="1"/>
          </p:cNvPicPr>
          <p:nvPr>
            <p:custDataLst>
              <p:tags r:id="rId3"/>
            </p:custDataLst>
          </p:nvPr>
        </p:nvPicPr>
        <p:blipFill>
          <a:blip r:embed="rId2"/>
          <a:srcRect t="47923" r="717"/>
          <a:stretch>
            <a:fillRect/>
          </a:stretch>
        </p:blipFill>
        <p:spPr>
          <a:xfrm>
            <a:off x="6339205" y="979805"/>
            <a:ext cx="5295265" cy="4392930"/>
          </a:xfrm>
          <a:prstGeom prst="rect">
            <a:avLst/>
          </a:prstGeom>
          <a:noFill/>
          <a:ln w="9525">
            <a:noFill/>
          </a:ln>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462000"/>
            <a:ext cx="12192000" cy="396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12192000" cy="396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418473" y="1081785"/>
            <a:ext cx="11387751" cy="4694430"/>
            <a:chOff x="418473" y="1320623"/>
            <a:chExt cx="11387751" cy="4694430"/>
          </a:xfrm>
        </p:grpSpPr>
        <p:sp>
          <p:nvSpPr>
            <p:cNvPr id="32" name="矩形 31"/>
            <p:cNvSpPr/>
            <p:nvPr/>
          </p:nvSpPr>
          <p:spPr>
            <a:xfrm>
              <a:off x="418473" y="2533838"/>
              <a:ext cx="216000" cy="2268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1590224" y="2533838"/>
              <a:ext cx="216000" cy="2268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509588" y="1320623"/>
              <a:ext cx="11172825" cy="4694430"/>
            </a:xfrm>
            <a:prstGeom prst="rect">
              <a:avLst/>
            </a:prstGeom>
            <a:noFill/>
            <a:ln>
              <a:solidFill>
                <a:srgbClr val="2C3E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785038" y="2705725"/>
            <a:ext cx="4088965" cy="1446550"/>
          </a:xfrm>
          <a:prstGeom prst="rect">
            <a:avLst/>
          </a:prstGeom>
          <a:noFill/>
        </p:spPr>
        <p:txBody>
          <a:bodyPr wrap="square" rtlCol="0">
            <a:spAutoFit/>
          </a:bodyPr>
          <a:lstStyle/>
          <a:p>
            <a:r>
              <a:rPr lang="en-US" altLang="zh-CN" sz="8800">
                <a:solidFill>
                  <a:srgbClr val="2C3E50"/>
                </a:solidFill>
                <a:latin typeface="微软雅黑 Light" panose="020B0502040204020203" pitchFamily="34" charset="-122"/>
                <a:ea typeface="微软雅黑 Light" panose="020B0502040204020203" pitchFamily="34" charset="-122"/>
              </a:rPr>
              <a:t>PART 2</a:t>
            </a:r>
            <a:endParaRPr lang="zh-CN" altLang="en-US" sz="8800">
              <a:solidFill>
                <a:srgbClr val="2C3E50"/>
              </a:solidFill>
              <a:latin typeface="微软雅黑 Light" panose="020B0502040204020203" pitchFamily="34" charset="-122"/>
              <a:ea typeface="微软雅黑 Light" panose="020B0502040204020203" pitchFamily="34" charset="-122"/>
            </a:endParaRPr>
          </a:p>
        </p:txBody>
      </p:sp>
      <p:sp>
        <p:nvSpPr>
          <p:cNvPr id="13" name="文本框 12"/>
          <p:cNvSpPr txBox="1"/>
          <p:nvPr/>
        </p:nvSpPr>
        <p:spPr>
          <a:xfrm>
            <a:off x="6318250" y="2895600"/>
            <a:ext cx="4367530" cy="922020"/>
          </a:xfrm>
          <a:prstGeom prst="rect">
            <a:avLst/>
          </a:prstGeom>
          <a:noFill/>
        </p:spPr>
        <p:txBody>
          <a:bodyPr wrap="square" rtlCol="0">
            <a:spAutoFit/>
          </a:bodyPr>
          <a:lstStyle/>
          <a:p>
            <a:pPr algn="dist"/>
            <a:r>
              <a:rPr lang="zh-CN" altLang="en-US" sz="5400">
                <a:solidFill>
                  <a:srgbClr val="2C3E50"/>
                </a:solidFill>
                <a:latin typeface="微软雅黑 Light" panose="020B0502040204020203" pitchFamily="34" charset="-122"/>
                <a:ea typeface="微软雅黑 Light" panose="020B0502040204020203" pitchFamily="34" charset="-122"/>
              </a:rPr>
              <a:t>实验方案设计</a:t>
            </a:r>
            <a:endParaRPr lang="zh-CN" altLang="en-US" sz="5400">
              <a:solidFill>
                <a:srgbClr val="2C3E50"/>
              </a:solidFill>
              <a:latin typeface="微软雅黑 Light" panose="020B0502040204020203" pitchFamily="34" charset="-122"/>
              <a:ea typeface="微软雅黑 Light" panose="020B0502040204020203" pitchFamily="34" charset="-122"/>
            </a:endParaRPr>
          </a:p>
        </p:txBody>
      </p:sp>
      <p:cxnSp>
        <p:nvCxnSpPr>
          <p:cNvPr id="15" name="直接连接符 14"/>
          <p:cNvCxnSpPr/>
          <p:nvPr/>
        </p:nvCxnSpPr>
        <p:spPr>
          <a:xfrm>
            <a:off x="5816862" y="2727000"/>
            <a:ext cx="0" cy="1404000"/>
          </a:xfrm>
          <a:prstGeom prst="line">
            <a:avLst/>
          </a:prstGeom>
          <a:ln>
            <a:solidFill>
              <a:srgbClr val="2C3E50"/>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28955" y="471805"/>
            <a:ext cx="2576830" cy="39878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求解程序架构</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4" name="直角三角形 3"/>
          <p:cNvSpPr/>
          <p:nvPr/>
        </p:nvSpPr>
        <p:spPr>
          <a:xfrm flipV="1">
            <a:off x="8738701" y="3494006"/>
            <a:ext cx="111541" cy="97234"/>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 name="直角三角形 5"/>
          <p:cNvSpPr/>
          <p:nvPr/>
        </p:nvSpPr>
        <p:spPr>
          <a:xfrm flipH="1">
            <a:off x="10034296" y="2415855"/>
            <a:ext cx="111541" cy="97234"/>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矩形 7"/>
          <p:cNvSpPr/>
          <p:nvPr/>
        </p:nvSpPr>
        <p:spPr>
          <a:xfrm flipH="1">
            <a:off x="2474595" y="2498725"/>
            <a:ext cx="6750050" cy="833120"/>
          </a:xfrm>
          <a:prstGeom prst="rect">
            <a:avLst/>
          </a:prstGeom>
          <a:solidFill>
            <a:schemeClr val="bg1"/>
          </a:solidFill>
          <a:ln>
            <a:solidFill>
              <a:srgbClr val="849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矩形 8"/>
          <p:cNvSpPr/>
          <p:nvPr/>
        </p:nvSpPr>
        <p:spPr>
          <a:xfrm flipH="1">
            <a:off x="9646475" y="2494786"/>
            <a:ext cx="2008315" cy="813332"/>
          </a:xfrm>
          <a:prstGeom prst="rect">
            <a:avLst/>
          </a:prstGeom>
          <a:solidFill>
            <a:srgbClr val="849FBA"/>
          </a:solidFill>
          <a:ln>
            <a:solidFill>
              <a:srgbClr val="A7B9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平行四边形 9"/>
          <p:cNvSpPr/>
          <p:nvPr/>
        </p:nvSpPr>
        <p:spPr>
          <a:xfrm>
            <a:off x="8735841" y="2415855"/>
            <a:ext cx="1409996" cy="1175385"/>
          </a:xfrm>
          <a:prstGeom prst="parallelogram">
            <a:avLst>
              <a:gd name="adj" fmla="val 47777"/>
            </a:avLst>
          </a:prstGeom>
          <a:solidFill>
            <a:srgbClr val="849FB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直角三角形 11"/>
          <p:cNvSpPr/>
          <p:nvPr/>
        </p:nvSpPr>
        <p:spPr>
          <a:xfrm flipV="1">
            <a:off x="8738701" y="6130526"/>
            <a:ext cx="111541" cy="97234"/>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直角三角形 12"/>
          <p:cNvSpPr/>
          <p:nvPr/>
        </p:nvSpPr>
        <p:spPr>
          <a:xfrm flipH="1">
            <a:off x="10034296" y="5052375"/>
            <a:ext cx="111541" cy="97234"/>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矩形 14"/>
          <p:cNvSpPr/>
          <p:nvPr/>
        </p:nvSpPr>
        <p:spPr>
          <a:xfrm flipH="1">
            <a:off x="2474595" y="5200650"/>
            <a:ext cx="6750050" cy="1019175"/>
          </a:xfrm>
          <a:prstGeom prst="rect">
            <a:avLst/>
          </a:prstGeom>
          <a:solidFill>
            <a:schemeClr val="bg1"/>
          </a:solidFill>
          <a:ln>
            <a:solidFill>
              <a:srgbClr val="849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6" name="矩形 15"/>
          <p:cNvSpPr/>
          <p:nvPr/>
        </p:nvSpPr>
        <p:spPr>
          <a:xfrm flipH="1">
            <a:off x="9646475" y="5131306"/>
            <a:ext cx="2008315" cy="813332"/>
          </a:xfrm>
          <a:prstGeom prst="rect">
            <a:avLst/>
          </a:prstGeom>
          <a:solidFill>
            <a:srgbClr val="849FBA"/>
          </a:solidFill>
          <a:ln>
            <a:solidFill>
              <a:srgbClr val="A7B9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7" name="平行四边形 16"/>
          <p:cNvSpPr/>
          <p:nvPr/>
        </p:nvSpPr>
        <p:spPr>
          <a:xfrm>
            <a:off x="8735841" y="5052375"/>
            <a:ext cx="1409996" cy="1175385"/>
          </a:xfrm>
          <a:prstGeom prst="parallelogram">
            <a:avLst>
              <a:gd name="adj" fmla="val 47777"/>
            </a:avLst>
          </a:prstGeom>
          <a:solidFill>
            <a:srgbClr val="849FB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8" name="文本框 22"/>
          <p:cNvSpPr txBox="1"/>
          <p:nvPr/>
        </p:nvSpPr>
        <p:spPr>
          <a:xfrm flipH="1">
            <a:off x="2552528" y="2544760"/>
            <a:ext cx="6136005" cy="755650"/>
          </a:xfrm>
          <a:prstGeom prst="rect">
            <a:avLst/>
          </a:prstGeom>
          <a:noFill/>
          <a:ln w="9525">
            <a:noFill/>
            <a:miter/>
          </a:ln>
          <a:effectLst>
            <a:outerShdw sx="999" sy="999" algn="ctr" rotWithShape="0">
              <a:srgbClr val="000000"/>
            </a:outerShdw>
          </a:effectLst>
        </p:spPr>
        <p:txBody>
          <a:bodyPr wrap="square" anchor="t">
            <a:spAutoFit/>
          </a:bodyPr>
          <a:lstStyle/>
          <a:p>
            <a:pPr marR="0" indent="0" algn="just" defTabSz="914400" fontAlgn="auto">
              <a:lnSpc>
                <a:spcPct val="120000"/>
              </a:lnSpc>
              <a:spcBef>
                <a:spcPts val="0"/>
              </a:spcBef>
              <a:spcAft>
                <a:spcPts val="0"/>
              </a:spcAft>
              <a:buClrTx/>
              <a:buSzTx/>
              <a:buFontTx/>
              <a:buNone/>
              <a:defRPr/>
            </a:pPr>
            <a:r>
              <a:rPr kumimoji="0" lang="zh-CN" altLang="en-US" b="0" i="0" kern="1200" cap="none" spc="0" normalizeH="0" baseline="0" noProof="0" dirty="0">
                <a:solidFill>
                  <a:prstClr val="black">
                    <a:lumMod val="75000"/>
                    <a:lumOff val="25000"/>
                  </a:prstClr>
                </a:solidFill>
                <a:latin typeface="微软雅黑 Light" panose="020B0502040204020203" pitchFamily="34" charset="-122"/>
                <a:ea typeface="微软雅黑 Light" panose="020B0502040204020203" pitchFamily="34" charset="-122"/>
                <a:cs typeface="+mn-cs"/>
                <a:sym typeface="宋体" panose="02010600030101010101" pitchFamily="2" charset="-122"/>
              </a:rPr>
              <a:t>利用二叉堆这一数据结构实现优先队列，能够在O(log(n))的时间复杂度内找出队列内优先级最高的数据；</a:t>
            </a:r>
            <a:endParaRPr kumimoji="0" lang="zh-CN" altLang="en-US" b="0" i="0" kern="1200" cap="none" spc="0" normalizeH="0" baseline="0" noProof="0" dirty="0">
              <a:solidFill>
                <a:prstClr val="black">
                  <a:lumMod val="75000"/>
                  <a:lumOff val="25000"/>
                </a:prstClr>
              </a:solidFill>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19" name="文本框 22"/>
          <p:cNvSpPr txBox="1"/>
          <p:nvPr/>
        </p:nvSpPr>
        <p:spPr>
          <a:xfrm flipH="1">
            <a:off x="2552528" y="5200965"/>
            <a:ext cx="6136005" cy="1087755"/>
          </a:xfrm>
          <a:prstGeom prst="rect">
            <a:avLst/>
          </a:prstGeom>
          <a:noFill/>
          <a:ln w="9525">
            <a:noFill/>
            <a:miter/>
          </a:ln>
          <a:effectLst>
            <a:outerShdw sx="999" sy="999" algn="ctr" rotWithShape="0">
              <a:srgbClr val="000000"/>
            </a:outerShdw>
          </a:effectLst>
        </p:spPr>
        <p:txBody>
          <a:bodyPr wrap="square" anchor="t">
            <a:spAutoFit/>
          </a:bodyPr>
          <a:lstStyle/>
          <a:p>
            <a:pPr marR="0" indent="0" algn="just" defTabSz="914400" fontAlgn="auto">
              <a:lnSpc>
                <a:spcPct val="120000"/>
              </a:lnSpc>
              <a:spcBef>
                <a:spcPts val="0"/>
              </a:spcBef>
              <a:spcAft>
                <a:spcPts val="0"/>
              </a:spcAft>
              <a:buClrTx/>
              <a:buSzTx/>
              <a:buFontTx/>
              <a:buNone/>
              <a:defRPr/>
            </a:pPr>
            <a:r>
              <a:rPr kumimoji="0" lang="zh-CN" altLang="en-US" b="0" i="0" kern="1200" cap="none" spc="0" normalizeH="0" baseline="0" noProof="0" dirty="0">
                <a:solidFill>
                  <a:prstClr val="black">
                    <a:lumMod val="75000"/>
                    <a:lumOff val="25000"/>
                  </a:prstClr>
                </a:solidFill>
                <a:latin typeface="微软雅黑 Light" panose="020B0502040204020203" pitchFamily="34" charset="-122"/>
                <a:ea typeface="微软雅黑 Light" panose="020B0502040204020203" pitchFamily="34" charset="-122"/>
                <a:cs typeface="+mn-cs"/>
                <a:sym typeface="宋体" panose="02010600030101010101" pitchFamily="2" charset="-122"/>
              </a:rPr>
              <a:t>并计算拓展的子状态的估价函数值，将数据组（9位状态整数，估价函数值）加入优先队列，返回第二步，开始下一轮搜索</a:t>
            </a:r>
            <a:endParaRPr kumimoji="0" lang="zh-CN" altLang="en-US" b="0" i="0" kern="1200" cap="none" spc="0" normalizeH="0" baseline="0" noProof="0" dirty="0">
              <a:solidFill>
                <a:prstClr val="black">
                  <a:lumMod val="75000"/>
                  <a:lumOff val="25000"/>
                </a:prstClr>
              </a:solidFill>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20" name="文本框 19"/>
          <p:cNvSpPr txBox="1"/>
          <p:nvPr/>
        </p:nvSpPr>
        <p:spPr>
          <a:xfrm flipH="1">
            <a:off x="9857105" y="2640010"/>
            <a:ext cx="1798320" cy="521970"/>
          </a:xfrm>
          <a:prstGeom prst="rect">
            <a:avLst/>
          </a:prstGeom>
          <a:noFill/>
          <a:ln w="9525">
            <a:noFill/>
            <a:miter/>
          </a:ln>
          <a:effectLst>
            <a:outerShdw sx="999" sy="999" algn="ctr" rotWithShape="0">
              <a:srgbClr val="000000"/>
            </a:outerShdw>
          </a:effectLst>
        </p:spPr>
        <p:txBody>
          <a:bodyPr wrap="square" anchor="t">
            <a:spAutoFit/>
          </a:bodyPr>
          <a:lstStyle/>
          <a:p>
            <a:pPr marR="0" indent="0" algn="ctr" defTabSz="914400" fontAlgn="auto">
              <a:lnSpc>
                <a:spcPct val="100000"/>
              </a:lnSpc>
              <a:spcBef>
                <a:spcPts val="0"/>
              </a:spcBef>
              <a:spcAft>
                <a:spcPts val="0"/>
              </a:spcAft>
              <a:buClrTx/>
              <a:buSzTx/>
              <a:buFontTx/>
              <a:buNone/>
              <a:defRPr/>
            </a:pPr>
            <a:r>
              <a:rPr kumimoji="0" lang="zh-CN" altLang="en-US" sz="2800" b="0" i="0" kern="1200" cap="none" spc="0" normalizeH="0" baseline="0" noProof="0">
                <a:solidFill>
                  <a:prstClr val="white"/>
                </a:solidFill>
                <a:latin typeface="Impact" panose="020B0806030902050204" charset="0"/>
                <a:ea typeface="微软雅黑 Light" panose="020B0502040204020203" pitchFamily="34" charset="-122"/>
                <a:cs typeface="+mn-cs"/>
                <a:sym typeface="Arial" panose="020B0604020202020204" pitchFamily="34" charset="0"/>
              </a:rPr>
              <a:t>优先队列</a:t>
            </a:r>
            <a:endParaRPr kumimoji="0" lang="zh-CN" altLang="en-US" sz="2800" b="0" i="0" kern="1200" cap="none" spc="0" normalizeH="0" baseline="0" noProof="0">
              <a:solidFill>
                <a:prstClr val="white"/>
              </a:solidFill>
              <a:latin typeface="Impact" panose="020B0806030902050204" charset="0"/>
              <a:ea typeface="微软雅黑 Light" panose="020B0502040204020203" pitchFamily="34" charset="-122"/>
              <a:cs typeface="+mn-cs"/>
              <a:sym typeface="Arial" panose="020B0604020202020204" pitchFamily="34" charset="0"/>
            </a:endParaRPr>
          </a:p>
        </p:txBody>
      </p:sp>
      <p:sp>
        <p:nvSpPr>
          <p:cNvPr id="21" name="文本框 20"/>
          <p:cNvSpPr txBox="1"/>
          <p:nvPr/>
        </p:nvSpPr>
        <p:spPr>
          <a:xfrm flipH="1">
            <a:off x="9780905" y="5245415"/>
            <a:ext cx="1798320" cy="521970"/>
          </a:xfrm>
          <a:prstGeom prst="rect">
            <a:avLst/>
          </a:prstGeom>
          <a:noFill/>
          <a:ln w="9525">
            <a:noFill/>
            <a:miter/>
          </a:ln>
          <a:effectLst>
            <a:outerShdw sx="999" sy="999" algn="ctr" rotWithShape="0">
              <a:srgbClr val="000000"/>
            </a:outerShdw>
          </a:effectLst>
        </p:spPr>
        <p:txBody>
          <a:bodyPr wrap="square" anchor="t">
            <a:spAutoFit/>
          </a:bodyPr>
          <a:lstStyle/>
          <a:p>
            <a:pPr marR="0" indent="0" algn="ctr" defTabSz="914400" fontAlgn="auto">
              <a:lnSpc>
                <a:spcPct val="100000"/>
              </a:lnSpc>
              <a:spcBef>
                <a:spcPts val="0"/>
              </a:spcBef>
              <a:spcAft>
                <a:spcPts val="0"/>
              </a:spcAft>
              <a:buClrTx/>
              <a:buSzTx/>
              <a:buFontTx/>
              <a:buNone/>
              <a:defRPr/>
            </a:pPr>
            <a:r>
              <a:rPr kumimoji="0" lang="zh-CN" altLang="en-US" sz="2800" b="0" i="0" kern="1200" cap="none" spc="0" normalizeH="0" baseline="0" noProof="0">
                <a:solidFill>
                  <a:prstClr val="white"/>
                </a:solidFill>
                <a:latin typeface="Impact" panose="020B0806030902050204" charset="0"/>
                <a:ea typeface="微软雅黑 Light" panose="020B0502040204020203" pitchFamily="34" charset="-122"/>
                <a:cs typeface="+mn-cs"/>
                <a:sym typeface="Arial" panose="020B0604020202020204" pitchFamily="34" charset="0"/>
              </a:rPr>
              <a:t>估值函数</a:t>
            </a:r>
            <a:endParaRPr kumimoji="0" lang="zh-CN" altLang="en-US" sz="2800" b="0" i="0" kern="1200" cap="none" spc="0" normalizeH="0" baseline="0" noProof="0">
              <a:solidFill>
                <a:prstClr val="white"/>
              </a:solidFill>
              <a:latin typeface="Impact" panose="020B0806030902050204" charset="0"/>
              <a:ea typeface="微软雅黑 Light" panose="020B0502040204020203" pitchFamily="34" charset="-122"/>
              <a:cs typeface="+mn-cs"/>
              <a:sym typeface="Arial" panose="020B0604020202020204" pitchFamily="34" charset="0"/>
            </a:endParaRPr>
          </a:p>
        </p:txBody>
      </p:sp>
      <p:sp>
        <p:nvSpPr>
          <p:cNvPr id="22" name="拉包 818"/>
          <p:cNvSpPr/>
          <p:nvPr/>
        </p:nvSpPr>
        <p:spPr>
          <a:xfrm>
            <a:off x="9224645" y="2735260"/>
            <a:ext cx="539750" cy="5365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82" h="235">
                <a:moveTo>
                  <a:pt x="28" y="131"/>
                </a:moveTo>
                <a:cubicBezTo>
                  <a:pt x="28" y="53"/>
                  <a:pt x="28" y="53"/>
                  <a:pt x="28" y="53"/>
                </a:cubicBezTo>
                <a:cubicBezTo>
                  <a:pt x="28" y="44"/>
                  <a:pt x="36" y="36"/>
                  <a:pt x="46" y="36"/>
                </a:cubicBezTo>
                <a:cubicBezTo>
                  <a:pt x="62" y="36"/>
                  <a:pt x="62" y="36"/>
                  <a:pt x="62" y="36"/>
                </a:cubicBezTo>
                <a:cubicBezTo>
                  <a:pt x="62" y="148"/>
                  <a:pt x="62" y="148"/>
                  <a:pt x="62" y="148"/>
                </a:cubicBezTo>
                <a:cubicBezTo>
                  <a:pt x="46" y="148"/>
                  <a:pt x="46" y="148"/>
                  <a:pt x="46" y="148"/>
                </a:cubicBezTo>
                <a:cubicBezTo>
                  <a:pt x="36" y="148"/>
                  <a:pt x="28" y="140"/>
                  <a:pt x="28" y="131"/>
                </a:cubicBezTo>
                <a:close/>
                <a:moveTo>
                  <a:pt x="214" y="131"/>
                </a:moveTo>
                <a:cubicBezTo>
                  <a:pt x="214" y="53"/>
                  <a:pt x="214" y="53"/>
                  <a:pt x="214" y="53"/>
                </a:cubicBezTo>
                <a:cubicBezTo>
                  <a:pt x="214" y="44"/>
                  <a:pt x="207" y="36"/>
                  <a:pt x="197" y="36"/>
                </a:cubicBezTo>
                <a:cubicBezTo>
                  <a:pt x="180" y="36"/>
                  <a:pt x="180" y="36"/>
                  <a:pt x="180" y="36"/>
                </a:cubicBezTo>
                <a:cubicBezTo>
                  <a:pt x="180" y="148"/>
                  <a:pt x="180" y="148"/>
                  <a:pt x="180" y="148"/>
                </a:cubicBezTo>
                <a:cubicBezTo>
                  <a:pt x="197" y="148"/>
                  <a:pt x="197" y="148"/>
                  <a:pt x="197" y="148"/>
                </a:cubicBezTo>
                <a:cubicBezTo>
                  <a:pt x="207" y="148"/>
                  <a:pt x="214" y="140"/>
                  <a:pt x="214" y="131"/>
                </a:cubicBezTo>
                <a:close/>
                <a:moveTo>
                  <a:pt x="154" y="36"/>
                </a:moveTo>
                <a:cubicBezTo>
                  <a:pt x="152" y="21"/>
                  <a:pt x="143" y="13"/>
                  <a:pt x="131" y="13"/>
                </a:cubicBezTo>
                <a:cubicBezTo>
                  <a:pt x="112" y="13"/>
                  <a:pt x="112" y="13"/>
                  <a:pt x="112" y="13"/>
                </a:cubicBezTo>
                <a:cubicBezTo>
                  <a:pt x="100" y="13"/>
                  <a:pt x="91" y="21"/>
                  <a:pt x="89" y="36"/>
                </a:cubicBezTo>
                <a:cubicBezTo>
                  <a:pt x="77" y="36"/>
                  <a:pt x="77" y="36"/>
                  <a:pt x="77" y="36"/>
                </a:cubicBezTo>
                <a:cubicBezTo>
                  <a:pt x="77" y="148"/>
                  <a:pt x="77" y="148"/>
                  <a:pt x="77" y="148"/>
                </a:cubicBezTo>
                <a:cubicBezTo>
                  <a:pt x="166" y="148"/>
                  <a:pt x="166" y="148"/>
                  <a:pt x="166" y="148"/>
                </a:cubicBezTo>
                <a:cubicBezTo>
                  <a:pt x="166" y="36"/>
                  <a:pt x="166" y="36"/>
                  <a:pt x="166" y="36"/>
                </a:cubicBezTo>
                <a:lnTo>
                  <a:pt x="154" y="36"/>
                </a:lnTo>
                <a:close/>
                <a:moveTo>
                  <a:pt x="101" y="36"/>
                </a:moveTo>
                <a:cubicBezTo>
                  <a:pt x="102" y="23"/>
                  <a:pt x="110" y="23"/>
                  <a:pt x="112" y="23"/>
                </a:cubicBezTo>
                <a:cubicBezTo>
                  <a:pt x="131" y="23"/>
                  <a:pt x="131" y="23"/>
                  <a:pt x="131" y="23"/>
                </a:cubicBezTo>
                <a:cubicBezTo>
                  <a:pt x="137" y="23"/>
                  <a:pt x="141" y="27"/>
                  <a:pt x="142" y="36"/>
                </a:cubicBezTo>
                <a:lnTo>
                  <a:pt x="101" y="36"/>
                </a:lnTo>
                <a:close/>
                <a:moveTo>
                  <a:pt x="42" y="187"/>
                </a:moveTo>
                <a:cubicBezTo>
                  <a:pt x="28" y="187"/>
                  <a:pt x="17" y="198"/>
                  <a:pt x="17" y="211"/>
                </a:cubicBezTo>
                <a:cubicBezTo>
                  <a:pt x="17" y="224"/>
                  <a:pt x="28" y="235"/>
                  <a:pt x="42" y="235"/>
                </a:cubicBezTo>
                <a:cubicBezTo>
                  <a:pt x="55" y="235"/>
                  <a:pt x="66" y="224"/>
                  <a:pt x="66" y="211"/>
                </a:cubicBezTo>
                <a:cubicBezTo>
                  <a:pt x="66" y="198"/>
                  <a:pt x="55" y="187"/>
                  <a:pt x="42" y="187"/>
                </a:cubicBezTo>
                <a:close/>
                <a:moveTo>
                  <a:pt x="42" y="224"/>
                </a:moveTo>
                <a:cubicBezTo>
                  <a:pt x="34" y="224"/>
                  <a:pt x="29" y="218"/>
                  <a:pt x="29" y="211"/>
                </a:cubicBezTo>
                <a:cubicBezTo>
                  <a:pt x="29" y="204"/>
                  <a:pt x="34" y="198"/>
                  <a:pt x="42" y="198"/>
                </a:cubicBezTo>
                <a:cubicBezTo>
                  <a:pt x="49" y="198"/>
                  <a:pt x="54" y="204"/>
                  <a:pt x="54" y="211"/>
                </a:cubicBezTo>
                <a:cubicBezTo>
                  <a:pt x="54" y="218"/>
                  <a:pt x="49" y="224"/>
                  <a:pt x="42" y="224"/>
                </a:cubicBezTo>
                <a:close/>
                <a:moveTo>
                  <a:pt x="202" y="187"/>
                </a:moveTo>
                <a:cubicBezTo>
                  <a:pt x="188" y="187"/>
                  <a:pt x="177" y="198"/>
                  <a:pt x="177" y="211"/>
                </a:cubicBezTo>
                <a:cubicBezTo>
                  <a:pt x="177" y="224"/>
                  <a:pt x="188" y="235"/>
                  <a:pt x="202" y="235"/>
                </a:cubicBezTo>
                <a:cubicBezTo>
                  <a:pt x="215" y="235"/>
                  <a:pt x="226" y="224"/>
                  <a:pt x="226" y="211"/>
                </a:cubicBezTo>
                <a:cubicBezTo>
                  <a:pt x="226" y="198"/>
                  <a:pt x="215" y="187"/>
                  <a:pt x="202" y="187"/>
                </a:cubicBezTo>
                <a:close/>
                <a:moveTo>
                  <a:pt x="202" y="224"/>
                </a:moveTo>
                <a:cubicBezTo>
                  <a:pt x="194" y="224"/>
                  <a:pt x="189" y="218"/>
                  <a:pt x="189" y="211"/>
                </a:cubicBezTo>
                <a:cubicBezTo>
                  <a:pt x="189" y="204"/>
                  <a:pt x="194" y="198"/>
                  <a:pt x="202" y="198"/>
                </a:cubicBezTo>
                <a:cubicBezTo>
                  <a:pt x="209" y="198"/>
                  <a:pt x="214" y="204"/>
                  <a:pt x="214" y="211"/>
                </a:cubicBezTo>
                <a:cubicBezTo>
                  <a:pt x="214" y="218"/>
                  <a:pt x="209" y="224"/>
                  <a:pt x="202" y="224"/>
                </a:cubicBezTo>
                <a:close/>
                <a:moveTo>
                  <a:pt x="275" y="20"/>
                </a:moveTo>
                <a:cubicBezTo>
                  <a:pt x="246" y="36"/>
                  <a:pt x="246" y="36"/>
                  <a:pt x="246" y="36"/>
                </a:cubicBezTo>
                <a:cubicBezTo>
                  <a:pt x="246" y="179"/>
                  <a:pt x="246" y="179"/>
                  <a:pt x="246" y="179"/>
                </a:cubicBezTo>
                <a:cubicBezTo>
                  <a:pt x="0" y="179"/>
                  <a:pt x="0" y="179"/>
                  <a:pt x="0" y="179"/>
                </a:cubicBezTo>
                <a:cubicBezTo>
                  <a:pt x="0" y="140"/>
                  <a:pt x="0" y="140"/>
                  <a:pt x="0" y="140"/>
                </a:cubicBezTo>
                <a:cubicBezTo>
                  <a:pt x="19" y="140"/>
                  <a:pt x="19" y="140"/>
                  <a:pt x="19" y="140"/>
                </a:cubicBezTo>
                <a:cubicBezTo>
                  <a:pt x="19" y="160"/>
                  <a:pt x="19" y="160"/>
                  <a:pt x="19" y="160"/>
                </a:cubicBezTo>
                <a:cubicBezTo>
                  <a:pt x="226" y="160"/>
                  <a:pt x="226" y="160"/>
                  <a:pt x="226" y="160"/>
                </a:cubicBezTo>
                <a:cubicBezTo>
                  <a:pt x="226" y="31"/>
                  <a:pt x="226" y="31"/>
                  <a:pt x="226" y="31"/>
                </a:cubicBezTo>
                <a:cubicBezTo>
                  <a:pt x="226" y="31"/>
                  <a:pt x="226" y="30"/>
                  <a:pt x="226" y="29"/>
                </a:cubicBezTo>
                <a:cubicBezTo>
                  <a:pt x="227" y="26"/>
                  <a:pt x="228" y="23"/>
                  <a:pt x="231" y="22"/>
                </a:cubicBezTo>
                <a:cubicBezTo>
                  <a:pt x="266" y="3"/>
                  <a:pt x="266" y="3"/>
                  <a:pt x="266" y="3"/>
                </a:cubicBezTo>
                <a:cubicBezTo>
                  <a:pt x="271" y="0"/>
                  <a:pt x="277" y="2"/>
                  <a:pt x="279" y="7"/>
                </a:cubicBezTo>
                <a:cubicBezTo>
                  <a:pt x="282" y="12"/>
                  <a:pt x="280" y="17"/>
                  <a:pt x="275" y="20"/>
                </a:cubicBezTo>
                <a:close/>
              </a:path>
            </a:pathLst>
          </a:custGeom>
          <a:solidFill>
            <a:schemeClr val="bg1"/>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 name="咖啡 819"/>
          <p:cNvSpPr/>
          <p:nvPr/>
        </p:nvSpPr>
        <p:spPr>
          <a:xfrm>
            <a:off x="9270365" y="5245415"/>
            <a:ext cx="448310" cy="645160"/>
          </a:xfrm>
          <a:custGeom>
            <a:avLst/>
            <a:gdLst/>
            <a:ahLst/>
            <a:cxnLst>
              <a:cxn ang="0">
                <a:pos x="371445" y="4170766"/>
              </a:cxn>
              <a:cxn ang="0">
                <a:pos x="1792630" y="4800430"/>
              </a:cxn>
              <a:cxn ang="0">
                <a:pos x="3197663" y="4203058"/>
              </a:cxn>
              <a:cxn ang="0">
                <a:pos x="3407611" y="4299927"/>
              </a:cxn>
              <a:cxn ang="0">
                <a:pos x="1792630" y="5042605"/>
              </a:cxn>
              <a:cxn ang="0">
                <a:pos x="145346" y="4267639"/>
              </a:cxn>
              <a:cxn ang="0">
                <a:pos x="371445" y="4170766"/>
              </a:cxn>
              <a:cxn ang="0">
                <a:pos x="3746756" y="2669270"/>
              </a:cxn>
              <a:cxn ang="0">
                <a:pos x="4166650" y="3185913"/>
              </a:cxn>
              <a:cxn ang="0">
                <a:pos x="3633706" y="3718701"/>
              </a:cxn>
              <a:cxn ang="0">
                <a:pos x="3439911" y="3686415"/>
              </a:cxn>
              <a:cxn ang="0">
                <a:pos x="3569109" y="3476526"/>
              </a:cxn>
              <a:cxn ang="0">
                <a:pos x="3633706" y="3492671"/>
              </a:cxn>
              <a:cxn ang="0">
                <a:pos x="3924402" y="3185913"/>
              </a:cxn>
              <a:cxn ang="0">
                <a:pos x="3730608" y="2911445"/>
              </a:cxn>
              <a:cxn ang="0">
                <a:pos x="3746756" y="2669270"/>
              </a:cxn>
              <a:cxn ang="0">
                <a:pos x="3536810" y="2314074"/>
              </a:cxn>
              <a:cxn ang="0">
                <a:pos x="3569109" y="2636978"/>
              </a:cxn>
              <a:cxn ang="0">
                <a:pos x="1792630" y="4412946"/>
              </a:cxn>
              <a:cxn ang="0">
                <a:pos x="0" y="2636978"/>
              </a:cxn>
              <a:cxn ang="0">
                <a:pos x="32302" y="2346365"/>
              </a:cxn>
              <a:cxn ang="0">
                <a:pos x="1792630" y="3266639"/>
              </a:cxn>
              <a:cxn ang="0">
                <a:pos x="3536810" y="2346365"/>
              </a:cxn>
              <a:cxn ang="0">
                <a:pos x="3536810" y="2314074"/>
              </a:cxn>
              <a:cxn ang="0">
                <a:pos x="1792630" y="1603686"/>
              </a:cxn>
              <a:cxn ang="0">
                <a:pos x="3343009" y="2346365"/>
              </a:cxn>
              <a:cxn ang="0">
                <a:pos x="3326861" y="2459381"/>
              </a:cxn>
              <a:cxn ang="0">
                <a:pos x="1792630" y="1942738"/>
              </a:cxn>
              <a:cxn ang="0">
                <a:pos x="242248" y="2459381"/>
              </a:cxn>
              <a:cxn ang="0">
                <a:pos x="226095" y="2346365"/>
              </a:cxn>
              <a:cxn ang="0">
                <a:pos x="1792630" y="1603686"/>
              </a:cxn>
              <a:cxn ang="0">
                <a:pos x="2340261" y="267425"/>
              </a:cxn>
              <a:cxn ang="0">
                <a:pos x="2384732" y="1604557"/>
              </a:cxn>
              <a:cxn ang="0">
                <a:pos x="2340261" y="267425"/>
              </a:cxn>
              <a:cxn ang="0">
                <a:pos x="1183916" y="178285"/>
              </a:cxn>
              <a:cxn ang="0">
                <a:pos x="1228390" y="1515418"/>
              </a:cxn>
              <a:cxn ang="0">
                <a:pos x="1183916" y="178285"/>
              </a:cxn>
              <a:cxn ang="0">
                <a:pos x="1762085" y="0"/>
              </a:cxn>
              <a:cxn ang="0">
                <a:pos x="1806562" y="1337130"/>
              </a:cxn>
              <a:cxn ang="0">
                <a:pos x="1762085" y="0"/>
              </a:cxn>
            </a:cxnLst>
            <a:rect l="0" t="0" r="0" b="0"/>
            <a:pathLst>
              <a:path w="968375" h="1170887">
                <a:moveTo>
                  <a:pt x="86328" y="968447"/>
                </a:moveTo>
                <a:cubicBezTo>
                  <a:pt x="120108" y="1054672"/>
                  <a:pt x="258984" y="1114654"/>
                  <a:pt x="416627" y="1114654"/>
                </a:cubicBezTo>
                <a:cubicBezTo>
                  <a:pt x="566762" y="1114654"/>
                  <a:pt x="701884" y="1058421"/>
                  <a:pt x="743172" y="975945"/>
                </a:cubicBezTo>
                <a:cubicBezTo>
                  <a:pt x="791966" y="998438"/>
                  <a:pt x="791966" y="998438"/>
                  <a:pt x="791966" y="998438"/>
                </a:cubicBezTo>
                <a:cubicBezTo>
                  <a:pt x="743172" y="1103407"/>
                  <a:pt x="589283" y="1170887"/>
                  <a:pt x="416627" y="1170887"/>
                </a:cubicBezTo>
                <a:cubicBezTo>
                  <a:pt x="236464" y="1170887"/>
                  <a:pt x="78821" y="1095909"/>
                  <a:pt x="33780" y="990941"/>
                </a:cubicBezTo>
                <a:cubicBezTo>
                  <a:pt x="86328" y="968447"/>
                  <a:pt x="86328" y="968447"/>
                  <a:pt x="86328" y="968447"/>
                </a:cubicBezTo>
                <a:close/>
                <a:moveTo>
                  <a:pt x="870787" y="619801"/>
                </a:moveTo>
                <a:cubicBezTo>
                  <a:pt x="927088" y="634796"/>
                  <a:pt x="968375" y="683532"/>
                  <a:pt x="968375" y="739765"/>
                </a:cubicBezTo>
                <a:cubicBezTo>
                  <a:pt x="968375" y="810994"/>
                  <a:pt x="912074" y="863478"/>
                  <a:pt x="844513" y="863478"/>
                </a:cubicBezTo>
                <a:cubicBezTo>
                  <a:pt x="829500" y="863478"/>
                  <a:pt x="814486" y="863478"/>
                  <a:pt x="799473" y="855981"/>
                </a:cubicBezTo>
                <a:cubicBezTo>
                  <a:pt x="810733" y="840985"/>
                  <a:pt x="821993" y="822241"/>
                  <a:pt x="829500" y="807245"/>
                </a:cubicBezTo>
                <a:cubicBezTo>
                  <a:pt x="833253" y="807245"/>
                  <a:pt x="840760" y="810994"/>
                  <a:pt x="844513" y="810994"/>
                </a:cubicBezTo>
                <a:cubicBezTo>
                  <a:pt x="882047" y="810994"/>
                  <a:pt x="912074" y="777254"/>
                  <a:pt x="912074" y="739765"/>
                </a:cubicBezTo>
                <a:cubicBezTo>
                  <a:pt x="912074" y="713523"/>
                  <a:pt x="893307" y="687281"/>
                  <a:pt x="867034" y="676034"/>
                </a:cubicBezTo>
                <a:cubicBezTo>
                  <a:pt x="870787" y="661038"/>
                  <a:pt x="870787" y="642294"/>
                  <a:pt x="870787" y="619801"/>
                </a:cubicBezTo>
                <a:close/>
                <a:moveTo>
                  <a:pt x="821993" y="537325"/>
                </a:moveTo>
                <a:cubicBezTo>
                  <a:pt x="825746" y="556070"/>
                  <a:pt x="829500" y="582312"/>
                  <a:pt x="829500" y="612303"/>
                </a:cubicBezTo>
                <a:cubicBezTo>
                  <a:pt x="829500" y="840985"/>
                  <a:pt x="645584" y="1024681"/>
                  <a:pt x="416627" y="1024681"/>
                </a:cubicBezTo>
                <a:cubicBezTo>
                  <a:pt x="187669" y="1024681"/>
                  <a:pt x="0" y="840985"/>
                  <a:pt x="0" y="612303"/>
                </a:cubicBezTo>
                <a:cubicBezTo>
                  <a:pt x="0" y="586061"/>
                  <a:pt x="3753" y="563567"/>
                  <a:pt x="7507" y="544823"/>
                </a:cubicBezTo>
                <a:cubicBezTo>
                  <a:pt x="7507" y="664787"/>
                  <a:pt x="187669" y="758510"/>
                  <a:pt x="416627" y="758510"/>
                </a:cubicBezTo>
                <a:cubicBezTo>
                  <a:pt x="641830" y="758510"/>
                  <a:pt x="821993" y="664787"/>
                  <a:pt x="821993" y="544823"/>
                </a:cubicBezTo>
                <a:cubicBezTo>
                  <a:pt x="821993" y="541074"/>
                  <a:pt x="821993" y="541074"/>
                  <a:pt x="821993" y="537325"/>
                </a:cubicBezTo>
                <a:close/>
                <a:moveTo>
                  <a:pt x="416627" y="372374"/>
                </a:moveTo>
                <a:cubicBezTo>
                  <a:pt x="611803" y="372374"/>
                  <a:pt x="776952" y="451101"/>
                  <a:pt x="776952" y="544823"/>
                </a:cubicBezTo>
                <a:cubicBezTo>
                  <a:pt x="776952" y="556070"/>
                  <a:pt x="776952" y="563567"/>
                  <a:pt x="773199" y="571065"/>
                </a:cubicBezTo>
                <a:cubicBezTo>
                  <a:pt x="716898" y="499836"/>
                  <a:pt x="578023" y="451101"/>
                  <a:pt x="416627" y="451101"/>
                </a:cubicBezTo>
                <a:cubicBezTo>
                  <a:pt x="251477" y="451101"/>
                  <a:pt x="112601" y="499836"/>
                  <a:pt x="56301" y="571065"/>
                </a:cubicBezTo>
                <a:cubicBezTo>
                  <a:pt x="52547" y="563567"/>
                  <a:pt x="52547" y="556070"/>
                  <a:pt x="52547" y="544823"/>
                </a:cubicBezTo>
                <a:cubicBezTo>
                  <a:pt x="52547" y="451101"/>
                  <a:pt x="217696" y="372374"/>
                  <a:pt x="416627" y="372374"/>
                </a:cubicBezTo>
                <a:close/>
                <a:moveTo>
                  <a:pt x="543902" y="62096"/>
                </a:moveTo>
                <a:cubicBezTo>
                  <a:pt x="636930" y="186288"/>
                  <a:pt x="492220" y="196637"/>
                  <a:pt x="554238" y="372576"/>
                </a:cubicBezTo>
                <a:cubicBezTo>
                  <a:pt x="409528" y="155240"/>
                  <a:pt x="585248" y="196637"/>
                  <a:pt x="543902" y="62096"/>
                </a:cubicBezTo>
                <a:close/>
                <a:moveTo>
                  <a:pt x="275155" y="41398"/>
                </a:moveTo>
                <a:cubicBezTo>
                  <a:pt x="368183" y="175939"/>
                  <a:pt x="223472" y="175939"/>
                  <a:pt x="285491" y="351878"/>
                </a:cubicBezTo>
                <a:cubicBezTo>
                  <a:pt x="140780" y="144891"/>
                  <a:pt x="316500" y="186288"/>
                  <a:pt x="275155" y="41398"/>
                </a:cubicBezTo>
                <a:close/>
                <a:moveTo>
                  <a:pt x="409528" y="0"/>
                </a:moveTo>
                <a:cubicBezTo>
                  <a:pt x="502556" y="124192"/>
                  <a:pt x="357846" y="134542"/>
                  <a:pt x="419865" y="310480"/>
                </a:cubicBezTo>
                <a:cubicBezTo>
                  <a:pt x="275155" y="103493"/>
                  <a:pt x="450874" y="144891"/>
                  <a:pt x="409528" y="0"/>
                </a:cubicBezTo>
                <a:close/>
              </a:path>
            </a:pathLst>
          </a:custGeom>
          <a:solidFill>
            <a:schemeClr val="bg1"/>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5" name="直角三角形 24"/>
          <p:cNvSpPr/>
          <p:nvPr/>
        </p:nvSpPr>
        <p:spPr>
          <a:xfrm flipV="1">
            <a:off x="8738701" y="2216526"/>
            <a:ext cx="111541" cy="97234"/>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直角三角形 25"/>
          <p:cNvSpPr/>
          <p:nvPr/>
        </p:nvSpPr>
        <p:spPr>
          <a:xfrm flipH="1">
            <a:off x="10034296" y="1138375"/>
            <a:ext cx="111541" cy="97234"/>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8" name="矩形 27"/>
          <p:cNvSpPr/>
          <p:nvPr/>
        </p:nvSpPr>
        <p:spPr>
          <a:xfrm flipH="1">
            <a:off x="2474595" y="1242060"/>
            <a:ext cx="6750050" cy="1035685"/>
          </a:xfrm>
          <a:prstGeom prst="rect">
            <a:avLst/>
          </a:prstGeom>
          <a:solidFill>
            <a:schemeClr val="bg1"/>
          </a:solidFill>
          <a:ln>
            <a:solidFill>
              <a:srgbClr val="2C3E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9" name="矩形 28"/>
          <p:cNvSpPr/>
          <p:nvPr/>
        </p:nvSpPr>
        <p:spPr>
          <a:xfrm flipH="1">
            <a:off x="9646475" y="1217306"/>
            <a:ext cx="2008315" cy="813332"/>
          </a:xfrm>
          <a:prstGeom prst="rect">
            <a:avLst/>
          </a:prstGeom>
          <a:solidFill>
            <a:srgbClr val="2C3E50"/>
          </a:solidFill>
          <a:ln>
            <a:solidFill>
              <a:srgbClr val="A7B9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0" name="平行四边形 29"/>
          <p:cNvSpPr/>
          <p:nvPr/>
        </p:nvSpPr>
        <p:spPr>
          <a:xfrm>
            <a:off x="8735841" y="1138375"/>
            <a:ext cx="1409996" cy="1175385"/>
          </a:xfrm>
          <a:prstGeom prst="parallelogram">
            <a:avLst>
              <a:gd name="adj" fmla="val 47777"/>
            </a:avLst>
          </a:prstGeom>
          <a:solidFill>
            <a:srgbClr val="2C3E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2" name="直角三角形 31"/>
          <p:cNvSpPr/>
          <p:nvPr/>
        </p:nvSpPr>
        <p:spPr>
          <a:xfrm flipV="1">
            <a:off x="8738701" y="4853046"/>
            <a:ext cx="111541" cy="97234"/>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3" name="直角三角形 32"/>
          <p:cNvSpPr/>
          <p:nvPr/>
        </p:nvSpPr>
        <p:spPr>
          <a:xfrm flipH="1">
            <a:off x="10034296" y="3774895"/>
            <a:ext cx="111541" cy="97234"/>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5" name="矩形 34"/>
          <p:cNvSpPr/>
          <p:nvPr/>
        </p:nvSpPr>
        <p:spPr>
          <a:xfrm flipH="1">
            <a:off x="2474658" y="4059733"/>
            <a:ext cx="6750248" cy="813332"/>
          </a:xfrm>
          <a:prstGeom prst="rect">
            <a:avLst/>
          </a:prstGeom>
          <a:solidFill>
            <a:schemeClr val="bg1"/>
          </a:solidFill>
          <a:ln>
            <a:solidFill>
              <a:srgbClr val="2C3E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6" name="矩形 35"/>
          <p:cNvSpPr/>
          <p:nvPr/>
        </p:nvSpPr>
        <p:spPr>
          <a:xfrm flipH="1">
            <a:off x="9646475" y="3853826"/>
            <a:ext cx="2008315" cy="813332"/>
          </a:xfrm>
          <a:prstGeom prst="rect">
            <a:avLst/>
          </a:prstGeom>
          <a:solidFill>
            <a:srgbClr val="2C3E50"/>
          </a:solidFill>
          <a:ln>
            <a:solidFill>
              <a:srgbClr val="A7B9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7" name="平行四边形 36"/>
          <p:cNvSpPr/>
          <p:nvPr/>
        </p:nvSpPr>
        <p:spPr>
          <a:xfrm>
            <a:off x="8735841" y="3774895"/>
            <a:ext cx="1409996" cy="1175385"/>
          </a:xfrm>
          <a:prstGeom prst="parallelogram">
            <a:avLst>
              <a:gd name="adj" fmla="val 47777"/>
            </a:avLst>
          </a:prstGeom>
          <a:solidFill>
            <a:srgbClr val="2C3E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8" name="文本框 22"/>
          <p:cNvSpPr txBox="1"/>
          <p:nvPr/>
        </p:nvSpPr>
        <p:spPr>
          <a:xfrm flipH="1">
            <a:off x="2552528" y="1186000"/>
            <a:ext cx="6136005" cy="1087755"/>
          </a:xfrm>
          <a:prstGeom prst="rect">
            <a:avLst/>
          </a:prstGeom>
          <a:noFill/>
          <a:ln w="9525">
            <a:noFill/>
            <a:miter/>
          </a:ln>
          <a:effectLst>
            <a:outerShdw sx="999" sy="999" algn="ctr" rotWithShape="0">
              <a:srgbClr val="000000"/>
            </a:outerShdw>
          </a:effectLst>
        </p:spPr>
        <p:txBody>
          <a:bodyPr wrap="square" anchor="t">
            <a:spAutoFit/>
          </a:bodyPr>
          <a:lstStyle/>
          <a:p>
            <a:pPr marR="0" indent="0" algn="just" defTabSz="914400" fontAlgn="auto">
              <a:lnSpc>
                <a:spcPct val="120000"/>
              </a:lnSpc>
              <a:spcBef>
                <a:spcPts val="0"/>
              </a:spcBef>
              <a:spcAft>
                <a:spcPts val="0"/>
              </a:spcAft>
              <a:buClrTx/>
              <a:buSzTx/>
              <a:buFontTx/>
              <a:buNone/>
              <a:defRPr/>
            </a:pPr>
            <a:r>
              <a:rPr kumimoji="0" lang="zh-CN" altLang="en-US" b="0" i="0" kern="1200" cap="none" spc="0" normalizeH="0" baseline="0" noProof="0" dirty="0">
                <a:solidFill>
                  <a:prstClr val="black">
                    <a:lumMod val="75000"/>
                    <a:lumOff val="25000"/>
                  </a:prstClr>
                </a:solidFill>
                <a:latin typeface="微软雅黑 Light" panose="020B0502040204020203" pitchFamily="34" charset="-122"/>
                <a:ea typeface="微软雅黑 Light" panose="020B0502040204020203" pitchFamily="34" charset="-122"/>
                <a:cs typeface="+mn-cs"/>
                <a:sym typeface="宋体" panose="02010600030101010101" pitchFamily="2" charset="-122"/>
              </a:rPr>
              <a:t>考虑到八数码呈现形式是一个3*3的数组，不好处理，先将其处理成一个9位的整数，将一组数据（9位状态整数，估价函数值）作为整体；</a:t>
            </a:r>
            <a:endParaRPr kumimoji="0" lang="zh-CN" altLang="en-US" b="0" i="0" kern="1200" cap="none" spc="0" normalizeH="0" baseline="0" noProof="0" dirty="0">
              <a:solidFill>
                <a:prstClr val="black">
                  <a:lumMod val="75000"/>
                  <a:lumOff val="25000"/>
                </a:prstClr>
              </a:solidFill>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39" name="文本框 22"/>
          <p:cNvSpPr txBox="1"/>
          <p:nvPr/>
        </p:nvSpPr>
        <p:spPr>
          <a:xfrm flipH="1">
            <a:off x="2552528" y="4084775"/>
            <a:ext cx="6136005" cy="755650"/>
          </a:xfrm>
          <a:prstGeom prst="rect">
            <a:avLst/>
          </a:prstGeom>
          <a:noFill/>
          <a:ln w="9525">
            <a:noFill/>
            <a:miter/>
          </a:ln>
          <a:effectLst>
            <a:outerShdw sx="999" sy="999" algn="ctr" rotWithShape="0">
              <a:srgbClr val="000000"/>
            </a:outerShdw>
          </a:effectLst>
        </p:spPr>
        <p:txBody>
          <a:bodyPr wrap="square" anchor="t">
            <a:spAutoFit/>
          </a:bodyPr>
          <a:lstStyle/>
          <a:p>
            <a:pPr marR="0" indent="0" algn="just" defTabSz="914400" fontAlgn="auto">
              <a:lnSpc>
                <a:spcPct val="120000"/>
              </a:lnSpc>
              <a:spcBef>
                <a:spcPts val="0"/>
              </a:spcBef>
              <a:spcAft>
                <a:spcPts val="0"/>
              </a:spcAft>
              <a:buClrTx/>
              <a:buSzTx/>
              <a:buFontTx/>
              <a:buNone/>
              <a:defRPr/>
            </a:pPr>
            <a:r>
              <a:rPr kumimoji="0" lang="zh-CN" altLang="en-US" b="0" i="0" kern="1200" cap="none" spc="0" normalizeH="0" baseline="0" noProof="0" dirty="0">
                <a:solidFill>
                  <a:prstClr val="black">
                    <a:lumMod val="75000"/>
                    <a:lumOff val="25000"/>
                  </a:prstClr>
                </a:solidFill>
                <a:latin typeface="微软雅黑 Light" panose="020B0502040204020203" pitchFamily="34" charset="-122"/>
                <a:ea typeface="微软雅黑 Light" panose="020B0502040204020203" pitchFamily="34" charset="-122"/>
                <a:cs typeface="+mn-cs"/>
                <a:sym typeface="宋体" panose="02010600030101010101" pitchFamily="2" charset="-122"/>
              </a:rPr>
              <a:t>判断该数据是否是目标状态、是否已被拓展，如果都不是，就对其进行下一步的拓展，找出当前状态的所有子状态；</a:t>
            </a:r>
            <a:endParaRPr kumimoji="0" lang="zh-CN" altLang="en-US" b="0" i="0" kern="1200" cap="none" spc="0" normalizeH="0" baseline="0" noProof="0" dirty="0">
              <a:solidFill>
                <a:prstClr val="black">
                  <a:lumMod val="75000"/>
                  <a:lumOff val="25000"/>
                </a:prstClr>
              </a:solidFill>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40" name="文本框 39"/>
          <p:cNvSpPr txBox="1"/>
          <p:nvPr/>
        </p:nvSpPr>
        <p:spPr>
          <a:xfrm flipH="1">
            <a:off x="9788376" y="1359841"/>
            <a:ext cx="1798320" cy="521970"/>
          </a:xfrm>
          <a:prstGeom prst="rect">
            <a:avLst/>
          </a:prstGeom>
          <a:noFill/>
          <a:ln w="9525">
            <a:noFill/>
            <a:miter/>
          </a:ln>
          <a:effectLst>
            <a:outerShdw sx="999" sy="999" algn="ctr" rotWithShape="0">
              <a:srgbClr val="000000"/>
            </a:outerShdw>
          </a:effectLst>
        </p:spPr>
        <p:txBody>
          <a:bodyPr wrap="square" anchor="t">
            <a:spAutoFit/>
          </a:bodyPr>
          <a:lstStyle/>
          <a:p>
            <a:pPr marR="0" indent="0" algn="ctr" defTabSz="914400" fontAlgn="auto">
              <a:lnSpc>
                <a:spcPct val="100000"/>
              </a:lnSpc>
              <a:spcBef>
                <a:spcPts val="0"/>
              </a:spcBef>
              <a:spcAft>
                <a:spcPts val="0"/>
              </a:spcAft>
              <a:buClrTx/>
              <a:buSzTx/>
              <a:buFontTx/>
              <a:buNone/>
              <a:defRPr/>
            </a:pPr>
            <a:r>
              <a:rPr kumimoji="0" lang="zh-CN" altLang="en-US" sz="2800" b="0" i="0" kern="1200" cap="none" spc="0" normalizeH="0" baseline="0" noProof="0">
                <a:solidFill>
                  <a:prstClr val="white"/>
                </a:solidFill>
                <a:latin typeface="Impact" panose="020B0806030902050204" charset="0"/>
                <a:ea typeface="微软雅黑 Light" panose="020B0502040204020203" pitchFamily="34" charset="-122"/>
                <a:cs typeface="+mn-cs"/>
                <a:sym typeface="Arial" panose="020B0604020202020204" pitchFamily="34" charset="0"/>
              </a:rPr>
              <a:t>数据处理</a:t>
            </a:r>
            <a:endParaRPr kumimoji="0" lang="zh-CN" altLang="en-US" sz="2800" b="0" i="0" kern="1200" cap="none" spc="0" normalizeH="0" baseline="0" noProof="0">
              <a:solidFill>
                <a:prstClr val="white"/>
              </a:solidFill>
              <a:latin typeface="Impact" panose="020B0806030902050204" charset="0"/>
              <a:ea typeface="微软雅黑 Light" panose="020B0502040204020203" pitchFamily="34" charset="-122"/>
              <a:cs typeface="+mn-cs"/>
              <a:sym typeface="Arial" panose="020B0604020202020204" pitchFamily="34" charset="0"/>
            </a:endParaRPr>
          </a:p>
        </p:txBody>
      </p:sp>
      <p:sp>
        <p:nvSpPr>
          <p:cNvPr id="41" name="文本框 40"/>
          <p:cNvSpPr txBox="1"/>
          <p:nvPr/>
        </p:nvSpPr>
        <p:spPr>
          <a:xfrm flipH="1">
            <a:off x="9788376" y="3986238"/>
            <a:ext cx="1798320" cy="521970"/>
          </a:xfrm>
          <a:prstGeom prst="rect">
            <a:avLst/>
          </a:prstGeom>
          <a:noFill/>
          <a:ln w="9525">
            <a:noFill/>
            <a:miter/>
          </a:ln>
          <a:effectLst>
            <a:outerShdw sx="999" sy="999" algn="ctr" rotWithShape="0">
              <a:srgbClr val="000000"/>
            </a:outerShdw>
          </a:effectLst>
        </p:spPr>
        <p:txBody>
          <a:bodyPr wrap="square" anchor="t">
            <a:spAutoFit/>
          </a:bodyPr>
          <a:lstStyle/>
          <a:p>
            <a:pPr marR="0" indent="0" algn="ctr" defTabSz="914400" fontAlgn="auto">
              <a:lnSpc>
                <a:spcPct val="100000"/>
              </a:lnSpc>
              <a:spcBef>
                <a:spcPts val="0"/>
              </a:spcBef>
              <a:spcAft>
                <a:spcPts val="0"/>
              </a:spcAft>
              <a:buClrTx/>
              <a:buSzTx/>
              <a:buFontTx/>
              <a:buNone/>
              <a:defRPr/>
            </a:pPr>
            <a:r>
              <a:rPr kumimoji="0" lang="zh-CN" altLang="en-US" sz="2800" b="0" i="0" kern="1200" cap="none" spc="0" normalizeH="0" baseline="0" noProof="0">
                <a:solidFill>
                  <a:prstClr val="white"/>
                </a:solidFill>
                <a:latin typeface="Impact" panose="020B0806030902050204" charset="0"/>
                <a:ea typeface="微软雅黑 Light" panose="020B0502040204020203" pitchFamily="34" charset="-122"/>
                <a:cs typeface="+mn-cs"/>
                <a:sym typeface="Arial" panose="020B0604020202020204" pitchFamily="34" charset="0"/>
              </a:rPr>
              <a:t>搜索</a:t>
            </a:r>
            <a:endParaRPr kumimoji="0" lang="en-US" altLang="zh-CN" sz="2800" b="0" i="0" kern="1200" cap="none" spc="0" normalizeH="0" baseline="0" noProof="0">
              <a:solidFill>
                <a:prstClr val="white"/>
              </a:solidFill>
              <a:latin typeface="Impact" panose="020B0806030902050204" charset="0"/>
              <a:ea typeface="微软雅黑 Light" panose="020B0502040204020203" pitchFamily="34" charset="-122"/>
              <a:cs typeface="+mn-cs"/>
              <a:sym typeface="Arial" panose="020B0604020202020204" pitchFamily="34" charset="0"/>
            </a:endParaRPr>
          </a:p>
        </p:txBody>
      </p:sp>
      <p:sp>
        <p:nvSpPr>
          <p:cNvPr id="42" name="zoom-in-tool_77322"/>
          <p:cNvSpPr>
            <a:spLocks noChangeAspect="1"/>
          </p:cNvSpPr>
          <p:nvPr/>
        </p:nvSpPr>
        <p:spPr bwMode="auto">
          <a:xfrm>
            <a:off x="9151392" y="1397353"/>
            <a:ext cx="609685" cy="608690"/>
          </a:xfrm>
          <a:custGeom>
            <a:avLst/>
            <a:gdLst>
              <a:gd name="connsiteX0" fmla="*/ 140017 w 606581"/>
              <a:gd name="connsiteY0" fmla="*/ 411043 h 605592"/>
              <a:gd name="connsiteX1" fmla="*/ 178821 w 606581"/>
              <a:gd name="connsiteY1" fmla="*/ 427078 h 605592"/>
              <a:gd name="connsiteX2" fmla="*/ 178821 w 606581"/>
              <a:gd name="connsiteY2" fmla="*/ 504564 h 605592"/>
              <a:gd name="connsiteX3" fmla="*/ 93692 w 606581"/>
              <a:gd name="connsiteY3" fmla="*/ 589557 h 605592"/>
              <a:gd name="connsiteX4" fmla="*/ 54887 w 606581"/>
              <a:gd name="connsiteY4" fmla="*/ 605592 h 605592"/>
              <a:gd name="connsiteX5" fmla="*/ 16083 w 606581"/>
              <a:gd name="connsiteY5" fmla="*/ 589557 h 605592"/>
              <a:gd name="connsiteX6" fmla="*/ 16083 w 606581"/>
              <a:gd name="connsiteY6" fmla="*/ 511979 h 605592"/>
              <a:gd name="connsiteX7" fmla="*/ 101212 w 606581"/>
              <a:gd name="connsiteY7" fmla="*/ 427078 h 605592"/>
              <a:gd name="connsiteX8" fmla="*/ 140017 w 606581"/>
              <a:gd name="connsiteY8" fmla="*/ 411043 h 605592"/>
              <a:gd name="connsiteX9" fmla="*/ 382501 w 606581"/>
              <a:gd name="connsiteY9" fmla="*/ 49537 h 605592"/>
              <a:gd name="connsiteX10" fmla="*/ 557044 w 606581"/>
              <a:gd name="connsiteY10" fmla="*/ 223798 h 605592"/>
              <a:gd name="connsiteX11" fmla="*/ 382501 w 606581"/>
              <a:gd name="connsiteY11" fmla="*/ 398059 h 605592"/>
              <a:gd name="connsiteX12" fmla="*/ 207957 w 606581"/>
              <a:gd name="connsiteY12" fmla="*/ 223798 h 605592"/>
              <a:gd name="connsiteX13" fmla="*/ 382501 w 606581"/>
              <a:gd name="connsiteY13" fmla="*/ 49537 h 605592"/>
              <a:gd name="connsiteX14" fmla="*/ 382536 w 606581"/>
              <a:gd name="connsiteY14" fmla="*/ 24750 h 605592"/>
              <a:gd name="connsiteX15" fmla="*/ 304914 w 606581"/>
              <a:gd name="connsiteY15" fmla="*/ 40417 h 605592"/>
              <a:gd name="connsiteX16" fmla="*/ 241591 w 606581"/>
              <a:gd name="connsiteY16" fmla="*/ 83058 h 605592"/>
              <a:gd name="connsiteX17" fmla="*/ 198880 w 606581"/>
              <a:gd name="connsiteY17" fmla="*/ 146278 h 605592"/>
              <a:gd name="connsiteX18" fmla="*/ 183189 w 606581"/>
              <a:gd name="connsiteY18" fmla="*/ 223774 h 605592"/>
              <a:gd name="connsiteX19" fmla="*/ 198880 w 606581"/>
              <a:gd name="connsiteY19" fmla="*/ 301177 h 605592"/>
              <a:gd name="connsiteX20" fmla="*/ 241591 w 606581"/>
              <a:gd name="connsiteY20" fmla="*/ 364490 h 605592"/>
              <a:gd name="connsiteX21" fmla="*/ 304914 w 606581"/>
              <a:gd name="connsiteY21" fmla="*/ 407131 h 605592"/>
              <a:gd name="connsiteX22" fmla="*/ 382536 w 606581"/>
              <a:gd name="connsiteY22" fmla="*/ 422705 h 605592"/>
              <a:gd name="connsiteX23" fmla="*/ 460158 w 606581"/>
              <a:gd name="connsiteY23" fmla="*/ 407131 h 605592"/>
              <a:gd name="connsiteX24" fmla="*/ 523481 w 606581"/>
              <a:gd name="connsiteY24" fmla="*/ 364490 h 605592"/>
              <a:gd name="connsiteX25" fmla="*/ 566192 w 606581"/>
              <a:gd name="connsiteY25" fmla="*/ 301177 h 605592"/>
              <a:gd name="connsiteX26" fmla="*/ 581883 w 606581"/>
              <a:gd name="connsiteY26" fmla="*/ 223774 h 605592"/>
              <a:gd name="connsiteX27" fmla="*/ 566192 w 606581"/>
              <a:gd name="connsiteY27" fmla="*/ 146278 h 605592"/>
              <a:gd name="connsiteX28" fmla="*/ 523481 w 606581"/>
              <a:gd name="connsiteY28" fmla="*/ 83058 h 605592"/>
              <a:gd name="connsiteX29" fmla="*/ 460158 w 606581"/>
              <a:gd name="connsiteY29" fmla="*/ 40417 h 605592"/>
              <a:gd name="connsiteX30" fmla="*/ 382536 w 606581"/>
              <a:gd name="connsiteY30" fmla="*/ 24750 h 605592"/>
              <a:gd name="connsiteX31" fmla="*/ 382536 w 606581"/>
              <a:gd name="connsiteY31" fmla="*/ 0 h 605592"/>
              <a:gd name="connsiteX32" fmla="*/ 469721 w 606581"/>
              <a:gd name="connsiteY32" fmla="*/ 17613 h 605592"/>
              <a:gd name="connsiteX33" fmla="*/ 540937 w 606581"/>
              <a:gd name="connsiteY33" fmla="*/ 65538 h 605592"/>
              <a:gd name="connsiteX34" fmla="*/ 588940 w 606581"/>
              <a:gd name="connsiteY34" fmla="*/ 136637 h 605592"/>
              <a:gd name="connsiteX35" fmla="*/ 606581 w 606581"/>
              <a:gd name="connsiteY35" fmla="*/ 223774 h 605592"/>
              <a:gd name="connsiteX36" fmla="*/ 588940 w 606581"/>
              <a:gd name="connsiteY36" fmla="*/ 310818 h 605592"/>
              <a:gd name="connsiteX37" fmla="*/ 540937 w 606581"/>
              <a:gd name="connsiteY37" fmla="*/ 381917 h 605592"/>
              <a:gd name="connsiteX38" fmla="*/ 469721 w 606581"/>
              <a:gd name="connsiteY38" fmla="*/ 429842 h 605592"/>
              <a:gd name="connsiteX39" fmla="*/ 382536 w 606581"/>
              <a:gd name="connsiteY39" fmla="*/ 447455 h 605592"/>
              <a:gd name="connsiteX40" fmla="*/ 295258 w 606581"/>
              <a:gd name="connsiteY40" fmla="*/ 429842 h 605592"/>
              <a:gd name="connsiteX41" fmla="*/ 240105 w 606581"/>
              <a:gd name="connsiteY41" fmla="*/ 396471 h 605592"/>
              <a:gd name="connsiteX42" fmla="*/ 209558 w 606581"/>
              <a:gd name="connsiteY42" fmla="*/ 427061 h 605592"/>
              <a:gd name="connsiteX43" fmla="*/ 196373 w 606581"/>
              <a:gd name="connsiteY43" fmla="*/ 409541 h 605592"/>
              <a:gd name="connsiteX44" fmla="*/ 178918 w 606581"/>
              <a:gd name="connsiteY44" fmla="*/ 396378 h 605592"/>
              <a:gd name="connsiteX45" fmla="*/ 209465 w 606581"/>
              <a:gd name="connsiteY45" fmla="*/ 365880 h 605592"/>
              <a:gd name="connsiteX46" fmla="*/ 176040 w 606581"/>
              <a:gd name="connsiteY46" fmla="*/ 310818 h 605592"/>
              <a:gd name="connsiteX47" fmla="*/ 158491 w 606581"/>
              <a:gd name="connsiteY47" fmla="*/ 223774 h 605592"/>
              <a:gd name="connsiteX48" fmla="*/ 176040 w 606581"/>
              <a:gd name="connsiteY48" fmla="*/ 136637 h 605592"/>
              <a:gd name="connsiteX49" fmla="*/ 224043 w 606581"/>
              <a:gd name="connsiteY49" fmla="*/ 65538 h 605592"/>
              <a:gd name="connsiteX50" fmla="*/ 295258 w 606581"/>
              <a:gd name="connsiteY50" fmla="*/ 17613 h 605592"/>
              <a:gd name="connsiteX51" fmla="*/ 382536 w 606581"/>
              <a:gd name="connsiteY51"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6581" h="605592">
                <a:moveTo>
                  <a:pt x="140017" y="411043"/>
                </a:moveTo>
                <a:cubicBezTo>
                  <a:pt x="154035" y="411043"/>
                  <a:pt x="168053" y="416326"/>
                  <a:pt x="178821" y="427078"/>
                </a:cubicBezTo>
                <a:cubicBezTo>
                  <a:pt x="200266" y="448488"/>
                  <a:pt x="200266" y="483153"/>
                  <a:pt x="178821" y="504564"/>
                </a:cubicBezTo>
                <a:lnTo>
                  <a:pt x="93692" y="589557"/>
                </a:lnTo>
                <a:cubicBezTo>
                  <a:pt x="83016" y="600216"/>
                  <a:pt x="68905" y="605592"/>
                  <a:pt x="54887" y="605592"/>
                </a:cubicBezTo>
                <a:cubicBezTo>
                  <a:pt x="40870" y="605592"/>
                  <a:pt x="26759" y="600216"/>
                  <a:pt x="16083" y="589557"/>
                </a:cubicBezTo>
                <a:cubicBezTo>
                  <a:pt x="-5362" y="568147"/>
                  <a:pt x="-5362" y="533389"/>
                  <a:pt x="16083" y="511979"/>
                </a:cubicBezTo>
                <a:lnTo>
                  <a:pt x="101212" y="427078"/>
                </a:lnTo>
                <a:cubicBezTo>
                  <a:pt x="111888" y="416326"/>
                  <a:pt x="125999" y="411043"/>
                  <a:pt x="140017" y="411043"/>
                </a:cubicBezTo>
                <a:close/>
                <a:moveTo>
                  <a:pt x="382501" y="49537"/>
                </a:moveTo>
                <a:cubicBezTo>
                  <a:pt x="478871" y="49537"/>
                  <a:pt x="557044" y="127491"/>
                  <a:pt x="557044" y="223798"/>
                </a:cubicBezTo>
                <a:cubicBezTo>
                  <a:pt x="557044" y="320012"/>
                  <a:pt x="478871" y="398059"/>
                  <a:pt x="382501" y="398059"/>
                </a:cubicBezTo>
                <a:cubicBezTo>
                  <a:pt x="286130" y="398059"/>
                  <a:pt x="207957" y="320012"/>
                  <a:pt x="207957" y="223798"/>
                </a:cubicBezTo>
                <a:cubicBezTo>
                  <a:pt x="207957" y="127491"/>
                  <a:pt x="286130" y="49537"/>
                  <a:pt x="382501" y="49537"/>
                </a:cubicBezTo>
                <a:close/>
                <a:moveTo>
                  <a:pt x="382536" y="24750"/>
                </a:moveTo>
                <a:cubicBezTo>
                  <a:pt x="355610" y="24750"/>
                  <a:pt x="329519" y="30034"/>
                  <a:pt x="304914" y="40417"/>
                </a:cubicBezTo>
                <a:cubicBezTo>
                  <a:pt x="281238" y="50428"/>
                  <a:pt x="259882" y="64796"/>
                  <a:pt x="241591" y="83058"/>
                </a:cubicBezTo>
                <a:cubicBezTo>
                  <a:pt x="223300" y="101319"/>
                  <a:pt x="208908" y="122547"/>
                  <a:pt x="198880" y="146278"/>
                </a:cubicBezTo>
                <a:cubicBezTo>
                  <a:pt x="188481" y="170843"/>
                  <a:pt x="183189" y="196891"/>
                  <a:pt x="183189" y="223774"/>
                </a:cubicBezTo>
                <a:cubicBezTo>
                  <a:pt x="183189" y="250564"/>
                  <a:pt x="188481" y="276705"/>
                  <a:pt x="198880" y="301177"/>
                </a:cubicBezTo>
                <a:cubicBezTo>
                  <a:pt x="208908" y="324908"/>
                  <a:pt x="223300" y="346228"/>
                  <a:pt x="241591" y="364490"/>
                </a:cubicBezTo>
                <a:cubicBezTo>
                  <a:pt x="259882" y="382752"/>
                  <a:pt x="281238" y="397027"/>
                  <a:pt x="304914" y="407131"/>
                </a:cubicBezTo>
                <a:cubicBezTo>
                  <a:pt x="329519" y="417513"/>
                  <a:pt x="355610" y="422705"/>
                  <a:pt x="382536" y="422705"/>
                </a:cubicBezTo>
                <a:cubicBezTo>
                  <a:pt x="409462" y="422705"/>
                  <a:pt x="435553" y="417513"/>
                  <a:pt x="460158" y="407131"/>
                </a:cubicBezTo>
                <a:cubicBezTo>
                  <a:pt x="483834" y="397027"/>
                  <a:pt x="505190" y="382752"/>
                  <a:pt x="523481" y="364490"/>
                </a:cubicBezTo>
                <a:cubicBezTo>
                  <a:pt x="541772" y="346228"/>
                  <a:pt x="556164" y="324908"/>
                  <a:pt x="566192" y="301177"/>
                </a:cubicBezTo>
                <a:cubicBezTo>
                  <a:pt x="576591" y="276705"/>
                  <a:pt x="581883" y="250564"/>
                  <a:pt x="581883" y="223774"/>
                </a:cubicBezTo>
                <a:cubicBezTo>
                  <a:pt x="581883" y="196891"/>
                  <a:pt x="576591" y="170843"/>
                  <a:pt x="566192" y="146278"/>
                </a:cubicBezTo>
                <a:cubicBezTo>
                  <a:pt x="556164" y="122547"/>
                  <a:pt x="541772" y="101319"/>
                  <a:pt x="523481" y="83058"/>
                </a:cubicBezTo>
                <a:cubicBezTo>
                  <a:pt x="505190" y="64796"/>
                  <a:pt x="483834" y="50428"/>
                  <a:pt x="460158" y="40417"/>
                </a:cubicBezTo>
                <a:cubicBezTo>
                  <a:pt x="435553" y="30034"/>
                  <a:pt x="409462" y="24750"/>
                  <a:pt x="382536" y="24750"/>
                </a:cubicBezTo>
                <a:close/>
                <a:moveTo>
                  <a:pt x="382536" y="0"/>
                </a:moveTo>
                <a:cubicBezTo>
                  <a:pt x="412712" y="0"/>
                  <a:pt x="442145" y="5933"/>
                  <a:pt x="469721" y="17613"/>
                </a:cubicBezTo>
                <a:cubicBezTo>
                  <a:pt x="496462" y="28922"/>
                  <a:pt x="520417" y="45051"/>
                  <a:pt x="540937" y="65538"/>
                </a:cubicBezTo>
                <a:cubicBezTo>
                  <a:pt x="561549" y="86117"/>
                  <a:pt x="577705" y="110033"/>
                  <a:pt x="588940" y="136637"/>
                </a:cubicBezTo>
                <a:cubicBezTo>
                  <a:pt x="600639" y="164262"/>
                  <a:pt x="606581" y="193554"/>
                  <a:pt x="606581" y="223774"/>
                </a:cubicBezTo>
                <a:cubicBezTo>
                  <a:pt x="606581" y="253901"/>
                  <a:pt x="600639" y="283194"/>
                  <a:pt x="588940" y="310818"/>
                </a:cubicBezTo>
                <a:cubicBezTo>
                  <a:pt x="577705" y="337515"/>
                  <a:pt x="561549" y="361431"/>
                  <a:pt x="540937" y="381917"/>
                </a:cubicBezTo>
                <a:cubicBezTo>
                  <a:pt x="520417" y="402496"/>
                  <a:pt x="496462" y="418626"/>
                  <a:pt x="469721" y="429842"/>
                </a:cubicBezTo>
                <a:cubicBezTo>
                  <a:pt x="442145" y="441522"/>
                  <a:pt x="412805" y="447455"/>
                  <a:pt x="382536" y="447455"/>
                </a:cubicBezTo>
                <a:cubicBezTo>
                  <a:pt x="352267" y="447455"/>
                  <a:pt x="322927" y="441522"/>
                  <a:pt x="295258" y="429842"/>
                </a:cubicBezTo>
                <a:cubicBezTo>
                  <a:pt x="275295" y="421407"/>
                  <a:pt x="256818" y="410190"/>
                  <a:pt x="240105" y="396471"/>
                </a:cubicBezTo>
                <a:lnTo>
                  <a:pt x="209558" y="427061"/>
                </a:lnTo>
                <a:cubicBezTo>
                  <a:pt x="206030" y="420758"/>
                  <a:pt x="201666" y="414918"/>
                  <a:pt x="196373" y="409541"/>
                </a:cubicBezTo>
                <a:cubicBezTo>
                  <a:pt x="191081" y="404350"/>
                  <a:pt x="185232" y="399901"/>
                  <a:pt x="178918" y="396378"/>
                </a:cubicBezTo>
                <a:lnTo>
                  <a:pt x="209465" y="365880"/>
                </a:lnTo>
                <a:cubicBezTo>
                  <a:pt x="195724" y="349287"/>
                  <a:pt x="184582" y="330840"/>
                  <a:pt x="176040" y="310818"/>
                </a:cubicBezTo>
                <a:cubicBezTo>
                  <a:pt x="164341" y="283194"/>
                  <a:pt x="158491" y="253901"/>
                  <a:pt x="158491" y="223774"/>
                </a:cubicBezTo>
                <a:cubicBezTo>
                  <a:pt x="158491" y="193554"/>
                  <a:pt x="164341" y="164262"/>
                  <a:pt x="176040" y="136637"/>
                </a:cubicBezTo>
                <a:cubicBezTo>
                  <a:pt x="187367" y="110033"/>
                  <a:pt x="203523" y="86117"/>
                  <a:pt x="224043" y="65538"/>
                </a:cubicBezTo>
                <a:cubicBezTo>
                  <a:pt x="244655" y="45051"/>
                  <a:pt x="268610" y="28922"/>
                  <a:pt x="295258" y="17613"/>
                </a:cubicBezTo>
                <a:cubicBezTo>
                  <a:pt x="322927" y="5933"/>
                  <a:pt x="352267" y="0"/>
                  <a:pt x="382536" y="0"/>
                </a:cubicBezTo>
                <a:close/>
              </a:path>
            </a:pathLst>
          </a:custGeom>
          <a:solidFill>
            <a:schemeClr val="bg1"/>
          </a:solidFill>
          <a:ln>
            <a:noFill/>
          </a:ln>
        </p:spPr>
      </p:sp>
      <p:sp>
        <p:nvSpPr>
          <p:cNvPr id="43" name="gears-in-bald-head-side-view_43179"/>
          <p:cNvSpPr>
            <a:spLocks noChangeAspect="1"/>
          </p:cNvSpPr>
          <p:nvPr/>
        </p:nvSpPr>
        <p:spPr bwMode="auto">
          <a:xfrm>
            <a:off x="9224645" y="4021105"/>
            <a:ext cx="534454" cy="609685"/>
          </a:xfrm>
          <a:custGeom>
            <a:avLst/>
            <a:gdLst>
              <a:gd name="connsiteX0" fmla="*/ 275524 w 483890"/>
              <a:gd name="connsiteY0" fmla="*/ 304175 h 552003"/>
              <a:gd name="connsiteX1" fmla="*/ 304951 w 483890"/>
              <a:gd name="connsiteY1" fmla="*/ 332797 h 552003"/>
              <a:gd name="connsiteX2" fmla="*/ 275524 w 483890"/>
              <a:gd name="connsiteY2" fmla="*/ 361419 h 552003"/>
              <a:gd name="connsiteX3" fmla="*/ 246097 w 483890"/>
              <a:gd name="connsiteY3" fmla="*/ 332797 h 552003"/>
              <a:gd name="connsiteX4" fmla="*/ 275524 w 483890"/>
              <a:gd name="connsiteY4" fmla="*/ 304175 h 552003"/>
              <a:gd name="connsiteX5" fmla="*/ 283293 w 483890"/>
              <a:gd name="connsiteY5" fmla="*/ 261139 h 552003"/>
              <a:gd name="connsiteX6" fmla="*/ 254588 w 483890"/>
              <a:gd name="connsiteY6" fmla="*/ 262572 h 552003"/>
              <a:gd name="connsiteX7" fmla="*/ 245976 w 483890"/>
              <a:gd name="connsiteY7" fmla="*/ 272602 h 552003"/>
              <a:gd name="connsiteX8" fmla="*/ 245976 w 483890"/>
              <a:gd name="connsiteY8" fmla="*/ 286930 h 552003"/>
              <a:gd name="connsiteX9" fmla="*/ 238800 w 483890"/>
              <a:gd name="connsiteY9" fmla="*/ 292661 h 552003"/>
              <a:gd name="connsiteX10" fmla="*/ 225883 w 483890"/>
              <a:gd name="connsiteY10" fmla="*/ 286930 h 552003"/>
              <a:gd name="connsiteX11" fmla="*/ 214401 w 483890"/>
              <a:gd name="connsiteY11" fmla="*/ 289796 h 552003"/>
              <a:gd name="connsiteX12" fmla="*/ 201484 w 483890"/>
              <a:gd name="connsiteY12" fmla="*/ 315587 h 552003"/>
              <a:gd name="connsiteX13" fmla="*/ 201484 w 483890"/>
              <a:gd name="connsiteY13" fmla="*/ 318452 h 552003"/>
              <a:gd name="connsiteX14" fmla="*/ 205789 w 483890"/>
              <a:gd name="connsiteY14" fmla="*/ 328482 h 552003"/>
              <a:gd name="connsiteX15" fmla="*/ 218707 w 483890"/>
              <a:gd name="connsiteY15" fmla="*/ 335646 h 552003"/>
              <a:gd name="connsiteX16" fmla="*/ 220142 w 483890"/>
              <a:gd name="connsiteY16" fmla="*/ 344243 h 552003"/>
              <a:gd name="connsiteX17" fmla="*/ 210095 w 483890"/>
              <a:gd name="connsiteY17" fmla="*/ 352840 h 552003"/>
              <a:gd name="connsiteX18" fmla="*/ 210095 w 483890"/>
              <a:gd name="connsiteY18" fmla="*/ 365736 h 552003"/>
              <a:gd name="connsiteX19" fmla="*/ 228753 w 483890"/>
              <a:gd name="connsiteY19" fmla="*/ 388661 h 552003"/>
              <a:gd name="connsiteX20" fmla="*/ 240235 w 483890"/>
              <a:gd name="connsiteY20" fmla="*/ 388661 h 552003"/>
              <a:gd name="connsiteX21" fmla="*/ 241670 w 483890"/>
              <a:gd name="connsiteY21" fmla="*/ 388661 h 552003"/>
              <a:gd name="connsiteX22" fmla="*/ 251717 w 483890"/>
              <a:gd name="connsiteY22" fmla="*/ 380064 h 552003"/>
              <a:gd name="connsiteX23" fmla="*/ 260329 w 483890"/>
              <a:gd name="connsiteY23" fmla="*/ 382929 h 552003"/>
              <a:gd name="connsiteX24" fmla="*/ 261764 w 483890"/>
              <a:gd name="connsiteY24" fmla="*/ 394392 h 552003"/>
              <a:gd name="connsiteX25" fmla="*/ 270375 w 483890"/>
              <a:gd name="connsiteY25" fmla="*/ 402989 h 552003"/>
              <a:gd name="connsiteX26" fmla="*/ 299080 w 483890"/>
              <a:gd name="connsiteY26" fmla="*/ 401556 h 552003"/>
              <a:gd name="connsiteX27" fmla="*/ 309127 w 483890"/>
              <a:gd name="connsiteY27" fmla="*/ 391526 h 552003"/>
              <a:gd name="connsiteX28" fmla="*/ 307692 w 483890"/>
              <a:gd name="connsiteY28" fmla="*/ 377198 h 552003"/>
              <a:gd name="connsiteX29" fmla="*/ 313433 w 483890"/>
              <a:gd name="connsiteY29" fmla="*/ 372900 h 552003"/>
              <a:gd name="connsiteX30" fmla="*/ 324915 w 483890"/>
              <a:gd name="connsiteY30" fmla="*/ 378631 h 552003"/>
              <a:gd name="connsiteX31" fmla="*/ 337832 w 483890"/>
              <a:gd name="connsiteY31" fmla="*/ 375765 h 552003"/>
              <a:gd name="connsiteX32" fmla="*/ 352184 w 483890"/>
              <a:gd name="connsiteY32" fmla="*/ 351407 h 552003"/>
              <a:gd name="connsiteX33" fmla="*/ 349314 w 483890"/>
              <a:gd name="connsiteY33" fmla="*/ 338512 h 552003"/>
              <a:gd name="connsiteX34" fmla="*/ 334961 w 483890"/>
              <a:gd name="connsiteY34" fmla="*/ 329915 h 552003"/>
              <a:gd name="connsiteX35" fmla="*/ 333526 w 483890"/>
              <a:gd name="connsiteY35" fmla="*/ 321318 h 552003"/>
              <a:gd name="connsiteX36" fmla="*/ 345008 w 483890"/>
              <a:gd name="connsiteY36" fmla="*/ 311288 h 552003"/>
              <a:gd name="connsiteX37" fmla="*/ 345008 w 483890"/>
              <a:gd name="connsiteY37" fmla="*/ 298393 h 552003"/>
              <a:gd name="connsiteX38" fmla="*/ 326350 w 483890"/>
              <a:gd name="connsiteY38" fmla="*/ 276900 h 552003"/>
              <a:gd name="connsiteX39" fmla="*/ 313433 w 483890"/>
              <a:gd name="connsiteY39" fmla="*/ 276900 h 552003"/>
              <a:gd name="connsiteX40" fmla="*/ 303386 w 483890"/>
              <a:gd name="connsiteY40" fmla="*/ 285497 h 552003"/>
              <a:gd name="connsiteX41" fmla="*/ 293339 w 483890"/>
              <a:gd name="connsiteY41" fmla="*/ 281199 h 552003"/>
              <a:gd name="connsiteX42" fmla="*/ 291904 w 483890"/>
              <a:gd name="connsiteY42" fmla="*/ 269736 h 552003"/>
              <a:gd name="connsiteX43" fmla="*/ 177819 w 483890"/>
              <a:gd name="connsiteY43" fmla="*/ 120718 h 552003"/>
              <a:gd name="connsiteX44" fmla="*/ 223109 w 483890"/>
              <a:gd name="connsiteY44" fmla="*/ 165088 h 552003"/>
              <a:gd name="connsiteX45" fmla="*/ 177819 w 483890"/>
              <a:gd name="connsiteY45" fmla="*/ 209458 h 552003"/>
              <a:gd name="connsiteX46" fmla="*/ 132529 w 483890"/>
              <a:gd name="connsiteY46" fmla="*/ 165088 h 552003"/>
              <a:gd name="connsiteX47" fmla="*/ 177819 w 483890"/>
              <a:gd name="connsiteY47" fmla="*/ 120718 h 552003"/>
              <a:gd name="connsiteX48" fmla="*/ 190002 w 483890"/>
              <a:gd name="connsiteY48" fmla="*/ 53379 h 552003"/>
              <a:gd name="connsiteX49" fmla="*/ 145509 w 483890"/>
              <a:gd name="connsiteY49" fmla="*/ 57678 h 552003"/>
              <a:gd name="connsiteX50" fmla="*/ 131157 w 483890"/>
              <a:gd name="connsiteY50" fmla="*/ 72006 h 552003"/>
              <a:gd name="connsiteX51" fmla="*/ 132592 w 483890"/>
              <a:gd name="connsiteY51" fmla="*/ 94931 h 552003"/>
              <a:gd name="connsiteX52" fmla="*/ 119675 w 483890"/>
              <a:gd name="connsiteY52" fmla="*/ 103528 h 552003"/>
              <a:gd name="connsiteX53" fmla="*/ 101016 w 483890"/>
              <a:gd name="connsiteY53" fmla="*/ 94931 h 552003"/>
              <a:gd name="connsiteX54" fmla="*/ 82358 w 483890"/>
              <a:gd name="connsiteY54" fmla="*/ 99230 h 552003"/>
              <a:gd name="connsiteX55" fmla="*/ 63700 w 483890"/>
              <a:gd name="connsiteY55" fmla="*/ 140782 h 552003"/>
              <a:gd name="connsiteX56" fmla="*/ 62265 w 483890"/>
              <a:gd name="connsiteY56" fmla="*/ 142214 h 552003"/>
              <a:gd name="connsiteX57" fmla="*/ 68006 w 483890"/>
              <a:gd name="connsiteY57" fmla="*/ 159408 h 552003"/>
              <a:gd name="connsiteX58" fmla="*/ 89534 w 483890"/>
              <a:gd name="connsiteY58" fmla="*/ 169438 h 552003"/>
              <a:gd name="connsiteX59" fmla="*/ 92405 w 483890"/>
              <a:gd name="connsiteY59" fmla="*/ 183766 h 552003"/>
              <a:gd name="connsiteX60" fmla="*/ 75182 w 483890"/>
              <a:gd name="connsiteY60" fmla="*/ 198095 h 552003"/>
              <a:gd name="connsiteX61" fmla="*/ 75182 w 483890"/>
              <a:gd name="connsiteY61" fmla="*/ 218154 h 552003"/>
              <a:gd name="connsiteX62" fmla="*/ 105322 w 483890"/>
              <a:gd name="connsiteY62" fmla="*/ 252542 h 552003"/>
              <a:gd name="connsiteX63" fmla="*/ 122545 w 483890"/>
              <a:gd name="connsiteY63" fmla="*/ 253975 h 552003"/>
              <a:gd name="connsiteX64" fmla="*/ 125416 w 483890"/>
              <a:gd name="connsiteY64" fmla="*/ 252542 h 552003"/>
              <a:gd name="connsiteX65" fmla="*/ 141203 w 483890"/>
              <a:gd name="connsiteY65" fmla="*/ 238214 h 552003"/>
              <a:gd name="connsiteX66" fmla="*/ 154120 w 483890"/>
              <a:gd name="connsiteY66" fmla="*/ 243945 h 552003"/>
              <a:gd name="connsiteX67" fmla="*/ 156991 w 483890"/>
              <a:gd name="connsiteY67" fmla="*/ 261139 h 552003"/>
              <a:gd name="connsiteX68" fmla="*/ 171343 w 483890"/>
              <a:gd name="connsiteY68" fmla="*/ 275467 h 552003"/>
              <a:gd name="connsiteX69" fmla="*/ 215836 w 483890"/>
              <a:gd name="connsiteY69" fmla="*/ 272602 h 552003"/>
              <a:gd name="connsiteX70" fmla="*/ 230189 w 483890"/>
              <a:gd name="connsiteY70" fmla="*/ 258274 h 552003"/>
              <a:gd name="connsiteX71" fmla="*/ 227318 w 483890"/>
              <a:gd name="connsiteY71" fmla="*/ 233915 h 552003"/>
              <a:gd name="connsiteX72" fmla="*/ 238800 w 483890"/>
              <a:gd name="connsiteY72" fmla="*/ 228184 h 552003"/>
              <a:gd name="connsiteX73" fmla="*/ 256023 w 483890"/>
              <a:gd name="connsiteY73" fmla="*/ 238214 h 552003"/>
              <a:gd name="connsiteX74" fmla="*/ 274681 w 483890"/>
              <a:gd name="connsiteY74" fmla="*/ 232483 h 552003"/>
              <a:gd name="connsiteX75" fmla="*/ 297645 w 483890"/>
              <a:gd name="connsiteY75" fmla="*/ 193796 h 552003"/>
              <a:gd name="connsiteX76" fmla="*/ 291904 w 483890"/>
              <a:gd name="connsiteY76" fmla="*/ 173737 h 552003"/>
              <a:gd name="connsiteX77" fmla="*/ 270375 w 483890"/>
              <a:gd name="connsiteY77" fmla="*/ 160841 h 552003"/>
              <a:gd name="connsiteX78" fmla="*/ 268940 w 483890"/>
              <a:gd name="connsiteY78" fmla="*/ 149379 h 552003"/>
              <a:gd name="connsiteX79" fmla="*/ 286163 w 483890"/>
              <a:gd name="connsiteY79" fmla="*/ 133618 h 552003"/>
              <a:gd name="connsiteX80" fmla="*/ 286163 w 483890"/>
              <a:gd name="connsiteY80" fmla="*/ 113558 h 552003"/>
              <a:gd name="connsiteX81" fmla="*/ 257458 w 483890"/>
              <a:gd name="connsiteY81" fmla="*/ 79170 h 552003"/>
              <a:gd name="connsiteX82" fmla="*/ 237365 w 483890"/>
              <a:gd name="connsiteY82" fmla="*/ 79170 h 552003"/>
              <a:gd name="connsiteX83" fmla="*/ 221577 w 483890"/>
              <a:gd name="connsiteY83" fmla="*/ 92066 h 552003"/>
              <a:gd name="connsiteX84" fmla="*/ 205789 w 483890"/>
              <a:gd name="connsiteY84" fmla="*/ 84901 h 552003"/>
              <a:gd name="connsiteX85" fmla="*/ 204354 w 483890"/>
              <a:gd name="connsiteY85" fmla="*/ 67707 h 552003"/>
              <a:gd name="connsiteX86" fmla="*/ 224346 w 483890"/>
              <a:gd name="connsiteY86" fmla="*/ 6 h 552003"/>
              <a:gd name="connsiteX87" fmla="*/ 433993 w 483890"/>
              <a:gd name="connsiteY87" fmla="*/ 238214 h 552003"/>
              <a:gd name="connsiteX88" fmla="*/ 481357 w 483890"/>
              <a:gd name="connsiteY88" fmla="*/ 337079 h 552003"/>
              <a:gd name="connsiteX89" fmla="*/ 439734 w 483890"/>
              <a:gd name="connsiteY89" fmla="*/ 354273 h 552003"/>
              <a:gd name="connsiteX90" fmla="*/ 449781 w 483890"/>
              <a:gd name="connsiteY90" fmla="*/ 395825 h 552003"/>
              <a:gd name="connsiteX91" fmla="*/ 421076 w 483890"/>
              <a:gd name="connsiteY91" fmla="*/ 400123 h 552003"/>
              <a:gd name="connsiteX92" fmla="*/ 441170 w 483890"/>
              <a:gd name="connsiteY92" fmla="*/ 425914 h 552003"/>
              <a:gd name="connsiteX93" fmla="*/ 406724 w 483890"/>
              <a:gd name="connsiteY93" fmla="*/ 451705 h 552003"/>
              <a:gd name="connsiteX94" fmla="*/ 363666 w 483890"/>
              <a:gd name="connsiteY94" fmla="*/ 509018 h 552003"/>
              <a:gd name="connsiteX95" fmla="*/ 304821 w 483890"/>
              <a:gd name="connsiteY95" fmla="*/ 490392 h 552003"/>
              <a:gd name="connsiteX96" fmla="*/ 290469 w 483890"/>
              <a:gd name="connsiteY96" fmla="*/ 552003 h 552003"/>
              <a:gd name="connsiteX97" fmla="*/ 95275 w 483890"/>
              <a:gd name="connsiteY97" fmla="*/ 552003 h 552003"/>
              <a:gd name="connsiteX98" fmla="*/ 102452 w 483890"/>
              <a:gd name="connsiteY98" fmla="*/ 417317 h 552003"/>
              <a:gd name="connsiteX99" fmla="*/ 1984 w 483890"/>
              <a:gd name="connsiteY99" fmla="*/ 173737 h 552003"/>
              <a:gd name="connsiteX100" fmla="*/ 165602 w 483890"/>
              <a:gd name="connsiteY100" fmla="*/ 4663 h 552003"/>
              <a:gd name="connsiteX101" fmla="*/ 224346 w 483890"/>
              <a:gd name="connsiteY101" fmla="*/ 6 h 55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483890" h="552003">
                <a:moveTo>
                  <a:pt x="275524" y="304175"/>
                </a:moveTo>
                <a:cubicBezTo>
                  <a:pt x="291776" y="304175"/>
                  <a:pt x="304951" y="316990"/>
                  <a:pt x="304951" y="332797"/>
                </a:cubicBezTo>
                <a:cubicBezTo>
                  <a:pt x="304951" y="348604"/>
                  <a:pt x="291776" y="361419"/>
                  <a:pt x="275524" y="361419"/>
                </a:cubicBezTo>
                <a:cubicBezTo>
                  <a:pt x="259272" y="361419"/>
                  <a:pt x="246097" y="348604"/>
                  <a:pt x="246097" y="332797"/>
                </a:cubicBezTo>
                <a:cubicBezTo>
                  <a:pt x="246097" y="316990"/>
                  <a:pt x="259272" y="304175"/>
                  <a:pt x="275524" y="304175"/>
                </a:cubicBezTo>
                <a:close/>
                <a:moveTo>
                  <a:pt x="283293" y="261139"/>
                </a:moveTo>
                <a:lnTo>
                  <a:pt x="254588" y="262572"/>
                </a:lnTo>
                <a:lnTo>
                  <a:pt x="245976" y="272602"/>
                </a:lnTo>
                <a:cubicBezTo>
                  <a:pt x="245976" y="272602"/>
                  <a:pt x="245976" y="282632"/>
                  <a:pt x="245976" y="286930"/>
                </a:cubicBezTo>
                <a:cubicBezTo>
                  <a:pt x="243106" y="288363"/>
                  <a:pt x="241670" y="289796"/>
                  <a:pt x="238800" y="292661"/>
                </a:cubicBezTo>
                <a:cubicBezTo>
                  <a:pt x="234494" y="289796"/>
                  <a:pt x="225883" y="286930"/>
                  <a:pt x="225883" y="286930"/>
                </a:cubicBezTo>
                <a:lnTo>
                  <a:pt x="214401" y="289796"/>
                </a:lnTo>
                <a:lnTo>
                  <a:pt x="201484" y="315587"/>
                </a:lnTo>
                <a:lnTo>
                  <a:pt x="201484" y="318452"/>
                </a:lnTo>
                <a:lnTo>
                  <a:pt x="205789" y="328482"/>
                </a:lnTo>
                <a:cubicBezTo>
                  <a:pt x="205789" y="328482"/>
                  <a:pt x="214401" y="332781"/>
                  <a:pt x="218707" y="335646"/>
                </a:cubicBezTo>
                <a:cubicBezTo>
                  <a:pt x="220142" y="338512"/>
                  <a:pt x="220142" y="341377"/>
                  <a:pt x="220142" y="344243"/>
                </a:cubicBezTo>
                <a:cubicBezTo>
                  <a:pt x="217271" y="347109"/>
                  <a:pt x="210095" y="352840"/>
                  <a:pt x="210095" y="352840"/>
                </a:cubicBezTo>
                <a:lnTo>
                  <a:pt x="210095" y="365736"/>
                </a:lnTo>
                <a:lnTo>
                  <a:pt x="228753" y="388661"/>
                </a:lnTo>
                <a:cubicBezTo>
                  <a:pt x="228753" y="388661"/>
                  <a:pt x="238800" y="390094"/>
                  <a:pt x="240235" y="388661"/>
                </a:cubicBezTo>
                <a:cubicBezTo>
                  <a:pt x="240235" y="388661"/>
                  <a:pt x="241670" y="388661"/>
                  <a:pt x="241670" y="388661"/>
                </a:cubicBezTo>
                <a:cubicBezTo>
                  <a:pt x="241670" y="388661"/>
                  <a:pt x="248847" y="382929"/>
                  <a:pt x="251717" y="380064"/>
                </a:cubicBezTo>
                <a:cubicBezTo>
                  <a:pt x="254588" y="381497"/>
                  <a:pt x="257458" y="381497"/>
                  <a:pt x="260329" y="382929"/>
                </a:cubicBezTo>
                <a:cubicBezTo>
                  <a:pt x="261764" y="387228"/>
                  <a:pt x="261764" y="394392"/>
                  <a:pt x="261764" y="394392"/>
                </a:cubicBezTo>
                <a:lnTo>
                  <a:pt x="270375" y="402989"/>
                </a:lnTo>
                <a:lnTo>
                  <a:pt x="299080" y="401556"/>
                </a:lnTo>
                <a:lnTo>
                  <a:pt x="309127" y="391526"/>
                </a:lnTo>
                <a:cubicBezTo>
                  <a:pt x="309127" y="391526"/>
                  <a:pt x="307692" y="381497"/>
                  <a:pt x="307692" y="377198"/>
                </a:cubicBezTo>
                <a:cubicBezTo>
                  <a:pt x="309127" y="375765"/>
                  <a:pt x="311998" y="374333"/>
                  <a:pt x="313433" y="372900"/>
                </a:cubicBezTo>
                <a:cubicBezTo>
                  <a:pt x="317739" y="374333"/>
                  <a:pt x="324915" y="378631"/>
                  <a:pt x="324915" y="378631"/>
                </a:cubicBezTo>
                <a:lnTo>
                  <a:pt x="337832" y="375765"/>
                </a:lnTo>
                <a:lnTo>
                  <a:pt x="352184" y="351407"/>
                </a:lnTo>
                <a:lnTo>
                  <a:pt x="349314" y="338512"/>
                </a:lnTo>
                <a:cubicBezTo>
                  <a:pt x="349314" y="338512"/>
                  <a:pt x="339267" y="332781"/>
                  <a:pt x="334961" y="329915"/>
                </a:cubicBezTo>
                <a:cubicBezTo>
                  <a:pt x="334961" y="327049"/>
                  <a:pt x="334961" y="324184"/>
                  <a:pt x="333526" y="321318"/>
                </a:cubicBezTo>
                <a:cubicBezTo>
                  <a:pt x="337832" y="318452"/>
                  <a:pt x="345008" y="311288"/>
                  <a:pt x="345008" y="311288"/>
                </a:cubicBezTo>
                <a:lnTo>
                  <a:pt x="345008" y="298393"/>
                </a:lnTo>
                <a:lnTo>
                  <a:pt x="326350" y="276900"/>
                </a:lnTo>
                <a:lnTo>
                  <a:pt x="313433" y="276900"/>
                </a:lnTo>
                <a:lnTo>
                  <a:pt x="303386" y="285497"/>
                </a:lnTo>
                <a:cubicBezTo>
                  <a:pt x="300516" y="284064"/>
                  <a:pt x="297645" y="282632"/>
                  <a:pt x="293339" y="281199"/>
                </a:cubicBezTo>
                <a:cubicBezTo>
                  <a:pt x="293339" y="276900"/>
                  <a:pt x="291904" y="269736"/>
                  <a:pt x="291904" y="269736"/>
                </a:cubicBezTo>
                <a:close/>
                <a:moveTo>
                  <a:pt x="177819" y="120718"/>
                </a:moveTo>
                <a:cubicBezTo>
                  <a:pt x="202832" y="120718"/>
                  <a:pt x="223109" y="140583"/>
                  <a:pt x="223109" y="165088"/>
                </a:cubicBezTo>
                <a:cubicBezTo>
                  <a:pt x="223109" y="189593"/>
                  <a:pt x="202832" y="209458"/>
                  <a:pt x="177819" y="209458"/>
                </a:cubicBezTo>
                <a:cubicBezTo>
                  <a:pt x="152806" y="209458"/>
                  <a:pt x="132529" y="189593"/>
                  <a:pt x="132529" y="165088"/>
                </a:cubicBezTo>
                <a:cubicBezTo>
                  <a:pt x="132529" y="140583"/>
                  <a:pt x="152806" y="120718"/>
                  <a:pt x="177819" y="120718"/>
                </a:cubicBezTo>
                <a:close/>
                <a:moveTo>
                  <a:pt x="190002" y="53379"/>
                </a:moveTo>
                <a:lnTo>
                  <a:pt x="145509" y="57678"/>
                </a:lnTo>
                <a:lnTo>
                  <a:pt x="131157" y="72006"/>
                </a:lnTo>
                <a:cubicBezTo>
                  <a:pt x="131157" y="72006"/>
                  <a:pt x="132592" y="86334"/>
                  <a:pt x="132592" y="94931"/>
                </a:cubicBezTo>
                <a:cubicBezTo>
                  <a:pt x="128286" y="96364"/>
                  <a:pt x="123980" y="99230"/>
                  <a:pt x="119675" y="103528"/>
                </a:cubicBezTo>
                <a:cubicBezTo>
                  <a:pt x="113934" y="100662"/>
                  <a:pt x="101016" y="94931"/>
                  <a:pt x="101016" y="94931"/>
                </a:cubicBezTo>
                <a:lnTo>
                  <a:pt x="82358" y="99230"/>
                </a:lnTo>
                <a:lnTo>
                  <a:pt x="63700" y="140782"/>
                </a:lnTo>
                <a:lnTo>
                  <a:pt x="62265" y="142214"/>
                </a:lnTo>
                <a:lnTo>
                  <a:pt x="68006" y="159408"/>
                </a:lnTo>
                <a:cubicBezTo>
                  <a:pt x="68006" y="159408"/>
                  <a:pt x="82358" y="166573"/>
                  <a:pt x="89534" y="169438"/>
                </a:cubicBezTo>
                <a:cubicBezTo>
                  <a:pt x="90970" y="175170"/>
                  <a:pt x="90970" y="179468"/>
                  <a:pt x="92405" y="183766"/>
                </a:cubicBezTo>
                <a:cubicBezTo>
                  <a:pt x="86664" y="188065"/>
                  <a:pt x="75182" y="198095"/>
                  <a:pt x="75182" y="198095"/>
                </a:cubicBezTo>
                <a:lnTo>
                  <a:pt x="75182" y="218154"/>
                </a:lnTo>
                <a:lnTo>
                  <a:pt x="105322" y="252542"/>
                </a:lnTo>
                <a:cubicBezTo>
                  <a:pt x="105322" y="252542"/>
                  <a:pt x="121110" y="253975"/>
                  <a:pt x="122545" y="253975"/>
                </a:cubicBezTo>
                <a:lnTo>
                  <a:pt x="125416" y="252542"/>
                </a:lnTo>
                <a:cubicBezTo>
                  <a:pt x="125416" y="252542"/>
                  <a:pt x="135462" y="243945"/>
                  <a:pt x="141203" y="238214"/>
                </a:cubicBezTo>
                <a:cubicBezTo>
                  <a:pt x="145509" y="241080"/>
                  <a:pt x="149815" y="242512"/>
                  <a:pt x="154120" y="243945"/>
                </a:cubicBezTo>
                <a:cubicBezTo>
                  <a:pt x="155556" y="249677"/>
                  <a:pt x="156991" y="261139"/>
                  <a:pt x="156991" y="261139"/>
                </a:cubicBezTo>
                <a:lnTo>
                  <a:pt x="171343" y="275467"/>
                </a:lnTo>
                <a:lnTo>
                  <a:pt x="215836" y="272602"/>
                </a:lnTo>
                <a:lnTo>
                  <a:pt x="230189" y="258274"/>
                </a:lnTo>
                <a:cubicBezTo>
                  <a:pt x="230189" y="258274"/>
                  <a:pt x="228753" y="242512"/>
                  <a:pt x="227318" y="233915"/>
                </a:cubicBezTo>
                <a:cubicBezTo>
                  <a:pt x="231624" y="232483"/>
                  <a:pt x="234494" y="229617"/>
                  <a:pt x="238800" y="228184"/>
                </a:cubicBezTo>
                <a:cubicBezTo>
                  <a:pt x="244541" y="231050"/>
                  <a:pt x="256023" y="238214"/>
                  <a:pt x="256023" y="238214"/>
                </a:cubicBezTo>
                <a:lnTo>
                  <a:pt x="274681" y="232483"/>
                </a:lnTo>
                <a:lnTo>
                  <a:pt x="297645" y="193796"/>
                </a:lnTo>
                <a:lnTo>
                  <a:pt x="291904" y="173737"/>
                </a:lnTo>
                <a:cubicBezTo>
                  <a:pt x="291904" y="173737"/>
                  <a:pt x="277552" y="165140"/>
                  <a:pt x="270375" y="160841"/>
                </a:cubicBezTo>
                <a:cubicBezTo>
                  <a:pt x="270375" y="156543"/>
                  <a:pt x="268940" y="152244"/>
                  <a:pt x="268940" y="149379"/>
                </a:cubicBezTo>
                <a:cubicBezTo>
                  <a:pt x="274681" y="143647"/>
                  <a:pt x="286163" y="133618"/>
                  <a:pt x="286163" y="133618"/>
                </a:cubicBezTo>
                <a:lnTo>
                  <a:pt x="286163" y="113558"/>
                </a:lnTo>
                <a:lnTo>
                  <a:pt x="257458" y="79170"/>
                </a:lnTo>
                <a:lnTo>
                  <a:pt x="237365" y="79170"/>
                </a:lnTo>
                <a:cubicBezTo>
                  <a:pt x="237365" y="79170"/>
                  <a:pt x="227318" y="87767"/>
                  <a:pt x="221577" y="92066"/>
                </a:cubicBezTo>
                <a:cubicBezTo>
                  <a:pt x="217271" y="89200"/>
                  <a:pt x="211530" y="87767"/>
                  <a:pt x="205789" y="84901"/>
                </a:cubicBezTo>
                <a:cubicBezTo>
                  <a:pt x="205789" y="79170"/>
                  <a:pt x="204354" y="67707"/>
                  <a:pt x="204354" y="67707"/>
                </a:cubicBezTo>
                <a:close/>
                <a:moveTo>
                  <a:pt x="224346" y="6"/>
                </a:moveTo>
                <a:cubicBezTo>
                  <a:pt x="358329" y="790"/>
                  <a:pt x="465390" y="82752"/>
                  <a:pt x="433993" y="238214"/>
                </a:cubicBezTo>
                <a:cubicBezTo>
                  <a:pt x="433993" y="269736"/>
                  <a:pt x="497144" y="319885"/>
                  <a:pt x="481357" y="337079"/>
                </a:cubicBezTo>
                <a:cubicBezTo>
                  <a:pt x="467004" y="354273"/>
                  <a:pt x="439734" y="354273"/>
                  <a:pt x="439734" y="354273"/>
                </a:cubicBezTo>
                <a:cubicBezTo>
                  <a:pt x="439734" y="354273"/>
                  <a:pt x="456957" y="387228"/>
                  <a:pt x="449781" y="395825"/>
                </a:cubicBezTo>
                <a:cubicBezTo>
                  <a:pt x="442605" y="404422"/>
                  <a:pt x="421076" y="400123"/>
                  <a:pt x="421076" y="400123"/>
                </a:cubicBezTo>
                <a:cubicBezTo>
                  <a:pt x="421076" y="400123"/>
                  <a:pt x="441170" y="414452"/>
                  <a:pt x="441170" y="425914"/>
                </a:cubicBezTo>
                <a:cubicBezTo>
                  <a:pt x="441170" y="437377"/>
                  <a:pt x="406724" y="451705"/>
                  <a:pt x="406724" y="451705"/>
                </a:cubicBezTo>
                <a:cubicBezTo>
                  <a:pt x="406724" y="451705"/>
                  <a:pt x="413900" y="513317"/>
                  <a:pt x="363666" y="509018"/>
                </a:cubicBezTo>
                <a:cubicBezTo>
                  <a:pt x="313433" y="504720"/>
                  <a:pt x="304821" y="490392"/>
                  <a:pt x="304821" y="490392"/>
                </a:cubicBezTo>
                <a:lnTo>
                  <a:pt x="290469" y="552003"/>
                </a:lnTo>
                <a:lnTo>
                  <a:pt x="95275" y="552003"/>
                </a:lnTo>
                <a:lnTo>
                  <a:pt x="102452" y="417317"/>
                </a:lnTo>
                <a:cubicBezTo>
                  <a:pt x="102452" y="417317"/>
                  <a:pt x="-16674" y="288363"/>
                  <a:pt x="1984" y="173737"/>
                </a:cubicBezTo>
                <a:cubicBezTo>
                  <a:pt x="12031" y="126453"/>
                  <a:pt x="6290" y="30454"/>
                  <a:pt x="165602" y="4663"/>
                </a:cubicBezTo>
                <a:cubicBezTo>
                  <a:pt x="185516" y="1439"/>
                  <a:pt x="205206" y="-106"/>
                  <a:pt x="224346" y="6"/>
                </a:cubicBezTo>
                <a:close/>
              </a:path>
            </a:pathLst>
          </a:custGeom>
          <a:solidFill>
            <a:schemeClr val="bg1"/>
          </a:solidFill>
          <a:ln>
            <a:noFill/>
          </a:ln>
        </p:spPr>
      </p:sp>
      <p:pic>
        <p:nvPicPr>
          <p:cNvPr id="1073742930" name="图片 1073742929" descr="未命名文件"/>
          <p:cNvPicPr>
            <a:picLocks noChangeAspect="1"/>
          </p:cNvPicPr>
          <p:nvPr/>
        </p:nvPicPr>
        <p:blipFill>
          <a:blip r:embed="rId1"/>
          <a:stretch>
            <a:fillRect/>
          </a:stretch>
        </p:blipFill>
        <p:spPr>
          <a:xfrm>
            <a:off x="345440" y="1299210"/>
            <a:ext cx="2943860" cy="534797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73742930"/>
                                        </p:tgtEl>
                                        <p:attrNameLst>
                                          <p:attrName>style.visibility</p:attrName>
                                        </p:attrNameLst>
                                      </p:cBhvr>
                                      <p:to>
                                        <p:strVal val="visible"/>
                                      </p:to>
                                    </p:set>
                                    <p:animEffect transition="in" filter="wheel(1)">
                                      <p:cBhvr>
                                        <p:cTn id="7" dur="2000"/>
                                        <p:tgtEl>
                                          <p:spTgt spid="1073742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6096000" y="1319564"/>
            <a:ext cx="0" cy="4986110"/>
          </a:xfrm>
          <a:prstGeom prst="line">
            <a:avLst/>
          </a:prstGeom>
          <a:ln w="19050">
            <a:solidFill>
              <a:srgbClr val="2C3E50"/>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2"/>
          <p:cNvSpPr txBox="1"/>
          <p:nvPr/>
        </p:nvSpPr>
        <p:spPr>
          <a:xfrm flipH="1">
            <a:off x="697398" y="5316186"/>
            <a:ext cx="4364031" cy="737235"/>
          </a:xfrm>
          <a:prstGeom prst="rect">
            <a:avLst/>
          </a:prstGeom>
          <a:noFill/>
        </p:spPr>
        <p:txBody>
          <a:bodyPr wrap="square" rtlCol="0">
            <a:spAutoFit/>
          </a:bodyPr>
          <a:lstStyle>
            <a:defPPr>
              <a:defRPr lang="zh-CN"/>
            </a:defPPr>
            <a:lvl1pPr marL="285750" indent="-285750" fontAlgn="auto">
              <a:lnSpc>
                <a:spcPct val="150000"/>
              </a:lnSpc>
              <a:spcBef>
                <a:spcPts val="600"/>
              </a:spcBef>
              <a:spcAft>
                <a:spcPts val="600"/>
              </a:spcAft>
              <a:buFont typeface="Arial" panose="020B0604020202020204" pitchFamily="34" charset="0"/>
              <a:buChar char="•"/>
              <a:defRPr sz="1400">
                <a:solidFill>
                  <a:schemeClr val="tx1">
                    <a:lumMod val="75000"/>
                    <a:lumOff val="25000"/>
                  </a:schemeClr>
                </a:solidFill>
                <a:latin typeface="微软雅黑" panose="020B0503020204020204" charset="-122"/>
                <a:ea typeface="微软雅黑" panose="020B0503020204020204" charset="-122"/>
              </a:defRPr>
            </a:lvl1pPr>
          </a:lstStyle>
          <a:p>
            <a:pPr marL="285750" marR="0" lvl="0" indent="-285750" algn="l" defTabSz="914400" rtl="0" eaLnBrk="1" fontAlgn="auto" latinLnBrk="0" hangingPunct="1">
              <a:lnSpc>
                <a:spcPct val="150000"/>
              </a:lnSpc>
              <a:spcBef>
                <a:spcPts val="600"/>
              </a:spcBef>
              <a:spcAft>
                <a:spcPts val="600"/>
              </a:spcAft>
              <a:buClrTx/>
              <a:buSzTx/>
              <a:buFont typeface="Arial" panose="020B0604020202020204" pitchFamily="34" charset="0"/>
              <a:buChar char="•"/>
              <a:defRPr/>
            </a:pPr>
            <a:r>
              <a:rPr kumimoji="0" lang="zh-CN" sz="28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整体框架与界面</a:t>
            </a:r>
            <a:endParaRPr kumimoji="0" lang="zh-CN" sz="28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28" name="文本框 22"/>
          <p:cNvSpPr txBox="1"/>
          <p:nvPr/>
        </p:nvSpPr>
        <p:spPr>
          <a:xfrm flipH="1">
            <a:off x="6650046" y="5316186"/>
            <a:ext cx="4364031" cy="737235"/>
          </a:xfrm>
          <a:prstGeom prst="rect">
            <a:avLst/>
          </a:prstGeom>
          <a:noFill/>
        </p:spPr>
        <p:txBody>
          <a:bodyPr wrap="square" rtlCol="0">
            <a:spAutoFit/>
          </a:bodyPr>
          <a:lstStyle>
            <a:defPPr>
              <a:defRPr lang="zh-CN"/>
            </a:defPPr>
            <a:lvl1pPr marL="285750" indent="-285750" fontAlgn="auto">
              <a:lnSpc>
                <a:spcPct val="150000"/>
              </a:lnSpc>
              <a:spcBef>
                <a:spcPts val="600"/>
              </a:spcBef>
              <a:spcAft>
                <a:spcPts val="600"/>
              </a:spcAft>
              <a:buFont typeface="Arial" panose="020B0604020202020204" pitchFamily="34" charset="0"/>
              <a:buChar char="•"/>
              <a:defRPr sz="1400">
                <a:solidFill>
                  <a:schemeClr val="tx1">
                    <a:lumMod val="75000"/>
                    <a:lumOff val="25000"/>
                  </a:schemeClr>
                </a:solidFill>
                <a:latin typeface="微软雅黑" panose="020B0503020204020204" charset="-122"/>
                <a:ea typeface="微软雅黑" panose="020B0503020204020204" charset="-122"/>
              </a:defRPr>
            </a:lvl1pPr>
          </a:lstStyle>
          <a:p>
            <a:pPr marL="285750" marR="0" lvl="0" indent="-285750" algn="l" defTabSz="914400" rtl="0" eaLnBrk="1" fontAlgn="auto" latinLnBrk="0" hangingPunct="1">
              <a:lnSpc>
                <a:spcPct val="150000"/>
              </a:lnSpc>
              <a:spcBef>
                <a:spcPts val="600"/>
              </a:spcBef>
              <a:spcAft>
                <a:spcPts val="60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搜索树界面</a:t>
            </a:r>
            <a:endParaRPr kumimoji="0" lang="zh-CN" altLang="en-US" sz="28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2" name="文本框 1"/>
          <p:cNvSpPr txBox="1"/>
          <p:nvPr/>
        </p:nvSpPr>
        <p:spPr>
          <a:xfrm>
            <a:off x="528955" y="471805"/>
            <a:ext cx="2613660" cy="398780"/>
          </a:xfrm>
          <a:prstGeom prst="rect">
            <a:avLst/>
          </a:prstGeom>
          <a:noFill/>
        </p:spPr>
        <p:txBody>
          <a:bodyPr wrap="square" rtlCol="0">
            <a:spAutoFit/>
          </a:bodyPr>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可视化界面架构</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pic>
        <p:nvPicPr>
          <p:cNvPr id="1073742992" name="图片 1073742991"/>
          <p:cNvPicPr>
            <a:picLocks noChangeAspect="1"/>
          </p:cNvPicPr>
          <p:nvPr/>
        </p:nvPicPr>
        <p:blipFill>
          <a:blip r:embed="rId1"/>
          <a:stretch>
            <a:fillRect/>
          </a:stretch>
        </p:blipFill>
        <p:spPr>
          <a:xfrm>
            <a:off x="528955" y="1483995"/>
            <a:ext cx="5422265" cy="3832225"/>
          </a:xfrm>
          <a:prstGeom prst="rect">
            <a:avLst/>
          </a:prstGeom>
          <a:noFill/>
          <a:ln w="9525">
            <a:noFill/>
          </a:ln>
        </p:spPr>
      </p:pic>
      <p:pic>
        <p:nvPicPr>
          <p:cNvPr id="1073742997" name="图片 1073742996"/>
          <p:cNvPicPr>
            <a:picLocks noChangeAspect="1"/>
          </p:cNvPicPr>
          <p:nvPr/>
        </p:nvPicPr>
        <p:blipFill>
          <a:blip r:embed="rId2"/>
          <a:stretch>
            <a:fillRect/>
          </a:stretch>
        </p:blipFill>
        <p:spPr>
          <a:xfrm>
            <a:off x="6240780" y="1483995"/>
            <a:ext cx="5520690" cy="3832860"/>
          </a:xfrm>
          <a:prstGeom prst="rect">
            <a:avLst/>
          </a:prstGeom>
          <a:noFill/>
          <a:ln w="9525">
            <a:noFill/>
          </a:ln>
        </p:spPr>
      </p:pic>
    </p:spTree>
  </p:cSld>
  <p:clrMapOvr>
    <a:masterClrMapping/>
  </p:clrMapOvr>
</p:sld>
</file>

<file path=ppt/tags/tag1.xml><?xml version="1.0" encoding="utf-8"?>
<p:tagLst xmlns:p="http://schemas.openxmlformats.org/presentationml/2006/main">
  <p:tag name="KSO_WM_UNIT_PLACING_PICTURE_USER_VIEWPORT" val="{&quot;height&quot;:6525,&quot;width&quot;:8430}"/>
</p:tagLst>
</file>

<file path=ppt/tags/tag10.xml><?xml version="1.0" encoding="utf-8"?>
<p:tagLst xmlns:p="http://schemas.openxmlformats.org/presentationml/2006/main">
  <p:tag name="KSO_WM_UNIT_DIAGRAM_MODELTYPE" val="stripeEnum"/>
  <p:tag name="KSO_WM_UNIT_SUBTYPE" val="a"/>
  <p:tag name="KSO_WM_UNIT_PRESET_TEXT" val="单击此处添加文本具体内容，简明扼要的阐述您的观点。"/>
  <p:tag name="KSO_WM_UNIT_NOCLEAR" val="0"/>
  <p:tag name="KSO_WM_UNIT_VALUE" val="78"/>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160404_5*m_h_f*1_3_1"/>
  <p:tag name="KSO_WM_TEMPLATE_CATEGORY" val="diagram"/>
  <p:tag name="KSO_WM_TEMPLATE_INDEX" val="160404"/>
  <p:tag name="KSO_WM_UNIT_LAYERLEVEL" val="1_1_1"/>
  <p:tag name="KSO_WM_TAG_VERSION" val="1.0"/>
  <p:tag name="KSO_WM_BEAUTIFY_FLAG" val="#wm#"/>
  <p:tag name="KSO_WM_UNIT_TEXT_FILL_FORE_SCHEMECOLOR_INDEX" val="7"/>
  <p:tag name="KSO_WM_UNIT_TEXT_FILL_TYPE" val="1"/>
  <p:tag name="KSO_WM_UNIT_USESOURCEFORMAT_APPLY" val="1"/>
</p:tagLst>
</file>

<file path=ppt/tags/tag11.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diagram160404_5*m_h_i*1_4_1"/>
  <p:tag name="KSO_WM_TEMPLATE_CATEGORY" val="diagram"/>
  <p:tag name="KSO_WM_TEMPLATE_INDEX" val="160404"/>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 name="KSO_WM_UNIT_USESOURCEFORMAT_APPLY" val="1"/>
</p:tagLst>
</file>

<file path=ppt/tags/tag12.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4_2"/>
  <p:tag name="KSO_WM_UNIT_ID" val="diagram160404_5*m_h_i*1_4_2"/>
  <p:tag name="KSO_WM_TEMPLATE_CATEGORY" val="diagram"/>
  <p:tag name="KSO_WM_TEMPLATE_INDEX" val="160404"/>
  <p:tag name="KSO_WM_UNIT_LAYERLEVEL" val="1_1_1"/>
  <p:tag name="KSO_WM_TAG_VERSION" val="1.0"/>
  <p:tag name="KSO_WM_BEAUTIFY_FLAG" val="#wm#"/>
  <p:tag name="KSO_WM_UNIT_FILL_FORE_SCHEMECOLOR_INDEX" val="8"/>
  <p:tag name="KSO_WM_UNIT_FILL_TYPE" val="1"/>
  <p:tag name="KSO_WM_UNIT_TEXT_FILL_FORE_SCHEMECOLOR_INDEX" val="14"/>
  <p:tag name="KSO_WM_UNIT_TEXT_FILL_TYPE" val="1"/>
  <p:tag name="KSO_WM_UNIT_USESOURCEFORMAT_APPLY" val="1"/>
</p:tagLst>
</file>

<file path=ppt/tags/tag13.xml><?xml version="1.0" encoding="utf-8"?>
<p:tagLst xmlns:p="http://schemas.openxmlformats.org/presentationml/2006/main">
  <p:tag name="KSO_WM_UNIT_DIAGRAM_MODELTYPE" val="stripeEnum"/>
  <p:tag name="KSO_WM_UNIT_SUBTYPE" val="a"/>
  <p:tag name="KSO_WM_UNIT_PRESET_TEXT" val="单击此处添加文本具体内容，简明扼要的阐述您的观点。"/>
  <p:tag name="KSO_WM_UNIT_NOCLEAR" val="0"/>
  <p:tag name="KSO_WM_UNIT_VALUE" val="78"/>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diagram160404_5*m_h_f*1_4_1"/>
  <p:tag name="KSO_WM_TEMPLATE_CATEGORY" val="diagram"/>
  <p:tag name="KSO_WM_TEMPLATE_INDEX" val="160404"/>
  <p:tag name="KSO_WM_UNIT_LAYERLEVEL" val="1_1_1"/>
  <p:tag name="KSO_WM_TAG_VERSION" val="1.0"/>
  <p:tag name="KSO_WM_BEAUTIFY_FLAG" val="#wm#"/>
  <p:tag name="KSO_WM_UNIT_TEXT_FILL_FORE_SCHEMECOLOR_INDEX" val="8"/>
  <p:tag name="KSO_WM_UNIT_TEXT_FILL_TYPE" val="1"/>
  <p:tag name="KSO_WM_UNIT_USESOURCEFORMAT_APPLY" val="1"/>
</p:tagLst>
</file>

<file path=ppt/tags/tag14.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m1-1"/>
  <p:tag name="KSO_WM_UNIT_TYPE" val="m_h_i"/>
  <p:tag name="KSO_WM_UNIT_INDEX" val="1_5_1"/>
  <p:tag name="KSO_WM_UNIT_ID" val="diagram160404_5*m_h_i*1_5_1"/>
  <p:tag name="KSO_WM_TEMPLATE_CATEGORY" val="diagram"/>
  <p:tag name="KSO_WM_TEMPLATE_INDEX" val="160404"/>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 name="KSO_WM_UNIT_USESOURCEFORMAT_APPLY" val="1"/>
</p:tagLst>
</file>

<file path=ppt/tags/tag15.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5_2"/>
  <p:tag name="KSO_WM_UNIT_ID" val="diagram160404_5*m_h_i*1_5_2"/>
  <p:tag name="KSO_WM_TEMPLATE_CATEGORY" val="diagram"/>
  <p:tag name="KSO_WM_TEMPLATE_INDEX" val="160404"/>
  <p:tag name="KSO_WM_UNIT_LAYERLEVEL" val="1_1_1"/>
  <p:tag name="KSO_WM_TAG_VERSION" val="1.0"/>
  <p:tag name="KSO_WM_BEAUTIFY_FLAG" val="#wm#"/>
  <p:tag name="KSO_WM_UNIT_FILL_FORE_SCHEMECOLOR_INDEX" val="9"/>
  <p:tag name="KSO_WM_UNIT_FILL_TYPE" val="1"/>
  <p:tag name="KSO_WM_UNIT_TEXT_FILL_FORE_SCHEMECOLOR_INDEX" val="14"/>
  <p:tag name="KSO_WM_UNIT_TEXT_FILL_TYPE" val="1"/>
  <p:tag name="KSO_WM_UNIT_USESOURCEFORMAT_APPLY" val="1"/>
</p:tagLst>
</file>

<file path=ppt/tags/tag16.xml><?xml version="1.0" encoding="utf-8"?>
<p:tagLst xmlns:p="http://schemas.openxmlformats.org/presentationml/2006/main">
  <p:tag name="KSO_WM_UNIT_DIAGRAM_MODELTYPE" val="stripeEnum"/>
  <p:tag name="KSO_WM_UNIT_SUBTYPE" val="a"/>
  <p:tag name="KSO_WM_UNIT_PRESET_TEXT" val="单击此处添加文本具体内容，简明扼要的阐述您的观点。"/>
  <p:tag name="KSO_WM_UNIT_NOCLEAR" val="0"/>
  <p:tag name="KSO_WM_UNIT_VALUE" val="78"/>
  <p:tag name="KSO_WM_UNIT_HIGHLIGHT" val="0"/>
  <p:tag name="KSO_WM_UNIT_COMPATIBLE" val="0"/>
  <p:tag name="KSO_WM_UNIT_DIAGRAM_ISNUMVISUAL" val="0"/>
  <p:tag name="KSO_WM_UNIT_DIAGRAM_ISREFERUNIT" val="0"/>
  <p:tag name="KSO_WM_DIAGRAM_GROUP_CODE" val="m1-1"/>
  <p:tag name="KSO_WM_UNIT_TYPE" val="m_h_f"/>
  <p:tag name="KSO_WM_UNIT_INDEX" val="1_5_1"/>
  <p:tag name="KSO_WM_UNIT_ID" val="diagram160404_5*m_h_f*1_5_1"/>
  <p:tag name="KSO_WM_TEMPLATE_CATEGORY" val="diagram"/>
  <p:tag name="KSO_WM_TEMPLATE_INDEX" val="160404"/>
  <p:tag name="KSO_WM_UNIT_LAYERLEVEL" val="1_1_1"/>
  <p:tag name="KSO_WM_TAG_VERSION" val="1.0"/>
  <p:tag name="KSO_WM_BEAUTIFY_FLAG" val="#wm#"/>
  <p:tag name="KSO_WM_UNIT_TEXT_FILL_FORE_SCHEMECOLOR_INDEX" val="9"/>
  <p:tag name="KSO_WM_UNIT_TEXT_FILL_TYPE" val="1"/>
  <p:tag name="KSO_WM_UNIT_USESOURCEFORMAT_APPLY" val="1"/>
</p:tagLst>
</file>

<file path=ppt/tags/tag17.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160404_5*m_h_i*1_1_1"/>
  <p:tag name="KSO_WM_TEMPLATE_CATEGORY" val="diagram"/>
  <p:tag name="KSO_WM_TEMPLATE_INDEX" val="160404"/>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18.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2"/>
  <p:tag name="KSO_WM_UNIT_ID" val="diagram160404_5*m_h_i*1_1_2"/>
  <p:tag name="KSO_WM_TEMPLATE_CATEGORY" val="diagram"/>
  <p:tag name="KSO_WM_TEMPLATE_INDEX" val="160404"/>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19.xml><?xml version="1.0" encoding="utf-8"?>
<p:tagLst xmlns:p="http://schemas.openxmlformats.org/presentationml/2006/main">
  <p:tag name="KSO_WM_UNIT_DIAGRAM_MODELTYPE" val="stripeEnum"/>
  <p:tag name="KSO_WM_UNIT_SUBTYPE" val="a"/>
  <p:tag name="KSO_WM_UNIT_PRESET_TEXT" val="单击此处添加文本具体内容，简明扼要的阐述您的观点。"/>
  <p:tag name="KSO_WM_UNIT_NOCLEAR" val="0"/>
  <p:tag name="KSO_WM_UNIT_VALUE" val="78"/>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160404_5*m_h_f*1_1_1"/>
  <p:tag name="KSO_WM_TEMPLATE_CATEGORY" val="diagram"/>
  <p:tag name="KSO_WM_TEMPLATE_INDEX" val="160404"/>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2.xml><?xml version="1.0" encoding="utf-8"?>
<p:tagLst xmlns:p="http://schemas.openxmlformats.org/presentationml/2006/main">
  <p:tag name="KSO_WM_UNIT_PLACING_PICTURE_USER_VIEWPORT" val="{&quot;height&quot;:11698,&quot;width&quot;:7396}"/>
</p:tagLst>
</file>

<file path=ppt/tags/tag20.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m1-1"/>
  <p:tag name="KSO_WM_UNIT_TYPE" val="m_h_i"/>
  <p:tag name="KSO_WM_UNIT_INDEX" val="1_6_1"/>
  <p:tag name="KSO_WM_UNIT_ID" val="diagram160404_5*m_h_i*1_6_1"/>
  <p:tag name="KSO_WM_TEMPLATE_CATEGORY" val="diagram"/>
  <p:tag name="KSO_WM_TEMPLATE_INDEX" val="160404"/>
  <p:tag name="KSO_WM_UNIT_LAYERLEVEL" val="1_1_1"/>
  <p:tag name="KSO_WM_TAG_VERSION" val="1.0"/>
  <p:tag name="KSO_WM_BEAUTIFY_FLAG" val="#wm#"/>
  <p:tag name="KSO_WM_UNIT_FILL_FORE_SCHEMECOLOR_INDEX" val="10"/>
  <p:tag name="KSO_WM_UNIT_FILL_TYPE" val="1"/>
  <p:tag name="KSO_WM_UNIT_TEXT_FILL_FORE_SCHEMECOLOR_INDEX" val="2"/>
  <p:tag name="KSO_WM_UNIT_TEXT_FILL_TYPE" val="1"/>
  <p:tag name="KSO_WM_UNIT_USESOURCEFORMAT_APPLY" val="1"/>
</p:tagLst>
</file>

<file path=ppt/tags/tag21.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6_2"/>
  <p:tag name="KSO_WM_UNIT_ID" val="diagram160404_5*m_h_i*1_6_2"/>
  <p:tag name="KSO_WM_TEMPLATE_CATEGORY" val="diagram"/>
  <p:tag name="KSO_WM_TEMPLATE_INDEX" val="160404"/>
  <p:tag name="KSO_WM_UNIT_LAYERLEVEL" val="1_1_1"/>
  <p:tag name="KSO_WM_TAG_VERSION" val="1.0"/>
  <p:tag name="KSO_WM_BEAUTIFY_FLAG" val="#wm#"/>
  <p:tag name="KSO_WM_UNIT_FILL_FORE_SCHEMECOLOR_INDEX" val="10"/>
  <p:tag name="KSO_WM_UNIT_FILL_TYPE" val="1"/>
  <p:tag name="KSO_WM_UNIT_TEXT_FILL_FORE_SCHEMECOLOR_INDEX" val="14"/>
  <p:tag name="KSO_WM_UNIT_TEXT_FILL_TYPE" val="1"/>
  <p:tag name="KSO_WM_UNIT_USESOURCEFORMAT_APPLY" val="1"/>
</p:tagLst>
</file>

<file path=ppt/tags/tag22.xml><?xml version="1.0" encoding="utf-8"?>
<p:tagLst xmlns:p="http://schemas.openxmlformats.org/presentationml/2006/main">
  <p:tag name="KSO_WM_UNIT_DIAGRAM_MODELTYPE" val="stripeEnum"/>
  <p:tag name="KSO_WM_UNIT_SUBTYPE" val="a"/>
  <p:tag name="KSO_WM_UNIT_PRESET_TEXT" val="单击此处添加文本具体内容，简明扼要的阐述您的观点。"/>
  <p:tag name="KSO_WM_UNIT_NOCLEAR" val="0"/>
  <p:tag name="KSO_WM_UNIT_VALUE" val="78"/>
  <p:tag name="KSO_WM_UNIT_HIGHLIGHT" val="0"/>
  <p:tag name="KSO_WM_UNIT_COMPATIBLE" val="0"/>
  <p:tag name="KSO_WM_UNIT_DIAGRAM_ISNUMVISUAL" val="0"/>
  <p:tag name="KSO_WM_UNIT_DIAGRAM_ISREFERUNIT" val="0"/>
  <p:tag name="KSO_WM_DIAGRAM_GROUP_CODE" val="m1-1"/>
  <p:tag name="KSO_WM_UNIT_TYPE" val="m_h_f"/>
  <p:tag name="KSO_WM_UNIT_INDEX" val="1_6_1"/>
  <p:tag name="KSO_WM_UNIT_ID" val="diagram160404_5*m_h_f*1_6_1"/>
  <p:tag name="KSO_WM_TEMPLATE_CATEGORY" val="diagram"/>
  <p:tag name="KSO_WM_TEMPLATE_INDEX" val="160404"/>
  <p:tag name="KSO_WM_UNIT_LAYERLEVEL" val="1_1_1"/>
  <p:tag name="KSO_WM_TAG_VERSION" val="1.0"/>
  <p:tag name="KSO_WM_BEAUTIFY_FLAG" val="#wm#"/>
  <p:tag name="KSO_WM_UNIT_TEXT_FILL_FORE_SCHEMECOLOR_INDEX" val="10"/>
  <p:tag name="KSO_WM_UNIT_TEXT_FILL_TYPE" val="1"/>
  <p:tag name="KSO_WM_UNIT_USESOURCEFORMAT_APPLY" val="1"/>
</p:tagLst>
</file>

<file path=ppt/tags/tag3.xml><?xml version="1.0" encoding="utf-8"?>
<p:tagLst xmlns:p="http://schemas.openxmlformats.org/presentationml/2006/main">
  <p:tag name="KSO_WM_UNIT_TABLE_BEAUTIFY" val="smartTable{c4d28e8f-216c-416a-804c-c6808c699b94}"/>
  <p:tag name="TABLE_ENDDRAG_ORIGIN_RECT" val="648*199"/>
  <p:tag name="TABLE_ENDDRAG_RECT" val="128*110*648*199"/>
</p:tagLst>
</file>

<file path=ppt/tags/tag4.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diagram160404_5*m_i*1_1"/>
  <p:tag name="KSO_WM_TEMPLATE_CATEGORY" val="diagram"/>
  <p:tag name="KSO_WM_TEMPLATE_INDEX" val="160404"/>
  <p:tag name="KSO_WM_UNIT_LAYERLEVEL" val="1_1"/>
  <p:tag name="KSO_WM_TAG_VERSION" val="1.0"/>
  <p:tag name="KSO_WM_BEAUTIFY_FLAG" val="#wm#"/>
  <p:tag name="KSO_WM_UNIT_LINE_FORE_SCHEMECOLOR_INDEX" val="5"/>
  <p:tag name="KSO_WM_UNIT_LINE_FILL_TYPE" val="2"/>
  <p:tag name="KSO_WM_UNIT_USESOURCEFORMAT_APPLY" val="1"/>
</p:tagLst>
</file>

<file path=ppt/tags/tag5.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160404_5*m_h_i*1_2_1"/>
  <p:tag name="KSO_WM_TEMPLATE_CATEGORY" val="diagram"/>
  <p:tag name="KSO_WM_TEMPLATE_INDEX" val="160404"/>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USESOURCEFORMAT_APPLY" val="1"/>
</p:tagLst>
</file>

<file path=ppt/tags/tag6.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2_2"/>
  <p:tag name="KSO_WM_UNIT_ID" val="diagram160404_5*m_h_i*1_2_2"/>
  <p:tag name="KSO_WM_TEMPLATE_CATEGORY" val="diagram"/>
  <p:tag name="KSO_WM_TEMPLATE_INDEX" val="160404"/>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7.xml><?xml version="1.0" encoding="utf-8"?>
<p:tagLst xmlns:p="http://schemas.openxmlformats.org/presentationml/2006/main">
  <p:tag name="KSO_WM_UNIT_DIAGRAM_MODELTYPE" val="stripeEnum"/>
  <p:tag name="KSO_WM_UNIT_SUBTYPE" val="a"/>
  <p:tag name="KSO_WM_UNIT_PRESET_TEXT" val="单击此处添加文本具体内容，简明扼要的阐述您的观点。"/>
  <p:tag name="KSO_WM_UNIT_NOCLEAR" val="0"/>
  <p:tag name="KSO_WM_UNIT_VALUE" val="78"/>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160404_5*m_h_f*1_2_1"/>
  <p:tag name="KSO_WM_TEMPLATE_CATEGORY" val="diagram"/>
  <p:tag name="KSO_WM_TEMPLATE_INDEX" val="160404"/>
  <p:tag name="KSO_WM_UNIT_LAYERLEVEL" val="1_1_1"/>
  <p:tag name="KSO_WM_TAG_VERSION" val="1.0"/>
  <p:tag name="KSO_WM_BEAUTIFY_FLAG" val="#wm#"/>
  <p:tag name="KSO_WM_UNIT_TEXT_FILL_FORE_SCHEMECOLOR_INDEX" val="6"/>
  <p:tag name="KSO_WM_UNIT_TEXT_FILL_TYPE" val="1"/>
  <p:tag name="KSO_WM_UNIT_USESOURCEFORMAT_APPLY" val="1"/>
</p:tagLst>
</file>

<file path=ppt/tags/tag8.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160404_5*m_h_i*1_3_1"/>
  <p:tag name="KSO_WM_TEMPLATE_CATEGORY" val="diagram"/>
  <p:tag name="KSO_WM_TEMPLATE_INDEX" val="160404"/>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UNIT_USESOURCEFORMAT_APPLY" val="1"/>
</p:tagLst>
</file>

<file path=ppt/tags/tag9.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3_2"/>
  <p:tag name="KSO_WM_UNIT_ID" val="diagram160404_5*m_h_i*1_3_2"/>
  <p:tag name="KSO_WM_TEMPLATE_CATEGORY" val="diagram"/>
  <p:tag name="KSO_WM_TEMPLATE_INDEX" val="160404"/>
  <p:tag name="KSO_WM_UNIT_LAYERLEVEL" val="1_1_1"/>
  <p:tag name="KSO_WM_TAG_VERSION" val="1.0"/>
  <p:tag name="KSO_WM_BEAUTIFY_FLAG" val="#wm#"/>
  <p:tag name="KSO_WM_UNIT_FILL_FORE_SCHEMECOLOR_INDEX" val="7"/>
  <p:tag name="KSO_WM_UNIT_FILL_TYPE" val="1"/>
  <p:tag name="KSO_WM_UNIT_TEXT_FILL_FORE_SCHEMECOLOR_INDEX" val="14"/>
  <p:tag name="KSO_WM_UNIT_TEXT_FILL_TYPE" val="1"/>
  <p:tag name="KSO_WM_UNIT_USESOURCEFORMAT_APPLY"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3061</Words>
  <Application>WPS 演示</Application>
  <PresentationFormat>宽屏</PresentationFormat>
  <Paragraphs>326</Paragraphs>
  <Slides>22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宋体</vt:lpstr>
      <vt:lpstr>Wingdings</vt:lpstr>
      <vt:lpstr>微软雅黑 Light</vt:lpstr>
      <vt:lpstr>等线</vt:lpstr>
      <vt:lpstr>微软雅黑</vt:lpstr>
      <vt:lpstr>Impact</vt:lpstr>
      <vt:lpstr>Arial Unicode MS</vt:lpstr>
      <vt:lpstr>等线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19830653@qq.com</dc:creator>
  <cp:lastModifiedBy>星星之火</cp:lastModifiedBy>
  <cp:revision>68</cp:revision>
  <dcterms:created xsi:type="dcterms:W3CDTF">2019-04-13T09:11:00Z</dcterms:created>
  <dcterms:modified xsi:type="dcterms:W3CDTF">2021-06-11T04:35:08Z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2052-11.1.0.10577</vt:lpwstr>
  </property>
  <property fmtid="{D5CDD505-2E9C-101B-9397-08002B2CF9AE}" pid="3" name="ICV">
    <vt:lpwstr>636B7120C1D34D0D985DBC1C93389552</vt:lpwstr>
  </property>
</Properties>
</file>