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31" r:id="rId6"/>
    <p:sldId id="332" r:id="rId7"/>
    <p:sldId id="333" r:id="rId8"/>
    <p:sldId id="328" r:id="rId9"/>
    <p:sldId id="337" r:id="rId10"/>
    <p:sldId id="375" r:id="rId11"/>
    <p:sldId id="334" r:id="rId12"/>
    <p:sldId id="349" r:id="rId13"/>
    <p:sldId id="376" r:id="rId14"/>
    <p:sldId id="377" r:id="rId15"/>
    <p:sldId id="329" r:id="rId16"/>
    <p:sldId id="350" r:id="rId17"/>
    <p:sldId id="353" r:id="rId18"/>
    <p:sldId id="330" r:id="rId19"/>
    <p:sldId id="356" r:id="rId20"/>
    <p:sldId id="357" r:id="rId21"/>
    <p:sldId id="378" r:id="rId22"/>
    <p:sldId id="25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849FBA"/>
    <a:srgbClr val="93ABC3"/>
    <a:srgbClr val="1F4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8BB62861-0023-4666-B5CA-EA317201D69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768A4A-0BA3-4F83-ABAB-AD36D3328E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7E0A44-927E-4BB1-A5C0-3715AFA79FA8}" type="slidenum">
              <a:rPr lang="zh-CN" altLang="en-US" smtClean="0"/>
            </a:fld>
            <a:endParaRPr lang="zh-CN" altLang="en-US"/>
          </a:p>
        </p:txBody>
      </p:sp>
      <p:sp>
        <p:nvSpPr>
          <p:cNvPr id="7" name="矩形 6"/>
          <p:cNvSpPr/>
          <p:nvPr userDrawn="1"/>
        </p:nvSpPr>
        <p:spPr>
          <a:xfrm>
            <a:off x="300111" y="327074"/>
            <a:ext cx="11591779" cy="6203853"/>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09BC31-D724-43A8-9125-BC12597A6F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7E0A44-927E-4BB1-A5C0-3715AFA79F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BC31-D724-43A8-9125-BC12597A6F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E0A44-927E-4BB1-A5C0-3715AFA79F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18473" y="1320623"/>
            <a:ext cx="11387751" cy="4694430"/>
            <a:chOff x="418473" y="1320623"/>
            <a:chExt cx="11387751" cy="4694430"/>
          </a:xfrm>
        </p:grpSpPr>
        <p:sp>
          <p:nvSpPr>
            <p:cNvPr id="5" name="矩形 4"/>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123440" y="2642870"/>
            <a:ext cx="7945120" cy="1014730"/>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rPr>
              <a:t>五子棋人机博弈</a:t>
            </a:r>
            <a:endParaRPr kumimoji="0" lang="zh-CN" altLang="en-US" sz="60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endParaRPr>
          </a:p>
        </p:txBody>
      </p:sp>
      <p:grpSp>
        <p:nvGrpSpPr>
          <p:cNvPr id="13" name="组合 12"/>
          <p:cNvGrpSpPr/>
          <p:nvPr/>
        </p:nvGrpSpPr>
        <p:grpSpPr>
          <a:xfrm>
            <a:off x="1090642" y="2103680"/>
            <a:ext cx="10010717" cy="2468133"/>
            <a:chOff x="1090642" y="2132256"/>
            <a:chExt cx="10010717" cy="2468133"/>
          </a:xfrm>
        </p:grpSpPr>
        <p:grpSp>
          <p:nvGrpSpPr>
            <p:cNvPr id="14" name="组合 13"/>
            <p:cNvGrpSpPr/>
            <p:nvPr/>
          </p:nvGrpSpPr>
          <p:grpSpPr>
            <a:xfrm flipV="1">
              <a:off x="1090642" y="3340850"/>
              <a:ext cx="1999518" cy="1259539"/>
              <a:chOff x="1042871" y="2453364"/>
              <a:chExt cx="1714500" cy="1080000"/>
            </a:xfrm>
          </p:grpSpPr>
          <p:cxnSp>
            <p:nvCxnSpPr>
              <p:cNvPr id="18" name="直接连接符 17"/>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flipV="1">
              <a:off x="9101841" y="2132256"/>
              <a:ext cx="1999518" cy="1259539"/>
              <a:chOff x="1042871" y="2453364"/>
              <a:chExt cx="1714500" cy="1080000"/>
            </a:xfrm>
          </p:grpSpPr>
          <p:cxnSp>
            <p:nvCxnSpPr>
              <p:cNvPr id="16" name="直接连接符 15"/>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sp>
        <p:nvSpPr>
          <p:cNvPr id="20" name="矩形: 圆角 19"/>
          <p:cNvSpPr/>
          <p:nvPr/>
        </p:nvSpPr>
        <p:spPr>
          <a:xfrm>
            <a:off x="2757371" y="4874782"/>
            <a:ext cx="2808000" cy="400110"/>
          </a:xfrm>
          <a:prstGeom prst="roundRect">
            <a:avLst>
              <a:gd name="adj" fmla="val 14291"/>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F4037"/>
              </a:solidFill>
              <a:effectLst/>
              <a:uLnTx/>
              <a:uFillTx/>
              <a:latin typeface="等线" panose="02010600030101010101" charset="-122"/>
              <a:ea typeface="等线" panose="02010600030101010101" charset="-122"/>
              <a:cs typeface="+mn-cs"/>
            </a:endParaRPr>
          </a:p>
        </p:txBody>
      </p:sp>
      <p:sp>
        <p:nvSpPr>
          <p:cNvPr id="21" name="矩形: 圆角 20"/>
          <p:cNvSpPr/>
          <p:nvPr/>
        </p:nvSpPr>
        <p:spPr>
          <a:xfrm>
            <a:off x="6626630" y="4874782"/>
            <a:ext cx="2808000" cy="400110"/>
          </a:xfrm>
          <a:prstGeom prst="roundRect">
            <a:avLst>
              <a:gd name="adj" fmla="val 14292"/>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F4037"/>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3107874" y="4889070"/>
            <a:ext cx="2106994" cy="368300"/>
          </a:xfrm>
          <a:prstGeom prst="rect">
            <a:avLst/>
          </a:prstGeom>
          <a:noFill/>
        </p:spPr>
        <p:txBody>
          <a:bodyPr wrap="square" l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rPr>
              <a:t>制作人：夏文勇</a:t>
            </a:r>
            <a:endPar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6881883" y="4889070"/>
            <a:ext cx="2297494" cy="368300"/>
          </a:xfrm>
          <a:prstGeom prst="rect">
            <a:avLst/>
          </a:prstGeom>
          <a:noFill/>
        </p:spPr>
        <p:txBody>
          <a:bodyPr wrap="square" l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a:ln>
                  <a:noFill/>
                </a:ln>
                <a:solidFill>
                  <a:schemeClr val="bg1"/>
                </a:solidFill>
                <a:uLnTx/>
                <a:uFillTx/>
                <a:latin typeface="微软雅黑 Light" panose="020B0502040204020203" pitchFamily="34" charset="-122"/>
                <a:ea typeface="微软雅黑 Light" panose="020B0502040204020203" pitchFamily="34" charset="-122"/>
              </a:rPr>
              <a:t>指导</a:t>
            </a:r>
            <a:r>
              <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rPr>
              <a:t>老师：王俊丽</a:t>
            </a:r>
            <a:endParaRPr kumimoji="0" lang="zh-CN" altLang="en-US" b="0" i="0" u="none" strike="noStrike" kern="1200" cap="none" spc="0" normalizeH="0" baseline="0" noProof="0" dirty="0">
              <a:ln>
                <a:noFill/>
              </a:ln>
              <a:solidFill>
                <a:schemeClr val="bg1"/>
              </a:solidFill>
              <a:uLnTx/>
              <a:uFillTx/>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226060" y="319405"/>
            <a:ext cx="2651760" cy="861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86766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核心算法及基本原理</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923290" y="1739265"/>
            <a:ext cx="2773680" cy="4331970"/>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任意多边形 14"/>
          <p:cNvSpPr/>
          <p:nvPr/>
        </p:nvSpPr>
        <p:spPr>
          <a:xfrm>
            <a:off x="923290" y="1082675"/>
            <a:ext cx="2776855"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文本框 22"/>
          <p:cNvSpPr txBox="1"/>
          <p:nvPr/>
        </p:nvSpPr>
        <p:spPr>
          <a:xfrm flipH="1">
            <a:off x="1016635" y="1959610"/>
            <a:ext cx="2586355" cy="299974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Zobrist 哈希通过一种特殊的置换表,也就是对棋盘上每一位置的各个可能状态赋予一个编码索引值,来实现在极低冲突率的前提下在一个整型数据上对棋盘进行编码。</a:t>
            </a:r>
            <a:endParaRPr kumimoji="0" lang="zh-CN" altLang="en-US"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7" name="文本框 20"/>
          <p:cNvSpPr txBox="1"/>
          <p:nvPr/>
        </p:nvSpPr>
        <p:spPr>
          <a:xfrm flipH="1">
            <a:off x="1226820" y="1184910"/>
            <a:ext cx="2171065"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Zobrist 哈希</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9" name="矩形 8"/>
          <p:cNvSpPr/>
          <p:nvPr/>
        </p:nvSpPr>
        <p:spPr>
          <a:xfrm>
            <a:off x="4434840" y="1739265"/>
            <a:ext cx="3413125" cy="4331970"/>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任意多边形 5"/>
          <p:cNvSpPr/>
          <p:nvPr/>
        </p:nvSpPr>
        <p:spPr>
          <a:xfrm>
            <a:off x="4442460" y="1082675"/>
            <a:ext cx="3406775"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4598035" y="1917065"/>
            <a:ext cx="3085465" cy="415417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搜索树可以用图来表示，而置换结点可以引向以前搜索过的子树上。置换表可以用来检测这种情况，从而避免重复劳动。</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这个散列数组是以“Zobrist键值”为指标的。由于很多局面都有可能跟散列表中同一项作用，因此散列项需要包含一个校验值，它可以用来确认该项就是你要找的。通常校验值是一个64位的数，也就是上面那个例子的第一个域。</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2" name="文本框 20"/>
          <p:cNvSpPr txBox="1"/>
          <p:nvPr/>
        </p:nvSpPr>
        <p:spPr>
          <a:xfrm flipH="1">
            <a:off x="4953000" y="1184910"/>
            <a:ext cx="2451735" cy="46037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置换表</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4" name="矩形 13"/>
          <p:cNvSpPr/>
          <p:nvPr/>
        </p:nvSpPr>
        <p:spPr>
          <a:xfrm>
            <a:off x="8444865" y="1739265"/>
            <a:ext cx="2910205" cy="4331970"/>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任意多边形 13"/>
          <p:cNvSpPr/>
          <p:nvPr/>
        </p:nvSpPr>
        <p:spPr>
          <a:xfrm>
            <a:off x="8444865" y="1082675"/>
            <a:ext cx="2913380" cy="935990"/>
          </a:xfrm>
          <a:custGeom>
            <a:avLst/>
            <a:gdLst>
              <a:gd name="connsiteX0" fmla="*/ 0 w 6091"/>
              <a:gd name="connsiteY0" fmla="*/ 0 h 2844"/>
              <a:gd name="connsiteX1" fmla="*/ 6091 w 6091"/>
              <a:gd name="connsiteY1" fmla="*/ 0 h 2844"/>
              <a:gd name="connsiteX2" fmla="*/ 6091 w 6091"/>
              <a:gd name="connsiteY2" fmla="*/ 1976 h 2844"/>
              <a:gd name="connsiteX3" fmla="*/ 3672 w 6091"/>
              <a:gd name="connsiteY3" fmla="*/ 1980 h 2844"/>
              <a:gd name="connsiteX4" fmla="*/ 3040 w 6091"/>
              <a:gd name="connsiteY4" fmla="*/ 2844 h 2844"/>
              <a:gd name="connsiteX5" fmla="*/ 2424 w 6091"/>
              <a:gd name="connsiteY5" fmla="*/ 1980 h 2844"/>
              <a:gd name="connsiteX6" fmla="*/ 0 w 6091"/>
              <a:gd name="connsiteY6" fmla="*/ 1976 h 2844"/>
              <a:gd name="connsiteX7" fmla="*/ 0 w 6091"/>
              <a:gd name="connsiteY7" fmla="*/ 0 h 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1" h="2844">
                <a:moveTo>
                  <a:pt x="0" y="0"/>
                </a:moveTo>
                <a:lnTo>
                  <a:pt x="6091" y="0"/>
                </a:lnTo>
                <a:lnTo>
                  <a:pt x="6091" y="1976"/>
                </a:lnTo>
                <a:lnTo>
                  <a:pt x="3672" y="1980"/>
                </a:lnTo>
                <a:lnTo>
                  <a:pt x="3040" y="2844"/>
                </a:lnTo>
                <a:lnTo>
                  <a:pt x="2424" y="1980"/>
                </a:lnTo>
                <a:lnTo>
                  <a:pt x="0" y="1976"/>
                </a:lnTo>
                <a:lnTo>
                  <a:pt x="0" y="0"/>
                </a:lnTo>
                <a:close/>
              </a:path>
            </a:pathLst>
          </a:cu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22"/>
          <p:cNvSpPr txBox="1"/>
          <p:nvPr/>
        </p:nvSpPr>
        <p:spPr>
          <a:xfrm flipH="1">
            <a:off x="8581390" y="1917065"/>
            <a:ext cx="2691130" cy="415417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首先，利用Minimax算法通过构建博弈树的方式，旨在找出失败的最大可能性中损失最小的算法。</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同时，边生成博弈树边计算评估各节点的倒推值，并且根据评估出的倒推值范围，及时停止扩展那些已无必要再扩展的子节点，即相当于减去了博弈树上的一些分支，提高了搜索效率</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0"/>
          <p:cNvSpPr txBox="1"/>
          <p:nvPr/>
        </p:nvSpPr>
        <p:spPr>
          <a:xfrm flipH="1">
            <a:off x="8582660" y="1184910"/>
            <a:ext cx="2806700" cy="36830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α-β剪枝算法</a:t>
            </a:r>
            <a:endParaRPr kumimoji="0" lang="en-US" altLang="zh-CN"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392557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其他创新内容或优化算法</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8" name="圆角矩形 2"/>
          <p:cNvSpPr/>
          <p:nvPr/>
        </p:nvSpPr>
        <p:spPr>
          <a:xfrm>
            <a:off x="739775"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a:off x="4690745" y="1418465"/>
            <a:ext cx="2810510" cy="753745"/>
          </a:xfrm>
          <a:prstGeom prst="round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16"/>
          <p:cNvSpPr/>
          <p:nvPr/>
        </p:nvSpPr>
        <p:spPr>
          <a:xfrm>
            <a:off x="8526780"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645795" y="2275207"/>
            <a:ext cx="3100705" cy="34150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记录状态需要使用9位的整数，无法直接使用数组来存储每个状态的详细信息（评估函数值、父亲节点等），因此在这里使用哈希的方法，将9位整数转化为能够存储的值，再存储其具体的信息。</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552315" y="2306322"/>
            <a:ext cx="3100705" cy="267652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首先将C++代码编译成动态库dll拷贝到c#项目输入目录，一般在bin/debug下面，最后在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代码中做函数声明，就可以实现在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程序调用</a:t>
            </a:r>
            <a:r>
              <a:rPr kumimoji="0" lang="en-US" alt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c++</a:t>
            </a: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函数，</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8458835" y="2306322"/>
            <a:ext cx="3100705" cy="230695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将一个状态表示成一维的形式，求出除0之外所有数字的逆序数之和，若两个状态的逆序奇偶性相同，则可相互到达，否则不可相互到达。</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0" name="直接连接符 19"/>
          <p:cNvCxnSpPr/>
          <p:nvPr/>
        </p:nvCxnSpPr>
        <p:spPr>
          <a:xfrm>
            <a:off x="151892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4240" y="127952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2" name="文本框 20"/>
          <p:cNvSpPr txBox="1"/>
          <p:nvPr/>
        </p:nvSpPr>
        <p:spPr>
          <a:xfrm flipH="1">
            <a:off x="1613535" y="15557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哈希的使用</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3" name="直接连接符 22"/>
          <p:cNvCxnSpPr/>
          <p:nvPr/>
        </p:nvCxnSpPr>
        <p:spPr>
          <a:xfrm>
            <a:off x="545719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893310"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5551805" y="1555750"/>
            <a:ext cx="19469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c#与c++的交互</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9300845"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736965"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9395460" y="15557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判断是否有解</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模块设计</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任意多边形 18"/>
          <p:cNvSpPr/>
          <p:nvPr/>
        </p:nvSpPr>
        <p:spPr>
          <a:xfrm flipH="1" flipV="1">
            <a:off x="2379394" y="1855699"/>
            <a:ext cx="560514" cy="2315714"/>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任意多边形 8"/>
          <p:cNvSpPr/>
          <p:nvPr/>
        </p:nvSpPr>
        <p:spPr>
          <a:xfrm flipV="1">
            <a:off x="9297448" y="1855699"/>
            <a:ext cx="560514" cy="2370314"/>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任意多边形 11"/>
          <p:cNvSpPr/>
          <p:nvPr/>
        </p:nvSpPr>
        <p:spPr>
          <a:xfrm flipV="1">
            <a:off x="7203333" y="980217"/>
            <a:ext cx="560515" cy="3420275"/>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flipV="1">
            <a:off x="6098089" y="2478631"/>
            <a:ext cx="0" cy="787158"/>
          </a:xfrm>
          <a:prstGeom prst="line">
            <a:avLst/>
          </a:prstGeom>
          <a:ln>
            <a:solidFill>
              <a:srgbClr val="849FBA"/>
            </a:solidFill>
            <a:tailEnd type="oval" w="lg" len="lg"/>
          </a:ln>
        </p:spPr>
        <p:style>
          <a:lnRef idx="1">
            <a:schemeClr val="accent1"/>
          </a:lnRef>
          <a:fillRef idx="0">
            <a:schemeClr val="accent1"/>
          </a:fillRef>
          <a:effectRef idx="0">
            <a:schemeClr val="accent1"/>
          </a:effectRef>
          <a:fontRef idx="minor">
            <a:schemeClr val="tx1"/>
          </a:fontRef>
        </p:style>
      </p:cxnSp>
      <p:sp>
        <p:nvSpPr>
          <p:cNvPr id="8" name="任意多边形 38"/>
          <p:cNvSpPr/>
          <p:nvPr/>
        </p:nvSpPr>
        <p:spPr>
          <a:xfrm flipH="1" flipV="1">
            <a:off x="4423526" y="979620"/>
            <a:ext cx="560515" cy="3420275"/>
          </a:xfrm>
          <a:custGeom>
            <a:avLst/>
            <a:gdLst>
              <a:gd name="connsiteX0" fmla="*/ 0 w 753"/>
              <a:gd name="connsiteY0" fmla="*/ 0 h 3220"/>
              <a:gd name="connsiteX1" fmla="*/ 0 w 753"/>
              <a:gd name="connsiteY1" fmla="*/ 2175 h 3220"/>
              <a:gd name="connsiteX2" fmla="*/ 753 w 753"/>
              <a:gd name="connsiteY2" fmla="*/ 3220 h 3220"/>
            </a:gdLst>
            <a:ahLst/>
            <a:cxnLst>
              <a:cxn ang="0">
                <a:pos x="connsiteX0" y="connsiteY0"/>
              </a:cxn>
              <a:cxn ang="0">
                <a:pos x="connsiteX1" y="connsiteY1"/>
              </a:cxn>
              <a:cxn ang="0">
                <a:pos x="connsiteX2" y="connsiteY2"/>
              </a:cxn>
            </a:cxnLst>
            <a:rect l="l" t="t" r="r" b="b"/>
            <a:pathLst>
              <a:path w="753" h="3220">
                <a:moveTo>
                  <a:pt x="0" y="0"/>
                </a:moveTo>
                <a:lnTo>
                  <a:pt x="0" y="2175"/>
                </a:lnTo>
                <a:lnTo>
                  <a:pt x="753" y="3220"/>
                </a:lnTo>
              </a:path>
            </a:pathLst>
          </a:custGeom>
          <a:noFill/>
          <a:ln>
            <a:solidFill>
              <a:srgbClr val="849FBA"/>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1"/>
          <p:cNvSpPr/>
          <p:nvPr/>
        </p:nvSpPr>
        <p:spPr>
          <a:xfrm rot="2700000">
            <a:off x="5362852" y="3514647"/>
            <a:ext cx="1482411" cy="1482411"/>
          </a:xfrm>
          <a:prstGeom prst="roundRect">
            <a:avLst>
              <a:gd name="adj" fmla="val 10466"/>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2"/>
          <p:cNvSpPr/>
          <p:nvPr/>
        </p:nvSpPr>
        <p:spPr>
          <a:xfrm rot="2700000">
            <a:off x="4258205" y="4628843"/>
            <a:ext cx="1482411" cy="1482411"/>
          </a:xfrm>
          <a:prstGeom prst="roundRect">
            <a:avLst>
              <a:gd name="adj" fmla="val 10466"/>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圆角矩形 3"/>
          <p:cNvSpPr/>
          <p:nvPr/>
        </p:nvSpPr>
        <p:spPr>
          <a:xfrm rot="2700000">
            <a:off x="3153558" y="3514647"/>
            <a:ext cx="1482411" cy="1482411"/>
          </a:xfrm>
          <a:prstGeom prst="roundRect">
            <a:avLst>
              <a:gd name="adj" fmla="val 10466"/>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圆角矩形 4"/>
          <p:cNvSpPr/>
          <p:nvPr/>
        </p:nvSpPr>
        <p:spPr>
          <a:xfrm rot="2700000">
            <a:off x="6467499" y="4628843"/>
            <a:ext cx="1482411" cy="1482411"/>
          </a:xfrm>
          <a:prstGeom prst="roundRect">
            <a:avLst>
              <a:gd name="adj" fmla="val 10466"/>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圆角矩形 5"/>
          <p:cNvSpPr/>
          <p:nvPr/>
        </p:nvSpPr>
        <p:spPr>
          <a:xfrm rot="2700000">
            <a:off x="7572146" y="3514647"/>
            <a:ext cx="1482411" cy="1482411"/>
          </a:xfrm>
          <a:prstGeom prst="roundRect">
            <a:avLst>
              <a:gd name="adj" fmla="val 10466"/>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文本框 13"/>
          <p:cNvSpPr txBox="1"/>
          <p:nvPr/>
        </p:nvSpPr>
        <p:spPr>
          <a:xfrm flipH="1">
            <a:off x="3169074" y="4256450"/>
            <a:ext cx="1431685" cy="8299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rPr>
              <a:t>棋盘与棋子绘制</a:t>
            </a:r>
            <a:endParaRPr kumimoji="0" lang="zh-CN" altLang="en-US"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5" name="Freeform 39"/>
          <p:cNvSpPr>
            <a:spLocks noEditPoints="1"/>
          </p:cNvSpPr>
          <p:nvPr/>
        </p:nvSpPr>
        <p:spPr>
          <a:xfrm>
            <a:off x="3639340" y="3638778"/>
            <a:ext cx="510847" cy="587235"/>
          </a:xfrm>
          <a:custGeom>
            <a:avLst/>
            <a:gdLst/>
            <a:ahLst/>
            <a:cxnLst>
              <a:cxn ang="0">
                <a:pos x="64818" y="223653"/>
              </a:cxn>
              <a:cxn ang="0">
                <a:pos x="64818" y="239860"/>
              </a:cxn>
              <a:cxn ang="0">
                <a:pos x="268995" y="230136"/>
              </a:cxn>
              <a:cxn ang="0">
                <a:pos x="301404" y="181516"/>
              </a:cxn>
              <a:cxn ang="0">
                <a:pos x="55095" y="191240"/>
              </a:cxn>
              <a:cxn ang="0">
                <a:pos x="301404" y="200964"/>
              </a:cxn>
              <a:cxn ang="0">
                <a:pos x="301404" y="181516"/>
              </a:cxn>
              <a:cxn ang="0">
                <a:pos x="64818" y="142620"/>
              </a:cxn>
              <a:cxn ang="0">
                <a:pos x="64818" y="158826"/>
              </a:cxn>
              <a:cxn ang="0">
                <a:pos x="311127" y="152344"/>
              </a:cxn>
              <a:cxn ang="0">
                <a:pos x="35650" y="103723"/>
              </a:cxn>
              <a:cxn ang="0">
                <a:pos x="330572" y="103723"/>
              </a:cxn>
              <a:cxn ang="0">
                <a:pos x="337054" y="106965"/>
              </a:cxn>
              <a:cxn ang="0">
                <a:pos x="337054" y="281998"/>
              </a:cxn>
              <a:cxn ang="0">
                <a:pos x="330572" y="281998"/>
              </a:cxn>
              <a:cxn ang="0">
                <a:pos x="204177" y="281998"/>
              </a:cxn>
              <a:cxn ang="0">
                <a:pos x="129636" y="304687"/>
              </a:cxn>
              <a:cxn ang="0">
                <a:pos x="116673" y="281998"/>
              </a:cxn>
              <a:cxn ang="0">
                <a:pos x="35650" y="281998"/>
              </a:cxn>
              <a:cxn ang="0">
                <a:pos x="29168" y="278756"/>
              </a:cxn>
              <a:cxn ang="0">
                <a:pos x="29168" y="106965"/>
              </a:cxn>
              <a:cxn ang="0">
                <a:pos x="35650" y="103723"/>
              </a:cxn>
              <a:cxn ang="0">
                <a:pos x="401872" y="29172"/>
              </a:cxn>
              <a:cxn ang="0">
                <a:pos x="405113" y="29172"/>
              </a:cxn>
              <a:cxn ang="0">
                <a:pos x="408354" y="204205"/>
              </a:cxn>
              <a:cxn ang="0">
                <a:pos x="401872" y="207447"/>
              </a:cxn>
              <a:cxn ang="0">
                <a:pos x="366222" y="207447"/>
              </a:cxn>
              <a:cxn ang="0">
                <a:pos x="330572" y="74551"/>
              </a:cxn>
              <a:cxn ang="0">
                <a:pos x="97227" y="32414"/>
              </a:cxn>
              <a:cxn ang="0">
                <a:pos x="103709" y="29172"/>
              </a:cxn>
              <a:cxn ang="0">
                <a:pos x="401872" y="0"/>
              </a:cxn>
              <a:cxn ang="0">
                <a:pos x="68059" y="32414"/>
              </a:cxn>
              <a:cxn ang="0">
                <a:pos x="35650" y="74551"/>
              </a:cxn>
              <a:cxn ang="0">
                <a:pos x="0" y="278756"/>
              </a:cxn>
              <a:cxn ang="0">
                <a:pos x="87504" y="311170"/>
              </a:cxn>
              <a:cxn ang="0">
                <a:pos x="58336" y="369514"/>
              </a:cxn>
              <a:cxn ang="0">
                <a:pos x="74541" y="372756"/>
              </a:cxn>
              <a:cxn ang="0">
                <a:pos x="330572" y="311170"/>
              </a:cxn>
              <a:cxn ang="0">
                <a:pos x="366222" y="236619"/>
              </a:cxn>
              <a:cxn ang="0">
                <a:pos x="437522" y="204205"/>
              </a:cxn>
              <a:cxn ang="0">
                <a:pos x="401872" y="0"/>
              </a:cxn>
            </a:cxnLst>
            <a:rect l="0" t="0" r="0" b="0"/>
            <a:pathLst>
              <a:path w="135" h="116">
                <a:moveTo>
                  <a:pt x="80" y="69"/>
                </a:moveTo>
                <a:cubicBezTo>
                  <a:pt x="20" y="69"/>
                  <a:pt x="20" y="69"/>
                  <a:pt x="20" y="69"/>
                </a:cubicBezTo>
                <a:cubicBezTo>
                  <a:pt x="19" y="69"/>
                  <a:pt x="17" y="70"/>
                  <a:pt x="17" y="71"/>
                </a:cubicBezTo>
                <a:cubicBezTo>
                  <a:pt x="17" y="73"/>
                  <a:pt x="19" y="74"/>
                  <a:pt x="20" y="74"/>
                </a:cubicBezTo>
                <a:cubicBezTo>
                  <a:pt x="80" y="74"/>
                  <a:pt x="80" y="74"/>
                  <a:pt x="80" y="74"/>
                </a:cubicBezTo>
                <a:cubicBezTo>
                  <a:pt x="82" y="74"/>
                  <a:pt x="83" y="73"/>
                  <a:pt x="83" y="71"/>
                </a:cubicBezTo>
                <a:cubicBezTo>
                  <a:pt x="83" y="70"/>
                  <a:pt x="82" y="69"/>
                  <a:pt x="80" y="69"/>
                </a:cubicBezTo>
                <a:moveTo>
                  <a:pt x="93" y="56"/>
                </a:moveTo>
                <a:cubicBezTo>
                  <a:pt x="20" y="56"/>
                  <a:pt x="20" y="56"/>
                  <a:pt x="20" y="56"/>
                </a:cubicBezTo>
                <a:cubicBezTo>
                  <a:pt x="19" y="56"/>
                  <a:pt x="17" y="58"/>
                  <a:pt x="17" y="59"/>
                </a:cubicBezTo>
                <a:cubicBezTo>
                  <a:pt x="17" y="61"/>
                  <a:pt x="19" y="62"/>
                  <a:pt x="20" y="62"/>
                </a:cubicBezTo>
                <a:cubicBezTo>
                  <a:pt x="93" y="62"/>
                  <a:pt x="93" y="62"/>
                  <a:pt x="93" y="62"/>
                </a:cubicBezTo>
                <a:cubicBezTo>
                  <a:pt x="95" y="62"/>
                  <a:pt x="96" y="61"/>
                  <a:pt x="96" y="59"/>
                </a:cubicBezTo>
                <a:cubicBezTo>
                  <a:pt x="96" y="58"/>
                  <a:pt x="95" y="56"/>
                  <a:pt x="93" y="56"/>
                </a:cubicBezTo>
                <a:moveTo>
                  <a:pt x="93" y="44"/>
                </a:moveTo>
                <a:cubicBezTo>
                  <a:pt x="20" y="44"/>
                  <a:pt x="20" y="44"/>
                  <a:pt x="20" y="44"/>
                </a:cubicBezTo>
                <a:cubicBezTo>
                  <a:pt x="19" y="44"/>
                  <a:pt x="17" y="45"/>
                  <a:pt x="17" y="47"/>
                </a:cubicBezTo>
                <a:cubicBezTo>
                  <a:pt x="17" y="48"/>
                  <a:pt x="19" y="49"/>
                  <a:pt x="20" y="49"/>
                </a:cubicBezTo>
                <a:cubicBezTo>
                  <a:pt x="93" y="49"/>
                  <a:pt x="93" y="49"/>
                  <a:pt x="93" y="49"/>
                </a:cubicBezTo>
                <a:cubicBezTo>
                  <a:pt x="95" y="49"/>
                  <a:pt x="96" y="48"/>
                  <a:pt x="96" y="47"/>
                </a:cubicBezTo>
                <a:cubicBezTo>
                  <a:pt x="96" y="45"/>
                  <a:pt x="95" y="44"/>
                  <a:pt x="93" y="44"/>
                </a:cubicBezTo>
                <a:moveTo>
                  <a:pt x="11" y="32"/>
                </a:moveTo>
                <a:cubicBezTo>
                  <a:pt x="102" y="32"/>
                  <a:pt x="102" y="32"/>
                  <a:pt x="102" y="32"/>
                </a:cubicBezTo>
                <a:cubicBezTo>
                  <a:pt x="102" y="32"/>
                  <a:pt x="102" y="32"/>
                  <a:pt x="102" y="32"/>
                </a:cubicBezTo>
                <a:cubicBezTo>
                  <a:pt x="103" y="32"/>
                  <a:pt x="104" y="33"/>
                  <a:pt x="104" y="33"/>
                </a:cubicBezTo>
                <a:cubicBezTo>
                  <a:pt x="104" y="33"/>
                  <a:pt x="104" y="33"/>
                  <a:pt x="104" y="33"/>
                </a:cubicBezTo>
                <a:cubicBezTo>
                  <a:pt x="104" y="86"/>
                  <a:pt x="104" y="86"/>
                  <a:pt x="104" y="86"/>
                </a:cubicBezTo>
                <a:cubicBezTo>
                  <a:pt x="104" y="87"/>
                  <a:pt x="104" y="87"/>
                  <a:pt x="104" y="87"/>
                </a:cubicBezTo>
                <a:cubicBezTo>
                  <a:pt x="104" y="87"/>
                  <a:pt x="103" y="87"/>
                  <a:pt x="102" y="87"/>
                </a:cubicBezTo>
                <a:cubicBezTo>
                  <a:pt x="102" y="87"/>
                  <a:pt x="102" y="87"/>
                  <a:pt x="102" y="87"/>
                </a:cubicBezTo>
                <a:cubicBezTo>
                  <a:pt x="65" y="87"/>
                  <a:pt x="65" y="87"/>
                  <a:pt x="65" y="87"/>
                </a:cubicBezTo>
                <a:cubicBezTo>
                  <a:pt x="64" y="87"/>
                  <a:pt x="63" y="87"/>
                  <a:pt x="63" y="87"/>
                </a:cubicBezTo>
                <a:cubicBezTo>
                  <a:pt x="35" y="100"/>
                  <a:pt x="35" y="100"/>
                  <a:pt x="35" y="100"/>
                </a:cubicBezTo>
                <a:cubicBezTo>
                  <a:pt x="40" y="94"/>
                  <a:pt x="40" y="94"/>
                  <a:pt x="40" y="94"/>
                </a:cubicBezTo>
                <a:cubicBezTo>
                  <a:pt x="41" y="93"/>
                  <a:pt x="41" y="91"/>
                  <a:pt x="40" y="89"/>
                </a:cubicBezTo>
                <a:cubicBezTo>
                  <a:pt x="39" y="88"/>
                  <a:pt x="38" y="87"/>
                  <a:pt x="36" y="87"/>
                </a:cubicBezTo>
                <a:cubicBezTo>
                  <a:pt x="11" y="87"/>
                  <a:pt x="11" y="87"/>
                  <a:pt x="11" y="87"/>
                </a:cubicBezTo>
                <a:cubicBezTo>
                  <a:pt x="11" y="87"/>
                  <a:pt x="11" y="87"/>
                  <a:pt x="11" y="87"/>
                </a:cubicBezTo>
                <a:cubicBezTo>
                  <a:pt x="10" y="87"/>
                  <a:pt x="10" y="87"/>
                  <a:pt x="9" y="87"/>
                </a:cubicBezTo>
                <a:cubicBezTo>
                  <a:pt x="9" y="86"/>
                  <a:pt x="9" y="86"/>
                  <a:pt x="9" y="86"/>
                </a:cubicBezTo>
                <a:cubicBezTo>
                  <a:pt x="9" y="33"/>
                  <a:pt x="9" y="33"/>
                  <a:pt x="9" y="33"/>
                </a:cubicBezTo>
                <a:cubicBezTo>
                  <a:pt x="9" y="33"/>
                  <a:pt x="9" y="33"/>
                  <a:pt x="9" y="33"/>
                </a:cubicBezTo>
                <a:cubicBezTo>
                  <a:pt x="10" y="33"/>
                  <a:pt x="10" y="32"/>
                  <a:pt x="11" y="32"/>
                </a:cubicBezTo>
                <a:cubicBezTo>
                  <a:pt x="11" y="32"/>
                  <a:pt x="11" y="32"/>
                  <a:pt x="11" y="32"/>
                </a:cubicBezTo>
                <a:moveTo>
                  <a:pt x="32" y="9"/>
                </a:moveTo>
                <a:cubicBezTo>
                  <a:pt x="124" y="9"/>
                  <a:pt x="124" y="9"/>
                  <a:pt x="124" y="9"/>
                </a:cubicBezTo>
                <a:cubicBezTo>
                  <a:pt x="124" y="9"/>
                  <a:pt x="124" y="9"/>
                  <a:pt x="124" y="9"/>
                </a:cubicBezTo>
                <a:cubicBezTo>
                  <a:pt x="124" y="9"/>
                  <a:pt x="125" y="9"/>
                  <a:pt x="125" y="9"/>
                </a:cubicBezTo>
                <a:cubicBezTo>
                  <a:pt x="126" y="10"/>
                  <a:pt x="126" y="10"/>
                  <a:pt x="126" y="10"/>
                </a:cubicBezTo>
                <a:cubicBezTo>
                  <a:pt x="126" y="63"/>
                  <a:pt x="126" y="63"/>
                  <a:pt x="126" y="63"/>
                </a:cubicBezTo>
                <a:cubicBezTo>
                  <a:pt x="125" y="63"/>
                  <a:pt x="125" y="63"/>
                  <a:pt x="125" y="63"/>
                </a:cubicBezTo>
                <a:cubicBezTo>
                  <a:pt x="125" y="63"/>
                  <a:pt x="124" y="64"/>
                  <a:pt x="124" y="64"/>
                </a:cubicBezTo>
                <a:cubicBezTo>
                  <a:pt x="124" y="64"/>
                  <a:pt x="124" y="64"/>
                  <a:pt x="124" y="64"/>
                </a:cubicBezTo>
                <a:cubicBezTo>
                  <a:pt x="113" y="64"/>
                  <a:pt x="113" y="64"/>
                  <a:pt x="113" y="64"/>
                </a:cubicBezTo>
                <a:cubicBezTo>
                  <a:pt x="113" y="33"/>
                  <a:pt x="113" y="33"/>
                  <a:pt x="113" y="33"/>
                </a:cubicBezTo>
                <a:cubicBezTo>
                  <a:pt x="113" y="27"/>
                  <a:pt x="108" y="23"/>
                  <a:pt x="102" y="23"/>
                </a:cubicBezTo>
                <a:cubicBezTo>
                  <a:pt x="30" y="23"/>
                  <a:pt x="30" y="23"/>
                  <a:pt x="30" y="23"/>
                </a:cubicBezTo>
                <a:cubicBezTo>
                  <a:pt x="30" y="10"/>
                  <a:pt x="30" y="10"/>
                  <a:pt x="30" y="10"/>
                </a:cubicBezTo>
                <a:cubicBezTo>
                  <a:pt x="31" y="9"/>
                  <a:pt x="31" y="9"/>
                  <a:pt x="31" y="9"/>
                </a:cubicBezTo>
                <a:cubicBezTo>
                  <a:pt x="31" y="9"/>
                  <a:pt x="31" y="9"/>
                  <a:pt x="32" y="9"/>
                </a:cubicBezTo>
                <a:cubicBezTo>
                  <a:pt x="32" y="9"/>
                  <a:pt x="32" y="9"/>
                  <a:pt x="32" y="9"/>
                </a:cubicBezTo>
                <a:moveTo>
                  <a:pt x="124" y="0"/>
                </a:moveTo>
                <a:cubicBezTo>
                  <a:pt x="32" y="0"/>
                  <a:pt x="32" y="0"/>
                  <a:pt x="32" y="0"/>
                </a:cubicBezTo>
                <a:cubicBezTo>
                  <a:pt x="27" y="0"/>
                  <a:pt x="21" y="4"/>
                  <a:pt x="21" y="10"/>
                </a:cubicBezTo>
                <a:cubicBezTo>
                  <a:pt x="21" y="23"/>
                  <a:pt x="21" y="23"/>
                  <a:pt x="21" y="23"/>
                </a:cubicBezTo>
                <a:cubicBezTo>
                  <a:pt x="11" y="23"/>
                  <a:pt x="11" y="23"/>
                  <a:pt x="11" y="23"/>
                </a:cubicBezTo>
                <a:cubicBezTo>
                  <a:pt x="5" y="23"/>
                  <a:pt x="0" y="27"/>
                  <a:pt x="0" y="33"/>
                </a:cubicBezTo>
                <a:cubicBezTo>
                  <a:pt x="0" y="86"/>
                  <a:pt x="0" y="86"/>
                  <a:pt x="0" y="86"/>
                </a:cubicBezTo>
                <a:cubicBezTo>
                  <a:pt x="0" y="92"/>
                  <a:pt x="5" y="96"/>
                  <a:pt x="11" y="96"/>
                </a:cubicBezTo>
                <a:cubicBezTo>
                  <a:pt x="27" y="96"/>
                  <a:pt x="27" y="96"/>
                  <a:pt x="27" y="96"/>
                </a:cubicBezTo>
                <a:cubicBezTo>
                  <a:pt x="18" y="109"/>
                  <a:pt x="18" y="109"/>
                  <a:pt x="18" y="109"/>
                </a:cubicBezTo>
                <a:cubicBezTo>
                  <a:pt x="17" y="110"/>
                  <a:pt x="17" y="113"/>
                  <a:pt x="18" y="114"/>
                </a:cubicBezTo>
                <a:cubicBezTo>
                  <a:pt x="19" y="115"/>
                  <a:pt x="20" y="116"/>
                  <a:pt x="22" y="116"/>
                </a:cubicBezTo>
                <a:cubicBezTo>
                  <a:pt x="22" y="116"/>
                  <a:pt x="23" y="116"/>
                  <a:pt x="23" y="115"/>
                </a:cubicBezTo>
                <a:cubicBezTo>
                  <a:pt x="66" y="96"/>
                  <a:pt x="66" y="96"/>
                  <a:pt x="66" y="96"/>
                </a:cubicBezTo>
                <a:cubicBezTo>
                  <a:pt x="102" y="96"/>
                  <a:pt x="102" y="96"/>
                  <a:pt x="102" y="96"/>
                </a:cubicBezTo>
                <a:cubicBezTo>
                  <a:pt x="108" y="96"/>
                  <a:pt x="113" y="92"/>
                  <a:pt x="113" y="86"/>
                </a:cubicBezTo>
                <a:cubicBezTo>
                  <a:pt x="113" y="73"/>
                  <a:pt x="113" y="73"/>
                  <a:pt x="113" y="73"/>
                </a:cubicBezTo>
                <a:cubicBezTo>
                  <a:pt x="124" y="73"/>
                  <a:pt x="124" y="73"/>
                  <a:pt x="124" y="73"/>
                </a:cubicBezTo>
                <a:cubicBezTo>
                  <a:pt x="129" y="73"/>
                  <a:pt x="134" y="69"/>
                  <a:pt x="135" y="63"/>
                </a:cubicBezTo>
                <a:cubicBezTo>
                  <a:pt x="135" y="10"/>
                  <a:pt x="135" y="10"/>
                  <a:pt x="135" y="10"/>
                </a:cubicBezTo>
                <a:cubicBezTo>
                  <a:pt x="134" y="4"/>
                  <a:pt x="129" y="0"/>
                  <a:pt x="124" y="0"/>
                </a:cubicBezTo>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文本框 15"/>
          <p:cNvSpPr txBox="1"/>
          <p:nvPr/>
        </p:nvSpPr>
        <p:spPr>
          <a:xfrm flipH="1">
            <a:off x="5378368" y="4226014"/>
            <a:ext cx="1431685" cy="46037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white"/>
                </a:solidFill>
                <a:latin typeface="Impact" panose="020B0806030902050204" charset="0"/>
                <a:ea typeface="微软雅黑 Light" panose="020B0502040204020203" pitchFamily="34" charset="-122"/>
                <a:sym typeface="Arial" panose="020B0604020202020204" pitchFamily="34" charset="0"/>
              </a:rPr>
              <a:t>胜利判断</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7" name="文本框 16"/>
          <p:cNvSpPr txBox="1"/>
          <p:nvPr/>
        </p:nvSpPr>
        <p:spPr>
          <a:xfrm flipH="1">
            <a:off x="7597807" y="4254063"/>
            <a:ext cx="1431685" cy="82994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prstClr val="white"/>
                </a:solidFill>
                <a:latin typeface="Impact" panose="020B0806030902050204" charset="0"/>
                <a:ea typeface="微软雅黑 Light" panose="020B0502040204020203" pitchFamily="34" charset="-122"/>
                <a:sym typeface="Arial" panose="020B0604020202020204" pitchFamily="34" charset="0"/>
              </a:rPr>
              <a:t>博弈树构建</a:t>
            </a:r>
            <a:endParaRPr kumimoji="0" lang="en-US" altLang="zh-CN" sz="2400" b="0" i="0" u="none" strike="noStrike" kern="1200" cap="none" spc="0" normalizeH="0" baseline="0" noProof="0">
              <a:ln>
                <a:noFill/>
              </a:ln>
              <a:solidFill>
                <a:prstClr val="white"/>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8" name="文本框 17"/>
          <p:cNvSpPr txBox="1"/>
          <p:nvPr/>
        </p:nvSpPr>
        <p:spPr>
          <a:xfrm flipH="1">
            <a:off x="4283866" y="5304402"/>
            <a:ext cx="1431685" cy="46037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kumimoji="0" lang="zh-CN" altLang="en-US" sz="2400" b="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rPr>
              <a:t>落子功能</a:t>
            </a:r>
            <a:endParaRPr kumimoji="0" lang="zh-CN" altLang="en-US" sz="2400" b="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19" name="文本框 18"/>
          <p:cNvSpPr txBox="1"/>
          <p:nvPr/>
        </p:nvSpPr>
        <p:spPr>
          <a:xfrm flipH="1">
            <a:off x="6503306" y="5332451"/>
            <a:ext cx="1431685" cy="460375"/>
          </a:xfrm>
          <a:prstGeom prst="rect">
            <a:avLst/>
          </a:prstGeom>
          <a:noFill/>
          <a:ln w="9525">
            <a:noFill/>
            <a:miter/>
          </a:ln>
          <a:effectLst>
            <a:outerShdw sx="999" sy="999" algn="ctr" rotWithShape="0">
              <a:srgbClr val="000000"/>
            </a:outerShdw>
          </a:effectLst>
        </p:spPr>
        <p:txBody>
          <a:bodyPr wrap="square" anchor="t">
            <a:spAutoFit/>
          </a:bodyPr>
          <a:lstStyle/>
          <a:p>
            <a:pPr lvl="0" algn="ctr">
              <a:defRPr/>
            </a:pPr>
            <a:r>
              <a:rPr lang="zh-CN" altLang="en-US" sz="2400">
                <a:solidFill>
                  <a:schemeClr val="bg1"/>
                </a:solidFill>
                <a:latin typeface="Impact" panose="020B0806030902050204" charset="0"/>
                <a:ea typeface="微软雅黑 Light" panose="020B0502040204020203" pitchFamily="34" charset="-122"/>
                <a:sym typeface="Arial" panose="020B0604020202020204" pitchFamily="34" charset="0"/>
              </a:rPr>
              <a:t>评估函数</a:t>
            </a:r>
            <a:endParaRPr kumimoji="0" lang="en-US" altLang="zh-CN" sz="2400" b="0" i="0" u="none" strike="noStrike" kern="1200" cap="none" spc="0" normalizeH="0" baseline="0" noProof="0">
              <a:ln>
                <a:noFill/>
              </a:ln>
              <a:solidFill>
                <a:schemeClr val="bg1"/>
              </a:solidFill>
              <a:effectLst/>
              <a:uLnTx/>
              <a:uFillTx/>
              <a:latin typeface="Impact" panose="020B0806030902050204" charset="0"/>
              <a:ea typeface="微软雅黑 Light" panose="020B0502040204020203" pitchFamily="34" charset="-122"/>
              <a:cs typeface="+mn-cs"/>
              <a:sym typeface="Arial" panose="020B0604020202020204" pitchFamily="34" charset="0"/>
            </a:endParaRPr>
          </a:p>
        </p:txBody>
      </p:sp>
      <p:sp>
        <p:nvSpPr>
          <p:cNvPr id="21" name="文本框 22"/>
          <p:cNvSpPr txBox="1"/>
          <p:nvPr/>
        </p:nvSpPr>
        <p:spPr>
          <a:xfrm flipH="1">
            <a:off x="940117" y="2451576"/>
            <a:ext cx="1774103" cy="206692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在建立的panel部件上，使用c#封装的DrawLine函数与FillEllipse函数，分别用于棋盘线的绘制以及棋子的绘制，同时还需要考虑最新一步棋的终点标记功能</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3" name="文本框 22"/>
          <p:cNvSpPr txBox="1"/>
          <p:nvPr/>
        </p:nvSpPr>
        <p:spPr>
          <a:xfrm flipH="1">
            <a:off x="9680324" y="2361224"/>
            <a:ext cx="1774103" cy="232537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基于评估函数给出的评估值，采用α-β剪枝算法，根据本实验中自主添加的优化方式确定搜索顺序与范围，逐层构建起一棵深度为3的博弈树，并由该博弈树确定AI的落子位置</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5" name="文本框 22"/>
          <p:cNvSpPr txBox="1"/>
          <p:nvPr/>
        </p:nvSpPr>
        <p:spPr>
          <a:xfrm flipH="1">
            <a:off x="7435722" y="902099"/>
            <a:ext cx="1774103" cy="232537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该模块根据当前棋局新增的棋子，向八个方向查找连续同色棋子或空点，然后根据四个方向判断有多少活四、活三等的状态，最后根据构建的评估函数来评估当前局势，给出评估值</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7" name="文本框 22"/>
          <p:cNvSpPr txBox="1"/>
          <p:nvPr/>
        </p:nvSpPr>
        <p:spPr>
          <a:xfrm flipH="1">
            <a:off x="5189304" y="518421"/>
            <a:ext cx="1774103" cy="2583815"/>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由最新的棋子开始搜索，向上、下、左、右、左上、左下、右上、右下八个方向各搜索四格，判断有多少连续同色棋子，如果任意一对相反方向连续同色棋子数大于等于5，说明当前落子玩家胜利，游戏结束</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9" name="文本框 22"/>
          <p:cNvSpPr txBox="1"/>
          <p:nvPr/>
        </p:nvSpPr>
        <p:spPr>
          <a:xfrm flipH="1">
            <a:off x="2997618" y="643870"/>
            <a:ext cx="1774103" cy="2842260"/>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首先需要使用系统函数捕获当前鼠标位置，同时捕获鼠标单击事件，在鼠标单击事件发生时，获取鼠标在窗口中的点击位置，如果是在控件panel中（棋盘），则继续判断当前位置是否已经有棋子，有则不响应，否则落子成功</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0" name="Freeform 47"/>
          <p:cNvSpPr>
            <a:spLocks noEditPoints="1"/>
          </p:cNvSpPr>
          <p:nvPr/>
        </p:nvSpPr>
        <p:spPr>
          <a:xfrm>
            <a:off x="4725486" y="4638988"/>
            <a:ext cx="547848" cy="665414"/>
          </a:xfrm>
          <a:custGeom>
            <a:avLst/>
            <a:gdLst/>
            <a:ahLst/>
            <a:cxnLst>
              <a:cxn ang="0">
                <a:pos x="51665" y="350018"/>
              </a:cxn>
              <a:cxn ang="0">
                <a:pos x="90413" y="330573"/>
              </a:cxn>
              <a:cxn ang="0">
                <a:pos x="251866" y="304645"/>
              </a:cxn>
              <a:cxn ang="0">
                <a:pos x="245408" y="350018"/>
              </a:cxn>
              <a:cxn ang="0">
                <a:pos x="251866" y="304645"/>
              </a:cxn>
              <a:cxn ang="0">
                <a:pos x="138849" y="187973"/>
              </a:cxn>
              <a:cxn ang="0">
                <a:pos x="145307" y="110191"/>
              </a:cxn>
              <a:cxn ang="0">
                <a:pos x="151766" y="103709"/>
              </a:cxn>
              <a:cxn ang="0">
                <a:pos x="158224" y="175009"/>
              </a:cxn>
              <a:cxn ang="0">
                <a:pos x="264782" y="181491"/>
              </a:cxn>
              <a:cxn ang="0">
                <a:pos x="264782" y="194454"/>
              </a:cxn>
              <a:cxn ang="0">
                <a:pos x="151766" y="204177"/>
              </a:cxn>
              <a:cxn ang="0">
                <a:pos x="38749" y="162045"/>
              </a:cxn>
              <a:cxn ang="0">
                <a:pos x="109788" y="71300"/>
              </a:cxn>
              <a:cxn ang="0">
                <a:pos x="119475" y="74541"/>
              </a:cxn>
              <a:cxn ang="0">
                <a:pos x="48436" y="155564"/>
              </a:cxn>
              <a:cxn ang="0">
                <a:pos x="151766" y="42132"/>
              </a:cxn>
              <a:cxn ang="0">
                <a:pos x="151766" y="330573"/>
              </a:cxn>
              <a:cxn ang="0">
                <a:pos x="151766" y="42132"/>
              </a:cxn>
              <a:cxn ang="0">
                <a:pos x="19374" y="51855"/>
              </a:cxn>
              <a:cxn ang="0">
                <a:pos x="35520" y="16205"/>
              </a:cxn>
              <a:cxn ang="0">
                <a:pos x="45207" y="16205"/>
              </a:cxn>
              <a:cxn ang="0">
                <a:pos x="29061" y="48614"/>
              </a:cxn>
              <a:cxn ang="0">
                <a:pos x="61352" y="0"/>
              </a:cxn>
              <a:cxn ang="0">
                <a:pos x="16145" y="81023"/>
              </a:cxn>
              <a:cxn ang="0">
                <a:pos x="61352" y="0"/>
              </a:cxn>
              <a:cxn ang="0">
                <a:pos x="216347" y="29168"/>
              </a:cxn>
              <a:cxn ang="0">
                <a:pos x="245408" y="9723"/>
              </a:cxn>
              <a:cxn ang="0">
                <a:pos x="251866" y="16205"/>
              </a:cxn>
              <a:cxn ang="0">
                <a:pos x="222805" y="29168"/>
              </a:cxn>
              <a:cxn ang="0">
                <a:pos x="219576" y="29168"/>
              </a:cxn>
              <a:cxn ang="0">
                <a:pos x="200201" y="25927"/>
              </a:cxn>
              <a:cxn ang="0">
                <a:pos x="271240" y="9723"/>
              </a:cxn>
            </a:cxnLst>
            <a:rect l="0" t="0" r="0" b="0"/>
            <a:pathLst>
              <a:path w="94" h="108">
                <a:moveTo>
                  <a:pt x="16" y="94"/>
                </a:moveTo>
                <a:cubicBezTo>
                  <a:pt x="13" y="100"/>
                  <a:pt x="13" y="106"/>
                  <a:pt x="16" y="108"/>
                </a:cubicBezTo>
                <a:cubicBezTo>
                  <a:pt x="17" y="108"/>
                  <a:pt x="18" y="108"/>
                  <a:pt x="19" y="108"/>
                </a:cubicBezTo>
                <a:cubicBezTo>
                  <a:pt x="22" y="108"/>
                  <a:pt x="26" y="106"/>
                  <a:pt x="28" y="102"/>
                </a:cubicBezTo>
                <a:cubicBezTo>
                  <a:pt x="16" y="94"/>
                  <a:pt x="16" y="94"/>
                  <a:pt x="16" y="94"/>
                </a:cubicBezTo>
                <a:moveTo>
                  <a:pt x="78" y="94"/>
                </a:moveTo>
                <a:cubicBezTo>
                  <a:pt x="66" y="102"/>
                  <a:pt x="66" y="102"/>
                  <a:pt x="66" y="102"/>
                </a:cubicBezTo>
                <a:cubicBezTo>
                  <a:pt x="69" y="106"/>
                  <a:pt x="73" y="108"/>
                  <a:pt x="76" y="108"/>
                </a:cubicBezTo>
                <a:cubicBezTo>
                  <a:pt x="77" y="108"/>
                  <a:pt x="78" y="108"/>
                  <a:pt x="78" y="108"/>
                </a:cubicBezTo>
                <a:cubicBezTo>
                  <a:pt x="82" y="106"/>
                  <a:pt x="82" y="100"/>
                  <a:pt x="78" y="94"/>
                </a:cubicBezTo>
                <a:moveTo>
                  <a:pt x="47" y="63"/>
                </a:moveTo>
                <a:cubicBezTo>
                  <a:pt x="45" y="63"/>
                  <a:pt x="43" y="61"/>
                  <a:pt x="43" y="58"/>
                </a:cubicBezTo>
                <a:cubicBezTo>
                  <a:pt x="43" y="57"/>
                  <a:pt x="44" y="55"/>
                  <a:pt x="45" y="54"/>
                </a:cubicBezTo>
                <a:cubicBezTo>
                  <a:pt x="45" y="34"/>
                  <a:pt x="45" y="34"/>
                  <a:pt x="45" y="34"/>
                </a:cubicBezTo>
                <a:cubicBezTo>
                  <a:pt x="45" y="33"/>
                  <a:pt x="46" y="32"/>
                  <a:pt x="47" y="32"/>
                </a:cubicBezTo>
                <a:cubicBezTo>
                  <a:pt x="47" y="32"/>
                  <a:pt x="47" y="32"/>
                  <a:pt x="47" y="32"/>
                </a:cubicBezTo>
                <a:cubicBezTo>
                  <a:pt x="48" y="32"/>
                  <a:pt x="49" y="33"/>
                  <a:pt x="49" y="34"/>
                </a:cubicBezTo>
                <a:cubicBezTo>
                  <a:pt x="49" y="54"/>
                  <a:pt x="49" y="54"/>
                  <a:pt x="49" y="54"/>
                </a:cubicBezTo>
                <a:cubicBezTo>
                  <a:pt x="50" y="54"/>
                  <a:pt x="51" y="55"/>
                  <a:pt x="51" y="56"/>
                </a:cubicBezTo>
                <a:cubicBezTo>
                  <a:pt x="82" y="56"/>
                  <a:pt x="82" y="56"/>
                  <a:pt x="82" y="56"/>
                </a:cubicBezTo>
                <a:cubicBezTo>
                  <a:pt x="83" y="56"/>
                  <a:pt x="84" y="57"/>
                  <a:pt x="84" y="58"/>
                </a:cubicBezTo>
                <a:cubicBezTo>
                  <a:pt x="84" y="59"/>
                  <a:pt x="83" y="60"/>
                  <a:pt x="82" y="60"/>
                </a:cubicBezTo>
                <a:cubicBezTo>
                  <a:pt x="51" y="60"/>
                  <a:pt x="51" y="60"/>
                  <a:pt x="51" y="60"/>
                </a:cubicBezTo>
                <a:cubicBezTo>
                  <a:pt x="50" y="62"/>
                  <a:pt x="49" y="63"/>
                  <a:pt x="47" y="63"/>
                </a:cubicBezTo>
                <a:moveTo>
                  <a:pt x="13" y="50"/>
                </a:moveTo>
                <a:cubicBezTo>
                  <a:pt x="12" y="50"/>
                  <a:pt x="12" y="50"/>
                  <a:pt x="12" y="50"/>
                </a:cubicBezTo>
                <a:cubicBezTo>
                  <a:pt x="11" y="49"/>
                  <a:pt x="10" y="48"/>
                  <a:pt x="11" y="47"/>
                </a:cubicBezTo>
                <a:cubicBezTo>
                  <a:pt x="15" y="36"/>
                  <a:pt x="23" y="26"/>
                  <a:pt x="34" y="22"/>
                </a:cubicBezTo>
                <a:cubicBezTo>
                  <a:pt x="35" y="22"/>
                  <a:pt x="35" y="22"/>
                  <a:pt x="35" y="22"/>
                </a:cubicBezTo>
                <a:cubicBezTo>
                  <a:pt x="36" y="22"/>
                  <a:pt x="37" y="22"/>
                  <a:pt x="37" y="23"/>
                </a:cubicBezTo>
                <a:cubicBezTo>
                  <a:pt x="38" y="24"/>
                  <a:pt x="37" y="25"/>
                  <a:pt x="36" y="26"/>
                </a:cubicBezTo>
                <a:cubicBezTo>
                  <a:pt x="26" y="30"/>
                  <a:pt x="18" y="38"/>
                  <a:pt x="15" y="48"/>
                </a:cubicBezTo>
                <a:cubicBezTo>
                  <a:pt x="14" y="49"/>
                  <a:pt x="14" y="50"/>
                  <a:pt x="13" y="50"/>
                </a:cubicBezTo>
                <a:moveTo>
                  <a:pt x="47" y="13"/>
                </a:moveTo>
                <a:cubicBezTo>
                  <a:pt x="23" y="13"/>
                  <a:pt x="3" y="33"/>
                  <a:pt x="3" y="58"/>
                </a:cubicBezTo>
                <a:cubicBezTo>
                  <a:pt x="3" y="82"/>
                  <a:pt x="23" y="102"/>
                  <a:pt x="47" y="102"/>
                </a:cubicBezTo>
                <a:cubicBezTo>
                  <a:pt x="72" y="102"/>
                  <a:pt x="92" y="82"/>
                  <a:pt x="92" y="58"/>
                </a:cubicBezTo>
                <a:cubicBezTo>
                  <a:pt x="92" y="33"/>
                  <a:pt x="72" y="13"/>
                  <a:pt x="47" y="13"/>
                </a:cubicBezTo>
                <a:moveTo>
                  <a:pt x="7" y="16"/>
                </a:moveTo>
                <a:cubicBezTo>
                  <a:pt x="6" y="16"/>
                  <a:pt x="6" y="16"/>
                  <a:pt x="6" y="16"/>
                </a:cubicBezTo>
                <a:cubicBezTo>
                  <a:pt x="5" y="16"/>
                  <a:pt x="5" y="15"/>
                  <a:pt x="5" y="14"/>
                </a:cubicBezTo>
                <a:cubicBezTo>
                  <a:pt x="6" y="10"/>
                  <a:pt x="8" y="7"/>
                  <a:pt x="11" y="5"/>
                </a:cubicBezTo>
                <a:cubicBezTo>
                  <a:pt x="12" y="4"/>
                  <a:pt x="12" y="4"/>
                  <a:pt x="12" y="4"/>
                </a:cubicBezTo>
                <a:cubicBezTo>
                  <a:pt x="13" y="4"/>
                  <a:pt x="14" y="5"/>
                  <a:pt x="14" y="5"/>
                </a:cubicBezTo>
                <a:cubicBezTo>
                  <a:pt x="15" y="6"/>
                  <a:pt x="14" y="8"/>
                  <a:pt x="13" y="8"/>
                </a:cubicBezTo>
                <a:cubicBezTo>
                  <a:pt x="11" y="10"/>
                  <a:pt x="9" y="12"/>
                  <a:pt x="9" y="15"/>
                </a:cubicBezTo>
                <a:cubicBezTo>
                  <a:pt x="9" y="16"/>
                  <a:pt x="8" y="16"/>
                  <a:pt x="7" y="16"/>
                </a:cubicBezTo>
                <a:moveTo>
                  <a:pt x="19" y="0"/>
                </a:moveTo>
                <a:cubicBezTo>
                  <a:pt x="16" y="0"/>
                  <a:pt x="13" y="1"/>
                  <a:pt x="10" y="3"/>
                </a:cubicBezTo>
                <a:cubicBezTo>
                  <a:pt x="3" y="8"/>
                  <a:pt x="0" y="18"/>
                  <a:pt x="5" y="25"/>
                </a:cubicBezTo>
                <a:cubicBezTo>
                  <a:pt x="33" y="8"/>
                  <a:pt x="33" y="8"/>
                  <a:pt x="33" y="8"/>
                </a:cubicBezTo>
                <a:cubicBezTo>
                  <a:pt x="30" y="3"/>
                  <a:pt x="24" y="0"/>
                  <a:pt x="19" y="0"/>
                </a:cubicBezTo>
                <a:moveTo>
                  <a:pt x="68" y="9"/>
                </a:moveTo>
                <a:cubicBezTo>
                  <a:pt x="68" y="9"/>
                  <a:pt x="67" y="9"/>
                  <a:pt x="67" y="9"/>
                </a:cubicBezTo>
                <a:cubicBezTo>
                  <a:pt x="66" y="8"/>
                  <a:pt x="66" y="6"/>
                  <a:pt x="67" y="6"/>
                </a:cubicBezTo>
                <a:cubicBezTo>
                  <a:pt x="69" y="4"/>
                  <a:pt x="72" y="3"/>
                  <a:pt x="76" y="3"/>
                </a:cubicBezTo>
                <a:cubicBezTo>
                  <a:pt x="76" y="3"/>
                  <a:pt x="76" y="3"/>
                  <a:pt x="76" y="3"/>
                </a:cubicBezTo>
                <a:cubicBezTo>
                  <a:pt x="77" y="3"/>
                  <a:pt x="78" y="4"/>
                  <a:pt x="78" y="5"/>
                </a:cubicBezTo>
                <a:cubicBezTo>
                  <a:pt x="78" y="6"/>
                  <a:pt x="77" y="7"/>
                  <a:pt x="76" y="7"/>
                </a:cubicBezTo>
                <a:cubicBezTo>
                  <a:pt x="73" y="7"/>
                  <a:pt x="71" y="8"/>
                  <a:pt x="69" y="9"/>
                </a:cubicBezTo>
                <a:cubicBezTo>
                  <a:pt x="69" y="9"/>
                  <a:pt x="69" y="9"/>
                  <a:pt x="69" y="9"/>
                </a:cubicBezTo>
                <a:cubicBezTo>
                  <a:pt x="69" y="9"/>
                  <a:pt x="69" y="9"/>
                  <a:pt x="68" y="9"/>
                </a:cubicBezTo>
                <a:moveTo>
                  <a:pt x="76" y="0"/>
                </a:moveTo>
                <a:cubicBezTo>
                  <a:pt x="70" y="0"/>
                  <a:pt x="65" y="3"/>
                  <a:pt x="62" y="8"/>
                </a:cubicBezTo>
                <a:cubicBezTo>
                  <a:pt x="90" y="25"/>
                  <a:pt x="90" y="25"/>
                  <a:pt x="90" y="25"/>
                </a:cubicBezTo>
                <a:cubicBezTo>
                  <a:pt x="94" y="18"/>
                  <a:pt x="92" y="8"/>
                  <a:pt x="84" y="3"/>
                </a:cubicBezTo>
                <a:cubicBezTo>
                  <a:pt x="82" y="1"/>
                  <a:pt x="79" y="0"/>
                  <a:pt x="76" y="0"/>
                </a:cubicBezTo>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103"/>
          <p:cNvSpPr>
            <a:spLocks noEditPoints="1"/>
          </p:cNvSpPr>
          <p:nvPr/>
        </p:nvSpPr>
        <p:spPr>
          <a:xfrm>
            <a:off x="5715551" y="3486002"/>
            <a:ext cx="697640" cy="760303"/>
          </a:xfrm>
          <a:custGeom>
            <a:avLst/>
            <a:gdLst/>
            <a:ahLst/>
            <a:cxnLst>
              <a:cxn ang="0">
                <a:pos x="126413" y="291332"/>
              </a:cxn>
              <a:cxn ang="0">
                <a:pos x="90758" y="210406"/>
              </a:cxn>
              <a:cxn ang="0">
                <a:pos x="149102" y="168325"/>
              </a:cxn>
              <a:cxn ang="0">
                <a:pos x="204205" y="207169"/>
              </a:cxn>
              <a:cxn ang="0">
                <a:pos x="175033" y="288095"/>
              </a:cxn>
              <a:cxn ang="0">
                <a:pos x="178274" y="87399"/>
              </a:cxn>
              <a:cxn ang="0">
                <a:pos x="149102" y="116533"/>
              </a:cxn>
              <a:cxn ang="0">
                <a:pos x="106965" y="90636"/>
              </a:cxn>
              <a:cxn ang="0">
                <a:pos x="81034" y="139192"/>
              </a:cxn>
              <a:cxn ang="0">
                <a:pos x="16207" y="158614"/>
              </a:cxn>
              <a:cxn ang="0">
                <a:pos x="35655" y="216880"/>
              </a:cxn>
              <a:cxn ang="0">
                <a:pos x="3241" y="271909"/>
              </a:cxn>
              <a:cxn ang="0">
                <a:pos x="58344" y="301043"/>
              </a:cxn>
              <a:cxn ang="0">
                <a:pos x="74551" y="362546"/>
              </a:cxn>
              <a:cxn ang="0">
                <a:pos x="129654" y="343124"/>
              </a:cxn>
              <a:cxn ang="0">
                <a:pos x="171792" y="343124"/>
              </a:cxn>
              <a:cxn ang="0">
                <a:pos x="230136" y="359309"/>
              </a:cxn>
              <a:cxn ang="0">
                <a:pos x="243102" y="294569"/>
              </a:cxn>
              <a:cxn ang="0">
                <a:pos x="294963" y="262198"/>
              </a:cxn>
              <a:cxn ang="0">
                <a:pos x="259308" y="207169"/>
              </a:cxn>
              <a:cxn ang="0">
                <a:pos x="272274" y="152140"/>
              </a:cxn>
              <a:cxn ang="0">
                <a:pos x="210688" y="135955"/>
              </a:cxn>
              <a:cxn ang="0">
                <a:pos x="178274" y="87399"/>
              </a:cxn>
              <a:cxn ang="0">
                <a:pos x="301446" y="103585"/>
              </a:cxn>
              <a:cxn ang="0">
                <a:pos x="272274" y="71214"/>
              </a:cxn>
              <a:cxn ang="0">
                <a:pos x="304687" y="42081"/>
              </a:cxn>
              <a:cxn ang="0">
                <a:pos x="324135" y="48555"/>
              </a:cxn>
              <a:cxn ang="0">
                <a:pos x="324135" y="93873"/>
              </a:cxn>
              <a:cxn ang="0">
                <a:pos x="291722" y="0"/>
              </a:cxn>
              <a:cxn ang="0">
                <a:pos x="272274" y="25896"/>
              </a:cxn>
              <a:cxn ang="0">
                <a:pos x="243102" y="25896"/>
              </a:cxn>
              <a:cxn ang="0">
                <a:pos x="249584" y="58266"/>
              </a:cxn>
              <a:cxn ang="0">
                <a:pos x="230136" y="80925"/>
              </a:cxn>
              <a:cxn ang="0">
                <a:pos x="256067" y="100348"/>
              </a:cxn>
              <a:cxn ang="0">
                <a:pos x="259308" y="129481"/>
              </a:cxn>
              <a:cxn ang="0">
                <a:pos x="291722" y="126244"/>
              </a:cxn>
              <a:cxn ang="0">
                <a:pos x="314411" y="145666"/>
              </a:cxn>
              <a:cxn ang="0">
                <a:pos x="333859" y="119770"/>
              </a:cxn>
              <a:cxn ang="0">
                <a:pos x="359790" y="116533"/>
              </a:cxn>
              <a:cxn ang="0">
                <a:pos x="356549" y="84162"/>
              </a:cxn>
              <a:cxn ang="0">
                <a:pos x="375997" y="61503"/>
              </a:cxn>
              <a:cxn ang="0">
                <a:pos x="350066" y="42081"/>
              </a:cxn>
              <a:cxn ang="0">
                <a:pos x="346825" y="12948"/>
              </a:cxn>
              <a:cxn ang="0">
                <a:pos x="314411" y="16185"/>
              </a:cxn>
              <a:cxn ang="0">
                <a:pos x="291722" y="0"/>
              </a:cxn>
            </a:cxnLst>
            <a:rect l="0" t="0" r="0" b="0"/>
            <a:pathLst>
              <a:path w="116" h="117">
                <a:moveTo>
                  <a:pt x="46" y="91"/>
                </a:moveTo>
                <a:cubicBezTo>
                  <a:pt x="44" y="91"/>
                  <a:pt x="41" y="91"/>
                  <a:pt x="39" y="90"/>
                </a:cubicBezTo>
                <a:cubicBezTo>
                  <a:pt x="34" y="88"/>
                  <a:pt x="30" y="84"/>
                  <a:pt x="28" y="80"/>
                </a:cubicBezTo>
                <a:cubicBezTo>
                  <a:pt x="26" y="75"/>
                  <a:pt x="26" y="70"/>
                  <a:pt x="28" y="65"/>
                </a:cubicBezTo>
                <a:cubicBezTo>
                  <a:pt x="29" y="60"/>
                  <a:pt x="33" y="56"/>
                  <a:pt x="38" y="54"/>
                </a:cubicBezTo>
                <a:cubicBezTo>
                  <a:pt x="40" y="53"/>
                  <a:pt x="43" y="52"/>
                  <a:pt x="46" y="52"/>
                </a:cubicBezTo>
                <a:cubicBezTo>
                  <a:pt x="48" y="52"/>
                  <a:pt x="50" y="53"/>
                  <a:pt x="53" y="53"/>
                </a:cubicBezTo>
                <a:cubicBezTo>
                  <a:pt x="58" y="55"/>
                  <a:pt x="61" y="59"/>
                  <a:pt x="63" y="64"/>
                </a:cubicBezTo>
                <a:cubicBezTo>
                  <a:pt x="66" y="68"/>
                  <a:pt x="66" y="73"/>
                  <a:pt x="64" y="78"/>
                </a:cubicBezTo>
                <a:cubicBezTo>
                  <a:pt x="62" y="83"/>
                  <a:pt x="58" y="87"/>
                  <a:pt x="54" y="89"/>
                </a:cubicBezTo>
                <a:cubicBezTo>
                  <a:pt x="51" y="90"/>
                  <a:pt x="49" y="91"/>
                  <a:pt x="46" y="91"/>
                </a:cubicBezTo>
                <a:moveTo>
                  <a:pt x="55" y="27"/>
                </a:moveTo>
                <a:cubicBezTo>
                  <a:pt x="51" y="37"/>
                  <a:pt x="51" y="37"/>
                  <a:pt x="51" y="37"/>
                </a:cubicBezTo>
                <a:cubicBezTo>
                  <a:pt x="49" y="37"/>
                  <a:pt x="48" y="36"/>
                  <a:pt x="46" y="36"/>
                </a:cubicBezTo>
                <a:cubicBezTo>
                  <a:pt x="43" y="36"/>
                  <a:pt x="40" y="37"/>
                  <a:pt x="38" y="37"/>
                </a:cubicBezTo>
                <a:cubicBezTo>
                  <a:pt x="33" y="28"/>
                  <a:pt x="33" y="28"/>
                  <a:pt x="33" y="28"/>
                </a:cubicBezTo>
                <a:cubicBezTo>
                  <a:pt x="20" y="34"/>
                  <a:pt x="20" y="34"/>
                  <a:pt x="20" y="34"/>
                </a:cubicBezTo>
                <a:cubicBezTo>
                  <a:pt x="25" y="43"/>
                  <a:pt x="25" y="43"/>
                  <a:pt x="25" y="43"/>
                </a:cubicBezTo>
                <a:cubicBezTo>
                  <a:pt x="21" y="46"/>
                  <a:pt x="18" y="49"/>
                  <a:pt x="16" y="53"/>
                </a:cubicBezTo>
                <a:cubicBezTo>
                  <a:pt x="5" y="49"/>
                  <a:pt x="5" y="49"/>
                  <a:pt x="5" y="49"/>
                </a:cubicBezTo>
                <a:cubicBezTo>
                  <a:pt x="0" y="63"/>
                  <a:pt x="0" y="63"/>
                  <a:pt x="0" y="63"/>
                </a:cubicBezTo>
                <a:cubicBezTo>
                  <a:pt x="11" y="67"/>
                  <a:pt x="11" y="67"/>
                  <a:pt x="11" y="67"/>
                </a:cubicBezTo>
                <a:cubicBezTo>
                  <a:pt x="10" y="71"/>
                  <a:pt x="10" y="76"/>
                  <a:pt x="11" y="80"/>
                </a:cubicBezTo>
                <a:cubicBezTo>
                  <a:pt x="1" y="84"/>
                  <a:pt x="1" y="84"/>
                  <a:pt x="1" y="84"/>
                </a:cubicBezTo>
                <a:cubicBezTo>
                  <a:pt x="7" y="97"/>
                  <a:pt x="7" y="97"/>
                  <a:pt x="7" y="97"/>
                </a:cubicBezTo>
                <a:cubicBezTo>
                  <a:pt x="18" y="93"/>
                  <a:pt x="18" y="93"/>
                  <a:pt x="18" y="93"/>
                </a:cubicBezTo>
                <a:cubicBezTo>
                  <a:pt x="20" y="96"/>
                  <a:pt x="23" y="99"/>
                  <a:pt x="27" y="101"/>
                </a:cubicBezTo>
                <a:cubicBezTo>
                  <a:pt x="23" y="112"/>
                  <a:pt x="23" y="112"/>
                  <a:pt x="23" y="112"/>
                </a:cubicBezTo>
                <a:cubicBezTo>
                  <a:pt x="36" y="117"/>
                  <a:pt x="36" y="117"/>
                  <a:pt x="36" y="117"/>
                </a:cubicBezTo>
                <a:cubicBezTo>
                  <a:pt x="40" y="106"/>
                  <a:pt x="40" y="106"/>
                  <a:pt x="40" y="106"/>
                </a:cubicBezTo>
                <a:cubicBezTo>
                  <a:pt x="42" y="107"/>
                  <a:pt x="44" y="107"/>
                  <a:pt x="46" y="107"/>
                </a:cubicBezTo>
                <a:cubicBezTo>
                  <a:pt x="48" y="107"/>
                  <a:pt x="51" y="107"/>
                  <a:pt x="53" y="106"/>
                </a:cubicBezTo>
                <a:cubicBezTo>
                  <a:pt x="58" y="116"/>
                  <a:pt x="58" y="116"/>
                  <a:pt x="58" y="116"/>
                </a:cubicBezTo>
                <a:cubicBezTo>
                  <a:pt x="71" y="111"/>
                  <a:pt x="71" y="111"/>
                  <a:pt x="71" y="111"/>
                </a:cubicBezTo>
                <a:cubicBezTo>
                  <a:pt x="66" y="100"/>
                  <a:pt x="66" y="100"/>
                  <a:pt x="66" y="100"/>
                </a:cubicBezTo>
                <a:cubicBezTo>
                  <a:pt x="70" y="98"/>
                  <a:pt x="73" y="95"/>
                  <a:pt x="75" y="91"/>
                </a:cubicBezTo>
                <a:cubicBezTo>
                  <a:pt x="86" y="95"/>
                  <a:pt x="86" y="95"/>
                  <a:pt x="86" y="95"/>
                </a:cubicBezTo>
                <a:cubicBezTo>
                  <a:pt x="91" y="81"/>
                  <a:pt x="91" y="81"/>
                  <a:pt x="91" y="81"/>
                </a:cubicBezTo>
                <a:cubicBezTo>
                  <a:pt x="81" y="77"/>
                  <a:pt x="81" y="77"/>
                  <a:pt x="81" y="77"/>
                </a:cubicBezTo>
                <a:cubicBezTo>
                  <a:pt x="81" y="73"/>
                  <a:pt x="81" y="68"/>
                  <a:pt x="80" y="64"/>
                </a:cubicBezTo>
                <a:cubicBezTo>
                  <a:pt x="90" y="60"/>
                  <a:pt x="90" y="60"/>
                  <a:pt x="90" y="60"/>
                </a:cubicBezTo>
                <a:cubicBezTo>
                  <a:pt x="84" y="47"/>
                  <a:pt x="84" y="47"/>
                  <a:pt x="84" y="47"/>
                </a:cubicBezTo>
                <a:cubicBezTo>
                  <a:pt x="74" y="51"/>
                  <a:pt x="74" y="51"/>
                  <a:pt x="74" y="51"/>
                </a:cubicBezTo>
                <a:cubicBezTo>
                  <a:pt x="72" y="47"/>
                  <a:pt x="68" y="44"/>
                  <a:pt x="65" y="42"/>
                </a:cubicBezTo>
                <a:cubicBezTo>
                  <a:pt x="68" y="32"/>
                  <a:pt x="68" y="32"/>
                  <a:pt x="68" y="32"/>
                </a:cubicBezTo>
                <a:cubicBezTo>
                  <a:pt x="55" y="27"/>
                  <a:pt x="55" y="27"/>
                  <a:pt x="55" y="27"/>
                </a:cubicBezTo>
                <a:moveTo>
                  <a:pt x="94" y="32"/>
                </a:moveTo>
                <a:cubicBezTo>
                  <a:pt x="94" y="32"/>
                  <a:pt x="93" y="32"/>
                  <a:pt x="93" y="32"/>
                </a:cubicBezTo>
                <a:cubicBezTo>
                  <a:pt x="91" y="32"/>
                  <a:pt x="88" y="31"/>
                  <a:pt x="87" y="29"/>
                </a:cubicBezTo>
                <a:cubicBezTo>
                  <a:pt x="85" y="27"/>
                  <a:pt x="84" y="25"/>
                  <a:pt x="84" y="22"/>
                </a:cubicBezTo>
                <a:cubicBezTo>
                  <a:pt x="84" y="19"/>
                  <a:pt x="85" y="17"/>
                  <a:pt x="87" y="15"/>
                </a:cubicBezTo>
                <a:cubicBezTo>
                  <a:pt x="89" y="14"/>
                  <a:pt x="91" y="13"/>
                  <a:pt x="94" y="13"/>
                </a:cubicBezTo>
                <a:cubicBezTo>
                  <a:pt x="94" y="13"/>
                  <a:pt x="94" y="13"/>
                  <a:pt x="94" y="13"/>
                </a:cubicBezTo>
                <a:cubicBezTo>
                  <a:pt x="96" y="13"/>
                  <a:pt x="99" y="14"/>
                  <a:pt x="100" y="15"/>
                </a:cubicBezTo>
                <a:cubicBezTo>
                  <a:pt x="102" y="17"/>
                  <a:pt x="103" y="20"/>
                  <a:pt x="103" y="22"/>
                </a:cubicBezTo>
                <a:cubicBezTo>
                  <a:pt x="103" y="25"/>
                  <a:pt x="102" y="27"/>
                  <a:pt x="100" y="29"/>
                </a:cubicBezTo>
                <a:cubicBezTo>
                  <a:pt x="98" y="31"/>
                  <a:pt x="96" y="32"/>
                  <a:pt x="94" y="32"/>
                </a:cubicBezTo>
                <a:moveTo>
                  <a:pt x="90" y="0"/>
                </a:moveTo>
                <a:cubicBezTo>
                  <a:pt x="90" y="5"/>
                  <a:pt x="90" y="5"/>
                  <a:pt x="90" y="5"/>
                </a:cubicBezTo>
                <a:cubicBezTo>
                  <a:pt x="88" y="6"/>
                  <a:pt x="86" y="6"/>
                  <a:pt x="84" y="8"/>
                </a:cubicBezTo>
                <a:cubicBezTo>
                  <a:pt x="80" y="4"/>
                  <a:pt x="80" y="4"/>
                  <a:pt x="80" y="4"/>
                </a:cubicBezTo>
                <a:cubicBezTo>
                  <a:pt x="75" y="8"/>
                  <a:pt x="75" y="8"/>
                  <a:pt x="75" y="8"/>
                </a:cubicBezTo>
                <a:cubicBezTo>
                  <a:pt x="79" y="13"/>
                  <a:pt x="79" y="13"/>
                  <a:pt x="79" y="13"/>
                </a:cubicBezTo>
                <a:cubicBezTo>
                  <a:pt x="78" y="14"/>
                  <a:pt x="77" y="16"/>
                  <a:pt x="77" y="18"/>
                </a:cubicBezTo>
                <a:cubicBezTo>
                  <a:pt x="71" y="18"/>
                  <a:pt x="71" y="18"/>
                  <a:pt x="71" y="18"/>
                </a:cubicBezTo>
                <a:cubicBezTo>
                  <a:pt x="71" y="25"/>
                  <a:pt x="71" y="25"/>
                  <a:pt x="71" y="25"/>
                </a:cubicBezTo>
                <a:cubicBezTo>
                  <a:pt x="77" y="25"/>
                  <a:pt x="77" y="25"/>
                  <a:pt x="77" y="25"/>
                </a:cubicBezTo>
                <a:cubicBezTo>
                  <a:pt x="77" y="28"/>
                  <a:pt x="78" y="30"/>
                  <a:pt x="79" y="31"/>
                </a:cubicBezTo>
                <a:cubicBezTo>
                  <a:pt x="75" y="35"/>
                  <a:pt x="75" y="35"/>
                  <a:pt x="75" y="35"/>
                </a:cubicBezTo>
                <a:cubicBezTo>
                  <a:pt x="80" y="40"/>
                  <a:pt x="80" y="40"/>
                  <a:pt x="80" y="40"/>
                </a:cubicBezTo>
                <a:cubicBezTo>
                  <a:pt x="84" y="36"/>
                  <a:pt x="84" y="36"/>
                  <a:pt x="84" y="36"/>
                </a:cubicBezTo>
                <a:cubicBezTo>
                  <a:pt x="85" y="38"/>
                  <a:pt x="87" y="38"/>
                  <a:pt x="90" y="39"/>
                </a:cubicBezTo>
                <a:cubicBezTo>
                  <a:pt x="90" y="44"/>
                  <a:pt x="90" y="44"/>
                  <a:pt x="90" y="44"/>
                </a:cubicBezTo>
                <a:cubicBezTo>
                  <a:pt x="97" y="45"/>
                  <a:pt x="97" y="45"/>
                  <a:pt x="97" y="45"/>
                </a:cubicBezTo>
                <a:cubicBezTo>
                  <a:pt x="97" y="39"/>
                  <a:pt x="97" y="39"/>
                  <a:pt x="97" y="39"/>
                </a:cubicBezTo>
                <a:cubicBezTo>
                  <a:pt x="99" y="39"/>
                  <a:pt x="101" y="38"/>
                  <a:pt x="103" y="37"/>
                </a:cubicBezTo>
                <a:cubicBezTo>
                  <a:pt x="106" y="41"/>
                  <a:pt x="106" y="41"/>
                  <a:pt x="106" y="41"/>
                </a:cubicBezTo>
                <a:cubicBezTo>
                  <a:pt x="111" y="36"/>
                  <a:pt x="111" y="36"/>
                  <a:pt x="111" y="36"/>
                </a:cubicBezTo>
                <a:cubicBezTo>
                  <a:pt x="108" y="32"/>
                  <a:pt x="108" y="32"/>
                  <a:pt x="108" y="32"/>
                </a:cubicBezTo>
                <a:cubicBezTo>
                  <a:pt x="109" y="30"/>
                  <a:pt x="110" y="28"/>
                  <a:pt x="110" y="26"/>
                </a:cubicBezTo>
                <a:cubicBezTo>
                  <a:pt x="116" y="26"/>
                  <a:pt x="116" y="26"/>
                  <a:pt x="116" y="26"/>
                </a:cubicBezTo>
                <a:cubicBezTo>
                  <a:pt x="116" y="19"/>
                  <a:pt x="116" y="19"/>
                  <a:pt x="116" y="19"/>
                </a:cubicBezTo>
                <a:cubicBezTo>
                  <a:pt x="111" y="19"/>
                  <a:pt x="111" y="19"/>
                  <a:pt x="111" y="19"/>
                </a:cubicBezTo>
                <a:cubicBezTo>
                  <a:pt x="110" y="17"/>
                  <a:pt x="109" y="15"/>
                  <a:pt x="108" y="13"/>
                </a:cubicBezTo>
                <a:cubicBezTo>
                  <a:pt x="112" y="9"/>
                  <a:pt x="112" y="9"/>
                  <a:pt x="112" y="9"/>
                </a:cubicBezTo>
                <a:cubicBezTo>
                  <a:pt x="107" y="4"/>
                  <a:pt x="107" y="4"/>
                  <a:pt x="107" y="4"/>
                </a:cubicBezTo>
                <a:cubicBezTo>
                  <a:pt x="103" y="8"/>
                  <a:pt x="103" y="8"/>
                  <a:pt x="103" y="8"/>
                </a:cubicBezTo>
                <a:cubicBezTo>
                  <a:pt x="101" y="6"/>
                  <a:pt x="99" y="6"/>
                  <a:pt x="97" y="5"/>
                </a:cubicBezTo>
                <a:cubicBezTo>
                  <a:pt x="97" y="0"/>
                  <a:pt x="97" y="0"/>
                  <a:pt x="97" y="0"/>
                </a:cubicBezTo>
                <a:cubicBezTo>
                  <a:pt x="90" y="0"/>
                  <a:pt x="90" y="0"/>
                  <a:pt x="90" y="0"/>
                </a:cubicBezTo>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98"/>
          <p:cNvSpPr>
            <a:spLocks noEditPoints="1"/>
          </p:cNvSpPr>
          <p:nvPr/>
        </p:nvSpPr>
        <p:spPr>
          <a:xfrm>
            <a:off x="6891812" y="4751780"/>
            <a:ext cx="634978" cy="580671"/>
          </a:xfrm>
          <a:custGeom>
            <a:avLst/>
            <a:gdLst/>
            <a:ahLst/>
            <a:cxnLst>
              <a:cxn ang="0">
                <a:pos x="248591" y="34133"/>
              </a:cxn>
              <a:cxn ang="0">
                <a:pos x="248591" y="0"/>
              </a:cxn>
              <a:cxn ang="0">
                <a:pos x="136630" y="33185"/>
              </a:cxn>
              <a:cxn ang="0">
                <a:pos x="24669" y="0"/>
              </a:cxn>
              <a:cxn ang="0">
                <a:pos x="24669" y="34133"/>
              </a:cxn>
              <a:cxn ang="0">
                <a:pos x="0" y="33185"/>
              </a:cxn>
              <a:cxn ang="0">
                <a:pos x="0" y="207645"/>
              </a:cxn>
              <a:cxn ang="0">
                <a:pos x="112910" y="219023"/>
              </a:cxn>
              <a:cxn ang="0">
                <a:pos x="136630" y="231349"/>
              </a:cxn>
              <a:cxn ang="0">
                <a:pos x="160350" y="219023"/>
              </a:cxn>
              <a:cxn ang="0">
                <a:pos x="273260" y="207645"/>
              </a:cxn>
              <a:cxn ang="0">
                <a:pos x="273260" y="33185"/>
              </a:cxn>
              <a:cxn ang="0">
                <a:pos x="248591" y="34133"/>
              </a:cxn>
              <a:cxn ang="0">
                <a:pos x="37004" y="12326"/>
              </a:cxn>
              <a:cxn ang="0">
                <a:pos x="125244" y="38874"/>
              </a:cxn>
              <a:cxn ang="0">
                <a:pos x="128091" y="45511"/>
              </a:cxn>
              <a:cxn ang="0">
                <a:pos x="128091" y="196267"/>
              </a:cxn>
              <a:cxn ang="0">
                <a:pos x="37953" y="178253"/>
              </a:cxn>
              <a:cxn ang="0">
                <a:pos x="37004" y="178253"/>
              </a:cxn>
              <a:cxn ang="0">
                <a:pos x="37004" y="12326"/>
              </a:cxn>
              <a:cxn ang="0">
                <a:pos x="235307" y="12326"/>
              </a:cxn>
              <a:cxn ang="0">
                <a:pos x="235307" y="178253"/>
              </a:cxn>
              <a:cxn ang="0">
                <a:pos x="234358" y="178253"/>
              </a:cxn>
              <a:cxn ang="0">
                <a:pos x="144221" y="196267"/>
              </a:cxn>
              <a:cxn ang="0">
                <a:pos x="144221" y="46459"/>
              </a:cxn>
              <a:cxn ang="0">
                <a:pos x="148016" y="38874"/>
              </a:cxn>
              <a:cxn ang="0">
                <a:pos x="235307" y="12326"/>
              </a:cxn>
            </a:cxnLst>
            <a:rect l="0" t="0" r="0" b="0"/>
            <a:pathLst>
              <a:path w="288" h="244">
                <a:moveTo>
                  <a:pt x="262" y="36"/>
                </a:moveTo>
                <a:cubicBezTo>
                  <a:pt x="262" y="0"/>
                  <a:pt x="262" y="0"/>
                  <a:pt x="262" y="0"/>
                </a:cubicBezTo>
                <a:cubicBezTo>
                  <a:pt x="160" y="0"/>
                  <a:pt x="145" y="33"/>
                  <a:pt x="144" y="35"/>
                </a:cubicBezTo>
                <a:cubicBezTo>
                  <a:pt x="143" y="33"/>
                  <a:pt x="127" y="0"/>
                  <a:pt x="26" y="0"/>
                </a:cubicBezTo>
                <a:cubicBezTo>
                  <a:pt x="26" y="36"/>
                  <a:pt x="26" y="36"/>
                  <a:pt x="26" y="36"/>
                </a:cubicBezTo>
                <a:cubicBezTo>
                  <a:pt x="18" y="35"/>
                  <a:pt x="9" y="35"/>
                  <a:pt x="0" y="35"/>
                </a:cubicBezTo>
                <a:cubicBezTo>
                  <a:pt x="0" y="219"/>
                  <a:pt x="0" y="219"/>
                  <a:pt x="0" y="219"/>
                </a:cubicBezTo>
                <a:cubicBezTo>
                  <a:pt x="0" y="219"/>
                  <a:pt x="79" y="210"/>
                  <a:pt x="119" y="231"/>
                </a:cubicBezTo>
                <a:cubicBezTo>
                  <a:pt x="126" y="235"/>
                  <a:pt x="133" y="244"/>
                  <a:pt x="144" y="244"/>
                </a:cubicBezTo>
                <a:cubicBezTo>
                  <a:pt x="155" y="244"/>
                  <a:pt x="162" y="235"/>
                  <a:pt x="169" y="231"/>
                </a:cubicBezTo>
                <a:cubicBezTo>
                  <a:pt x="208" y="210"/>
                  <a:pt x="288" y="219"/>
                  <a:pt x="288" y="219"/>
                </a:cubicBezTo>
                <a:cubicBezTo>
                  <a:pt x="288" y="35"/>
                  <a:pt x="288" y="35"/>
                  <a:pt x="288" y="35"/>
                </a:cubicBezTo>
                <a:cubicBezTo>
                  <a:pt x="278" y="35"/>
                  <a:pt x="270" y="35"/>
                  <a:pt x="262" y="36"/>
                </a:cubicBezTo>
                <a:close/>
                <a:moveTo>
                  <a:pt x="39" y="13"/>
                </a:moveTo>
                <a:cubicBezTo>
                  <a:pt x="117" y="16"/>
                  <a:pt x="131" y="39"/>
                  <a:pt x="132" y="41"/>
                </a:cubicBezTo>
                <a:cubicBezTo>
                  <a:pt x="135" y="48"/>
                  <a:pt x="135" y="48"/>
                  <a:pt x="135" y="48"/>
                </a:cubicBezTo>
                <a:cubicBezTo>
                  <a:pt x="135" y="207"/>
                  <a:pt x="135" y="207"/>
                  <a:pt x="135" y="207"/>
                </a:cubicBezTo>
                <a:cubicBezTo>
                  <a:pt x="107" y="191"/>
                  <a:pt x="66" y="188"/>
                  <a:pt x="40" y="188"/>
                </a:cubicBezTo>
                <a:cubicBezTo>
                  <a:pt x="40" y="188"/>
                  <a:pt x="39" y="188"/>
                  <a:pt x="39" y="188"/>
                </a:cubicBezTo>
                <a:lnTo>
                  <a:pt x="39" y="13"/>
                </a:lnTo>
                <a:close/>
                <a:moveTo>
                  <a:pt x="248" y="13"/>
                </a:moveTo>
                <a:cubicBezTo>
                  <a:pt x="248" y="188"/>
                  <a:pt x="248" y="188"/>
                  <a:pt x="248" y="188"/>
                </a:cubicBezTo>
                <a:cubicBezTo>
                  <a:pt x="248" y="188"/>
                  <a:pt x="248" y="188"/>
                  <a:pt x="247" y="188"/>
                </a:cubicBezTo>
                <a:cubicBezTo>
                  <a:pt x="221" y="188"/>
                  <a:pt x="180" y="191"/>
                  <a:pt x="152" y="207"/>
                </a:cubicBezTo>
                <a:cubicBezTo>
                  <a:pt x="152" y="49"/>
                  <a:pt x="152" y="49"/>
                  <a:pt x="152" y="49"/>
                </a:cubicBezTo>
                <a:cubicBezTo>
                  <a:pt x="156" y="41"/>
                  <a:pt x="156" y="41"/>
                  <a:pt x="156" y="41"/>
                </a:cubicBezTo>
                <a:cubicBezTo>
                  <a:pt x="156" y="39"/>
                  <a:pt x="171" y="16"/>
                  <a:pt x="248" y="13"/>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196"/>
          <p:cNvSpPr>
            <a:spLocks noEditPoints="1"/>
          </p:cNvSpPr>
          <p:nvPr/>
        </p:nvSpPr>
        <p:spPr>
          <a:xfrm>
            <a:off x="7995862" y="3581487"/>
            <a:ext cx="657059" cy="685705"/>
          </a:xfrm>
          <a:custGeom>
            <a:avLst/>
            <a:gdLst/>
            <a:ahLst/>
            <a:cxnLst>
              <a:cxn ang="0">
                <a:pos x="137468" y="0"/>
              </a:cxn>
              <a:cxn ang="0">
                <a:pos x="0" y="36882"/>
              </a:cxn>
              <a:cxn ang="0">
                <a:pos x="0" y="36882"/>
              </a:cxn>
              <a:cxn ang="0">
                <a:pos x="0" y="179379"/>
              </a:cxn>
              <a:cxn ang="0">
                <a:pos x="127409" y="214584"/>
              </a:cxn>
              <a:cxn ang="0">
                <a:pos x="127409" y="72087"/>
              </a:cxn>
              <a:cxn ang="0">
                <a:pos x="36882" y="46940"/>
              </a:cxn>
              <a:cxn ang="0">
                <a:pos x="137468" y="20117"/>
              </a:cxn>
              <a:cxn ang="0">
                <a:pos x="236378" y="46940"/>
              </a:cxn>
              <a:cxn ang="0">
                <a:pos x="236378" y="46940"/>
              </a:cxn>
              <a:cxn ang="0">
                <a:pos x="147527" y="72087"/>
              </a:cxn>
              <a:cxn ang="0">
                <a:pos x="147527" y="214584"/>
              </a:cxn>
              <a:cxn ang="0">
                <a:pos x="274936" y="179379"/>
              </a:cxn>
              <a:cxn ang="0">
                <a:pos x="274936" y="36882"/>
              </a:cxn>
              <a:cxn ang="0">
                <a:pos x="137468" y="0"/>
              </a:cxn>
              <a:cxn ang="0">
                <a:pos x="239731" y="103939"/>
              </a:cxn>
              <a:cxn ang="0">
                <a:pos x="184408" y="119027"/>
              </a:cxn>
              <a:cxn ang="0">
                <a:pos x="184408" y="92204"/>
              </a:cxn>
              <a:cxn ang="0">
                <a:pos x="239731" y="77116"/>
              </a:cxn>
              <a:cxn ang="0">
                <a:pos x="239731" y="103939"/>
              </a:cxn>
            </a:cxnLst>
            <a:rect l="0" t="0" r="0" b="0"/>
            <a:pathLst>
              <a:path w="164" h="128">
                <a:moveTo>
                  <a:pt x="82" y="0"/>
                </a:moveTo>
                <a:lnTo>
                  <a:pt x="0" y="22"/>
                </a:lnTo>
                <a:lnTo>
                  <a:pt x="0" y="22"/>
                </a:lnTo>
                <a:lnTo>
                  <a:pt x="0" y="107"/>
                </a:lnTo>
                <a:lnTo>
                  <a:pt x="76" y="128"/>
                </a:lnTo>
                <a:lnTo>
                  <a:pt x="76" y="43"/>
                </a:lnTo>
                <a:lnTo>
                  <a:pt x="22" y="28"/>
                </a:lnTo>
                <a:lnTo>
                  <a:pt x="82" y="12"/>
                </a:lnTo>
                <a:lnTo>
                  <a:pt x="141" y="28"/>
                </a:lnTo>
                <a:lnTo>
                  <a:pt x="141" y="28"/>
                </a:lnTo>
                <a:lnTo>
                  <a:pt x="88" y="43"/>
                </a:lnTo>
                <a:lnTo>
                  <a:pt x="88" y="128"/>
                </a:lnTo>
                <a:lnTo>
                  <a:pt x="164" y="107"/>
                </a:lnTo>
                <a:lnTo>
                  <a:pt x="164" y="22"/>
                </a:lnTo>
                <a:lnTo>
                  <a:pt x="82" y="0"/>
                </a:lnTo>
                <a:close/>
                <a:moveTo>
                  <a:pt x="143" y="62"/>
                </a:moveTo>
                <a:lnTo>
                  <a:pt x="110" y="71"/>
                </a:lnTo>
                <a:lnTo>
                  <a:pt x="110" y="55"/>
                </a:lnTo>
                <a:lnTo>
                  <a:pt x="143" y="46"/>
                </a:lnTo>
                <a:lnTo>
                  <a:pt x="143" y="62"/>
                </a:ln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3671886"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其他创新内容或优化算法</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25" name="直接连接符 24"/>
          <p:cNvCxnSpPr/>
          <p:nvPr/>
        </p:nvCxnSpPr>
        <p:spPr>
          <a:xfrm>
            <a:off x="6096000" y="1319564"/>
            <a:ext cx="0" cy="4986110"/>
          </a:xfrm>
          <a:prstGeom prst="line">
            <a:avLst/>
          </a:prstGeom>
          <a:ln w="19050">
            <a:solidFill>
              <a:srgbClr val="2C3E50"/>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2"/>
          <p:cNvSpPr txBox="1"/>
          <p:nvPr/>
        </p:nvSpPr>
        <p:spPr>
          <a:xfrm flipH="1">
            <a:off x="903773" y="1889091"/>
            <a:ext cx="4364031" cy="3153410"/>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分别从横竖和两条对角线共计四个方向对当前棋局进行遍历分析，分析方式是向八个方向依次扩展读取至多5个相邻的格点位置，直到遇到不同色的棋子，然后记录有多少连续同色棋子，或者包含多少空白，每当出现如下的范式（0表示空格点，1表示同色棋子，2表示异色棋子），就给其加上对应的评估值权重。</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具体分为连五、活四、冲四、活三、眠三、活二、眠二等等，不同类型有不同得分</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2"/>
          <p:cNvSpPr txBox="1"/>
          <p:nvPr/>
        </p:nvSpPr>
        <p:spPr>
          <a:xfrm flipH="1">
            <a:off x="6923731" y="1889091"/>
            <a:ext cx="4364031" cy="3799840"/>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搜索规模限制：对于搜索算法来说，节点数量与搜索深度是限制的重要因素，而对于五子棋来说，对于一个局面来说，可能的落子位置其实并不多。我们可以维护一个当前棋子最小矩形，即一个能覆盖所有棋子的最小矩形，我们的落子只需要在这个最小矩阵想外再扩展3-4格即可。</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搜索顺序优化：对于α-β剪枝算法来说，好的搜索顺序是很重要的，因为越早搜索到最优解，就能在之后的搜索中进行更多的剪枝操作，因此，我们会优先对可能的点做排序，先对当前评估值更高的局面做搜索。</a:t>
            </a:r>
            <a:endParaRPr kumimoji="0" lang="zh-CN" altLang="en-US" sz="14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1" name="文本框 22"/>
          <p:cNvSpPr txBox="1"/>
          <p:nvPr/>
        </p:nvSpPr>
        <p:spPr>
          <a:xfrm flipH="1">
            <a:off x="1044575" y="1057275"/>
            <a:ext cx="4099560" cy="64516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评估函数的构建</a:t>
            </a:r>
            <a:endParaRPr kumimoji="0" lang="zh-CN" alt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endParaRPr>
          </a:p>
        </p:txBody>
      </p:sp>
      <p:sp>
        <p:nvSpPr>
          <p:cNvPr id="2" name="文本框 22"/>
          <p:cNvSpPr txBox="1"/>
          <p:nvPr/>
        </p:nvSpPr>
        <p:spPr>
          <a:xfrm flipH="1">
            <a:off x="7047865" y="1057275"/>
            <a:ext cx="4099560" cy="645160"/>
          </a:xfrm>
          <a:prstGeom prst="rect">
            <a:avLst/>
          </a:prstGeom>
          <a:noFill/>
          <a:ln w="9525">
            <a:noFill/>
            <a:miter/>
          </a:ln>
          <a:effectLst>
            <a:outerShdw sx="999" sy="999" algn="ctr" rotWithShape="0">
              <a:srgbClr val="000000"/>
            </a:outerShdw>
          </a:effectLst>
        </p:spPr>
        <p:txBody>
          <a:bodyPr wrap="square" anchor="t">
            <a:sp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rPr>
              <a:t>搜索的优化</a:t>
            </a:r>
            <a:endParaRPr kumimoji="0" lang="zh-CN" altLang="en-US" sz="36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3</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6317999" y="289537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实验过程</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环境说明</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7189788" y="1160780"/>
            <a:ext cx="4491746" cy="4901726"/>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60390" y="1160780"/>
            <a:ext cx="6466840" cy="50774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操作系统</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：windows10 版本20H2</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开发语言</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：c#</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开发环境</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Visual Studio2019</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sz="2400" b="1"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核心使用库</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System.Windows.Forms</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System.Drawing</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System.IO</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	</a:t>
            </a:r>
            <a:r>
              <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System.Collections.Generic</a:t>
            </a:r>
            <a:endParaRPr kumimoji="0" sz="240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28092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实验结果展示</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flipH="1">
            <a:off x="435610" y="1353185"/>
            <a:ext cx="1918335" cy="398780"/>
          </a:xfrm>
          <a:prstGeom prst="rect">
            <a:avLst/>
          </a:prstGeom>
          <a:noFill/>
          <a:ln w="9525">
            <a:noFill/>
            <a:miter/>
          </a:ln>
          <a:effectLst>
            <a:outerShdw sx="999" sy="999" algn="ctr" rotWithShape="0">
              <a:srgbClr val="000000"/>
            </a:outerShdw>
          </a:effectLst>
        </p:spPr>
        <p:txBody>
          <a:bodyPr wrap="square" anchor="t">
            <a:spAutoFit/>
          </a:bodyPr>
          <a:lstStyle/>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rPr>
              <a:t>正常运行界面</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 name="文本框 1"/>
          <p:cNvSpPr txBox="1"/>
          <p:nvPr/>
        </p:nvSpPr>
        <p:spPr>
          <a:xfrm flipH="1">
            <a:off x="4220845" y="1353185"/>
            <a:ext cx="1995170" cy="398780"/>
          </a:xfrm>
          <a:prstGeom prst="rect">
            <a:avLst/>
          </a:prstGeom>
          <a:noFill/>
          <a:ln w="9525">
            <a:noFill/>
            <a:miter/>
          </a:ln>
          <a:effectLst>
            <a:outerShdw sx="999" sy="999" algn="ctr" rotWithShape="0">
              <a:srgbClr val="000000"/>
            </a:outerShdw>
          </a:effectLst>
        </p:spPr>
        <p:txBody>
          <a:bodyPr wrap="square" anchor="t">
            <a:spAutoFit/>
          </a:bodyPr>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rPr>
              <a:t>悔棋功能演示</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
        <p:nvSpPr>
          <p:cNvPr id="25" name="文本框 24"/>
          <p:cNvSpPr txBox="1"/>
          <p:nvPr/>
        </p:nvSpPr>
        <p:spPr>
          <a:xfrm flipH="1">
            <a:off x="8006080" y="1353185"/>
            <a:ext cx="2463800" cy="398780"/>
          </a:xfrm>
          <a:prstGeom prst="rect">
            <a:avLst/>
          </a:prstGeom>
          <a:noFill/>
          <a:ln w="9525">
            <a:noFill/>
            <a:miter/>
          </a:ln>
          <a:effectLst>
            <a:outerShdw sx="999" sy="999" algn="ctr" rotWithShape="0">
              <a:srgbClr val="000000"/>
            </a:outerShdw>
          </a:effectLst>
        </p:spPr>
        <p:txBody>
          <a:bodyPr wrap="square" anchor="t">
            <a:spAutoFit/>
          </a:bodyPr>
          <a:p>
            <a:pPr marR="0" indent="0" defTabSz="914400" fontAlgn="auto">
              <a:lnSpc>
                <a:spcPct val="100000"/>
              </a:lnSpc>
              <a:spcBef>
                <a:spcPts val="0"/>
              </a:spcBef>
              <a:spcAft>
                <a:spcPts val="0"/>
              </a:spcAft>
              <a:buClrTx/>
              <a:buSzTx/>
              <a:buFontTx/>
              <a:buNone/>
              <a:defRPr/>
            </a:pPr>
            <a:r>
              <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rPr>
              <a:t>结束判断功能</a:t>
            </a:r>
            <a:endParaRPr kumimoji="0" lang="zh-CN" altLang="en-US" sz="2000" b="0" i="0" kern="1200" cap="none" spc="0" normalizeH="0" baseline="0" noProof="0">
              <a:ln w="22225">
                <a:solidFill>
                  <a:schemeClr val="accent2"/>
                </a:solidFill>
                <a:prstDash val="solid"/>
              </a:ln>
              <a:solidFill>
                <a:schemeClr val="accent2">
                  <a:lumMod val="40000"/>
                  <a:lumOff val="60000"/>
                </a:schemeClr>
              </a:solidFill>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pic>
        <p:nvPicPr>
          <p:cNvPr id="1073742855" name="图片 1073742854"/>
          <p:cNvPicPr>
            <a:picLocks noChangeAspect="1"/>
          </p:cNvPicPr>
          <p:nvPr/>
        </p:nvPicPr>
        <p:blipFill>
          <a:blip r:embed="rId1"/>
          <a:stretch>
            <a:fillRect/>
          </a:stretch>
        </p:blipFill>
        <p:spPr>
          <a:xfrm>
            <a:off x="435610" y="1751965"/>
            <a:ext cx="3676650" cy="3236595"/>
          </a:xfrm>
          <a:prstGeom prst="rect">
            <a:avLst/>
          </a:prstGeom>
          <a:noFill/>
          <a:ln w="9525">
            <a:noFill/>
          </a:ln>
        </p:spPr>
      </p:pic>
      <p:pic>
        <p:nvPicPr>
          <p:cNvPr id="1073742856" name="图片 1073742855"/>
          <p:cNvPicPr>
            <a:picLocks noChangeAspect="1"/>
          </p:cNvPicPr>
          <p:nvPr/>
        </p:nvPicPr>
        <p:blipFill>
          <a:blip r:embed="rId2"/>
          <a:stretch>
            <a:fillRect/>
          </a:stretch>
        </p:blipFill>
        <p:spPr>
          <a:xfrm>
            <a:off x="4220845" y="1751965"/>
            <a:ext cx="3676650" cy="3236595"/>
          </a:xfrm>
          <a:prstGeom prst="rect">
            <a:avLst/>
          </a:prstGeom>
          <a:noFill/>
          <a:ln w="9525">
            <a:noFill/>
          </a:ln>
        </p:spPr>
      </p:pic>
      <p:pic>
        <p:nvPicPr>
          <p:cNvPr id="1073742857" name="图片 1073742856"/>
          <p:cNvPicPr>
            <a:picLocks noChangeAspect="1"/>
          </p:cNvPicPr>
          <p:nvPr/>
        </p:nvPicPr>
        <p:blipFill>
          <a:blip r:embed="rId3"/>
          <a:stretch>
            <a:fillRect/>
          </a:stretch>
        </p:blipFill>
        <p:spPr>
          <a:xfrm>
            <a:off x="8006080" y="1751965"/>
            <a:ext cx="3676650" cy="323659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4</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6317999" y="289537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总结</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1" name="直接连接符 10"/>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1510665"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总结</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8" name="圆角矩形 2"/>
          <p:cNvSpPr/>
          <p:nvPr/>
        </p:nvSpPr>
        <p:spPr>
          <a:xfrm>
            <a:off x="739775" y="14184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圆角矩形 4"/>
          <p:cNvSpPr/>
          <p:nvPr/>
        </p:nvSpPr>
        <p:spPr>
          <a:xfrm>
            <a:off x="4690745" y="1418465"/>
            <a:ext cx="2810510" cy="753745"/>
          </a:xfrm>
          <a:prstGeom prst="round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圆角矩形 16"/>
          <p:cNvSpPr/>
          <p:nvPr/>
        </p:nvSpPr>
        <p:spPr>
          <a:xfrm>
            <a:off x="8890000" y="1443865"/>
            <a:ext cx="2810510" cy="75374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2"/>
          <p:cNvSpPr txBox="1"/>
          <p:nvPr/>
        </p:nvSpPr>
        <p:spPr>
          <a:xfrm flipH="1">
            <a:off x="645160" y="2172337"/>
            <a:ext cx="3100705" cy="415417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真实评估值应该需要兼顾两种颜色的评估值。</a:t>
            </a:r>
            <a:endPar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最简单的想法就是两者之和，但是这样又会存在一定的问题</a:t>
            </a:r>
            <a:r>
              <a:rPr kumimoji="0" 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a:t>
            </a:r>
            <a:endParaRPr kumimoji="0" 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因此我们</a:t>
            </a:r>
            <a:r>
              <a:rPr kumimoji="0" lang="zh-CN"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通过调整比例</a:t>
            </a:r>
            <a:r>
              <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来完善评估函数，在这里我尝试了许多参数，最终选取进攻参数乘以二加上防守参数，取得了较好的效果。</a:t>
            </a:r>
            <a:endParaRPr kumimoji="0"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690745" y="2312670"/>
            <a:ext cx="2794635" cy="2416175"/>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本次大作业，让我自学了 Zobrist 哈希、置换表、静态搜索、主要变例搜索等等一系列博弈游戏中的高级策略，对博弈游戏有了进一步的理解</a:t>
            </a:r>
            <a:endParaRPr kumimoji="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7" name="文本框 22"/>
          <p:cNvSpPr txBox="1"/>
          <p:nvPr/>
        </p:nvSpPr>
        <p:spPr>
          <a:xfrm flipH="1">
            <a:off x="8552180" y="2306320"/>
            <a:ext cx="3271520" cy="415417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由于估值函数的构造具有固定性，难以适应所有情况（开局、中期、后期），因此可以考虑在未来增加多个估值函数来适应多种棋局的情况。</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此外，还可以考虑在评估函数的构建中搭载一定的机器学习内容，通过对大量棋谱的分析，提高搜索准确度。</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cxnSp>
        <p:nvCxnSpPr>
          <p:cNvPr id="20" name="直接连接符 19"/>
          <p:cNvCxnSpPr/>
          <p:nvPr/>
        </p:nvCxnSpPr>
        <p:spPr>
          <a:xfrm>
            <a:off x="151892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04240" y="1279527"/>
            <a:ext cx="534670" cy="102679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A</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2" name="文本框 20"/>
          <p:cNvSpPr txBox="1"/>
          <p:nvPr/>
        </p:nvSpPr>
        <p:spPr>
          <a:xfrm flipH="1">
            <a:off x="1598930" y="1418590"/>
            <a:ext cx="1936115" cy="755650"/>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实验中存在的问题及解决方案</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3" name="直接连接符 22"/>
          <p:cNvCxnSpPr/>
          <p:nvPr/>
        </p:nvCxnSpPr>
        <p:spPr>
          <a:xfrm>
            <a:off x="5457190" y="15582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893310" y="12795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B</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5" name="文本框 20"/>
          <p:cNvSpPr txBox="1"/>
          <p:nvPr/>
        </p:nvSpPr>
        <p:spPr>
          <a:xfrm flipH="1">
            <a:off x="5538470" y="1555750"/>
            <a:ext cx="19469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心得体会</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cxnSp>
        <p:nvCxnSpPr>
          <p:cNvPr id="26" name="直接连接符 25"/>
          <p:cNvCxnSpPr/>
          <p:nvPr/>
        </p:nvCxnSpPr>
        <p:spPr>
          <a:xfrm>
            <a:off x="9664065" y="1583692"/>
            <a:ext cx="0" cy="467995"/>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9100185" y="1304927"/>
            <a:ext cx="534670" cy="1007745"/>
          </a:xfrm>
          <a:prstGeom prst="ellipse">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rPr>
              <a:t>C</a:t>
            </a:r>
            <a:endParaRPr kumimoji="0" lang="en-US" altLang="zh-CN" sz="4000" b="0" i="0" u="none" strike="noStrike" kern="1200" cap="none" spc="0" normalizeH="0" baseline="0" noProof="0">
              <a:ln>
                <a:noFill/>
              </a:ln>
              <a:solidFill>
                <a:prstClr val="white"/>
              </a:solidFill>
              <a:effectLst/>
              <a:uLnTx/>
              <a:uFillTx/>
              <a:latin typeface="Impact" panose="020B0806030902050204" charset="0"/>
              <a:ea typeface="等线" panose="02010600030101010101" charset="-122"/>
              <a:cs typeface="+mn-cs"/>
            </a:endParaRPr>
          </a:p>
        </p:txBody>
      </p:sp>
      <p:sp>
        <p:nvSpPr>
          <p:cNvPr id="28" name="文本框 20"/>
          <p:cNvSpPr txBox="1"/>
          <p:nvPr/>
        </p:nvSpPr>
        <p:spPr>
          <a:xfrm flipH="1">
            <a:off x="9758680" y="1581152"/>
            <a:ext cx="1756410" cy="42354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rPr>
              <a:t>后续改进方向</a:t>
            </a:r>
            <a:endParaRPr kumimoji="0" lang="zh-CN" altLang="en-US" sz="18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44221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成员分工与自评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045845" y="1848485"/>
            <a:ext cx="10100310" cy="3538220"/>
          </a:xfrm>
          <a:prstGeom prst="rect">
            <a:avLst/>
          </a:prstGeom>
          <a:noFill/>
          <a:ln w="9525">
            <a:noFill/>
          </a:ln>
        </p:spPr>
        <p:txBody>
          <a:bodyPr wrap="square">
            <a:spAutoFit/>
          </a:bodyPr>
          <a:p>
            <a:pPr indent="266700"/>
            <a:r>
              <a:rPr lang="en-US" altLang="zh-CN" sz="2800" b="0">
                <a:latin typeface="等线" panose="02010600030101010101" charset="-122"/>
                <a:ea typeface="宋体" panose="02010600030101010101" pitchFamily="2" charset="-122"/>
              </a:rPr>
              <a:t>  	</a:t>
            </a:r>
            <a:r>
              <a:rPr lang="zh-CN" sz="2800" b="0">
                <a:latin typeface="等线" panose="02010600030101010101" charset="-122"/>
                <a:ea typeface="宋体" panose="02010600030101010101" pitchFamily="2" charset="-122"/>
              </a:rPr>
              <a:t>整个项目由我个人独立完成，均为独立完成。其中，在评估函数方面参考了网络文献，其他部分均为完全自主独立完成。总体的任务有：</a:t>
            </a:r>
            <a:r>
              <a:rPr lang="en-US" altLang="zh-CN" sz="2800" b="0">
                <a:latin typeface="等线" panose="02010600030101010101" charset="-122"/>
                <a:ea typeface="宋体" panose="02010600030101010101" pitchFamily="2" charset="-122"/>
              </a:rPr>
              <a:t>	</a:t>
            </a:r>
            <a:r>
              <a:rPr lang="zh-CN" sz="2800" b="0">
                <a:latin typeface="等线" panose="02010600030101010101" charset="-122"/>
                <a:ea typeface="宋体" panose="02010600030101010101" pitchFamily="2" charset="-122"/>
              </a:rPr>
              <a:t>1、界面设计</a:t>
            </a:r>
            <a:r>
              <a:rPr lang="en-US" altLang="zh-CN" sz="2800" b="0">
                <a:latin typeface="等线" panose="02010600030101010101" charset="-122"/>
                <a:ea typeface="宋体" panose="02010600030101010101" pitchFamily="2" charset="-122"/>
              </a:rPr>
              <a:t>	</a:t>
            </a:r>
            <a:r>
              <a:rPr lang="zh-CN" sz="2800" b="0">
                <a:latin typeface="等线" panose="02010600030101010101" charset="-122"/>
                <a:ea typeface="宋体" panose="02010600030101010101" pitchFamily="2" charset="-122"/>
              </a:rPr>
              <a:t>2、图形绘制部分</a:t>
            </a:r>
            <a:r>
              <a:rPr lang="en-US" altLang="zh-CN" sz="2800" b="0">
                <a:latin typeface="等线" panose="02010600030101010101" charset="-122"/>
                <a:ea typeface="宋体" panose="02010600030101010101" pitchFamily="2" charset="-122"/>
              </a:rPr>
              <a:t>	</a:t>
            </a:r>
            <a:r>
              <a:rPr lang="zh-CN" sz="2800" b="0">
                <a:latin typeface="等线" panose="02010600030101010101" charset="-122"/>
                <a:ea typeface="宋体" panose="02010600030101010101" pitchFamily="2" charset="-122"/>
              </a:rPr>
              <a:t>3、评估函数的构建</a:t>
            </a:r>
            <a:r>
              <a:rPr lang="zh-CN" sz="2800" b="0">
                <a:ea typeface="等线" panose="02010600030101010101" charset="-122"/>
              </a:rPr>
              <a:t></a:t>
            </a:r>
            <a:r>
              <a:rPr lang="en-US" altLang="zh-CN" sz="2800" b="0">
                <a:ea typeface="等线" panose="02010600030101010101" charset="-122"/>
              </a:rPr>
              <a:t>	</a:t>
            </a:r>
            <a:r>
              <a:rPr lang="zh-CN" sz="2800" b="0">
                <a:ea typeface="等线" panose="02010600030101010101" charset="-122"/>
              </a:rPr>
              <a:t>4、</a:t>
            </a:r>
            <a:r>
              <a:rPr lang="en-US" sz="2800" b="0">
                <a:latin typeface="等线" panose="02010600030101010101" charset="-122"/>
              </a:rPr>
              <a:t>α-β</a:t>
            </a:r>
            <a:r>
              <a:rPr lang="zh-CN" sz="2800" b="0">
                <a:ea typeface="宋体" panose="02010600030101010101" pitchFamily="2" charset="-122"/>
              </a:rPr>
              <a:t>剪枝</a:t>
            </a:r>
            <a:r>
              <a:rPr lang="zh-CN" sz="2800" b="0">
                <a:latin typeface="等线" panose="02010600030101010101" charset="-122"/>
                <a:ea typeface="宋体" panose="02010600030101010101" pitchFamily="2" charset="-122"/>
              </a:rPr>
              <a:t>部分</a:t>
            </a:r>
            <a:r>
              <a:rPr lang="en-US" altLang="zh-CN" sz="2800" b="0">
                <a:latin typeface="等线" panose="02010600030101010101" charset="-122"/>
                <a:ea typeface="宋体" panose="02010600030101010101" pitchFamily="2" charset="-122"/>
              </a:rPr>
              <a:t>	5</a:t>
            </a:r>
            <a:r>
              <a:rPr lang="zh-CN" altLang="en-US" sz="2800" b="0">
                <a:latin typeface="等线" panose="02010600030101010101" charset="-122"/>
                <a:ea typeface="宋体" panose="02010600030101010101" pitchFamily="2" charset="-122"/>
              </a:rPr>
              <a:t>、</a:t>
            </a:r>
            <a:r>
              <a:rPr lang="zh-CN" sz="2800" b="0">
                <a:latin typeface="等线" panose="02010600030101010101" charset="-122"/>
                <a:ea typeface="宋体" panose="02010600030101010101" pitchFamily="2" charset="-122"/>
              </a:rPr>
              <a:t>实验报告的撰写</a:t>
            </a:r>
            <a:endParaRPr lang="zh-CN" altLang="en-US" sz="2800" b="0">
              <a:latin typeface="等线" panose="02010600030101010101"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1057275" y="4201795"/>
            <a:ext cx="2348230" cy="466725"/>
          </a:xfrm>
          <a:prstGeom prst="roundRect">
            <a:avLst>
              <a:gd name="adj" fmla="val 23247"/>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矩形: 圆角 6"/>
          <p:cNvSpPr/>
          <p:nvPr/>
        </p:nvSpPr>
        <p:spPr>
          <a:xfrm>
            <a:off x="3623310" y="4201795"/>
            <a:ext cx="2348230" cy="466090"/>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圆角 7"/>
          <p:cNvSpPr/>
          <p:nvPr/>
        </p:nvSpPr>
        <p:spPr>
          <a:xfrm>
            <a:off x="6188710" y="4201795"/>
            <a:ext cx="2348230" cy="466725"/>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圆角 8"/>
          <p:cNvSpPr/>
          <p:nvPr/>
        </p:nvSpPr>
        <p:spPr>
          <a:xfrm>
            <a:off x="8754110" y="4201795"/>
            <a:ext cx="2348230" cy="467360"/>
          </a:xfrm>
          <a:prstGeom prst="roundRect">
            <a:avLst>
              <a:gd name="adj" fmla="val 27069"/>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199447"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实验概述</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1" name="TextBox 25"/>
          <p:cNvSpPr txBox="1"/>
          <p:nvPr/>
        </p:nvSpPr>
        <p:spPr>
          <a:xfrm flipH="1">
            <a:off x="1905000"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1</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2" name="TextBox 25"/>
          <p:cNvSpPr txBox="1"/>
          <p:nvPr/>
        </p:nvSpPr>
        <p:spPr>
          <a:xfrm flipH="1">
            <a:off x="4439702"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2</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3" name="TextBox 25"/>
          <p:cNvSpPr txBox="1"/>
          <p:nvPr/>
        </p:nvSpPr>
        <p:spPr>
          <a:xfrm flipH="1">
            <a:off x="6974404"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3</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14" name="TextBox 25"/>
          <p:cNvSpPr txBox="1"/>
          <p:nvPr/>
        </p:nvSpPr>
        <p:spPr>
          <a:xfrm flipH="1">
            <a:off x="9509106" y="2257418"/>
            <a:ext cx="713084" cy="1769715"/>
          </a:xfrm>
          <a:prstGeom prst="rect">
            <a:avLst/>
          </a:prstGeom>
          <a:noFill/>
        </p:spPr>
        <p:txBody>
          <a:bodyPr wrap="square" lIns="0" tIns="0" rIns="0" bIns="0" rtlCol="0">
            <a:spAutoFit/>
            <a:scene3d>
              <a:camera prst="orthographicFront"/>
              <a:lightRig rig="threePt" dir="t"/>
            </a:scene3d>
          </a:bodyPr>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4</a:t>
            </a:r>
            <a:endParaRPr kumimoji="0" lang="zh-CN" altLang="en-US" sz="11500" b="0"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cxnSp>
        <p:nvCxnSpPr>
          <p:cNvPr id="15" name="直接连接符 14"/>
          <p:cNvCxnSpPr/>
          <p:nvPr/>
        </p:nvCxnSpPr>
        <p:spPr>
          <a:xfrm>
            <a:off x="35135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706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610600" y="2311393"/>
            <a:ext cx="0" cy="327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39446"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方案设计</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1" name="文本框 20"/>
          <p:cNvSpPr txBox="1"/>
          <p:nvPr/>
        </p:nvSpPr>
        <p:spPr>
          <a:xfrm>
            <a:off x="6315775"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实验过程</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3" name="文本框 22"/>
          <p:cNvSpPr txBox="1"/>
          <p:nvPr/>
        </p:nvSpPr>
        <p:spPr>
          <a:xfrm>
            <a:off x="8886470" y="4237040"/>
            <a:ext cx="2083829" cy="430530"/>
          </a:xfrm>
          <a:prstGeom prst="rect">
            <a:avLst/>
          </a:prstGeom>
          <a:noFill/>
        </p:spPr>
        <p:txBody>
          <a:bodyPr wrap="square" lIns="0" tIns="0" rIns="0" bIns="0" rtlCol="0">
            <a:spAutoFit/>
          </a:bodyPr>
          <a:lstStyle/>
          <a:p>
            <a:pPr marL="0" marR="0" lvl="0" indent="0" algn="dist" defTabSz="914400" rtl="0" eaLnBrk="1" fontAlgn="base"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总结</a:t>
            </a:r>
            <a:endParaRPr kumimoji="0" lang="zh-CN" altLang="en-US" sz="2800" b="0" i="0" u="none" strike="noStrike" kern="1200" cap="none" spc="0" normalizeH="0" baseline="0" noProof="1">
              <a:ln>
                <a:noFill/>
              </a:ln>
              <a:solidFill>
                <a:prstClr val="white"/>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sp>
        <p:nvSpPr>
          <p:cNvPr id="26" name="TextBox 25"/>
          <p:cNvSpPr txBox="1"/>
          <p:nvPr/>
        </p:nvSpPr>
        <p:spPr>
          <a:xfrm flipH="1">
            <a:off x="4333875" y="618036"/>
            <a:ext cx="3524250" cy="677108"/>
          </a:xfrm>
          <a:prstGeom prst="rect">
            <a:avLst/>
          </a:prstGeom>
          <a:noFill/>
          <a:ln w="9525">
            <a:noFill/>
          </a:ln>
        </p:spPr>
        <p:txBody>
          <a:bodyPr vert="horz" wrap="square" lIns="0" tIns="0" rIns="0" bIns="0" rtlCol="0" anchor="t">
            <a:spAutoFit/>
          </a:bodyPr>
          <a:lstStyle>
            <a:defPPr>
              <a:defRPr lang="zh-CN"/>
            </a:defPPr>
            <a:lvl1pPr lvl="0">
              <a:defRPr sz="8000" b="1">
                <a:blipFill>
                  <a:blip r:embed="rId1"/>
                  <a:stretch>
                    <a:fillRect/>
                  </a:stretch>
                </a:blipFill>
                <a:latin typeface="微软雅黑" panose="020B0503020204020204" charset="-122"/>
                <a:ea typeface="微软雅黑" panose="020B0503020204020204" charset="-122"/>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a:t>
            </a:r>
            <a:r>
              <a:rPr kumimoji="0" lang="en-US" altLang="zh-CN" sz="40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CONTENTS</a:t>
            </a:r>
            <a:r>
              <a:rPr kumimoji="0" lang="en-US" altLang="zh-CN"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a:t>
            </a:r>
            <a:r>
              <a:rPr kumimoji="0" lang="zh-CN" altLang="en-US"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rPr>
              <a:t> </a:t>
            </a:r>
            <a:endParaRPr kumimoji="0" lang="zh-CN" altLang="en-US" sz="4400" b="1" i="0" u="none" strike="noStrike" kern="1200" cap="none" spc="0" normalizeH="0" baseline="0" noProof="1">
              <a:ln>
                <a:noFill/>
              </a:ln>
              <a:solidFill>
                <a:srgbClr val="2C3E50"/>
              </a:solidFill>
              <a:effectLst/>
              <a:uLnTx/>
              <a:uFillTx/>
              <a:latin typeface="微软雅黑 Light" panose="020B0502040204020203" pitchFamily="34" charset="-122"/>
              <a:ea typeface="微软雅黑 Light" panose="020B0502040204020203" pitchFamily="34" charset="-122"/>
              <a:cs typeface="+mn-cs"/>
              <a:sym typeface="微软雅黑" panose="020B0503020204020204" charset="-122"/>
            </a:endParaRPr>
          </a:p>
        </p:txBody>
      </p:sp>
      <p:grpSp>
        <p:nvGrpSpPr>
          <p:cNvPr id="27" name="组合 26"/>
          <p:cNvGrpSpPr/>
          <p:nvPr/>
        </p:nvGrpSpPr>
        <p:grpSpPr>
          <a:xfrm>
            <a:off x="418473" y="1840162"/>
            <a:ext cx="11387751" cy="4160586"/>
            <a:chOff x="418473" y="2040194"/>
            <a:chExt cx="11387751" cy="4160586"/>
          </a:xfrm>
        </p:grpSpPr>
        <p:sp>
          <p:nvSpPr>
            <p:cNvPr id="28" name="矩形 27"/>
            <p:cNvSpPr/>
            <p:nvPr/>
          </p:nvSpPr>
          <p:spPr>
            <a:xfrm>
              <a:off x="418473" y="2986487"/>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1590224" y="2986487"/>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09588" y="2040194"/>
              <a:ext cx="11172825" cy="4160586"/>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40011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参考文献</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7189788" y="1160780"/>
            <a:ext cx="4491746" cy="4901726"/>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560390" y="1160780"/>
            <a:ext cx="6466840" cy="299974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[1]郑健磊,匡芳君.基于极小极大值搜索和Alpha Beta剪枝算法的五子棋智能博弈算法研究与实现[J].温州大学学报(自然科学版),2019,40(03):53-62.</a:t>
            </a:r>
            <a:endPar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[2]董慧颖,王杨.多种搜索算法的五子棋博弈算法研究[J].沈阳理工大学学报, 2017,36(02):39-43+83.</a:t>
            </a:r>
            <a:endPar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0"/>
              </a:spcBef>
              <a:spcAft>
                <a:spcPts val="0"/>
              </a:spcAft>
              <a:buClrTx/>
              <a:buSzTx/>
              <a:buFontTx/>
              <a:buNone/>
              <a:defRPr/>
            </a:pPr>
            <a:r>
              <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rPr>
              <a:t>[3]周洋,邓莉,谢煜.一种五子棋博弈算法的分析[J].现代计算机(专业版),2017(10):8-10.</a:t>
            </a:r>
            <a:endParaRPr kumimoji="0" b="0" i="0" u="none" strike="noStrike" kern="1200" cap="none" spc="0" normalizeH="0" baseline="0" noProof="0">
              <a:ln>
                <a:noFill/>
              </a:ln>
              <a:solidFill>
                <a:prstClr val="black">
                  <a:lumMod val="85000"/>
                  <a:lumOff val="15000"/>
                </a:prstClr>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18465" y="775335"/>
            <a:ext cx="11387455" cy="5240020"/>
            <a:chOff x="418473" y="1320623"/>
            <a:chExt cx="11387751" cy="4694430"/>
          </a:xfrm>
        </p:grpSpPr>
        <p:sp>
          <p:nvSpPr>
            <p:cNvPr id="5" name="矩形 4"/>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0" y="0"/>
            <a:ext cx="12192000" cy="180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90642" y="2318000"/>
            <a:ext cx="10010717" cy="2468133"/>
            <a:chOff x="1090642" y="2132256"/>
            <a:chExt cx="10010717" cy="2468133"/>
          </a:xfrm>
        </p:grpSpPr>
        <p:grpSp>
          <p:nvGrpSpPr>
            <p:cNvPr id="14" name="组合 13"/>
            <p:cNvGrpSpPr/>
            <p:nvPr/>
          </p:nvGrpSpPr>
          <p:grpSpPr>
            <a:xfrm flipV="1">
              <a:off x="1090642" y="3340850"/>
              <a:ext cx="1999518" cy="1259539"/>
              <a:chOff x="1042871" y="2453364"/>
              <a:chExt cx="1714500" cy="1080000"/>
            </a:xfrm>
          </p:grpSpPr>
          <p:cxnSp>
            <p:nvCxnSpPr>
              <p:cNvPr id="18" name="直接连接符 17"/>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flipV="1">
              <a:off x="9101841" y="2132256"/>
              <a:ext cx="1999518" cy="1259539"/>
              <a:chOff x="1042871" y="2453364"/>
              <a:chExt cx="1714500" cy="1080000"/>
            </a:xfrm>
          </p:grpSpPr>
          <p:cxnSp>
            <p:nvCxnSpPr>
              <p:cNvPr id="16" name="直接连接符 15"/>
              <p:cNvCxnSpPr/>
              <p:nvPr/>
            </p:nvCxnSpPr>
            <p:spPr>
              <a:xfrm>
                <a:off x="1042871" y="2786063"/>
                <a:ext cx="17145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898158" y="2993364"/>
                <a:ext cx="1080000" cy="0"/>
              </a:xfrm>
              <a:prstGeom prst="line">
                <a:avLst/>
              </a:prstGeom>
              <a:ln>
                <a:solidFill>
                  <a:srgbClr val="2C3E50"/>
                </a:solidFill>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4161790" y="2908300"/>
            <a:ext cx="4291965" cy="922020"/>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rPr>
              <a:t>谢谢观看</a:t>
            </a:r>
            <a:endParaRPr kumimoji="0" lang="zh-CN" altLang="en-US" sz="5400" b="0" i="0" u="none" strike="noStrike" kern="1200" cap="none" spc="0" normalizeH="0" baseline="0" noProof="0">
              <a:ln>
                <a:noFill/>
              </a:ln>
              <a:solidFill>
                <a:srgbClr val="2C3E50"/>
              </a:solidFill>
              <a:uLnTx/>
              <a:uFillTx/>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1196340" y="934476"/>
            <a:ext cx="9799320" cy="825419"/>
          </a:xfrm>
          <a:prstGeom prst="rect">
            <a:avLst/>
          </a:prstGeom>
          <a:noFill/>
        </p:spPr>
        <p:txBody>
          <a:bodyPr wrap="square" lIns="0" rtlCol="0">
            <a:spAutoFit/>
          </a:bodyPr>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600" b="0" i="0" u="none" strike="noStrike" kern="1200" cap="none" spc="60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rPr>
              <a:t>END.THANK</a:t>
            </a:r>
            <a:endParaRPr kumimoji="0" lang="zh-CN" altLang="en-US" sz="3600" b="0" i="0" u="none" strike="noStrike" kern="1200" cap="none" spc="600" normalizeH="0" baseline="0" noProof="0">
              <a:ln>
                <a:noFill/>
              </a:ln>
              <a:solidFill>
                <a:schemeClr val="tx1">
                  <a:lumMod val="85000"/>
                  <a:lumOff val="15000"/>
                </a:scheme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23" name="直接连接符 22"/>
          <p:cNvCxnSpPr/>
          <p:nvPr/>
        </p:nvCxnSpPr>
        <p:spPr>
          <a:xfrm>
            <a:off x="888365" y="2038352"/>
            <a:ext cx="10414000" cy="0"/>
          </a:xfrm>
          <a:prstGeom prst="line">
            <a:avLst/>
          </a:prstGeom>
          <a:ln>
            <a:solidFill>
              <a:schemeClr val="tx1">
                <a:lumMod val="85000"/>
                <a:lumOff val="15000"/>
              </a:schemeClr>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428151"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1</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36" name="文本框 35"/>
          <p:cNvSpPr txBox="1"/>
          <p:nvPr/>
        </p:nvSpPr>
        <p:spPr>
          <a:xfrm>
            <a:off x="5775368" y="2909341"/>
            <a:ext cx="4088964"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实验概述</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38" name="直接连接符 37"/>
          <p:cNvCxnSpPr/>
          <p:nvPr/>
        </p:nvCxnSpPr>
        <p:spPr>
          <a:xfrm>
            <a:off x="5274231"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1943100"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实验目的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6" name="矩形 5"/>
          <p:cNvSpPr/>
          <p:nvPr/>
        </p:nvSpPr>
        <p:spPr>
          <a:xfrm>
            <a:off x="426720" y="1178560"/>
            <a:ext cx="5500306" cy="5079688"/>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6383655" y="2690404"/>
            <a:ext cx="5201920" cy="147637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熟悉和掌握博弈树的启发式搜索过程、α-β剪枝算法和评价函数，并利用α-β剪枝算法开发一个五子棋人机博弈游戏。</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1956435"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实验内容</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8000998" y="4037963"/>
            <a:ext cx="3356294" cy="627380"/>
          </a:xfrm>
          <a:prstGeom prst="rect">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矩形 3"/>
          <p:cNvSpPr/>
          <p:nvPr/>
        </p:nvSpPr>
        <p:spPr>
          <a:xfrm>
            <a:off x="834705" y="2490471"/>
            <a:ext cx="3356294" cy="62738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任意多边形 41"/>
          <p:cNvSpPr/>
          <p:nvPr/>
        </p:nvSpPr>
        <p:spPr>
          <a:xfrm>
            <a:off x="834705" y="3023236"/>
            <a:ext cx="10522587" cy="977264"/>
          </a:xfrm>
          <a:custGeom>
            <a:avLst/>
            <a:gdLst>
              <a:gd name="connsiteX0" fmla="*/ 0 w 14329"/>
              <a:gd name="connsiteY0" fmla="*/ 1388 h 1388"/>
              <a:gd name="connsiteX1" fmla="*/ 7392 w 14329"/>
              <a:gd name="connsiteY1" fmla="*/ 1387 h 1388"/>
              <a:gd name="connsiteX2" fmla="*/ 10270 w 14329"/>
              <a:gd name="connsiteY2" fmla="*/ 0 h 1388"/>
              <a:gd name="connsiteX3" fmla="*/ 14329 w 14329"/>
              <a:gd name="connsiteY3" fmla="*/ 0 h 1388"/>
            </a:gdLst>
            <a:ahLst/>
            <a:cxnLst>
              <a:cxn ang="0">
                <a:pos x="connsiteX0" y="connsiteY0"/>
              </a:cxn>
              <a:cxn ang="0">
                <a:pos x="connsiteX1" y="connsiteY1"/>
              </a:cxn>
              <a:cxn ang="0">
                <a:pos x="connsiteX2" y="connsiteY2"/>
              </a:cxn>
              <a:cxn ang="0">
                <a:pos x="connsiteX3" y="connsiteY3"/>
              </a:cxn>
            </a:cxnLst>
            <a:rect l="l" t="t" r="r" b="b"/>
            <a:pathLst>
              <a:path w="14329" h="1388">
                <a:moveTo>
                  <a:pt x="0" y="1388"/>
                </a:moveTo>
                <a:lnTo>
                  <a:pt x="7392" y="1387"/>
                </a:lnTo>
                <a:lnTo>
                  <a:pt x="10270" y="0"/>
                </a:lnTo>
                <a:lnTo>
                  <a:pt x="14329" y="0"/>
                </a:lnTo>
              </a:path>
            </a:pathLst>
          </a:custGeom>
          <a:noFill/>
          <a:ln w="19050">
            <a:solidFill>
              <a:srgbClr val="2C3E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五边形 56"/>
          <p:cNvSpPr/>
          <p:nvPr/>
        </p:nvSpPr>
        <p:spPr>
          <a:xfrm rot="16200000" flipH="1">
            <a:off x="1401016" y="521446"/>
            <a:ext cx="2223672" cy="3356293"/>
          </a:xfrm>
          <a:prstGeom prst="wedgeRectCallou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20"/>
          <p:cNvSpPr txBox="1"/>
          <p:nvPr/>
        </p:nvSpPr>
        <p:spPr>
          <a:xfrm flipH="1">
            <a:off x="1281430" y="2490471"/>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界面要求</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9" name="椭圆 8"/>
          <p:cNvSpPr/>
          <p:nvPr/>
        </p:nvSpPr>
        <p:spPr>
          <a:xfrm>
            <a:off x="2093752" y="1209372"/>
            <a:ext cx="838200" cy="838200"/>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五边形 6"/>
          <p:cNvSpPr/>
          <p:nvPr/>
        </p:nvSpPr>
        <p:spPr>
          <a:xfrm rot="16200000" flipV="1">
            <a:off x="8567310" y="3281788"/>
            <a:ext cx="2223670" cy="3356293"/>
          </a:xfrm>
          <a:prstGeom prst="wedgeRectCallout">
            <a:avLst/>
          </a:prstGeom>
          <a:no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20"/>
          <p:cNvSpPr txBox="1"/>
          <p:nvPr/>
        </p:nvSpPr>
        <p:spPr>
          <a:xfrm flipH="1">
            <a:off x="8376125" y="4059265"/>
            <a:ext cx="2606040" cy="583565"/>
          </a:xfrm>
          <a:prstGeom prst="rect">
            <a:avLst/>
          </a:prstGeom>
          <a:noFill/>
          <a:ln w="9525">
            <a:noFill/>
            <a:miter/>
          </a:ln>
          <a:effectLst>
            <a:outerShdw sx="999" sy="999" algn="ctr" rotWithShape="0">
              <a:srgbClr val="000000"/>
            </a:outerShdw>
          </a:effectLst>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算法要求</a:t>
            </a:r>
            <a:endParaRPr kumimoji="0" lang="zh-CN" altLang="en-US" sz="32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endParaRPr>
          </a:p>
        </p:txBody>
      </p:sp>
      <p:sp>
        <p:nvSpPr>
          <p:cNvPr id="12" name="椭圆 11"/>
          <p:cNvSpPr/>
          <p:nvPr/>
        </p:nvSpPr>
        <p:spPr>
          <a:xfrm>
            <a:off x="9260045" y="5055767"/>
            <a:ext cx="838200" cy="838200"/>
          </a:xfrm>
          <a:prstGeom prst="ellipse">
            <a:avLst/>
          </a:prstGeom>
          <a:solidFill>
            <a:srgbClr val="849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22"/>
          <p:cNvSpPr txBox="1"/>
          <p:nvPr/>
        </p:nvSpPr>
        <p:spPr>
          <a:xfrm flipH="1">
            <a:off x="834706" y="4247273"/>
            <a:ext cx="6531293" cy="209169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以五子棋人机博弈问题为例，实现α-β剪枝算法的求解程序（编程语言不限），要求设计适合五子棋博弈的评估函数</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设计五子棋程序的数据结构，具有评估棋势、选择落子、判断胜负等功能。</a:t>
            </a:r>
            <a:endParaRPr kumimoji="0" lang="zh-CN" altLang="en-US" sz="2000"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4" name="文本框 22"/>
          <p:cNvSpPr txBox="1"/>
          <p:nvPr/>
        </p:nvSpPr>
        <p:spPr>
          <a:xfrm flipH="1">
            <a:off x="4825364" y="870585"/>
            <a:ext cx="6531293" cy="1573530"/>
          </a:xfrm>
          <a:prstGeom prst="rect">
            <a:avLst/>
          </a:prstGeom>
          <a:noFill/>
          <a:ln w="9525">
            <a:noFill/>
            <a:miter/>
          </a:ln>
          <a:effectLst>
            <a:outerShdw sx="999" sy="999" algn="ctr" rotWithShape="0">
              <a:srgbClr val="000000"/>
            </a:outerShdw>
          </a:effectLst>
        </p:spPr>
        <p:txBody>
          <a:bodyPr wrap="square" anchor="t">
            <a:spAutoFit/>
          </a:bodyPr>
          <a:lstStyle/>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要求初始界面显示15*15的空白棋盘，有双人模式、人机对战模式，界面置有重新开始、悔棋等操作。</a:t>
            </a:r>
            <a:endPar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a:p>
            <a:pPr marL="285750" marR="0" lvl="0" indent="-285750" algn="just" defTabSz="914400" rtl="0" eaLnBrk="1" fontAlgn="auto" latinLnBrk="0" hangingPunct="1">
              <a:lnSpc>
                <a:spcPct val="120000"/>
              </a:lnSpc>
              <a:spcBef>
                <a:spcPts val="600"/>
              </a:spcBef>
              <a:spcAft>
                <a:spcPts val="600"/>
              </a:spcAft>
              <a:buClrTx/>
              <a:buSzTx/>
              <a:buFont typeface="Arial" panose="020B0604020202020204" pitchFamily="34" charset="0"/>
              <a:buChar char="•"/>
              <a:defRPr/>
            </a:pPr>
            <a:r>
              <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每个棋子标记落子的次序，并且对于新下的棋子用个红色框标记出</a:t>
            </a:r>
            <a:endParaRPr kumimoji="0" lang="zh-CN" altLang="en-US" b="0" i="0" u="none" strike="noStrike" kern="1200" cap="none" spc="0" normalizeH="0" baseline="0" noProof="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5" name="settings_13584"/>
          <p:cNvSpPr>
            <a:spLocks noChangeAspect="1"/>
          </p:cNvSpPr>
          <p:nvPr/>
        </p:nvSpPr>
        <p:spPr bwMode="auto">
          <a:xfrm>
            <a:off x="9402118" y="5167894"/>
            <a:ext cx="554054" cy="609685"/>
          </a:xfrm>
          <a:custGeom>
            <a:avLst/>
            <a:gdLst>
              <a:gd name="T0" fmla="*/ 462 w 473"/>
              <a:gd name="T1" fmla="*/ 99 h 521"/>
              <a:gd name="T2" fmla="*/ 442 w 473"/>
              <a:gd name="T3" fmla="*/ 82 h 521"/>
              <a:gd name="T4" fmla="*/ 345 w 473"/>
              <a:gd name="T5" fmla="*/ 130 h 521"/>
              <a:gd name="T6" fmla="*/ 379 w 473"/>
              <a:gd name="T7" fmla="*/ 27 h 521"/>
              <a:gd name="T8" fmla="*/ 359 w 473"/>
              <a:gd name="T9" fmla="*/ 10 h 521"/>
              <a:gd name="T10" fmla="*/ 290 w 473"/>
              <a:gd name="T11" fmla="*/ 49 h 521"/>
              <a:gd name="T12" fmla="*/ 242 w 473"/>
              <a:gd name="T13" fmla="*/ 105 h 521"/>
              <a:gd name="T14" fmla="*/ 249 w 473"/>
              <a:gd name="T15" fmla="*/ 209 h 521"/>
              <a:gd name="T16" fmla="*/ 234 w 473"/>
              <a:gd name="T17" fmla="*/ 225 h 521"/>
              <a:gd name="T18" fmla="*/ 132 w 473"/>
              <a:gd name="T19" fmla="*/ 91 h 521"/>
              <a:gd name="T20" fmla="*/ 138 w 473"/>
              <a:gd name="T21" fmla="*/ 58 h 521"/>
              <a:gd name="T22" fmla="*/ 73 w 473"/>
              <a:gd name="T23" fmla="*/ 31 h 521"/>
              <a:gd name="T24" fmla="*/ 50 w 473"/>
              <a:gd name="T25" fmla="*/ 51 h 521"/>
              <a:gd name="T26" fmla="*/ 57 w 473"/>
              <a:gd name="T27" fmla="*/ 115 h 521"/>
              <a:gd name="T28" fmla="*/ 96 w 473"/>
              <a:gd name="T29" fmla="*/ 120 h 521"/>
              <a:gd name="T30" fmla="*/ 194 w 473"/>
              <a:gd name="T31" fmla="*/ 249 h 521"/>
              <a:gd name="T32" fmla="*/ 153 w 473"/>
              <a:gd name="T33" fmla="*/ 262 h 521"/>
              <a:gd name="T34" fmla="*/ 0 w 473"/>
              <a:gd name="T35" fmla="*/ 440 h 521"/>
              <a:gd name="T36" fmla="*/ 58 w 473"/>
              <a:gd name="T37" fmla="*/ 490 h 521"/>
              <a:gd name="T38" fmla="*/ 117 w 473"/>
              <a:gd name="T39" fmla="*/ 486 h 521"/>
              <a:gd name="T40" fmla="*/ 253 w 473"/>
              <a:gd name="T41" fmla="*/ 327 h 521"/>
              <a:gd name="T42" fmla="*/ 287 w 473"/>
              <a:gd name="T43" fmla="*/ 372 h 521"/>
              <a:gd name="T44" fmla="*/ 288 w 473"/>
              <a:gd name="T45" fmla="*/ 423 h 521"/>
              <a:gd name="T46" fmla="*/ 362 w 473"/>
              <a:gd name="T47" fmla="*/ 521 h 521"/>
              <a:gd name="T48" fmla="*/ 417 w 473"/>
              <a:gd name="T49" fmla="*/ 480 h 521"/>
              <a:gd name="T50" fmla="*/ 416 w 473"/>
              <a:gd name="T51" fmla="*/ 429 h 521"/>
              <a:gd name="T52" fmla="*/ 342 w 473"/>
              <a:gd name="T53" fmla="*/ 330 h 521"/>
              <a:gd name="T54" fmla="*/ 324 w 473"/>
              <a:gd name="T55" fmla="*/ 343 h 521"/>
              <a:gd name="T56" fmla="*/ 261 w 473"/>
              <a:gd name="T57" fmla="*/ 261 h 521"/>
              <a:gd name="T58" fmla="*/ 281 w 473"/>
              <a:gd name="T59" fmla="*/ 237 h 521"/>
              <a:gd name="T60" fmla="*/ 385 w 473"/>
              <a:gd name="T61" fmla="*/ 229 h 521"/>
              <a:gd name="T62" fmla="*/ 434 w 473"/>
              <a:gd name="T63" fmla="*/ 172 h 521"/>
              <a:gd name="T64" fmla="*/ 462 w 473"/>
              <a:gd name="T65" fmla="*/ 99 h 521"/>
              <a:gd name="T66" fmla="*/ 109 w 473"/>
              <a:gd name="T67" fmla="*/ 443 h 521"/>
              <a:gd name="T68" fmla="*/ 73 w 473"/>
              <a:gd name="T69" fmla="*/ 446 h 521"/>
              <a:gd name="T70" fmla="*/ 70 w 473"/>
              <a:gd name="T71" fmla="*/ 410 h 521"/>
              <a:gd name="T72" fmla="*/ 106 w 473"/>
              <a:gd name="T73" fmla="*/ 407 h 521"/>
              <a:gd name="T74" fmla="*/ 109 w 473"/>
              <a:gd name="T75" fmla="*/ 44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3" h="521">
                <a:moveTo>
                  <a:pt x="462" y="99"/>
                </a:moveTo>
                <a:lnTo>
                  <a:pt x="442" y="82"/>
                </a:lnTo>
                <a:cubicBezTo>
                  <a:pt x="400" y="121"/>
                  <a:pt x="382" y="162"/>
                  <a:pt x="345" y="130"/>
                </a:cubicBezTo>
                <a:cubicBezTo>
                  <a:pt x="308" y="98"/>
                  <a:pt x="346" y="75"/>
                  <a:pt x="379" y="27"/>
                </a:cubicBezTo>
                <a:cubicBezTo>
                  <a:pt x="379" y="27"/>
                  <a:pt x="370" y="19"/>
                  <a:pt x="359" y="10"/>
                </a:cubicBezTo>
                <a:cubicBezTo>
                  <a:pt x="348" y="0"/>
                  <a:pt x="317" y="18"/>
                  <a:pt x="290" y="49"/>
                </a:cubicBezTo>
                <a:lnTo>
                  <a:pt x="242" y="105"/>
                </a:lnTo>
                <a:cubicBezTo>
                  <a:pt x="215" y="136"/>
                  <a:pt x="218" y="182"/>
                  <a:pt x="249" y="209"/>
                </a:cubicBezTo>
                <a:lnTo>
                  <a:pt x="234" y="225"/>
                </a:lnTo>
                <a:lnTo>
                  <a:pt x="132" y="91"/>
                </a:lnTo>
                <a:cubicBezTo>
                  <a:pt x="137" y="79"/>
                  <a:pt x="150" y="67"/>
                  <a:pt x="138" y="58"/>
                </a:cubicBezTo>
                <a:lnTo>
                  <a:pt x="73" y="31"/>
                </a:lnTo>
                <a:lnTo>
                  <a:pt x="50" y="51"/>
                </a:lnTo>
                <a:cubicBezTo>
                  <a:pt x="50" y="51"/>
                  <a:pt x="57" y="115"/>
                  <a:pt x="57" y="115"/>
                </a:cubicBezTo>
                <a:cubicBezTo>
                  <a:pt x="63" y="131"/>
                  <a:pt x="82" y="125"/>
                  <a:pt x="96" y="120"/>
                </a:cubicBezTo>
                <a:lnTo>
                  <a:pt x="194" y="249"/>
                </a:lnTo>
                <a:cubicBezTo>
                  <a:pt x="179" y="246"/>
                  <a:pt x="164" y="250"/>
                  <a:pt x="153" y="262"/>
                </a:cubicBezTo>
                <a:lnTo>
                  <a:pt x="0" y="440"/>
                </a:lnTo>
                <a:lnTo>
                  <a:pt x="58" y="490"/>
                </a:lnTo>
                <a:cubicBezTo>
                  <a:pt x="75" y="505"/>
                  <a:pt x="102" y="503"/>
                  <a:pt x="117" y="486"/>
                </a:cubicBezTo>
                <a:lnTo>
                  <a:pt x="253" y="327"/>
                </a:lnTo>
                <a:lnTo>
                  <a:pt x="287" y="372"/>
                </a:lnTo>
                <a:cubicBezTo>
                  <a:pt x="271" y="386"/>
                  <a:pt x="274" y="405"/>
                  <a:pt x="288" y="423"/>
                </a:cubicBezTo>
                <a:lnTo>
                  <a:pt x="362" y="521"/>
                </a:lnTo>
                <a:lnTo>
                  <a:pt x="417" y="480"/>
                </a:lnTo>
                <a:cubicBezTo>
                  <a:pt x="435" y="466"/>
                  <a:pt x="430" y="447"/>
                  <a:pt x="416" y="429"/>
                </a:cubicBezTo>
                <a:lnTo>
                  <a:pt x="342" y="330"/>
                </a:lnTo>
                <a:lnTo>
                  <a:pt x="324" y="343"/>
                </a:lnTo>
                <a:lnTo>
                  <a:pt x="261" y="261"/>
                </a:lnTo>
                <a:lnTo>
                  <a:pt x="281" y="237"/>
                </a:lnTo>
                <a:cubicBezTo>
                  <a:pt x="313" y="263"/>
                  <a:pt x="359" y="259"/>
                  <a:pt x="385" y="229"/>
                </a:cubicBezTo>
                <a:lnTo>
                  <a:pt x="434" y="172"/>
                </a:lnTo>
                <a:cubicBezTo>
                  <a:pt x="461" y="141"/>
                  <a:pt x="473" y="108"/>
                  <a:pt x="462" y="99"/>
                </a:cubicBezTo>
                <a:close/>
                <a:moveTo>
                  <a:pt x="109" y="443"/>
                </a:moveTo>
                <a:cubicBezTo>
                  <a:pt x="100" y="454"/>
                  <a:pt x="84" y="455"/>
                  <a:pt x="73" y="446"/>
                </a:cubicBezTo>
                <a:cubicBezTo>
                  <a:pt x="62" y="437"/>
                  <a:pt x="61" y="420"/>
                  <a:pt x="70" y="410"/>
                </a:cubicBezTo>
                <a:cubicBezTo>
                  <a:pt x="80" y="399"/>
                  <a:pt x="96" y="398"/>
                  <a:pt x="106" y="407"/>
                </a:cubicBezTo>
                <a:cubicBezTo>
                  <a:pt x="117" y="416"/>
                  <a:pt x="118" y="432"/>
                  <a:pt x="109" y="443"/>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book-from-top-view_43022"/>
          <p:cNvSpPr>
            <a:spLocks noChangeAspect="1"/>
          </p:cNvSpPr>
          <p:nvPr/>
        </p:nvSpPr>
        <p:spPr bwMode="auto">
          <a:xfrm>
            <a:off x="2275840" y="1309702"/>
            <a:ext cx="451913" cy="612110"/>
          </a:xfrm>
          <a:custGeom>
            <a:avLst/>
            <a:gdLst>
              <a:gd name="T0" fmla="*/ 91 w 280"/>
              <a:gd name="T1" fmla="*/ 59 h 380"/>
              <a:gd name="T2" fmla="*/ 91 w 280"/>
              <a:gd name="T3" fmla="*/ 151 h 380"/>
              <a:gd name="T4" fmla="*/ 66 w 280"/>
              <a:gd name="T5" fmla="*/ 134 h 380"/>
              <a:gd name="T6" fmla="*/ 40 w 280"/>
              <a:gd name="T7" fmla="*/ 151 h 380"/>
              <a:gd name="T8" fmla="*/ 40 w 280"/>
              <a:gd name="T9" fmla="*/ 59 h 380"/>
              <a:gd name="T10" fmla="*/ 18 w 280"/>
              <a:gd name="T11" fmla="*/ 59 h 380"/>
              <a:gd name="T12" fmla="*/ 18 w 280"/>
              <a:gd name="T13" fmla="*/ 55 h 380"/>
              <a:gd name="T14" fmla="*/ 271 w 280"/>
              <a:gd name="T15" fmla="*/ 55 h 380"/>
              <a:gd name="T16" fmla="*/ 271 w 280"/>
              <a:gd name="T17" fmla="*/ 52 h 380"/>
              <a:gd name="T18" fmla="*/ 18 w 280"/>
              <a:gd name="T19" fmla="*/ 52 h 380"/>
              <a:gd name="T20" fmla="*/ 18 w 280"/>
              <a:gd name="T21" fmla="*/ 47 h 380"/>
              <a:gd name="T22" fmla="*/ 271 w 280"/>
              <a:gd name="T23" fmla="*/ 47 h 380"/>
              <a:gd name="T24" fmla="*/ 271 w 280"/>
              <a:gd name="T25" fmla="*/ 45 h 380"/>
              <a:gd name="T26" fmla="*/ 18 w 280"/>
              <a:gd name="T27" fmla="*/ 45 h 380"/>
              <a:gd name="T28" fmla="*/ 18 w 280"/>
              <a:gd name="T29" fmla="*/ 40 h 380"/>
              <a:gd name="T30" fmla="*/ 271 w 280"/>
              <a:gd name="T31" fmla="*/ 40 h 380"/>
              <a:gd name="T32" fmla="*/ 271 w 280"/>
              <a:gd name="T33" fmla="*/ 38 h 380"/>
              <a:gd name="T34" fmla="*/ 18 w 280"/>
              <a:gd name="T35" fmla="*/ 38 h 380"/>
              <a:gd name="T36" fmla="*/ 18 w 280"/>
              <a:gd name="T37" fmla="*/ 32 h 380"/>
              <a:gd name="T38" fmla="*/ 271 w 280"/>
              <a:gd name="T39" fmla="*/ 32 h 380"/>
              <a:gd name="T40" fmla="*/ 271 w 280"/>
              <a:gd name="T41" fmla="*/ 30 h 380"/>
              <a:gd name="T42" fmla="*/ 18 w 280"/>
              <a:gd name="T43" fmla="*/ 30 h 380"/>
              <a:gd name="T44" fmla="*/ 18 w 280"/>
              <a:gd name="T45" fmla="*/ 25 h 380"/>
              <a:gd name="T46" fmla="*/ 270 w 280"/>
              <a:gd name="T47" fmla="*/ 25 h 380"/>
              <a:gd name="T48" fmla="*/ 270 w 280"/>
              <a:gd name="T49" fmla="*/ 22 h 380"/>
              <a:gd name="T50" fmla="*/ 18 w 280"/>
              <a:gd name="T51" fmla="*/ 22 h 380"/>
              <a:gd name="T52" fmla="*/ 18 w 280"/>
              <a:gd name="T53" fmla="*/ 17 h 380"/>
              <a:gd name="T54" fmla="*/ 278 w 280"/>
              <a:gd name="T55" fmla="*/ 17 h 380"/>
              <a:gd name="T56" fmla="*/ 278 w 280"/>
              <a:gd name="T57" fmla="*/ 0 h 380"/>
              <a:gd name="T58" fmla="*/ 0 w 280"/>
              <a:gd name="T59" fmla="*/ 0 h 380"/>
              <a:gd name="T60" fmla="*/ 0 w 280"/>
              <a:gd name="T61" fmla="*/ 59 h 380"/>
              <a:gd name="T62" fmla="*/ 0 w 280"/>
              <a:gd name="T63" fmla="*/ 59 h 380"/>
              <a:gd name="T64" fmla="*/ 0 w 280"/>
              <a:gd name="T65" fmla="*/ 380 h 380"/>
              <a:gd name="T66" fmla="*/ 280 w 280"/>
              <a:gd name="T67" fmla="*/ 380 h 380"/>
              <a:gd name="T68" fmla="*/ 280 w 280"/>
              <a:gd name="T69" fmla="*/ 59 h 380"/>
              <a:gd name="T70" fmla="*/ 91 w 280"/>
              <a:gd name="T71" fmla="*/ 5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380">
                <a:moveTo>
                  <a:pt x="91" y="59"/>
                </a:moveTo>
                <a:lnTo>
                  <a:pt x="91" y="151"/>
                </a:lnTo>
                <a:lnTo>
                  <a:pt x="66" y="134"/>
                </a:lnTo>
                <a:lnTo>
                  <a:pt x="40" y="151"/>
                </a:lnTo>
                <a:lnTo>
                  <a:pt x="40" y="59"/>
                </a:lnTo>
                <a:lnTo>
                  <a:pt x="18" y="59"/>
                </a:lnTo>
                <a:lnTo>
                  <a:pt x="18" y="55"/>
                </a:lnTo>
                <a:lnTo>
                  <a:pt x="271" y="55"/>
                </a:lnTo>
                <a:lnTo>
                  <a:pt x="271" y="52"/>
                </a:lnTo>
                <a:lnTo>
                  <a:pt x="18" y="52"/>
                </a:lnTo>
                <a:lnTo>
                  <a:pt x="18" y="47"/>
                </a:lnTo>
                <a:lnTo>
                  <a:pt x="271" y="47"/>
                </a:lnTo>
                <a:lnTo>
                  <a:pt x="271" y="45"/>
                </a:lnTo>
                <a:lnTo>
                  <a:pt x="18" y="45"/>
                </a:lnTo>
                <a:lnTo>
                  <a:pt x="18" y="40"/>
                </a:lnTo>
                <a:lnTo>
                  <a:pt x="271" y="40"/>
                </a:lnTo>
                <a:lnTo>
                  <a:pt x="271" y="38"/>
                </a:lnTo>
                <a:lnTo>
                  <a:pt x="18" y="38"/>
                </a:lnTo>
                <a:lnTo>
                  <a:pt x="18" y="32"/>
                </a:lnTo>
                <a:lnTo>
                  <a:pt x="271" y="32"/>
                </a:lnTo>
                <a:lnTo>
                  <a:pt x="271" y="30"/>
                </a:lnTo>
                <a:lnTo>
                  <a:pt x="18" y="30"/>
                </a:lnTo>
                <a:lnTo>
                  <a:pt x="18" y="25"/>
                </a:lnTo>
                <a:lnTo>
                  <a:pt x="270" y="25"/>
                </a:lnTo>
                <a:lnTo>
                  <a:pt x="270" y="22"/>
                </a:lnTo>
                <a:lnTo>
                  <a:pt x="18" y="22"/>
                </a:lnTo>
                <a:lnTo>
                  <a:pt x="18" y="17"/>
                </a:lnTo>
                <a:lnTo>
                  <a:pt x="278" y="17"/>
                </a:lnTo>
                <a:lnTo>
                  <a:pt x="278" y="0"/>
                </a:lnTo>
                <a:lnTo>
                  <a:pt x="0" y="0"/>
                </a:lnTo>
                <a:lnTo>
                  <a:pt x="0" y="59"/>
                </a:lnTo>
                <a:lnTo>
                  <a:pt x="0" y="59"/>
                </a:lnTo>
                <a:lnTo>
                  <a:pt x="0" y="380"/>
                </a:lnTo>
                <a:lnTo>
                  <a:pt x="280" y="380"/>
                </a:lnTo>
                <a:lnTo>
                  <a:pt x="280" y="59"/>
                </a:lnTo>
                <a:lnTo>
                  <a:pt x="91" y="59"/>
                </a:lnTo>
                <a:close/>
              </a:path>
            </a:pathLst>
          </a:custGeom>
          <a:solidFill>
            <a:schemeClr val="bg1"/>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639" y="471488"/>
            <a:ext cx="3671886" cy="398780"/>
          </a:xfrm>
          <a:prstGeom prst="rect">
            <a:avLst/>
          </a:prstGeom>
          <a:noFill/>
        </p:spPr>
        <p:txBody>
          <a:bodyPr wrap="square" rtlCol="0">
            <a:spAutoFit/>
          </a:bodyPr>
          <a:lstStyle/>
          <a:p>
            <a:pPr marL="342900" indent="-342900" algn="dist">
              <a:buFont typeface="Arial" panose="020B0604020202020204" pitchFamily="34" charset="0"/>
              <a:buChar char="•"/>
            </a:pP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实验效果呈现</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cxnSp>
        <p:nvCxnSpPr>
          <p:cNvPr id="25" name="直接连接符 24"/>
          <p:cNvCxnSpPr/>
          <p:nvPr/>
        </p:nvCxnSpPr>
        <p:spPr>
          <a:xfrm>
            <a:off x="6096000" y="1319564"/>
            <a:ext cx="0" cy="4986110"/>
          </a:xfrm>
          <a:prstGeom prst="line">
            <a:avLst/>
          </a:prstGeom>
          <a:ln w="19050">
            <a:solidFill>
              <a:srgbClr val="2C3E50"/>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2"/>
          <p:cNvSpPr txBox="1"/>
          <p:nvPr/>
        </p:nvSpPr>
        <p:spPr>
          <a:xfrm flipH="1">
            <a:off x="528955" y="5247640"/>
            <a:ext cx="5353050" cy="506730"/>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初始棋盘，</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15*15</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空白棋盘，右边是各功能按钮</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8" name="文本框 22"/>
          <p:cNvSpPr txBox="1"/>
          <p:nvPr/>
        </p:nvSpPr>
        <p:spPr>
          <a:xfrm flipH="1">
            <a:off x="6309995" y="5247640"/>
            <a:ext cx="5340350" cy="922020"/>
          </a:xfrm>
          <a:prstGeom prst="rect">
            <a:avLst/>
          </a:prstGeom>
          <a:noFill/>
        </p:spPr>
        <p:txBody>
          <a:bodyPr wrap="square" rtlCol="0">
            <a:spAutoFit/>
          </a:bodyPr>
          <a:lstStyle>
            <a:defPPr>
              <a:defRPr lang="zh-CN"/>
            </a:defPPr>
            <a:lvl1pPr marL="285750" indent="-285750" fontAlgn="auto">
              <a:lnSpc>
                <a:spcPct val="150000"/>
              </a:lnSpc>
              <a:spcBef>
                <a:spcPts val="600"/>
              </a:spcBef>
              <a:spcAft>
                <a:spcPts val="600"/>
              </a:spcAft>
              <a:buFont typeface="Arial" panose="020B0604020202020204" pitchFamily="34" charset="0"/>
              <a:buChar char="•"/>
              <a:defRPr sz="1400">
                <a:solidFill>
                  <a:schemeClr val="tx1">
                    <a:lumMod val="75000"/>
                    <a:lumOff val="25000"/>
                  </a:schemeClr>
                </a:solidFill>
                <a:latin typeface="微软雅黑" panose="020B0503020204020204" charset="-122"/>
                <a:ea typeface="微软雅黑" panose="020B0503020204020204" charset="-122"/>
              </a:defRPr>
            </a:lvl1pPr>
          </a:lstStyle>
          <a:p>
            <a:pPr marL="285750" marR="0" lvl="0" indent="-285750" algn="l" defTabSz="914400" rtl="0" eaLnBrk="1" fontAlgn="auto" latinLnBrk="0" hangingPunct="1">
              <a:lnSpc>
                <a:spcPct val="150000"/>
              </a:lnSpc>
              <a:spcBef>
                <a:spcPts val="600"/>
              </a:spcBef>
              <a:spcAft>
                <a:spcPts val="60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rPr>
              <a:t>过程界面，每个棋子上有数字标记落子次序，同时最新的棋子用红框标出</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pic>
        <p:nvPicPr>
          <p:cNvPr id="1073742850" name="图片 1073742849"/>
          <p:cNvPicPr>
            <a:picLocks noChangeAspect="1"/>
          </p:cNvPicPr>
          <p:nvPr>
            <p:custDataLst>
              <p:tags r:id="rId1"/>
            </p:custDataLst>
          </p:nvPr>
        </p:nvPicPr>
        <p:blipFill>
          <a:blip r:embed="rId2"/>
          <a:stretch>
            <a:fillRect/>
          </a:stretch>
        </p:blipFill>
        <p:spPr>
          <a:xfrm>
            <a:off x="1045528" y="1275080"/>
            <a:ext cx="4319905" cy="3802380"/>
          </a:xfrm>
          <a:prstGeom prst="rect">
            <a:avLst/>
          </a:prstGeom>
          <a:noFill/>
          <a:ln w="9525">
            <a:noFill/>
          </a:ln>
        </p:spPr>
      </p:pic>
      <p:pic>
        <p:nvPicPr>
          <p:cNvPr id="1073742851" name="图片 1073742850"/>
          <p:cNvPicPr>
            <a:picLocks noChangeAspect="1"/>
          </p:cNvPicPr>
          <p:nvPr/>
        </p:nvPicPr>
        <p:blipFill>
          <a:blip r:embed="rId3"/>
          <a:stretch>
            <a:fillRect/>
          </a:stretch>
        </p:blipFill>
        <p:spPr>
          <a:xfrm>
            <a:off x="6825933" y="1275080"/>
            <a:ext cx="4319905" cy="380238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6200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12192000" cy="396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18473" y="1081785"/>
            <a:ext cx="11387751" cy="4694430"/>
            <a:chOff x="418473" y="1320623"/>
            <a:chExt cx="11387751" cy="4694430"/>
          </a:xfrm>
        </p:grpSpPr>
        <p:sp>
          <p:nvSpPr>
            <p:cNvPr id="32" name="矩形 31"/>
            <p:cNvSpPr/>
            <p:nvPr/>
          </p:nvSpPr>
          <p:spPr>
            <a:xfrm>
              <a:off x="418473"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590224" y="2533838"/>
              <a:ext cx="216000" cy="2268000"/>
            </a:xfrm>
            <a:prstGeom prst="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09588" y="1320623"/>
              <a:ext cx="11172825" cy="4694430"/>
            </a:xfrm>
            <a:prstGeom prst="rect">
              <a:avLst/>
            </a:prstGeom>
            <a:no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785038" y="2705725"/>
            <a:ext cx="4088965" cy="1446550"/>
          </a:xfrm>
          <a:prstGeom prst="rect">
            <a:avLst/>
          </a:prstGeom>
          <a:noFill/>
        </p:spPr>
        <p:txBody>
          <a:bodyPr wrap="square" rtlCol="0">
            <a:spAutoFit/>
          </a:bodyPr>
          <a:lstStyle/>
          <a:p>
            <a:r>
              <a:rPr lang="en-US" altLang="zh-CN" sz="8800">
                <a:solidFill>
                  <a:srgbClr val="2C3E50"/>
                </a:solidFill>
                <a:latin typeface="微软雅黑 Light" panose="020B0502040204020203" pitchFamily="34" charset="-122"/>
                <a:ea typeface="微软雅黑 Light" panose="020B0502040204020203" pitchFamily="34" charset="-122"/>
              </a:rPr>
              <a:t>PART 2</a:t>
            </a:r>
            <a:endParaRPr lang="zh-CN" altLang="en-US" sz="8800">
              <a:solidFill>
                <a:srgbClr val="2C3E50"/>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6318250" y="2895600"/>
            <a:ext cx="4367530" cy="922020"/>
          </a:xfrm>
          <a:prstGeom prst="rect">
            <a:avLst/>
          </a:prstGeom>
          <a:noFill/>
        </p:spPr>
        <p:txBody>
          <a:bodyPr wrap="square" rtlCol="0">
            <a:spAutoFit/>
          </a:bodyPr>
          <a:lstStyle/>
          <a:p>
            <a:pPr algn="dist"/>
            <a:r>
              <a:rPr lang="zh-CN" altLang="en-US" sz="5400">
                <a:solidFill>
                  <a:srgbClr val="2C3E50"/>
                </a:solidFill>
                <a:latin typeface="微软雅黑 Light" panose="020B0502040204020203" pitchFamily="34" charset="-122"/>
                <a:ea typeface="微软雅黑 Light" panose="020B0502040204020203" pitchFamily="34" charset="-122"/>
              </a:rPr>
              <a:t>实验方案设计</a:t>
            </a:r>
            <a:endParaRPr lang="zh-CN" altLang="en-US" sz="5400">
              <a:solidFill>
                <a:srgbClr val="2C3E50"/>
              </a:solidFill>
              <a:latin typeface="微软雅黑 Light" panose="020B0502040204020203" pitchFamily="34" charset="-122"/>
              <a:ea typeface="微软雅黑 Light" panose="020B0502040204020203" pitchFamily="34" charset="-122"/>
            </a:endParaRPr>
          </a:p>
        </p:txBody>
      </p:sp>
      <p:cxnSp>
        <p:nvCxnSpPr>
          <p:cNvPr id="15" name="直接连接符 14"/>
          <p:cNvCxnSpPr/>
          <p:nvPr/>
        </p:nvCxnSpPr>
        <p:spPr>
          <a:xfrm>
            <a:off x="5816862" y="2727000"/>
            <a:ext cx="0" cy="1404000"/>
          </a:xfrm>
          <a:prstGeom prst="line">
            <a:avLst/>
          </a:prstGeom>
          <a:ln>
            <a:solidFill>
              <a:srgbClr val="2C3E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8955" y="471805"/>
            <a:ext cx="2576830" cy="398780"/>
          </a:xfrm>
          <a:prstGeom prst="rect">
            <a:avLst/>
          </a:prstGeom>
          <a:noFill/>
        </p:spPr>
        <p:txBody>
          <a:bodyPr wrap="square" rtlCol="0">
            <a:spAutoFit/>
          </a:bodyPr>
          <a:lstStyle/>
          <a:p>
            <a:pPr marL="342900" indent="-342900" algn="dist">
              <a:buFont typeface="Arial" panose="020B0604020202020204" pitchFamily="34" charset="0"/>
              <a:buChar char="•"/>
            </a:pPr>
            <a:r>
              <a:rPr lang="en-US" altLang="zh-CN" sz="2000">
                <a:solidFill>
                  <a:schemeClr val="tx1">
                    <a:lumMod val="85000"/>
                    <a:lumOff val="15000"/>
                  </a:schemeClr>
                </a:solidFill>
                <a:latin typeface="微软雅黑 Light" panose="020B0502040204020203" pitchFamily="34" charset="-122"/>
                <a:ea typeface="微软雅黑 Light" panose="020B0502040204020203" pitchFamily="34" charset="-122"/>
              </a:rPr>
              <a:t>UI</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界面架构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4" name="直角三角形 3"/>
          <p:cNvSpPr/>
          <p:nvPr/>
        </p:nvSpPr>
        <p:spPr>
          <a:xfrm flipV="1">
            <a:off x="8738701" y="349400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直角三角形 5"/>
          <p:cNvSpPr/>
          <p:nvPr/>
        </p:nvSpPr>
        <p:spPr>
          <a:xfrm flipH="1">
            <a:off x="10034296" y="241585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flipH="1">
            <a:off x="3907155" y="2498725"/>
            <a:ext cx="5317490" cy="1100455"/>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flipH="1">
            <a:off x="9646475" y="249478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平行四边形 9"/>
          <p:cNvSpPr/>
          <p:nvPr/>
        </p:nvSpPr>
        <p:spPr>
          <a:xfrm>
            <a:off x="8735841" y="241585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直角三角形 11"/>
          <p:cNvSpPr/>
          <p:nvPr/>
        </p:nvSpPr>
        <p:spPr>
          <a:xfrm flipV="1">
            <a:off x="8738701" y="6130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直角三角形 12"/>
          <p:cNvSpPr/>
          <p:nvPr/>
        </p:nvSpPr>
        <p:spPr>
          <a:xfrm flipH="1">
            <a:off x="10034296" y="5052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p:cNvSpPr/>
          <p:nvPr/>
        </p:nvSpPr>
        <p:spPr>
          <a:xfrm flipH="1">
            <a:off x="3876675" y="5134610"/>
            <a:ext cx="5363210" cy="1019175"/>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flipH="1">
            <a:off x="9646475" y="513130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平行四边形 16"/>
          <p:cNvSpPr/>
          <p:nvPr/>
        </p:nvSpPr>
        <p:spPr>
          <a:xfrm>
            <a:off x="8735841" y="505237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框 22"/>
          <p:cNvSpPr txBox="1"/>
          <p:nvPr/>
        </p:nvSpPr>
        <p:spPr>
          <a:xfrm flipH="1">
            <a:off x="3985895" y="2544445"/>
            <a:ext cx="4702810"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每当玩家落子时，读入玩家落子位置，与当前棋局数组比较，判断是否能落子，能则更新棋盘与玩家状态，否则不响应</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9" name="文本框 22"/>
          <p:cNvSpPr txBox="1"/>
          <p:nvPr/>
        </p:nvSpPr>
        <p:spPr>
          <a:xfrm flipH="1">
            <a:off x="3986530" y="5122545"/>
            <a:ext cx="470217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使用悔棋按键，是棋盘回到上一步的状态，同时消去最新一步的落子；使用重置按键，棋盘重置，棋盘数组清空，等待落子</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19"/>
          <p:cNvSpPr txBox="1"/>
          <p:nvPr/>
        </p:nvSpPr>
        <p:spPr>
          <a:xfrm flipH="1">
            <a:off x="9857105" y="2640010"/>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落子部分</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1" name="文本框 20"/>
          <p:cNvSpPr txBox="1"/>
          <p:nvPr/>
        </p:nvSpPr>
        <p:spPr>
          <a:xfrm flipH="1">
            <a:off x="9780905" y="5245415"/>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其他功能</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2" name="拉包 818"/>
          <p:cNvSpPr/>
          <p:nvPr/>
        </p:nvSpPr>
        <p:spPr>
          <a:xfrm>
            <a:off x="9224645" y="2735260"/>
            <a:ext cx="539750" cy="536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咖啡 819"/>
          <p:cNvSpPr/>
          <p:nvPr/>
        </p:nvSpPr>
        <p:spPr>
          <a:xfrm>
            <a:off x="9270365" y="5245415"/>
            <a:ext cx="448310" cy="645160"/>
          </a:xfrm>
          <a:custGeom>
            <a:avLst/>
            <a:gdLst/>
            <a:ahLst/>
            <a:cxnLst>
              <a:cxn ang="0">
                <a:pos x="371445" y="4170766"/>
              </a:cxn>
              <a:cxn ang="0">
                <a:pos x="1792630" y="4800430"/>
              </a:cxn>
              <a:cxn ang="0">
                <a:pos x="3197663" y="4203058"/>
              </a:cxn>
              <a:cxn ang="0">
                <a:pos x="3407611" y="4299927"/>
              </a:cxn>
              <a:cxn ang="0">
                <a:pos x="1792630" y="5042605"/>
              </a:cxn>
              <a:cxn ang="0">
                <a:pos x="145346" y="4267639"/>
              </a:cxn>
              <a:cxn ang="0">
                <a:pos x="371445" y="4170766"/>
              </a:cxn>
              <a:cxn ang="0">
                <a:pos x="3746756" y="2669270"/>
              </a:cxn>
              <a:cxn ang="0">
                <a:pos x="4166650" y="3185913"/>
              </a:cxn>
              <a:cxn ang="0">
                <a:pos x="3633706" y="3718701"/>
              </a:cxn>
              <a:cxn ang="0">
                <a:pos x="3439911" y="3686415"/>
              </a:cxn>
              <a:cxn ang="0">
                <a:pos x="3569109" y="3476526"/>
              </a:cxn>
              <a:cxn ang="0">
                <a:pos x="3633706" y="3492671"/>
              </a:cxn>
              <a:cxn ang="0">
                <a:pos x="3924402" y="3185913"/>
              </a:cxn>
              <a:cxn ang="0">
                <a:pos x="3730608" y="2911445"/>
              </a:cxn>
              <a:cxn ang="0">
                <a:pos x="3746756" y="2669270"/>
              </a:cxn>
              <a:cxn ang="0">
                <a:pos x="3536810" y="2314074"/>
              </a:cxn>
              <a:cxn ang="0">
                <a:pos x="3569109" y="2636978"/>
              </a:cxn>
              <a:cxn ang="0">
                <a:pos x="1792630" y="4412946"/>
              </a:cxn>
              <a:cxn ang="0">
                <a:pos x="0" y="2636978"/>
              </a:cxn>
              <a:cxn ang="0">
                <a:pos x="32302" y="2346365"/>
              </a:cxn>
              <a:cxn ang="0">
                <a:pos x="1792630" y="3266639"/>
              </a:cxn>
              <a:cxn ang="0">
                <a:pos x="3536810" y="2346365"/>
              </a:cxn>
              <a:cxn ang="0">
                <a:pos x="3536810" y="2314074"/>
              </a:cxn>
              <a:cxn ang="0">
                <a:pos x="1792630" y="1603686"/>
              </a:cxn>
              <a:cxn ang="0">
                <a:pos x="3343009" y="2346365"/>
              </a:cxn>
              <a:cxn ang="0">
                <a:pos x="3326861" y="2459381"/>
              </a:cxn>
              <a:cxn ang="0">
                <a:pos x="1792630" y="1942738"/>
              </a:cxn>
              <a:cxn ang="0">
                <a:pos x="242248" y="2459381"/>
              </a:cxn>
              <a:cxn ang="0">
                <a:pos x="226095" y="2346365"/>
              </a:cxn>
              <a:cxn ang="0">
                <a:pos x="1792630" y="1603686"/>
              </a:cxn>
              <a:cxn ang="0">
                <a:pos x="2340261" y="267425"/>
              </a:cxn>
              <a:cxn ang="0">
                <a:pos x="2384732" y="1604557"/>
              </a:cxn>
              <a:cxn ang="0">
                <a:pos x="2340261" y="267425"/>
              </a:cxn>
              <a:cxn ang="0">
                <a:pos x="1183916" y="178285"/>
              </a:cxn>
              <a:cxn ang="0">
                <a:pos x="1228390" y="1515418"/>
              </a:cxn>
              <a:cxn ang="0">
                <a:pos x="1183916" y="178285"/>
              </a:cxn>
              <a:cxn ang="0">
                <a:pos x="1762085" y="0"/>
              </a:cxn>
              <a:cxn ang="0">
                <a:pos x="1806562" y="1337130"/>
              </a:cxn>
              <a:cxn ang="0">
                <a:pos x="1762085" y="0"/>
              </a:cxn>
            </a:cxnLst>
            <a:rect l="0" t="0" r="0" b="0"/>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直角三角形 24"/>
          <p:cNvSpPr/>
          <p:nvPr/>
        </p:nvSpPr>
        <p:spPr>
          <a:xfrm flipV="1">
            <a:off x="8738701" y="2216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直角三角形 25"/>
          <p:cNvSpPr/>
          <p:nvPr/>
        </p:nvSpPr>
        <p:spPr>
          <a:xfrm flipH="1">
            <a:off x="10034296" y="1138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矩形 27"/>
          <p:cNvSpPr/>
          <p:nvPr/>
        </p:nvSpPr>
        <p:spPr>
          <a:xfrm flipH="1">
            <a:off x="3896995" y="1242060"/>
            <a:ext cx="5327650" cy="1035685"/>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矩形 28"/>
          <p:cNvSpPr/>
          <p:nvPr/>
        </p:nvSpPr>
        <p:spPr>
          <a:xfrm flipH="1">
            <a:off x="9646475" y="121730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平行四边形 29"/>
          <p:cNvSpPr/>
          <p:nvPr/>
        </p:nvSpPr>
        <p:spPr>
          <a:xfrm>
            <a:off x="8735841" y="113837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直角三角形 31"/>
          <p:cNvSpPr/>
          <p:nvPr/>
        </p:nvSpPr>
        <p:spPr>
          <a:xfrm flipV="1">
            <a:off x="8738701" y="485304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直角三角形 32"/>
          <p:cNvSpPr/>
          <p:nvPr/>
        </p:nvSpPr>
        <p:spPr>
          <a:xfrm flipH="1">
            <a:off x="10034296" y="377489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矩形 34"/>
          <p:cNvSpPr/>
          <p:nvPr/>
        </p:nvSpPr>
        <p:spPr>
          <a:xfrm flipH="1">
            <a:off x="3873500" y="3902710"/>
            <a:ext cx="5331460" cy="1029335"/>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矩形 35"/>
          <p:cNvSpPr/>
          <p:nvPr/>
        </p:nvSpPr>
        <p:spPr>
          <a:xfrm flipH="1">
            <a:off x="9646475" y="385382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平行四边形 36"/>
          <p:cNvSpPr/>
          <p:nvPr/>
        </p:nvSpPr>
        <p:spPr>
          <a:xfrm>
            <a:off x="8735841" y="377489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文本框 22"/>
          <p:cNvSpPr txBox="1"/>
          <p:nvPr/>
        </p:nvSpPr>
        <p:spPr>
          <a:xfrm flipH="1">
            <a:off x="3986530" y="1186180"/>
            <a:ext cx="470217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使用一个二维数组存储当前棋局，0/1/2分别表示空、黑、白；另外使用一个一维数组存储每一步的落子情况，用于悔棋时的回退</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9" name="文本框 22"/>
          <p:cNvSpPr txBox="1"/>
          <p:nvPr/>
        </p:nvSpPr>
        <p:spPr>
          <a:xfrm flipH="1">
            <a:off x="3986530" y="3856355"/>
            <a:ext cx="470217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玩家落子后，调用监测函数，从落点向八个方向查询，判断当前玩家一方是否获胜，若没有获胜，再进行后续的检索步骤</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40" name="文本框 39"/>
          <p:cNvSpPr txBox="1"/>
          <p:nvPr/>
        </p:nvSpPr>
        <p:spPr>
          <a:xfrm flipH="1">
            <a:off x="9788376" y="1359841"/>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数据存储</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1" name="文本框 40"/>
          <p:cNvSpPr txBox="1"/>
          <p:nvPr/>
        </p:nvSpPr>
        <p:spPr>
          <a:xfrm flipH="1">
            <a:off x="9788376" y="3986238"/>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胜利判断</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2" name="zoom-in-tool_77322"/>
          <p:cNvSpPr>
            <a:spLocks noChangeAspect="1"/>
          </p:cNvSpPr>
          <p:nvPr/>
        </p:nvSpPr>
        <p:spPr bwMode="auto">
          <a:xfrm>
            <a:off x="9151392" y="1397353"/>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p>
      <p:sp>
        <p:nvSpPr>
          <p:cNvPr id="43" name="gears-in-bald-head-side-view_43179"/>
          <p:cNvSpPr>
            <a:spLocks noChangeAspect="1"/>
          </p:cNvSpPr>
          <p:nvPr/>
        </p:nvSpPr>
        <p:spPr bwMode="auto">
          <a:xfrm>
            <a:off x="9224645" y="4021105"/>
            <a:ext cx="534454" cy="609685"/>
          </a:xfrm>
          <a:custGeom>
            <a:avLst/>
            <a:gdLst>
              <a:gd name="connsiteX0" fmla="*/ 275524 w 483890"/>
              <a:gd name="connsiteY0" fmla="*/ 304175 h 552003"/>
              <a:gd name="connsiteX1" fmla="*/ 304951 w 483890"/>
              <a:gd name="connsiteY1" fmla="*/ 332797 h 552003"/>
              <a:gd name="connsiteX2" fmla="*/ 275524 w 483890"/>
              <a:gd name="connsiteY2" fmla="*/ 361419 h 552003"/>
              <a:gd name="connsiteX3" fmla="*/ 246097 w 483890"/>
              <a:gd name="connsiteY3" fmla="*/ 332797 h 552003"/>
              <a:gd name="connsiteX4" fmla="*/ 275524 w 483890"/>
              <a:gd name="connsiteY4" fmla="*/ 304175 h 552003"/>
              <a:gd name="connsiteX5" fmla="*/ 283293 w 483890"/>
              <a:gd name="connsiteY5" fmla="*/ 261139 h 552003"/>
              <a:gd name="connsiteX6" fmla="*/ 254588 w 483890"/>
              <a:gd name="connsiteY6" fmla="*/ 262572 h 552003"/>
              <a:gd name="connsiteX7" fmla="*/ 245976 w 483890"/>
              <a:gd name="connsiteY7" fmla="*/ 272602 h 552003"/>
              <a:gd name="connsiteX8" fmla="*/ 245976 w 483890"/>
              <a:gd name="connsiteY8" fmla="*/ 286930 h 552003"/>
              <a:gd name="connsiteX9" fmla="*/ 238800 w 483890"/>
              <a:gd name="connsiteY9" fmla="*/ 292661 h 552003"/>
              <a:gd name="connsiteX10" fmla="*/ 225883 w 483890"/>
              <a:gd name="connsiteY10" fmla="*/ 286930 h 552003"/>
              <a:gd name="connsiteX11" fmla="*/ 214401 w 483890"/>
              <a:gd name="connsiteY11" fmla="*/ 289796 h 552003"/>
              <a:gd name="connsiteX12" fmla="*/ 201484 w 483890"/>
              <a:gd name="connsiteY12" fmla="*/ 315587 h 552003"/>
              <a:gd name="connsiteX13" fmla="*/ 201484 w 483890"/>
              <a:gd name="connsiteY13" fmla="*/ 318452 h 552003"/>
              <a:gd name="connsiteX14" fmla="*/ 205789 w 483890"/>
              <a:gd name="connsiteY14" fmla="*/ 328482 h 552003"/>
              <a:gd name="connsiteX15" fmla="*/ 218707 w 483890"/>
              <a:gd name="connsiteY15" fmla="*/ 335646 h 552003"/>
              <a:gd name="connsiteX16" fmla="*/ 220142 w 483890"/>
              <a:gd name="connsiteY16" fmla="*/ 344243 h 552003"/>
              <a:gd name="connsiteX17" fmla="*/ 210095 w 483890"/>
              <a:gd name="connsiteY17" fmla="*/ 352840 h 552003"/>
              <a:gd name="connsiteX18" fmla="*/ 210095 w 483890"/>
              <a:gd name="connsiteY18" fmla="*/ 365736 h 552003"/>
              <a:gd name="connsiteX19" fmla="*/ 228753 w 483890"/>
              <a:gd name="connsiteY19" fmla="*/ 388661 h 552003"/>
              <a:gd name="connsiteX20" fmla="*/ 240235 w 483890"/>
              <a:gd name="connsiteY20" fmla="*/ 388661 h 552003"/>
              <a:gd name="connsiteX21" fmla="*/ 241670 w 483890"/>
              <a:gd name="connsiteY21" fmla="*/ 388661 h 552003"/>
              <a:gd name="connsiteX22" fmla="*/ 251717 w 483890"/>
              <a:gd name="connsiteY22" fmla="*/ 380064 h 552003"/>
              <a:gd name="connsiteX23" fmla="*/ 260329 w 483890"/>
              <a:gd name="connsiteY23" fmla="*/ 382929 h 552003"/>
              <a:gd name="connsiteX24" fmla="*/ 261764 w 483890"/>
              <a:gd name="connsiteY24" fmla="*/ 394392 h 552003"/>
              <a:gd name="connsiteX25" fmla="*/ 270375 w 483890"/>
              <a:gd name="connsiteY25" fmla="*/ 402989 h 552003"/>
              <a:gd name="connsiteX26" fmla="*/ 299080 w 483890"/>
              <a:gd name="connsiteY26" fmla="*/ 401556 h 552003"/>
              <a:gd name="connsiteX27" fmla="*/ 309127 w 483890"/>
              <a:gd name="connsiteY27" fmla="*/ 391526 h 552003"/>
              <a:gd name="connsiteX28" fmla="*/ 307692 w 483890"/>
              <a:gd name="connsiteY28" fmla="*/ 377198 h 552003"/>
              <a:gd name="connsiteX29" fmla="*/ 313433 w 483890"/>
              <a:gd name="connsiteY29" fmla="*/ 372900 h 552003"/>
              <a:gd name="connsiteX30" fmla="*/ 324915 w 483890"/>
              <a:gd name="connsiteY30" fmla="*/ 378631 h 552003"/>
              <a:gd name="connsiteX31" fmla="*/ 337832 w 483890"/>
              <a:gd name="connsiteY31" fmla="*/ 375765 h 552003"/>
              <a:gd name="connsiteX32" fmla="*/ 352184 w 483890"/>
              <a:gd name="connsiteY32" fmla="*/ 351407 h 552003"/>
              <a:gd name="connsiteX33" fmla="*/ 349314 w 483890"/>
              <a:gd name="connsiteY33" fmla="*/ 338512 h 552003"/>
              <a:gd name="connsiteX34" fmla="*/ 334961 w 483890"/>
              <a:gd name="connsiteY34" fmla="*/ 329915 h 552003"/>
              <a:gd name="connsiteX35" fmla="*/ 333526 w 483890"/>
              <a:gd name="connsiteY35" fmla="*/ 321318 h 552003"/>
              <a:gd name="connsiteX36" fmla="*/ 345008 w 483890"/>
              <a:gd name="connsiteY36" fmla="*/ 311288 h 552003"/>
              <a:gd name="connsiteX37" fmla="*/ 345008 w 483890"/>
              <a:gd name="connsiteY37" fmla="*/ 298393 h 552003"/>
              <a:gd name="connsiteX38" fmla="*/ 326350 w 483890"/>
              <a:gd name="connsiteY38" fmla="*/ 276900 h 552003"/>
              <a:gd name="connsiteX39" fmla="*/ 313433 w 483890"/>
              <a:gd name="connsiteY39" fmla="*/ 276900 h 552003"/>
              <a:gd name="connsiteX40" fmla="*/ 303386 w 483890"/>
              <a:gd name="connsiteY40" fmla="*/ 285497 h 552003"/>
              <a:gd name="connsiteX41" fmla="*/ 293339 w 483890"/>
              <a:gd name="connsiteY41" fmla="*/ 281199 h 552003"/>
              <a:gd name="connsiteX42" fmla="*/ 291904 w 483890"/>
              <a:gd name="connsiteY42" fmla="*/ 269736 h 552003"/>
              <a:gd name="connsiteX43" fmla="*/ 177819 w 483890"/>
              <a:gd name="connsiteY43" fmla="*/ 120718 h 552003"/>
              <a:gd name="connsiteX44" fmla="*/ 223109 w 483890"/>
              <a:gd name="connsiteY44" fmla="*/ 165088 h 552003"/>
              <a:gd name="connsiteX45" fmla="*/ 177819 w 483890"/>
              <a:gd name="connsiteY45" fmla="*/ 209458 h 552003"/>
              <a:gd name="connsiteX46" fmla="*/ 132529 w 483890"/>
              <a:gd name="connsiteY46" fmla="*/ 165088 h 552003"/>
              <a:gd name="connsiteX47" fmla="*/ 177819 w 483890"/>
              <a:gd name="connsiteY47" fmla="*/ 120718 h 552003"/>
              <a:gd name="connsiteX48" fmla="*/ 190002 w 483890"/>
              <a:gd name="connsiteY48" fmla="*/ 53379 h 552003"/>
              <a:gd name="connsiteX49" fmla="*/ 145509 w 483890"/>
              <a:gd name="connsiteY49" fmla="*/ 57678 h 552003"/>
              <a:gd name="connsiteX50" fmla="*/ 131157 w 483890"/>
              <a:gd name="connsiteY50" fmla="*/ 72006 h 552003"/>
              <a:gd name="connsiteX51" fmla="*/ 132592 w 483890"/>
              <a:gd name="connsiteY51" fmla="*/ 94931 h 552003"/>
              <a:gd name="connsiteX52" fmla="*/ 119675 w 483890"/>
              <a:gd name="connsiteY52" fmla="*/ 103528 h 552003"/>
              <a:gd name="connsiteX53" fmla="*/ 101016 w 483890"/>
              <a:gd name="connsiteY53" fmla="*/ 94931 h 552003"/>
              <a:gd name="connsiteX54" fmla="*/ 82358 w 483890"/>
              <a:gd name="connsiteY54" fmla="*/ 99230 h 552003"/>
              <a:gd name="connsiteX55" fmla="*/ 63700 w 483890"/>
              <a:gd name="connsiteY55" fmla="*/ 140782 h 552003"/>
              <a:gd name="connsiteX56" fmla="*/ 62265 w 483890"/>
              <a:gd name="connsiteY56" fmla="*/ 142214 h 552003"/>
              <a:gd name="connsiteX57" fmla="*/ 68006 w 483890"/>
              <a:gd name="connsiteY57" fmla="*/ 159408 h 552003"/>
              <a:gd name="connsiteX58" fmla="*/ 89534 w 483890"/>
              <a:gd name="connsiteY58" fmla="*/ 169438 h 552003"/>
              <a:gd name="connsiteX59" fmla="*/ 92405 w 483890"/>
              <a:gd name="connsiteY59" fmla="*/ 183766 h 552003"/>
              <a:gd name="connsiteX60" fmla="*/ 75182 w 483890"/>
              <a:gd name="connsiteY60" fmla="*/ 198095 h 552003"/>
              <a:gd name="connsiteX61" fmla="*/ 75182 w 483890"/>
              <a:gd name="connsiteY61" fmla="*/ 218154 h 552003"/>
              <a:gd name="connsiteX62" fmla="*/ 105322 w 483890"/>
              <a:gd name="connsiteY62" fmla="*/ 252542 h 552003"/>
              <a:gd name="connsiteX63" fmla="*/ 122545 w 483890"/>
              <a:gd name="connsiteY63" fmla="*/ 253975 h 552003"/>
              <a:gd name="connsiteX64" fmla="*/ 125416 w 483890"/>
              <a:gd name="connsiteY64" fmla="*/ 252542 h 552003"/>
              <a:gd name="connsiteX65" fmla="*/ 141203 w 483890"/>
              <a:gd name="connsiteY65" fmla="*/ 238214 h 552003"/>
              <a:gd name="connsiteX66" fmla="*/ 154120 w 483890"/>
              <a:gd name="connsiteY66" fmla="*/ 243945 h 552003"/>
              <a:gd name="connsiteX67" fmla="*/ 156991 w 483890"/>
              <a:gd name="connsiteY67" fmla="*/ 261139 h 552003"/>
              <a:gd name="connsiteX68" fmla="*/ 171343 w 483890"/>
              <a:gd name="connsiteY68" fmla="*/ 275467 h 552003"/>
              <a:gd name="connsiteX69" fmla="*/ 215836 w 483890"/>
              <a:gd name="connsiteY69" fmla="*/ 272602 h 552003"/>
              <a:gd name="connsiteX70" fmla="*/ 230189 w 483890"/>
              <a:gd name="connsiteY70" fmla="*/ 258274 h 552003"/>
              <a:gd name="connsiteX71" fmla="*/ 227318 w 483890"/>
              <a:gd name="connsiteY71" fmla="*/ 233915 h 552003"/>
              <a:gd name="connsiteX72" fmla="*/ 238800 w 483890"/>
              <a:gd name="connsiteY72" fmla="*/ 228184 h 552003"/>
              <a:gd name="connsiteX73" fmla="*/ 256023 w 483890"/>
              <a:gd name="connsiteY73" fmla="*/ 238214 h 552003"/>
              <a:gd name="connsiteX74" fmla="*/ 274681 w 483890"/>
              <a:gd name="connsiteY74" fmla="*/ 232483 h 552003"/>
              <a:gd name="connsiteX75" fmla="*/ 297645 w 483890"/>
              <a:gd name="connsiteY75" fmla="*/ 193796 h 552003"/>
              <a:gd name="connsiteX76" fmla="*/ 291904 w 483890"/>
              <a:gd name="connsiteY76" fmla="*/ 173737 h 552003"/>
              <a:gd name="connsiteX77" fmla="*/ 270375 w 483890"/>
              <a:gd name="connsiteY77" fmla="*/ 160841 h 552003"/>
              <a:gd name="connsiteX78" fmla="*/ 268940 w 483890"/>
              <a:gd name="connsiteY78" fmla="*/ 149379 h 552003"/>
              <a:gd name="connsiteX79" fmla="*/ 286163 w 483890"/>
              <a:gd name="connsiteY79" fmla="*/ 133618 h 552003"/>
              <a:gd name="connsiteX80" fmla="*/ 286163 w 483890"/>
              <a:gd name="connsiteY80" fmla="*/ 113558 h 552003"/>
              <a:gd name="connsiteX81" fmla="*/ 257458 w 483890"/>
              <a:gd name="connsiteY81" fmla="*/ 79170 h 552003"/>
              <a:gd name="connsiteX82" fmla="*/ 237365 w 483890"/>
              <a:gd name="connsiteY82" fmla="*/ 79170 h 552003"/>
              <a:gd name="connsiteX83" fmla="*/ 221577 w 483890"/>
              <a:gd name="connsiteY83" fmla="*/ 92066 h 552003"/>
              <a:gd name="connsiteX84" fmla="*/ 205789 w 483890"/>
              <a:gd name="connsiteY84" fmla="*/ 84901 h 552003"/>
              <a:gd name="connsiteX85" fmla="*/ 204354 w 483890"/>
              <a:gd name="connsiteY85" fmla="*/ 67707 h 552003"/>
              <a:gd name="connsiteX86" fmla="*/ 224346 w 483890"/>
              <a:gd name="connsiteY86" fmla="*/ 6 h 552003"/>
              <a:gd name="connsiteX87" fmla="*/ 433993 w 483890"/>
              <a:gd name="connsiteY87" fmla="*/ 238214 h 552003"/>
              <a:gd name="connsiteX88" fmla="*/ 481357 w 483890"/>
              <a:gd name="connsiteY88" fmla="*/ 337079 h 552003"/>
              <a:gd name="connsiteX89" fmla="*/ 439734 w 483890"/>
              <a:gd name="connsiteY89" fmla="*/ 354273 h 552003"/>
              <a:gd name="connsiteX90" fmla="*/ 449781 w 483890"/>
              <a:gd name="connsiteY90" fmla="*/ 395825 h 552003"/>
              <a:gd name="connsiteX91" fmla="*/ 421076 w 483890"/>
              <a:gd name="connsiteY91" fmla="*/ 400123 h 552003"/>
              <a:gd name="connsiteX92" fmla="*/ 441170 w 483890"/>
              <a:gd name="connsiteY92" fmla="*/ 425914 h 552003"/>
              <a:gd name="connsiteX93" fmla="*/ 406724 w 483890"/>
              <a:gd name="connsiteY93" fmla="*/ 451705 h 552003"/>
              <a:gd name="connsiteX94" fmla="*/ 363666 w 483890"/>
              <a:gd name="connsiteY94" fmla="*/ 509018 h 552003"/>
              <a:gd name="connsiteX95" fmla="*/ 304821 w 483890"/>
              <a:gd name="connsiteY95" fmla="*/ 490392 h 552003"/>
              <a:gd name="connsiteX96" fmla="*/ 290469 w 483890"/>
              <a:gd name="connsiteY96" fmla="*/ 552003 h 552003"/>
              <a:gd name="connsiteX97" fmla="*/ 95275 w 483890"/>
              <a:gd name="connsiteY97" fmla="*/ 552003 h 552003"/>
              <a:gd name="connsiteX98" fmla="*/ 102452 w 483890"/>
              <a:gd name="connsiteY98" fmla="*/ 417317 h 552003"/>
              <a:gd name="connsiteX99" fmla="*/ 1984 w 483890"/>
              <a:gd name="connsiteY99" fmla="*/ 173737 h 552003"/>
              <a:gd name="connsiteX100" fmla="*/ 165602 w 483890"/>
              <a:gd name="connsiteY100" fmla="*/ 4663 h 552003"/>
              <a:gd name="connsiteX101" fmla="*/ 224346 w 483890"/>
              <a:gd name="connsiteY101" fmla="*/ 6 h 5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83890" h="552003">
                <a:moveTo>
                  <a:pt x="275524" y="304175"/>
                </a:moveTo>
                <a:cubicBezTo>
                  <a:pt x="291776" y="304175"/>
                  <a:pt x="304951" y="316990"/>
                  <a:pt x="304951" y="332797"/>
                </a:cubicBezTo>
                <a:cubicBezTo>
                  <a:pt x="304951" y="348604"/>
                  <a:pt x="291776" y="361419"/>
                  <a:pt x="275524" y="361419"/>
                </a:cubicBezTo>
                <a:cubicBezTo>
                  <a:pt x="259272" y="361419"/>
                  <a:pt x="246097" y="348604"/>
                  <a:pt x="246097" y="332797"/>
                </a:cubicBezTo>
                <a:cubicBezTo>
                  <a:pt x="246097" y="316990"/>
                  <a:pt x="259272" y="304175"/>
                  <a:pt x="275524" y="304175"/>
                </a:cubicBezTo>
                <a:close/>
                <a:moveTo>
                  <a:pt x="283293" y="261139"/>
                </a:moveTo>
                <a:lnTo>
                  <a:pt x="254588" y="262572"/>
                </a:lnTo>
                <a:lnTo>
                  <a:pt x="245976" y="272602"/>
                </a:lnTo>
                <a:cubicBezTo>
                  <a:pt x="245976" y="272602"/>
                  <a:pt x="245976" y="282632"/>
                  <a:pt x="245976" y="286930"/>
                </a:cubicBezTo>
                <a:cubicBezTo>
                  <a:pt x="243106" y="288363"/>
                  <a:pt x="241670" y="289796"/>
                  <a:pt x="238800" y="292661"/>
                </a:cubicBezTo>
                <a:cubicBezTo>
                  <a:pt x="234494" y="289796"/>
                  <a:pt x="225883" y="286930"/>
                  <a:pt x="225883" y="286930"/>
                </a:cubicBezTo>
                <a:lnTo>
                  <a:pt x="214401" y="289796"/>
                </a:lnTo>
                <a:lnTo>
                  <a:pt x="201484" y="315587"/>
                </a:lnTo>
                <a:lnTo>
                  <a:pt x="201484" y="318452"/>
                </a:lnTo>
                <a:lnTo>
                  <a:pt x="205789" y="328482"/>
                </a:lnTo>
                <a:cubicBezTo>
                  <a:pt x="205789" y="328482"/>
                  <a:pt x="214401" y="332781"/>
                  <a:pt x="218707" y="335646"/>
                </a:cubicBezTo>
                <a:cubicBezTo>
                  <a:pt x="220142" y="338512"/>
                  <a:pt x="220142" y="341377"/>
                  <a:pt x="220142" y="344243"/>
                </a:cubicBezTo>
                <a:cubicBezTo>
                  <a:pt x="217271" y="347109"/>
                  <a:pt x="210095" y="352840"/>
                  <a:pt x="210095" y="352840"/>
                </a:cubicBezTo>
                <a:lnTo>
                  <a:pt x="210095" y="365736"/>
                </a:lnTo>
                <a:lnTo>
                  <a:pt x="228753" y="388661"/>
                </a:lnTo>
                <a:cubicBezTo>
                  <a:pt x="228753" y="388661"/>
                  <a:pt x="238800" y="390094"/>
                  <a:pt x="240235" y="388661"/>
                </a:cubicBezTo>
                <a:cubicBezTo>
                  <a:pt x="240235" y="388661"/>
                  <a:pt x="241670" y="388661"/>
                  <a:pt x="241670" y="388661"/>
                </a:cubicBezTo>
                <a:cubicBezTo>
                  <a:pt x="241670" y="388661"/>
                  <a:pt x="248847" y="382929"/>
                  <a:pt x="251717" y="380064"/>
                </a:cubicBezTo>
                <a:cubicBezTo>
                  <a:pt x="254588" y="381497"/>
                  <a:pt x="257458" y="381497"/>
                  <a:pt x="260329" y="382929"/>
                </a:cubicBezTo>
                <a:cubicBezTo>
                  <a:pt x="261764" y="387228"/>
                  <a:pt x="261764" y="394392"/>
                  <a:pt x="261764" y="394392"/>
                </a:cubicBezTo>
                <a:lnTo>
                  <a:pt x="270375" y="402989"/>
                </a:lnTo>
                <a:lnTo>
                  <a:pt x="299080" y="401556"/>
                </a:lnTo>
                <a:lnTo>
                  <a:pt x="309127" y="391526"/>
                </a:lnTo>
                <a:cubicBezTo>
                  <a:pt x="309127" y="391526"/>
                  <a:pt x="307692" y="381497"/>
                  <a:pt x="307692" y="377198"/>
                </a:cubicBezTo>
                <a:cubicBezTo>
                  <a:pt x="309127" y="375765"/>
                  <a:pt x="311998" y="374333"/>
                  <a:pt x="313433" y="372900"/>
                </a:cubicBezTo>
                <a:cubicBezTo>
                  <a:pt x="317739" y="374333"/>
                  <a:pt x="324915" y="378631"/>
                  <a:pt x="324915" y="378631"/>
                </a:cubicBezTo>
                <a:lnTo>
                  <a:pt x="337832" y="375765"/>
                </a:lnTo>
                <a:lnTo>
                  <a:pt x="352184" y="351407"/>
                </a:lnTo>
                <a:lnTo>
                  <a:pt x="349314" y="338512"/>
                </a:lnTo>
                <a:cubicBezTo>
                  <a:pt x="349314" y="338512"/>
                  <a:pt x="339267" y="332781"/>
                  <a:pt x="334961" y="329915"/>
                </a:cubicBezTo>
                <a:cubicBezTo>
                  <a:pt x="334961" y="327049"/>
                  <a:pt x="334961" y="324184"/>
                  <a:pt x="333526" y="321318"/>
                </a:cubicBezTo>
                <a:cubicBezTo>
                  <a:pt x="337832" y="318452"/>
                  <a:pt x="345008" y="311288"/>
                  <a:pt x="345008" y="311288"/>
                </a:cubicBezTo>
                <a:lnTo>
                  <a:pt x="345008" y="298393"/>
                </a:lnTo>
                <a:lnTo>
                  <a:pt x="326350" y="276900"/>
                </a:lnTo>
                <a:lnTo>
                  <a:pt x="313433" y="276900"/>
                </a:lnTo>
                <a:lnTo>
                  <a:pt x="303386" y="285497"/>
                </a:lnTo>
                <a:cubicBezTo>
                  <a:pt x="300516" y="284064"/>
                  <a:pt x="297645" y="282632"/>
                  <a:pt x="293339" y="281199"/>
                </a:cubicBezTo>
                <a:cubicBezTo>
                  <a:pt x="293339" y="276900"/>
                  <a:pt x="291904" y="269736"/>
                  <a:pt x="291904" y="269736"/>
                </a:cubicBezTo>
                <a:close/>
                <a:moveTo>
                  <a:pt x="177819" y="120718"/>
                </a:moveTo>
                <a:cubicBezTo>
                  <a:pt x="202832" y="120718"/>
                  <a:pt x="223109" y="140583"/>
                  <a:pt x="223109" y="165088"/>
                </a:cubicBezTo>
                <a:cubicBezTo>
                  <a:pt x="223109" y="189593"/>
                  <a:pt x="202832" y="209458"/>
                  <a:pt x="177819" y="209458"/>
                </a:cubicBezTo>
                <a:cubicBezTo>
                  <a:pt x="152806" y="209458"/>
                  <a:pt x="132529" y="189593"/>
                  <a:pt x="132529" y="165088"/>
                </a:cubicBezTo>
                <a:cubicBezTo>
                  <a:pt x="132529" y="140583"/>
                  <a:pt x="152806" y="120718"/>
                  <a:pt x="177819" y="120718"/>
                </a:cubicBezTo>
                <a:close/>
                <a:moveTo>
                  <a:pt x="190002" y="53379"/>
                </a:moveTo>
                <a:lnTo>
                  <a:pt x="145509" y="57678"/>
                </a:lnTo>
                <a:lnTo>
                  <a:pt x="131157" y="72006"/>
                </a:lnTo>
                <a:cubicBezTo>
                  <a:pt x="131157" y="72006"/>
                  <a:pt x="132592" y="86334"/>
                  <a:pt x="132592" y="94931"/>
                </a:cubicBezTo>
                <a:cubicBezTo>
                  <a:pt x="128286" y="96364"/>
                  <a:pt x="123980" y="99230"/>
                  <a:pt x="119675" y="103528"/>
                </a:cubicBezTo>
                <a:cubicBezTo>
                  <a:pt x="113934" y="100662"/>
                  <a:pt x="101016" y="94931"/>
                  <a:pt x="101016" y="94931"/>
                </a:cubicBezTo>
                <a:lnTo>
                  <a:pt x="82358" y="99230"/>
                </a:lnTo>
                <a:lnTo>
                  <a:pt x="63700" y="140782"/>
                </a:lnTo>
                <a:lnTo>
                  <a:pt x="62265" y="142214"/>
                </a:lnTo>
                <a:lnTo>
                  <a:pt x="68006" y="159408"/>
                </a:lnTo>
                <a:cubicBezTo>
                  <a:pt x="68006" y="159408"/>
                  <a:pt x="82358" y="166573"/>
                  <a:pt x="89534" y="169438"/>
                </a:cubicBezTo>
                <a:cubicBezTo>
                  <a:pt x="90970" y="175170"/>
                  <a:pt x="90970" y="179468"/>
                  <a:pt x="92405" y="183766"/>
                </a:cubicBezTo>
                <a:cubicBezTo>
                  <a:pt x="86664" y="188065"/>
                  <a:pt x="75182" y="198095"/>
                  <a:pt x="75182" y="198095"/>
                </a:cubicBezTo>
                <a:lnTo>
                  <a:pt x="75182" y="218154"/>
                </a:lnTo>
                <a:lnTo>
                  <a:pt x="105322" y="252542"/>
                </a:lnTo>
                <a:cubicBezTo>
                  <a:pt x="105322" y="252542"/>
                  <a:pt x="121110" y="253975"/>
                  <a:pt x="122545" y="253975"/>
                </a:cubicBezTo>
                <a:lnTo>
                  <a:pt x="125416" y="252542"/>
                </a:lnTo>
                <a:cubicBezTo>
                  <a:pt x="125416" y="252542"/>
                  <a:pt x="135462" y="243945"/>
                  <a:pt x="141203" y="238214"/>
                </a:cubicBezTo>
                <a:cubicBezTo>
                  <a:pt x="145509" y="241080"/>
                  <a:pt x="149815" y="242512"/>
                  <a:pt x="154120" y="243945"/>
                </a:cubicBezTo>
                <a:cubicBezTo>
                  <a:pt x="155556" y="249677"/>
                  <a:pt x="156991" y="261139"/>
                  <a:pt x="156991" y="261139"/>
                </a:cubicBezTo>
                <a:lnTo>
                  <a:pt x="171343" y="275467"/>
                </a:lnTo>
                <a:lnTo>
                  <a:pt x="215836" y="272602"/>
                </a:lnTo>
                <a:lnTo>
                  <a:pt x="230189" y="258274"/>
                </a:lnTo>
                <a:cubicBezTo>
                  <a:pt x="230189" y="258274"/>
                  <a:pt x="228753" y="242512"/>
                  <a:pt x="227318" y="233915"/>
                </a:cubicBezTo>
                <a:cubicBezTo>
                  <a:pt x="231624" y="232483"/>
                  <a:pt x="234494" y="229617"/>
                  <a:pt x="238800" y="228184"/>
                </a:cubicBezTo>
                <a:cubicBezTo>
                  <a:pt x="244541" y="231050"/>
                  <a:pt x="256023" y="238214"/>
                  <a:pt x="256023" y="238214"/>
                </a:cubicBezTo>
                <a:lnTo>
                  <a:pt x="274681" y="232483"/>
                </a:lnTo>
                <a:lnTo>
                  <a:pt x="297645" y="193796"/>
                </a:lnTo>
                <a:lnTo>
                  <a:pt x="291904" y="173737"/>
                </a:lnTo>
                <a:cubicBezTo>
                  <a:pt x="291904" y="173737"/>
                  <a:pt x="277552" y="165140"/>
                  <a:pt x="270375" y="160841"/>
                </a:cubicBezTo>
                <a:cubicBezTo>
                  <a:pt x="270375" y="156543"/>
                  <a:pt x="268940" y="152244"/>
                  <a:pt x="268940" y="149379"/>
                </a:cubicBezTo>
                <a:cubicBezTo>
                  <a:pt x="274681" y="143647"/>
                  <a:pt x="286163" y="133618"/>
                  <a:pt x="286163" y="133618"/>
                </a:cubicBezTo>
                <a:lnTo>
                  <a:pt x="286163" y="113558"/>
                </a:lnTo>
                <a:lnTo>
                  <a:pt x="257458" y="79170"/>
                </a:lnTo>
                <a:lnTo>
                  <a:pt x="237365" y="79170"/>
                </a:lnTo>
                <a:cubicBezTo>
                  <a:pt x="237365" y="79170"/>
                  <a:pt x="227318" y="87767"/>
                  <a:pt x="221577" y="92066"/>
                </a:cubicBezTo>
                <a:cubicBezTo>
                  <a:pt x="217271" y="89200"/>
                  <a:pt x="211530" y="87767"/>
                  <a:pt x="205789" y="84901"/>
                </a:cubicBezTo>
                <a:cubicBezTo>
                  <a:pt x="205789" y="79170"/>
                  <a:pt x="204354" y="67707"/>
                  <a:pt x="204354" y="67707"/>
                </a:cubicBezTo>
                <a:close/>
                <a:moveTo>
                  <a:pt x="224346" y="6"/>
                </a:moveTo>
                <a:cubicBezTo>
                  <a:pt x="358329" y="790"/>
                  <a:pt x="465390" y="82752"/>
                  <a:pt x="433993" y="238214"/>
                </a:cubicBezTo>
                <a:cubicBezTo>
                  <a:pt x="433993" y="269736"/>
                  <a:pt x="497144" y="319885"/>
                  <a:pt x="481357" y="337079"/>
                </a:cubicBezTo>
                <a:cubicBezTo>
                  <a:pt x="467004" y="354273"/>
                  <a:pt x="439734" y="354273"/>
                  <a:pt x="439734" y="354273"/>
                </a:cubicBezTo>
                <a:cubicBezTo>
                  <a:pt x="439734" y="354273"/>
                  <a:pt x="456957" y="387228"/>
                  <a:pt x="449781" y="395825"/>
                </a:cubicBezTo>
                <a:cubicBezTo>
                  <a:pt x="442605" y="404422"/>
                  <a:pt x="421076" y="400123"/>
                  <a:pt x="421076" y="400123"/>
                </a:cubicBezTo>
                <a:cubicBezTo>
                  <a:pt x="421076" y="400123"/>
                  <a:pt x="441170" y="414452"/>
                  <a:pt x="441170" y="425914"/>
                </a:cubicBezTo>
                <a:cubicBezTo>
                  <a:pt x="441170" y="437377"/>
                  <a:pt x="406724" y="451705"/>
                  <a:pt x="406724" y="451705"/>
                </a:cubicBezTo>
                <a:cubicBezTo>
                  <a:pt x="406724" y="451705"/>
                  <a:pt x="413900" y="513317"/>
                  <a:pt x="363666" y="509018"/>
                </a:cubicBezTo>
                <a:cubicBezTo>
                  <a:pt x="313433" y="504720"/>
                  <a:pt x="304821" y="490392"/>
                  <a:pt x="304821" y="490392"/>
                </a:cubicBezTo>
                <a:lnTo>
                  <a:pt x="290469" y="552003"/>
                </a:lnTo>
                <a:lnTo>
                  <a:pt x="95275" y="552003"/>
                </a:lnTo>
                <a:lnTo>
                  <a:pt x="102452" y="417317"/>
                </a:lnTo>
                <a:cubicBezTo>
                  <a:pt x="102452" y="417317"/>
                  <a:pt x="-16674" y="288363"/>
                  <a:pt x="1984" y="173737"/>
                </a:cubicBezTo>
                <a:cubicBezTo>
                  <a:pt x="12031" y="126453"/>
                  <a:pt x="6290" y="30454"/>
                  <a:pt x="165602" y="4663"/>
                </a:cubicBezTo>
                <a:cubicBezTo>
                  <a:pt x="185516" y="1439"/>
                  <a:pt x="205206" y="-106"/>
                  <a:pt x="224346" y="6"/>
                </a:cubicBezTo>
                <a:close/>
              </a:path>
            </a:pathLst>
          </a:custGeom>
          <a:solidFill>
            <a:schemeClr val="bg1"/>
          </a:solidFill>
          <a:ln>
            <a:noFill/>
          </a:ln>
        </p:spPr>
      </p:sp>
      <p:pic>
        <p:nvPicPr>
          <p:cNvPr id="1073743008" name="图片 1073743007"/>
          <p:cNvPicPr>
            <a:picLocks noChangeAspect="1"/>
          </p:cNvPicPr>
          <p:nvPr/>
        </p:nvPicPr>
        <p:blipFill>
          <a:blip r:embed="rId1"/>
          <a:stretch>
            <a:fillRect/>
          </a:stretch>
        </p:blipFill>
        <p:spPr>
          <a:xfrm>
            <a:off x="403225" y="1007110"/>
            <a:ext cx="3325495" cy="53467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3007" name="图片 1073743006"/>
          <p:cNvPicPr>
            <a:picLocks noChangeAspect="1"/>
          </p:cNvPicPr>
          <p:nvPr/>
        </p:nvPicPr>
        <p:blipFill>
          <a:blip r:embed="rId1"/>
          <a:stretch>
            <a:fillRect/>
          </a:stretch>
        </p:blipFill>
        <p:spPr>
          <a:xfrm>
            <a:off x="381635" y="2678430"/>
            <a:ext cx="3472180" cy="3475355"/>
          </a:xfrm>
          <a:prstGeom prst="rect">
            <a:avLst/>
          </a:prstGeom>
          <a:noFill/>
          <a:ln w="9525">
            <a:noFill/>
          </a:ln>
        </p:spPr>
      </p:pic>
      <p:sp>
        <p:nvSpPr>
          <p:cNvPr id="5" name="文本框 4"/>
          <p:cNvSpPr txBox="1"/>
          <p:nvPr/>
        </p:nvSpPr>
        <p:spPr>
          <a:xfrm>
            <a:off x="528955" y="471805"/>
            <a:ext cx="2576830" cy="398780"/>
          </a:xfrm>
          <a:prstGeom prst="rect">
            <a:avLst/>
          </a:prstGeom>
          <a:noFill/>
        </p:spPr>
        <p:txBody>
          <a:bodyPr wrap="square" rtlCol="0">
            <a:spAutoFit/>
          </a:bodyPr>
          <a:lstStyle/>
          <a:p>
            <a:pPr marL="342900" indent="-342900" algn="dist">
              <a:buFont typeface="Arial" panose="020B0604020202020204" pitchFamily="34" charset="0"/>
              <a:buChar char="•"/>
            </a:pPr>
            <a:r>
              <a:rPr lang="zh-CN" sz="2000">
                <a:solidFill>
                  <a:schemeClr val="tx1">
                    <a:lumMod val="85000"/>
                    <a:lumOff val="15000"/>
                  </a:schemeClr>
                </a:solidFill>
                <a:latin typeface="微软雅黑 Light" panose="020B0502040204020203" pitchFamily="34" charset="-122"/>
                <a:ea typeface="微软雅黑 Light" panose="020B0502040204020203" pitchFamily="34" charset="-122"/>
              </a:rPr>
              <a:t>人工智能部分</a:t>
            </a:r>
            <a:r>
              <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rPr>
              <a:t>架构</a:t>
            </a:r>
            <a:endParaRPr lang="zh-CN" altLang="en-US" sz="200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4" name="直角三角形 3"/>
          <p:cNvSpPr/>
          <p:nvPr/>
        </p:nvSpPr>
        <p:spPr>
          <a:xfrm flipV="1">
            <a:off x="8738701" y="349400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直角三角形 5"/>
          <p:cNvSpPr/>
          <p:nvPr/>
        </p:nvSpPr>
        <p:spPr>
          <a:xfrm flipH="1">
            <a:off x="10034296" y="241585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flipH="1">
            <a:off x="3408680" y="2498725"/>
            <a:ext cx="5815965" cy="1100455"/>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矩形 8"/>
          <p:cNvSpPr/>
          <p:nvPr/>
        </p:nvSpPr>
        <p:spPr>
          <a:xfrm flipH="1">
            <a:off x="9646475" y="249478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平行四边形 9"/>
          <p:cNvSpPr/>
          <p:nvPr/>
        </p:nvSpPr>
        <p:spPr>
          <a:xfrm>
            <a:off x="8735841" y="241585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直角三角形 11"/>
          <p:cNvSpPr/>
          <p:nvPr/>
        </p:nvSpPr>
        <p:spPr>
          <a:xfrm flipV="1">
            <a:off x="8738701" y="6130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直角三角形 12"/>
          <p:cNvSpPr/>
          <p:nvPr/>
        </p:nvSpPr>
        <p:spPr>
          <a:xfrm flipH="1">
            <a:off x="10034296" y="5052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p:cNvSpPr/>
          <p:nvPr/>
        </p:nvSpPr>
        <p:spPr>
          <a:xfrm flipH="1">
            <a:off x="3876675" y="5134610"/>
            <a:ext cx="5363210" cy="1018540"/>
          </a:xfrm>
          <a:prstGeom prst="rect">
            <a:avLst/>
          </a:prstGeom>
          <a:solidFill>
            <a:schemeClr val="bg1"/>
          </a:solidFill>
          <a:ln>
            <a:solidFill>
              <a:srgbClr val="849F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flipH="1">
            <a:off x="9646475" y="5131306"/>
            <a:ext cx="2008315" cy="813332"/>
          </a:xfrm>
          <a:prstGeom prst="rect">
            <a:avLst/>
          </a:prstGeom>
          <a:solidFill>
            <a:srgbClr val="849FBA"/>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平行四边形 16"/>
          <p:cNvSpPr/>
          <p:nvPr/>
        </p:nvSpPr>
        <p:spPr>
          <a:xfrm>
            <a:off x="8735841" y="5052375"/>
            <a:ext cx="1409996" cy="1175385"/>
          </a:xfrm>
          <a:prstGeom prst="parallelogram">
            <a:avLst>
              <a:gd name="adj" fmla="val 47777"/>
            </a:avLst>
          </a:prstGeom>
          <a:solidFill>
            <a:srgbClr val="849FB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框 22"/>
          <p:cNvSpPr txBox="1"/>
          <p:nvPr/>
        </p:nvSpPr>
        <p:spPr>
          <a:xfrm flipH="1">
            <a:off x="3432810" y="2513330"/>
            <a:ext cx="5613400"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每一层搜索树都需要调用评估函数，首先根据每个点与周围10*10方格内所有点的关系，找出活四、活三等的棋子状态，并根据这些状态对每个点进行状态评估</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19" name="文本框 22"/>
          <p:cNvSpPr txBox="1"/>
          <p:nvPr/>
        </p:nvSpPr>
        <p:spPr>
          <a:xfrm flipH="1">
            <a:off x="3986530" y="5122545"/>
            <a:ext cx="4702175" cy="42354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选取最优落点进行落子</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20" name="文本框 19"/>
          <p:cNvSpPr txBox="1"/>
          <p:nvPr/>
        </p:nvSpPr>
        <p:spPr>
          <a:xfrm flipH="1">
            <a:off x="9857105" y="2640010"/>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评估函数</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1" name="文本框 20"/>
          <p:cNvSpPr txBox="1"/>
          <p:nvPr/>
        </p:nvSpPr>
        <p:spPr>
          <a:xfrm flipH="1">
            <a:off x="9780905" y="5245415"/>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落点选取</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22" name="拉包 818"/>
          <p:cNvSpPr/>
          <p:nvPr/>
        </p:nvSpPr>
        <p:spPr>
          <a:xfrm>
            <a:off x="9224645" y="2735260"/>
            <a:ext cx="539750" cy="5365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咖啡 819"/>
          <p:cNvSpPr/>
          <p:nvPr/>
        </p:nvSpPr>
        <p:spPr>
          <a:xfrm>
            <a:off x="9270365" y="5245415"/>
            <a:ext cx="448310" cy="645160"/>
          </a:xfrm>
          <a:custGeom>
            <a:avLst/>
            <a:gdLst/>
            <a:ahLst/>
            <a:cxnLst>
              <a:cxn ang="0">
                <a:pos x="371445" y="4170766"/>
              </a:cxn>
              <a:cxn ang="0">
                <a:pos x="1792630" y="4800430"/>
              </a:cxn>
              <a:cxn ang="0">
                <a:pos x="3197663" y="4203058"/>
              </a:cxn>
              <a:cxn ang="0">
                <a:pos x="3407611" y="4299927"/>
              </a:cxn>
              <a:cxn ang="0">
                <a:pos x="1792630" y="5042605"/>
              </a:cxn>
              <a:cxn ang="0">
                <a:pos x="145346" y="4267639"/>
              </a:cxn>
              <a:cxn ang="0">
                <a:pos x="371445" y="4170766"/>
              </a:cxn>
              <a:cxn ang="0">
                <a:pos x="3746756" y="2669270"/>
              </a:cxn>
              <a:cxn ang="0">
                <a:pos x="4166650" y="3185913"/>
              </a:cxn>
              <a:cxn ang="0">
                <a:pos x="3633706" y="3718701"/>
              </a:cxn>
              <a:cxn ang="0">
                <a:pos x="3439911" y="3686415"/>
              </a:cxn>
              <a:cxn ang="0">
                <a:pos x="3569109" y="3476526"/>
              </a:cxn>
              <a:cxn ang="0">
                <a:pos x="3633706" y="3492671"/>
              </a:cxn>
              <a:cxn ang="0">
                <a:pos x="3924402" y="3185913"/>
              </a:cxn>
              <a:cxn ang="0">
                <a:pos x="3730608" y="2911445"/>
              </a:cxn>
              <a:cxn ang="0">
                <a:pos x="3746756" y="2669270"/>
              </a:cxn>
              <a:cxn ang="0">
                <a:pos x="3536810" y="2314074"/>
              </a:cxn>
              <a:cxn ang="0">
                <a:pos x="3569109" y="2636978"/>
              </a:cxn>
              <a:cxn ang="0">
                <a:pos x="1792630" y="4412946"/>
              </a:cxn>
              <a:cxn ang="0">
                <a:pos x="0" y="2636978"/>
              </a:cxn>
              <a:cxn ang="0">
                <a:pos x="32302" y="2346365"/>
              </a:cxn>
              <a:cxn ang="0">
                <a:pos x="1792630" y="3266639"/>
              </a:cxn>
              <a:cxn ang="0">
                <a:pos x="3536810" y="2346365"/>
              </a:cxn>
              <a:cxn ang="0">
                <a:pos x="3536810" y="2314074"/>
              </a:cxn>
              <a:cxn ang="0">
                <a:pos x="1792630" y="1603686"/>
              </a:cxn>
              <a:cxn ang="0">
                <a:pos x="3343009" y="2346365"/>
              </a:cxn>
              <a:cxn ang="0">
                <a:pos x="3326861" y="2459381"/>
              </a:cxn>
              <a:cxn ang="0">
                <a:pos x="1792630" y="1942738"/>
              </a:cxn>
              <a:cxn ang="0">
                <a:pos x="242248" y="2459381"/>
              </a:cxn>
              <a:cxn ang="0">
                <a:pos x="226095" y="2346365"/>
              </a:cxn>
              <a:cxn ang="0">
                <a:pos x="1792630" y="1603686"/>
              </a:cxn>
              <a:cxn ang="0">
                <a:pos x="2340261" y="267425"/>
              </a:cxn>
              <a:cxn ang="0">
                <a:pos x="2384732" y="1604557"/>
              </a:cxn>
              <a:cxn ang="0">
                <a:pos x="2340261" y="267425"/>
              </a:cxn>
              <a:cxn ang="0">
                <a:pos x="1183916" y="178285"/>
              </a:cxn>
              <a:cxn ang="0">
                <a:pos x="1228390" y="1515418"/>
              </a:cxn>
              <a:cxn ang="0">
                <a:pos x="1183916" y="178285"/>
              </a:cxn>
              <a:cxn ang="0">
                <a:pos x="1762085" y="0"/>
              </a:cxn>
              <a:cxn ang="0">
                <a:pos x="1806562" y="1337130"/>
              </a:cxn>
              <a:cxn ang="0">
                <a:pos x="1762085" y="0"/>
              </a:cxn>
            </a:cxnLst>
            <a:rect l="0" t="0" r="0" b="0"/>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chemeClr val="bg1"/>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直角三角形 24"/>
          <p:cNvSpPr/>
          <p:nvPr/>
        </p:nvSpPr>
        <p:spPr>
          <a:xfrm flipV="1">
            <a:off x="8738701" y="221652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直角三角形 25"/>
          <p:cNvSpPr/>
          <p:nvPr/>
        </p:nvSpPr>
        <p:spPr>
          <a:xfrm flipH="1">
            <a:off x="10034296" y="113837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矩形 27"/>
          <p:cNvSpPr/>
          <p:nvPr/>
        </p:nvSpPr>
        <p:spPr>
          <a:xfrm flipH="1">
            <a:off x="3399155" y="1102360"/>
            <a:ext cx="5825490" cy="1175385"/>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9" name="矩形 28"/>
          <p:cNvSpPr/>
          <p:nvPr/>
        </p:nvSpPr>
        <p:spPr>
          <a:xfrm flipH="1">
            <a:off x="9646475" y="121730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平行四边形 29"/>
          <p:cNvSpPr/>
          <p:nvPr/>
        </p:nvSpPr>
        <p:spPr>
          <a:xfrm>
            <a:off x="8735841" y="113837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直角三角形 31"/>
          <p:cNvSpPr/>
          <p:nvPr/>
        </p:nvSpPr>
        <p:spPr>
          <a:xfrm flipV="1">
            <a:off x="8738701" y="4853046"/>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直角三角形 32"/>
          <p:cNvSpPr/>
          <p:nvPr/>
        </p:nvSpPr>
        <p:spPr>
          <a:xfrm flipH="1">
            <a:off x="10034296" y="3774895"/>
            <a:ext cx="111541" cy="97234"/>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5" name="矩形 34"/>
          <p:cNvSpPr/>
          <p:nvPr/>
        </p:nvSpPr>
        <p:spPr>
          <a:xfrm flipH="1">
            <a:off x="3873500" y="3902710"/>
            <a:ext cx="5331460" cy="1044575"/>
          </a:xfrm>
          <a:prstGeom prst="rect">
            <a:avLst/>
          </a:prstGeom>
          <a:solidFill>
            <a:schemeClr val="bg1"/>
          </a:solidFill>
          <a:ln>
            <a:solidFill>
              <a:srgbClr val="2C3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6" name="矩形 35"/>
          <p:cNvSpPr/>
          <p:nvPr/>
        </p:nvSpPr>
        <p:spPr>
          <a:xfrm flipH="1">
            <a:off x="9646475" y="3853826"/>
            <a:ext cx="2008315" cy="813332"/>
          </a:xfrm>
          <a:prstGeom prst="rect">
            <a:avLst/>
          </a:prstGeom>
          <a:solidFill>
            <a:srgbClr val="2C3E50"/>
          </a:solidFill>
          <a:ln>
            <a:solidFill>
              <a:srgbClr val="A7B9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7" name="平行四边形 36"/>
          <p:cNvSpPr/>
          <p:nvPr/>
        </p:nvSpPr>
        <p:spPr>
          <a:xfrm>
            <a:off x="8735841" y="3774895"/>
            <a:ext cx="1409996" cy="1175385"/>
          </a:xfrm>
          <a:prstGeom prst="parallelogram">
            <a:avLst>
              <a:gd name="adj" fmla="val 47777"/>
            </a:avLst>
          </a:prstGeom>
          <a:solidFill>
            <a:srgbClr val="2C3E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文本框 22"/>
          <p:cNvSpPr txBox="1"/>
          <p:nvPr/>
        </p:nvSpPr>
        <p:spPr>
          <a:xfrm flipH="1">
            <a:off x="3432810" y="1143635"/>
            <a:ext cx="5614035" cy="1087755"/>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采用α-β剪枝算法开始遍历构建当前棋局的搜索博弈树，根据落子点周围的情况与上一步落子的位置安排博弈树的检索遍历顺序与范围，尽可能小地压缩检索时间</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39" name="文本框 22"/>
          <p:cNvSpPr txBox="1"/>
          <p:nvPr/>
        </p:nvSpPr>
        <p:spPr>
          <a:xfrm flipH="1">
            <a:off x="3986530" y="3856355"/>
            <a:ext cx="4702175" cy="755650"/>
          </a:xfrm>
          <a:prstGeom prst="rect">
            <a:avLst/>
          </a:prstGeom>
          <a:noFill/>
          <a:ln w="9525">
            <a:noFill/>
            <a:miter/>
          </a:ln>
          <a:effectLst>
            <a:outerShdw sx="999" sy="999" algn="ctr" rotWithShape="0">
              <a:srgbClr val="000000"/>
            </a:outerShdw>
          </a:effectLst>
        </p:spPr>
        <p:txBody>
          <a:bodyPr wrap="square" anchor="t">
            <a:spAutoFit/>
          </a:bodyPr>
          <a:lstStyle/>
          <a:p>
            <a:pPr marR="0" indent="0" algn="just" defTabSz="914400" fontAlgn="auto">
              <a:lnSpc>
                <a:spcPct val="120000"/>
              </a:lnSpc>
              <a:spcBef>
                <a:spcPts val="0"/>
              </a:spcBef>
              <a:spcAft>
                <a:spcPts val="0"/>
              </a:spcAft>
              <a:buClrTx/>
              <a:buSzTx/>
              <a:buFontTx/>
              <a:buNone/>
              <a:defRPr/>
            </a:pPr>
            <a:r>
              <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rPr>
              <a:t>搜索树每个点的权值都会作为参考，深度更小的点相对价值更大（近大远小）</a:t>
            </a:r>
            <a:endParaRPr kumimoji="0" lang="zh-CN" altLang="en-US" b="0" i="0" kern="1200" cap="none" spc="0" normalizeH="0" baseline="0" noProof="0" dirty="0">
              <a:solidFill>
                <a:prstClr val="black">
                  <a:lumMod val="75000"/>
                  <a:lumOff val="25000"/>
                </a:prstClr>
              </a:solidFill>
              <a:latin typeface="微软雅黑 Light" panose="020B0502040204020203" pitchFamily="34" charset="-122"/>
              <a:ea typeface="微软雅黑 Light" panose="020B0502040204020203" pitchFamily="34" charset="-122"/>
              <a:cs typeface="+mn-cs"/>
              <a:sym typeface="宋体" panose="02010600030101010101" pitchFamily="2" charset="-122"/>
            </a:endParaRPr>
          </a:p>
        </p:txBody>
      </p:sp>
      <p:sp>
        <p:nvSpPr>
          <p:cNvPr id="40" name="文本框 39"/>
          <p:cNvSpPr txBox="1"/>
          <p:nvPr/>
        </p:nvSpPr>
        <p:spPr>
          <a:xfrm flipH="1">
            <a:off x="9788376" y="1359841"/>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节点查询</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1" name="文本框 40"/>
          <p:cNvSpPr txBox="1"/>
          <p:nvPr/>
        </p:nvSpPr>
        <p:spPr>
          <a:xfrm flipH="1">
            <a:off x="9788376" y="3986238"/>
            <a:ext cx="1798320" cy="521970"/>
          </a:xfrm>
          <a:prstGeom prst="rect">
            <a:avLst/>
          </a:prstGeom>
          <a:noFill/>
          <a:ln w="9525">
            <a:noFill/>
            <a:miter/>
          </a:ln>
          <a:effectLst>
            <a:outerShdw sx="999" sy="999" algn="ctr" rotWithShape="0">
              <a:srgbClr val="000000"/>
            </a:outerShdw>
          </a:effectLst>
        </p:spPr>
        <p:txBody>
          <a:bodyPr wrap="square" anchor="t">
            <a:spAutoFit/>
          </a:bodyPr>
          <a:lstStyle/>
          <a:p>
            <a:pPr marR="0" indent="0" algn="ctr" defTabSz="914400" fontAlgn="auto">
              <a:lnSpc>
                <a:spcPct val="100000"/>
              </a:lnSpc>
              <a:spcBef>
                <a:spcPts val="0"/>
              </a:spcBef>
              <a:spcAft>
                <a:spcPts val="0"/>
              </a:spcAft>
              <a:buClrTx/>
              <a:buSzTx/>
              <a:buFontTx/>
              <a:buNone/>
              <a:defRPr/>
            </a:pPr>
            <a:r>
              <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rPr>
              <a:t>近大远小</a:t>
            </a:r>
            <a:endParaRPr kumimoji="0" lang="zh-CN" altLang="en-US" sz="2800" b="0" i="0" kern="1200" cap="none" spc="0" normalizeH="0" baseline="0" noProof="0">
              <a:solidFill>
                <a:prstClr val="white"/>
              </a:solidFill>
              <a:latin typeface="Impact" panose="020B0806030902050204" charset="0"/>
              <a:ea typeface="微软雅黑 Light" panose="020B0502040204020203" pitchFamily="34" charset="-122"/>
              <a:cs typeface="+mn-cs"/>
              <a:sym typeface="Arial" panose="020B0604020202020204" pitchFamily="34" charset="0"/>
            </a:endParaRPr>
          </a:p>
        </p:txBody>
      </p:sp>
      <p:sp>
        <p:nvSpPr>
          <p:cNvPr id="42" name="zoom-in-tool_77322"/>
          <p:cNvSpPr>
            <a:spLocks noChangeAspect="1"/>
          </p:cNvSpPr>
          <p:nvPr/>
        </p:nvSpPr>
        <p:spPr bwMode="auto">
          <a:xfrm>
            <a:off x="9151392" y="1397353"/>
            <a:ext cx="609685" cy="60869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p>
      <p:sp>
        <p:nvSpPr>
          <p:cNvPr id="43" name="gears-in-bald-head-side-view_43179"/>
          <p:cNvSpPr>
            <a:spLocks noChangeAspect="1"/>
          </p:cNvSpPr>
          <p:nvPr/>
        </p:nvSpPr>
        <p:spPr bwMode="auto">
          <a:xfrm>
            <a:off x="9224645" y="4021105"/>
            <a:ext cx="534454" cy="609685"/>
          </a:xfrm>
          <a:custGeom>
            <a:avLst/>
            <a:gdLst>
              <a:gd name="connsiteX0" fmla="*/ 275524 w 483890"/>
              <a:gd name="connsiteY0" fmla="*/ 304175 h 552003"/>
              <a:gd name="connsiteX1" fmla="*/ 304951 w 483890"/>
              <a:gd name="connsiteY1" fmla="*/ 332797 h 552003"/>
              <a:gd name="connsiteX2" fmla="*/ 275524 w 483890"/>
              <a:gd name="connsiteY2" fmla="*/ 361419 h 552003"/>
              <a:gd name="connsiteX3" fmla="*/ 246097 w 483890"/>
              <a:gd name="connsiteY3" fmla="*/ 332797 h 552003"/>
              <a:gd name="connsiteX4" fmla="*/ 275524 w 483890"/>
              <a:gd name="connsiteY4" fmla="*/ 304175 h 552003"/>
              <a:gd name="connsiteX5" fmla="*/ 283293 w 483890"/>
              <a:gd name="connsiteY5" fmla="*/ 261139 h 552003"/>
              <a:gd name="connsiteX6" fmla="*/ 254588 w 483890"/>
              <a:gd name="connsiteY6" fmla="*/ 262572 h 552003"/>
              <a:gd name="connsiteX7" fmla="*/ 245976 w 483890"/>
              <a:gd name="connsiteY7" fmla="*/ 272602 h 552003"/>
              <a:gd name="connsiteX8" fmla="*/ 245976 w 483890"/>
              <a:gd name="connsiteY8" fmla="*/ 286930 h 552003"/>
              <a:gd name="connsiteX9" fmla="*/ 238800 w 483890"/>
              <a:gd name="connsiteY9" fmla="*/ 292661 h 552003"/>
              <a:gd name="connsiteX10" fmla="*/ 225883 w 483890"/>
              <a:gd name="connsiteY10" fmla="*/ 286930 h 552003"/>
              <a:gd name="connsiteX11" fmla="*/ 214401 w 483890"/>
              <a:gd name="connsiteY11" fmla="*/ 289796 h 552003"/>
              <a:gd name="connsiteX12" fmla="*/ 201484 w 483890"/>
              <a:gd name="connsiteY12" fmla="*/ 315587 h 552003"/>
              <a:gd name="connsiteX13" fmla="*/ 201484 w 483890"/>
              <a:gd name="connsiteY13" fmla="*/ 318452 h 552003"/>
              <a:gd name="connsiteX14" fmla="*/ 205789 w 483890"/>
              <a:gd name="connsiteY14" fmla="*/ 328482 h 552003"/>
              <a:gd name="connsiteX15" fmla="*/ 218707 w 483890"/>
              <a:gd name="connsiteY15" fmla="*/ 335646 h 552003"/>
              <a:gd name="connsiteX16" fmla="*/ 220142 w 483890"/>
              <a:gd name="connsiteY16" fmla="*/ 344243 h 552003"/>
              <a:gd name="connsiteX17" fmla="*/ 210095 w 483890"/>
              <a:gd name="connsiteY17" fmla="*/ 352840 h 552003"/>
              <a:gd name="connsiteX18" fmla="*/ 210095 w 483890"/>
              <a:gd name="connsiteY18" fmla="*/ 365736 h 552003"/>
              <a:gd name="connsiteX19" fmla="*/ 228753 w 483890"/>
              <a:gd name="connsiteY19" fmla="*/ 388661 h 552003"/>
              <a:gd name="connsiteX20" fmla="*/ 240235 w 483890"/>
              <a:gd name="connsiteY20" fmla="*/ 388661 h 552003"/>
              <a:gd name="connsiteX21" fmla="*/ 241670 w 483890"/>
              <a:gd name="connsiteY21" fmla="*/ 388661 h 552003"/>
              <a:gd name="connsiteX22" fmla="*/ 251717 w 483890"/>
              <a:gd name="connsiteY22" fmla="*/ 380064 h 552003"/>
              <a:gd name="connsiteX23" fmla="*/ 260329 w 483890"/>
              <a:gd name="connsiteY23" fmla="*/ 382929 h 552003"/>
              <a:gd name="connsiteX24" fmla="*/ 261764 w 483890"/>
              <a:gd name="connsiteY24" fmla="*/ 394392 h 552003"/>
              <a:gd name="connsiteX25" fmla="*/ 270375 w 483890"/>
              <a:gd name="connsiteY25" fmla="*/ 402989 h 552003"/>
              <a:gd name="connsiteX26" fmla="*/ 299080 w 483890"/>
              <a:gd name="connsiteY26" fmla="*/ 401556 h 552003"/>
              <a:gd name="connsiteX27" fmla="*/ 309127 w 483890"/>
              <a:gd name="connsiteY27" fmla="*/ 391526 h 552003"/>
              <a:gd name="connsiteX28" fmla="*/ 307692 w 483890"/>
              <a:gd name="connsiteY28" fmla="*/ 377198 h 552003"/>
              <a:gd name="connsiteX29" fmla="*/ 313433 w 483890"/>
              <a:gd name="connsiteY29" fmla="*/ 372900 h 552003"/>
              <a:gd name="connsiteX30" fmla="*/ 324915 w 483890"/>
              <a:gd name="connsiteY30" fmla="*/ 378631 h 552003"/>
              <a:gd name="connsiteX31" fmla="*/ 337832 w 483890"/>
              <a:gd name="connsiteY31" fmla="*/ 375765 h 552003"/>
              <a:gd name="connsiteX32" fmla="*/ 352184 w 483890"/>
              <a:gd name="connsiteY32" fmla="*/ 351407 h 552003"/>
              <a:gd name="connsiteX33" fmla="*/ 349314 w 483890"/>
              <a:gd name="connsiteY33" fmla="*/ 338512 h 552003"/>
              <a:gd name="connsiteX34" fmla="*/ 334961 w 483890"/>
              <a:gd name="connsiteY34" fmla="*/ 329915 h 552003"/>
              <a:gd name="connsiteX35" fmla="*/ 333526 w 483890"/>
              <a:gd name="connsiteY35" fmla="*/ 321318 h 552003"/>
              <a:gd name="connsiteX36" fmla="*/ 345008 w 483890"/>
              <a:gd name="connsiteY36" fmla="*/ 311288 h 552003"/>
              <a:gd name="connsiteX37" fmla="*/ 345008 w 483890"/>
              <a:gd name="connsiteY37" fmla="*/ 298393 h 552003"/>
              <a:gd name="connsiteX38" fmla="*/ 326350 w 483890"/>
              <a:gd name="connsiteY38" fmla="*/ 276900 h 552003"/>
              <a:gd name="connsiteX39" fmla="*/ 313433 w 483890"/>
              <a:gd name="connsiteY39" fmla="*/ 276900 h 552003"/>
              <a:gd name="connsiteX40" fmla="*/ 303386 w 483890"/>
              <a:gd name="connsiteY40" fmla="*/ 285497 h 552003"/>
              <a:gd name="connsiteX41" fmla="*/ 293339 w 483890"/>
              <a:gd name="connsiteY41" fmla="*/ 281199 h 552003"/>
              <a:gd name="connsiteX42" fmla="*/ 291904 w 483890"/>
              <a:gd name="connsiteY42" fmla="*/ 269736 h 552003"/>
              <a:gd name="connsiteX43" fmla="*/ 177819 w 483890"/>
              <a:gd name="connsiteY43" fmla="*/ 120718 h 552003"/>
              <a:gd name="connsiteX44" fmla="*/ 223109 w 483890"/>
              <a:gd name="connsiteY44" fmla="*/ 165088 h 552003"/>
              <a:gd name="connsiteX45" fmla="*/ 177819 w 483890"/>
              <a:gd name="connsiteY45" fmla="*/ 209458 h 552003"/>
              <a:gd name="connsiteX46" fmla="*/ 132529 w 483890"/>
              <a:gd name="connsiteY46" fmla="*/ 165088 h 552003"/>
              <a:gd name="connsiteX47" fmla="*/ 177819 w 483890"/>
              <a:gd name="connsiteY47" fmla="*/ 120718 h 552003"/>
              <a:gd name="connsiteX48" fmla="*/ 190002 w 483890"/>
              <a:gd name="connsiteY48" fmla="*/ 53379 h 552003"/>
              <a:gd name="connsiteX49" fmla="*/ 145509 w 483890"/>
              <a:gd name="connsiteY49" fmla="*/ 57678 h 552003"/>
              <a:gd name="connsiteX50" fmla="*/ 131157 w 483890"/>
              <a:gd name="connsiteY50" fmla="*/ 72006 h 552003"/>
              <a:gd name="connsiteX51" fmla="*/ 132592 w 483890"/>
              <a:gd name="connsiteY51" fmla="*/ 94931 h 552003"/>
              <a:gd name="connsiteX52" fmla="*/ 119675 w 483890"/>
              <a:gd name="connsiteY52" fmla="*/ 103528 h 552003"/>
              <a:gd name="connsiteX53" fmla="*/ 101016 w 483890"/>
              <a:gd name="connsiteY53" fmla="*/ 94931 h 552003"/>
              <a:gd name="connsiteX54" fmla="*/ 82358 w 483890"/>
              <a:gd name="connsiteY54" fmla="*/ 99230 h 552003"/>
              <a:gd name="connsiteX55" fmla="*/ 63700 w 483890"/>
              <a:gd name="connsiteY55" fmla="*/ 140782 h 552003"/>
              <a:gd name="connsiteX56" fmla="*/ 62265 w 483890"/>
              <a:gd name="connsiteY56" fmla="*/ 142214 h 552003"/>
              <a:gd name="connsiteX57" fmla="*/ 68006 w 483890"/>
              <a:gd name="connsiteY57" fmla="*/ 159408 h 552003"/>
              <a:gd name="connsiteX58" fmla="*/ 89534 w 483890"/>
              <a:gd name="connsiteY58" fmla="*/ 169438 h 552003"/>
              <a:gd name="connsiteX59" fmla="*/ 92405 w 483890"/>
              <a:gd name="connsiteY59" fmla="*/ 183766 h 552003"/>
              <a:gd name="connsiteX60" fmla="*/ 75182 w 483890"/>
              <a:gd name="connsiteY60" fmla="*/ 198095 h 552003"/>
              <a:gd name="connsiteX61" fmla="*/ 75182 w 483890"/>
              <a:gd name="connsiteY61" fmla="*/ 218154 h 552003"/>
              <a:gd name="connsiteX62" fmla="*/ 105322 w 483890"/>
              <a:gd name="connsiteY62" fmla="*/ 252542 h 552003"/>
              <a:gd name="connsiteX63" fmla="*/ 122545 w 483890"/>
              <a:gd name="connsiteY63" fmla="*/ 253975 h 552003"/>
              <a:gd name="connsiteX64" fmla="*/ 125416 w 483890"/>
              <a:gd name="connsiteY64" fmla="*/ 252542 h 552003"/>
              <a:gd name="connsiteX65" fmla="*/ 141203 w 483890"/>
              <a:gd name="connsiteY65" fmla="*/ 238214 h 552003"/>
              <a:gd name="connsiteX66" fmla="*/ 154120 w 483890"/>
              <a:gd name="connsiteY66" fmla="*/ 243945 h 552003"/>
              <a:gd name="connsiteX67" fmla="*/ 156991 w 483890"/>
              <a:gd name="connsiteY67" fmla="*/ 261139 h 552003"/>
              <a:gd name="connsiteX68" fmla="*/ 171343 w 483890"/>
              <a:gd name="connsiteY68" fmla="*/ 275467 h 552003"/>
              <a:gd name="connsiteX69" fmla="*/ 215836 w 483890"/>
              <a:gd name="connsiteY69" fmla="*/ 272602 h 552003"/>
              <a:gd name="connsiteX70" fmla="*/ 230189 w 483890"/>
              <a:gd name="connsiteY70" fmla="*/ 258274 h 552003"/>
              <a:gd name="connsiteX71" fmla="*/ 227318 w 483890"/>
              <a:gd name="connsiteY71" fmla="*/ 233915 h 552003"/>
              <a:gd name="connsiteX72" fmla="*/ 238800 w 483890"/>
              <a:gd name="connsiteY72" fmla="*/ 228184 h 552003"/>
              <a:gd name="connsiteX73" fmla="*/ 256023 w 483890"/>
              <a:gd name="connsiteY73" fmla="*/ 238214 h 552003"/>
              <a:gd name="connsiteX74" fmla="*/ 274681 w 483890"/>
              <a:gd name="connsiteY74" fmla="*/ 232483 h 552003"/>
              <a:gd name="connsiteX75" fmla="*/ 297645 w 483890"/>
              <a:gd name="connsiteY75" fmla="*/ 193796 h 552003"/>
              <a:gd name="connsiteX76" fmla="*/ 291904 w 483890"/>
              <a:gd name="connsiteY76" fmla="*/ 173737 h 552003"/>
              <a:gd name="connsiteX77" fmla="*/ 270375 w 483890"/>
              <a:gd name="connsiteY77" fmla="*/ 160841 h 552003"/>
              <a:gd name="connsiteX78" fmla="*/ 268940 w 483890"/>
              <a:gd name="connsiteY78" fmla="*/ 149379 h 552003"/>
              <a:gd name="connsiteX79" fmla="*/ 286163 w 483890"/>
              <a:gd name="connsiteY79" fmla="*/ 133618 h 552003"/>
              <a:gd name="connsiteX80" fmla="*/ 286163 w 483890"/>
              <a:gd name="connsiteY80" fmla="*/ 113558 h 552003"/>
              <a:gd name="connsiteX81" fmla="*/ 257458 w 483890"/>
              <a:gd name="connsiteY81" fmla="*/ 79170 h 552003"/>
              <a:gd name="connsiteX82" fmla="*/ 237365 w 483890"/>
              <a:gd name="connsiteY82" fmla="*/ 79170 h 552003"/>
              <a:gd name="connsiteX83" fmla="*/ 221577 w 483890"/>
              <a:gd name="connsiteY83" fmla="*/ 92066 h 552003"/>
              <a:gd name="connsiteX84" fmla="*/ 205789 w 483890"/>
              <a:gd name="connsiteY84" fmla="*/ 84901 h 552003"/>
              <a:gd name="connsiteX85" fmla="*/ 204354 w 483890"/>
              <a:gd name="connsiteY85" fmla="*/ 67707 h 552003"/>
              <a:gd name="connsiteX86" fmla="*/ 224346 w 483890"/>
              <a:gd name="connsiteY86" fmla="*/ 6 h 552003"/>
              <a:gd name="connsiteX87" fmla="*/ 433993 w 483890"/>
              <a:gd name="connsiteY87" fmla="*/ 238214 h 552003"/>
              <a:gd name="connsiteX88" fmla="*/ 481357 w 483890"/>
              <a:gd name="connsiteY88" fmla="*/ 337079 h 552003"/>
              <a:gd name="connsiteX89" fmla="*/ 439734 w 483890"/>
              <a:gd name="connsiteY89" fmla="*/ 354273 h 552003"/>
              <a:gd name="connsiteX90" fmla="*/ 449781 w 483890"/>
              <a:gd name="connsiteY90" fmla="*/ 395825 h 552003"/>
              <a:gd name="connsiteX91" fmla="*/ 421076 w 483890"/>
              <a:gd name="connsiteY91" fmla="*/ 400123 h 552003"/>
              <a:gd name="connsiteX92" fmla="*/ 441170 w 483890"/>
              <a:gd name="connsiteY92" fmla="*/ 425914 h 552003"/>
              <a:gd name="connsiteX93" fmla="*/ 406724 w 483890"/>
              <a:gd name="connsiteY93" fmla="*/ 451705 h 552003"/>
              <a:gd name="connsiteX94" fmla="*/ 363666 w 483890"/>
              <a:gd name="connsiteY94" fmla="*/ 509018 h 552003"/>
              <a:gd name="connsiteX95" fmla="*/ 304821 w 483890"/>
              <a:gd name="connsiteY95" fmla="*/ 490392 h 552003"/>
              <a:gd name="connsiteX96" fmla="*/ 290469 w 483890"/>
              <a:gd name="connsiteY96" fmla="*/ 552003 h 552003"/>
              <a:gd name="connsiteX97" fmla="*/ 95275 w 483890"/>
              <a:gd name="connsiteY97" fmla="*/ 552003 h 552003"/>
              <a:gd name="connsiteX98" fmla="*/ 102452 w 483890"/>
              <a:gd name="connsiteY98" fmla="*/ 417317 h 552003"/>
              <a:gd name="connsiteX99" fmla="*/ 1984 w 483890"/>
              <a:gd name="connsiteY99" fmla="*/ 173737 h 552003"/>
              <a:gd name="connsiteX100" fmla="*/ 165602 w 483890"/>
              <a:gd name="connsiteY100" fmla="*/ 4663 h 552003"/>
              <a:gd name="connsiteX101" fmla="*/ 224346 w 483890"/>
              <a:gd name="connsiteY101" fmla="*/ 6 h 55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483890" h="552003">
                <a:moveTo>
                  <a:pt x="275524" y="304175"/>
                </a:moveTo>
                <a:cubicBezTo>
                  <a:pt x="291776" y="304175"/>
                  <a:pt x="304951" y="316990"/>
                  <a:pt x="304951" y="332797"/>
                </a:cubicBezTo>
                <a:cubicBezTo>
                  <a:pt x="304951" y="348604"/>
                  <a:pt x="291776" y="361419"/>
                  <a:pt x="275524" y="361419"/>
                </a:cubicBezTo>
                <a:cubicBezTo>
                  <a:pt x="259272" y="361419"/>
                  <a:pt x="246097" y="348604"/>
                  <a:pt x="246097" y="332797"/>
                </a:cubicBezTo>
                <a:cubicBezTo>
                  <a:pt x="246097" y="316990"/>
                  <a:pt x="259272" y="304175"/>
                  <a:pt x="275524" y="304175"/>
                </a:cubicBezTo>
                <a:close/>
                <a:moveTo>
                  <a:pt x="283293" y="261139"/>
                </a:moveTo>
                <a:lnTo>
                  <a:pt x="254588" y="262572"/>
                </a:lnTo>
                <a:lnTo>
                  <a:pt x="245976" y="272602"/>
                </a:lnTo>
                <a:cubicBezTo>
                  <a:pt x="245976" y="272602"/>
                  <a:pt x="245976" y="282632"/>
                  <a:pt x="245976" y="286930"/>
                </a:cubicBezTo>
                <a:cubicBezTo>
                  <a:pt x="243106" y="288363"/>
                  <a:pt x="241670" y="289796"/>
                  <a:pt x="238800" y="292661"/>
                </a:cubicBezTo>
                <a:cubicBezTo>
                  <a:pt x="234494" y="289796"/>
                  <a:pt x="225883" y="286930"/>
                  <a:pt x="225883" y="286930"/>
                </a:cubicBezTo>
                <a:lnTo>
                  <a:pt x="214401" y="289796"/>
                </a:lnTo>
                <a:lnTo>
                  <a:pt x="201484" y="315587"/>
                </a:lnTo>
                <a:lnTo>
                  <a:pt x="201484" y="318452"/>
                </a:lnTo>
                <a:lnTo>
                  <a:pt x="205789" y="328482"/>
                </a:lnTo>
                <a:cubicBezTo>
                  <a:pt x="205789" y="328482"/>
                  <a:pt x="214401" y="332781"/>
                  <a:pt x="218707" y="335646"/>
                </a:cubicBezTo>
                <a:cubicBezTo>
                  <a:pt x="220142" y="338512"/>
                  <a:pt x="220142" y="341377"/>
                  <a:pt x="220142" y="344243"/>
                </a:cubicBezTo>
                <a:cubicBezTo>
                  <a:pt x="217271" y="347109"/>
                  <a:pt x="210095" y="352840"/>
                  <a:pt x="210095" y="352840"/>
                </a:cubicBezTo>
                <a:lnTo>
                  <a:pt x="210095" y="365736"/>
                </a:lnTo>
                <a:lnTo>
                  <a:pt x="228753" y="388661"/>
                </a:lnTo>
                <a:cubicBezTo>
                  <a:pt x="228753" y="388661"/>
                  <a:pt x="238800" y="390094"/>
                  <a:pt x="240235" y="388661"/>
                </a:cubicBezTo>
                <a:cubicBezTo>
                  <a:pt x="240235" y="388661"/>
                  <a:pt x="241670" y="388661"/>
                  <a:pt x="241670" y="388661"/>
                </a:cubicBezTo>
                <a:cubicBezTo>
                  <a:pt x="241670" y="388661"/>
                  <a:pt x="248847" y="382929"/>
                  <a:pt x="251717" y="380064"/>
                </a:cubicBezTo>
                <a:cubicBezTo>
                  <a:pt x="254588" y="381497"/>
                  <a:pt x="257458" y="381497"/>
                  <a:pt x="260329" y="382929"/>
                </a:cubicBezTo>
                <a:cubicBezTo>
                  <a:pt x="261764" y="387228"/>
                  <a:pt x="261764" y="394392"/>
                  <a:pt x="261764" y="394392"/>
                </a:cubicBezTo>
                <a:lnTo>
                  <a:pt x="270375" y="402989"/>
                </a:lnTo>
                <a:lnTo>
                  <a:pt x="299080" y="401556"/>
                </a:lnTo>
                <a:lnTo>
                  <a:pt x="309127" y="391526"/>
                </a:lnTo>
                <a:cubicBezTo>
                  <a:pt x="309127" y="391526"/>
                  <a:pt x="307692" y="381497"/>
                  <a:pt x="307692" y="377198"/>
                </a:cubicBezTo>
                <a:cubicBezTo>
                  <a:pt x="309127" y="375765"/>
                  <a:pt x="311998" y="374333"/>
                  <a:pt x="313433" y="372900"/>
                </a:cubicBezTo>
                <a:cubicBezTo>
                  <a:pt x="317739" y="374333"/>
                  <a:pt x="324915" y="378631"/>
                  <a:pt x="324915" y="378631"/>
                </a:cubicBezTo>
                <a:lnTo>
                  <a:pt x="337832" y="375765"/>
                </a:lnTo>
                <a:lnTo>
                  <a:pt x="352184" y="351407"/>
                </a:lnTo>
                <a:lnTo>
                  <a:pt x="349314" y="338512"/>
                </a:lnTo>
                <a:cubicBezTo>
                  <a:pt x="349314" y="338512"/>
                  <a:pt x="339267" y="332781"/>
                  <a:pt x="334961" y="329915"/>
                </a:cubicBezTo>
                <a:cubicBezTo>
                  <a:pt x="334961" y="327049"/>
                  <a:pt x="334961" y="324184"/>
                  <a:pt x="333526" y="321318"/>
                </a:cubicBezTo>
                <a:cubicBezTo>
                  <a:pt x="337832" y="318452"/>
                  <a:pt x="345008" y="311288"/>
                  <a:pt x="345008" y="311288"/>
                </a:cubicBezTo>
                <a:lnTo>
                  <a:pt x="345008" y="298393"/>
                </a:lnTo>
                <a:lnTo>
                  <a:pt x="326350" y="276900"/>
                </a:lnTo>
                <a:lnTo>
                  <a:pt x="313433" y="276900"/>
                </a:lnTo>
                <a:lnTo>
                  <a:pt x="303386" y="285497"/>
                </a:lnTo>
                <a:cubicBezTo>
                  <a:pt x="300516" y="284064"/>
                  <a:pt x="297645" y="282632"/>
                  <a:pt x="293339" y="281199"/>
                </a:cubicBezTo>
                <a:cubicBezTo>
                  <a:pt x="293339" y="276900"/>
                  <a:pt x="291904" y="269736"/>
                  <a:pt x="291904" y="269736"/>
                </a:cubicBezTo>
                <a:close/>
                <a:moveTo>
                  <a:pt x="177819" y="120718"/>
                </a:moveTo>
                <a:cubicBezTo>
                  <a:pt x="202832" y="120718"/>
                  <a:pt x="223109" y="140583"/>
                  <a:pt x="223109" y="165088"/>
                </a:cubicBezTo>
                <a:cubicBezTo>
                  <a:pt x="223109" y="189593"/>
                  <a:pt x="202832" y="209458"/>
                  <a:pt x="177819" y="209458"/>
                </a:cubicBezTo>
                <a:cubicBezTo>
                  <a:pt x="152806" y="209458"/>
                  <a:pt x="132529" y="189593"/>
                  <a:pt x="132529" y="165088"/>
                </a:cubicBezTo>
                <a:cubicBezTo>
                  <a:pt x="132529" y="140583"/>
                  <a:pt x="152806" y="120718"/>
                  <a:pt x="177819" y="120718"/>
                </a:cubicBezTo>
                <a:close/>
                <a:moveTo>
                  <a:pt x="190002" y="53379"/>
                </a:moveTo>
                <a:lnTo>
                  <a:pt x="145509" y="57678"/>
                </a:lnTo>
                <a:lnTo>
                  <a:pt x="131157" y="72006"/>
                </a:lnTo>
                <a:cubicBezTo>
                  <a:pt x="131157" y="72006"/>
                  <a:pt x="132592" y="86334"/>
                  <a:pt x="132592" y="94931"/>
                </a:cubicBezTo>
                <a:cubicBezTo>
                  <a:pt x="128286" y="96364"/>
                  <a:pt x="123980" y="99230"/>
                  <a:pt x="119675" y="103528"/>
                </a:cubicBezTo>
                <a:cubicBezTo>
                  <a:pt x="113934" y="100662"/>
                  <a:pt x="101016" y="94931"/>
                  <a:pt x="101016" y="94931"/>
                </a:cubicBezTo>
                <a:lnTo>
                  <a:pt x="82358" y="99230"/>
                </a:lnTo>
                <a:lnTo>
                  <a:pt x="63700" y="140782"/>
                </a:lnTo>
                <a:lnTo>
                  <a:pt x="62265" y="142214"/>
                </a:lnTo>
                <a:lnTo>
                  <a:pt x="68006" y="159408"/>
                </a:lnTo>
                <a:cubicBezTo>
                  <a:pt x="68006" y="159408"/>
                  <a:pt x="82358" y="166573"/>
                  <a:pt x="89534" y="169438"/>
                </a:cubicBezTo>
                <a:cubicBezTo>
                  <a:pt x="90970" y="175170"/>
                  <a:pt x="90970" y="179468"/>
                  <a:pt x="92405" y="183766"/>
                </a:cubicBezTo>
                <a:cubicBezTo>
                  <a:pt x="86664" y="188065"/>
                  <a:pt x="75182" y="198095"/>
                  <a:pt x="75182" y="198095"/>
                </a:cubicBezTo>
                <a:lnTo>
                  <a:pt x="75182" y="218154"/>
                </a:lnTo>
                <a:lnTo>
                  <a:pt x="105322" y="252542"/>
                </a:lnTo>
                <a:cubicBezTo>
                  <a:pt x="105322" y="252542"/>
                  <a:pt x="121110" y="253975"/>
                  <a:pt x="122545" y="253975"/>
                </a:cubicBezTo>
                <a:lnTo>
                  <a:pt x="125416" y="252542"/>
                </a:lnTo>
                <a:cubicBezTo>
                  <a:pt x="125416" y="252542"/>
                  <a:pt x="135462" y="243945"/>
                  <a:pt x="141203" y="238214"/>
                </a:cubicBezTo>
                <a:cubicBezTo>
                  <a:pt x="145509" y="241080"/>
                  <a:pt x="149815" y="242512"/>
                  <a:pt x="154120" y="243945"/>
                </a:cubicBezTo>
                <a:cubicBezTo>
                  <a:pt x="155556" y="249677"/>
                  <a:pt x="156991" y="261139"/>
                  <a:pt x="156991" y="261139"/>
                </a:cubicBezTo>
                <a:lnTo>
                  <a:pt x="171343" y="275467"/>
                </a:lnTo>
                <a:lnTo>
                  <a:pt x="215836" y="272602"/>
                </a:lnTo>
                <a:lnTo>
                  <a:pt x="230189" y="258274"/>
                </a:lnTo>
                <a:cubicBezTo>
                  <a:pt x="230189" y="258274"/>
                  <a:pt x="228753" y="242512"/>
                  <a:pt x="227318" y="233915"/>
                </a:cubicBezTo>
                <a:cubicBezTo>
                  <a:pt x="231624" y="232483"/>
                  <a:pt x="234494" y="229617"/>
                  <a:pt x="238800" y="228184"/>
                </a:cubicBezTo>
                <a:cubicBezTo>
                  <a:pt x="244541" y="231050"/>
                  <a:pt x="256023" y="238214"/>
                  <a:pt x="256023" y="238214"/>
                </a:cubicBezTo>
                <a:lnTo>
                  <a:pt x="274681" y="232483"/>
                </a:lnTo>
                <a:lnTo>
                  <a:pt x="297645" y="193796"/>
                </a:lnTo>
                <a:lnTo>
                  <a:pt x="291904" y="173737"/>
                </a:lnTo>
                <a:cubicBezTo>
                  <a:pt x="291904" y="173737"/>
                  <a:pt x="277552" y="165140"/>
                  <a:pt x="270375" y="160841"/>
                </a:cubicBezTo>
                <a:cubicBezTo>
                  <a:pt x="270375" y="156543"/>
                  <a:pt x="268940" y="152244"/>
                  <a:pt x="268940" y="149379"/>
                </a:cubicBezTo>
                <a:cubicBezTo>
                  <a:pt x="274681" y="143647"/>
                  <a:pt x="286163" y="133618"/>
                  <a:pt x="286163" y="133618"/>
                </a:cubicBezTo>
                <a:lnTo>
                  <a:pt x="286163" y="113558"/>
                </a:lnTo>
                <a:lnTo>
                  <a:pt x="257458" y="79170"/>
                </a:lnTo>
                <a:lnTo>
                  <a:pt x="237365" y="79170"/>
                </a:lnTo>
                <a:cubicBezTo>
                  <a:pt x="237365" y="79170"/>
                  <a:pt x="227318" y="87767"/>
                  <a:pt x="221577" y="92066"/>
                </a:cubicBezTo>
                <a:cubicBezTo>
                  <a:pt x="217271" y="89200"/>
                  <a:pt x="211530" y="87767"/>
                  <a:pt x="205789" y="84901"/>
                </a:cubicBezTo>
                <a:cubicBezTo>
                  <a:pt x="205789" y="79170"/>
                  <a:pt x="204354" y="67707"/>
                  <a:pt x="204354" y="67707"/>
                </a:cubicBezTo>
                <a:close/>
                <a:moveTo>
                  <a:pt x="224346" y="6"/>
                </a:moveTo>
                <a:cubicBezTo>
                  <a:pt x="358329" y="790"/>
                  <a:pt x="465390" y="82752"/>
                  <a:pt x="433993" y="238214"/>
                </a:cubicBezTo>
                <a:cubicBezTo>
                  <a:pt x="433993" y="269736"/>
                  <a:pt x="497144" y="319885"/>
                  <a:pt x="481357" y="337079"/>
                </a:cubicBezTo>
                <a:cubicBezTo>
                  <a:pt x="467004" y="354273"/>
                  <a:pt x="439734" y="354273"/>
                  <a:pt x="439734" y="354273"/>
                </a:cubicBezTo>
                <a:cubicBezTo>
                  <a:pt x="439734" y="354273"/>
                  <a:pt x="456957" y="387228"/>
                  <a:pt x="449781" y="395825"/>
                </a:cubicBezTo>
                <a:cubicBezTo>
                  <a:pt x="442605" y="404422"/>
                  <a:pt x="421076" y="400123"/>
                  <a:pt x="421076" y="400123"/>
                </a:cubicBezTo>
                <a:cubicBezTo>
                  <a:pt x="421076" y="400123"/>
                  <a:pt x="441170" y="414452"/>
                  <a:pt x="441170" y="425914"/>
                </a:cubicBezTo>
                <a:cubicBezTo>
                  <a:pt x="441170" y="437377"/>
                  <a:pt x="406724" y="451705"/>
                  <a:pt x="406724" y="451705"/>
                </a:cubicBezTo>
                <a:cubicBezTo>
                  <a:pt x="406724" y="451705"/>
                  <a:pt x="413900" y="513317"/>
                  <a:pt x="363666" y="509018"/>
                </a:cubicBezTo>
                <a:cubicBezTo>
                  <a:pt x="313433" y="504720"/>
                  <a:pt x="304821" y="490392"/>
                  <a:pt x="304821" y="490392"/>
                </a:cubicBezTo>
                <a:lnTo>
                  <a:pt x="290469" y="552003"/>
                </a:lnTo>
                <a:lnTo>
                  <a:pt x="95275" y="552003"/>
                </a:lnTo>
                <a:lnTo>
                  <a:pt x="102452" y="417317"/>
                </a:lnTo>
                <a:cubicBezTo>
                  <a:pt x="102452" y="417317"/>
                  <a:pt x="-16674" y="288363"/>
                  <a:pt x="1984" y="173737"/>
                </a:cubicBezTo>
                <a:cubicBezTo>
                  <a:pt x="12031" y="126453"/>
                  <a:pt x="6290" y="30454"/>
                  <a:pt x="165602" y="4663"/>
                </a:cubicBezTo>
                <a:cubicBezTo>
                  <a:pt x="185516" y="1439"/>
                  <a:pt x="205206" y="-106"/>
                  <a:pt x="224346" y="6"/>
                </a:cubicBezTo>
                <a:close/>
              </a:path>
            </a:pathLst>
          </a:custGeom>
          <a:solidFill>
            <a:schemeClr val="bg1"/>
          </a:solidFill>
          <a:ln>
            <a:noFill/>
          </a:ln>
        </p:spPr>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988,&quot;width&quot;:68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WPS 演示</Application>
  <PresentationFormat>宽屏</PresentationFormat>
  <Paragraphs>231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 Light</vt:lpstr>
      <vt:lpstr>等线</vt:lpstr>
      <vt:lpstr>微软雅黑</vt:lpstr>
      <vt:lpstr>Impact</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19830653@qq.com</dc:creator>
  <cp:lastModifiedBy>星星之火</cp:lastModifiedBy>
  <cp:revision>81</cp:revision>
  <dcterms:created xsi:type="dcterms:W3CDTF">2019-04-13T09:11:00Z</dcterms:created>
  <dcterms:modified xsi:type="dcterms:W3CDTF">2021-05-14T08:45:56Z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636B7120C1D34D0D985DBC1C93389552</vt:lpwstr>
  </property>
</Properties>
</file>