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PT Sans Narrow"/>
      <p:regular r:id="rId22"/>
      <p:bold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PTSansNarrow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OpenSans-regular.fntdata"/><Relationship Id="rId23" Type="http://schemas.openxmlformats.org/officeDocument/2006/relationships/font" Target="fonts/PTSansNarrow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1995911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e1995911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000b60d19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e000b60d19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19959110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e19959110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dfa713b4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dfa713b4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000b60d19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000b60d19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0f5191f32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e0f5191f32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0f5191f32_1_7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e0f5191f32_1_7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0f5191f32_1_7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0f5191f32_1_7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000b60d19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000b60d19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dfa713b4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ddfa713b4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dfa713b4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ddfa713b4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Team 13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R09922125 </a:t>
            </a:r>
            <a:r>
              <a:rPr lang="zh-TW"/>
              <a:t>曾苡珊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R09922029 彭梓瑄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R09944052 葉瓊斯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ADA / USDT</a:t>
            </a:r>
            <a:endParaRPr/>
          </a:p>
        </p:txBody>
      </p:sp>
      <p:sp>
        <p:nvSpPr>
          <p:cNvPr id="167" name="Google Shape;167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Period : 5/17 - 5/30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ADA : $1.1 - $2.2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Buy : below $1.7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Sell : above $1.8</a:t>
            </a:r>
            <a:endParaRPr/>
          </a:p>
        </p:txBody>
      </p:sp>
      <p:pic>
        <p:nvPicPr>
          <p:cNvPr id="168" name="Google Shape;16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0682" y="1245537"/>
            <a:ext cx="5721369" cy="26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2"/>
          <p:cNvSpPr/>
          <p:nvPr/>
        </p:nvSpPr>
        <p:spPr>
          <a:xfrm>
            <a:off x="5820525" y="3338100"/>
            <a:ext cx="663000" cy="373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3185000" y="1875850"/>
            <a:ext cx="663000" cy="373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ADA / USDT</a:t>
            </a:r>
            <a:endParaRPr/>
          </a:p>
        </p:txBody>
      </p:sp>
      <p:sp>
        <p:nvSpPr>
          <p:cNvPr id="176" name="Google Shape;176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Buy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Current Price &lt; 1.3 -&gt; All 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1.3 &lt; Current Price &lt; 1.7 -&gt; Buy 1000 units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Sell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Current Price &gt; 1.8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Bias Ratio (乖離率) : stock_base * (current_price - 1.8) / 1.8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stock_base = 12000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Stop losses (15%移動停損)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current_price &lt; high_price * 0.85 and target_currency_amount &gt; 0.0</a:t>
            </a:r>
            <a:endParaRPr/>
          </a:p>
        </p:txBody>
      </p:sp>
      <p:sp>
        <p:nvSpPr>
          <p:cNvPr id="177" name="Google Shape;177;p23"/>
          <p:cNvSpPr/>
          <p:nvPr/>
        </p:nvSpPr>
        <p:spPr>
          <a:xfrm>
            <a:off x="6046200" y="329100"/>
            <a:ext cx="705300" cy="375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3"/>
          <p:cNvSpPr/>
          <p:nvPr/>
        </p:nvSpPr>
        <p:spPr>
          <a:xfrm>
            <a:off x="6046200" y="1008075"/>
            <a:ext cx="705300" cy="375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3"/>
          <p:cNvSpPr/>
          <p:nvPr/>
        </p:nvSpPr>
        <p:spPr>
          <a:xfrm>
            <a:off x="6333000" y="329100"/>
            <a:ext cx="131700" cy="1711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3"/>
          <p:cNvSpPr txBox="1"/>
          <p:nvPr/>
        </p:nvSpPr>
        <p:spPr>
          <a:xfrm>
            <a:off x="5613650" y="163200"/>
            <a:ext cx="51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Open Sans"/>
                <a:ea typeface="Open Sans"/>
                <a:cs typeface="Open Sans"/>
                <a:sym typeface="Open Sans"/>
              </a:rPr>
              <a:t>$1.7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1" name="Google Shape;181;p23"/>
          <p:cNvSpPr txBox="1"/>
          <p:nvPr/>
        </p:nvSpPr>
        <p:spPr>
          <a:xfrm>
            <a:off x="5613650" y="842175"/>
            <a:ext cx="51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Open Sans"/>
                <a:ea typeface="Open Sans"/>
                <a:cs typeface="Open Sans"/>
                <a:sym typeface="Open Sans"/>
              </a:rPr>
              <a:t>$1.3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2" name="Google Shape;182;p23"/>
          <p:cNvSpPr txBox="1"/>
          <p:nvPr/>
        </p:nvSpPr>
        <p:spPr>
          <a:xfrm>
            <a:off x="6537125" y="502695"/>
            <a:ext cx="151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Open Sans"/>
                <a:ea typeface="Open Sans"/>
                <a:cs typeface="Open Sans"/>
                <a:sym typeface="Open Sans"/>
              </a:rPr>
              <a:t>Buy 1000 units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3" name="Google Shape;183;p23"/>
          <p:cNvSpPr txBox="1"/>
          <p:nvPr/>
        </p:nvSpPr>
        <p:spPr>
          <a:xfrm>
            <a:off x="6614325" y="1313320"/>
            <a:ext cx="151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Open Sans"/>
                <a:ea typeface="Open Sans"/>
                <a:cs typeface="Open Sans"/>
                <a:sym typeface="Open Sans"/>
              </a:rPr>
              <a:t>All in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4" name="Google Shape;184;p23"/>
          <p:cNvSpPr/>
          <p:nvPr/>
        </p:nvSpPr>
        <p:spPr>
          <a:xfrm>
            <a:off x="7686150" y="2009425"/>
            <a:ext cx="705300" cy="375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3"/>
          <p:cNvSpPr/>
          <p:nvPr/>
        </p:nvSpPr>
        <p:spPr>
          <a:xfrm rot="10800000">
            <a:off x="7972950" y="329100"/>
            <a:ext cx="131700" cy="1711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3"/>
          <p:cNvSpPr txBox="1"/>
          <p:nvPr/>
        </p:nvSpPr>
        <p:spPr>
          <a:xfrm>
            <a:off x="7251725" y="1843525"/>
            <a:ext cx="51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Open Sans"/>
                <a:ea typeface="Open Sans"/>
                <a:cs typeface="Open Sans"/>
                <a:sym typeface="Open Sans"/>
              </a:rPr>
              <a:t>$1.8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7" name="Google Shape;187;p23"/>
          <p:cNvSpPr txBox="1"/>
          <p:nvPr/>
        </p:nvSpPr>
        <p:spPr>
          <a:xfrm>
            <a:off x="8126325" y="907800"/>
            <a:ext cx="98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Open Sans"/>
                <a:ea typeface="Open Sans"/>
                <a:cs typeface="Open Sans"/>
                <a:sym typeface="Open Sans"/>
              </a:rPr>
              <a:t>Bias Ratio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Open Sans"/>
                <a:ea typeface="Open Sans"/>
                <a:cs typeface="Open Sans"/>
                <a:sym typeface="Open Sans"/>
              </a:rPr>
              <a:t>for selling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ADA / USDT</a:t>
            </a:r>
            <a:endParaRPr/>
          </a:p>
        </p:txBody>
      </p:sp>
      <p:sp>
        <p:nvSpPr>
          <p:cNvPr id="193" name="Google Shape;193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回測結果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競賽結果</a:t>
            </a:r>
            <a:endParaRPr/>
          </a:p>
        </p:txBody>
      </p:sp>
      <p:pic>
        <p:nvPicPr>
          <p:cNvPr id="194" name="Google Shape;19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025" y="1629100"/>
            <a:ext cx="6499602" cy="66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4"/>
          <p:cNvPicPr preferRelativeResize="0"/>
          <p:nvPr/>
        </p:nvPicPr>
        <p:blipFill rotWithShape="1">
          <a:blip r:embed="rId4">
            <a:alphaModFix/>
          </a:blip>
          <a:srcRect b="0" l="0" r="15447" t="0"/>
          <a:stretch/>
        </p:blipFill>
        <p:spPr>
          <a:xfrm>
            <a:off x="863025" y="2609600"/>
            <a:ext cx="7731451" cy="61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資產配置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BTC:	60,000 USDT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ETH:	85,000 USDT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ADA:	135,000 USDT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●"/>
            </a:pPr>
            <a:r>
              <a:rPr lang="zh-TW">
                <a:solidFill>
                  <a:srgbClr val="4A86E8"/>
                </a:solidFill>
              </a:rPr>
              <a:t>USDT:	20,000 USDT</a:t>
            </a:r>
            <a:endParaRPr>
              <a:solidFill>
                <a:srgbClr val="4A86E8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根據回測收益分配，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並保留20,000 USDT避險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 rotWithShape="1">
          <a:blip r:embed="rId3">
            <a:alphaModFix/>
          </a:blip>
          <a:srcRect b="2806" l="25755" r="24589" t="3630"/>
          <a:stretch/>
        </p:blipFill>
        <p:spPr>
          <a:xfrm>
            <a:off x="4985075" y="762400"/>
            <a:ext cx="3217726" cy="3650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BTC / USDT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TW" sz="2000"/>
              <a:t>主要策略</a:t>
            </a:r>
            <a:endParaRPr b="1" sz="2000"/>
          </a:p>
        </p:txBody>
      </p:sp>
      <p:sp>
        <p:nvSpPr>
          <p:cNvPr id="81" name="Google Shape;81;p15"/>
          <p:cNvSpPr/>
          <p:nvPr/>
        </p:nvSpPr>
        <p:spPr>
          <a:xfrm>
            <a:off x="614175" y="2245975"/>
            <a:ext cx="2472000" cy="1192200"/>
          </a:xfrm>
          <a:prstGeom prst="homePlate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lt1"/>
                </a:solidFill>
                <a:highlight>
                  <a:schemeClr val="accent4"/>
                </a:highlight>
                <a:latin typeface="Open Sans"/>
                <a:ea typeface="Open Sans"/>
                <a:cs typeface="Open Sans"/>
                <a:sym typeface="Open Sans"/>
              </a:rPr>
              <a:t>首日購入0.5單位</a:t>
            </a:r>
            <a:endParaRPr b="1" sz="1800">
              <a:solidFill>
                <a:schemeClr val="lt1"/>
              </a:solidFill>
              <a:highlight>
                <a:schemeClr val="accent4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3336000" y="2245975"/>
            <a:ext cx="2472000" cy="1192200"/>
          </a:xfrm>
          <a:prstGeom prst="homePlate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lt1"/>
                </a:solidFill>
                <a:highlight>
                  <a:schemeClr val="accent4"/>
                </a:highlight>
                <a:latin typeface="Open Sans"/>
                <a:ea typeface="Open Sans"/>
                <a:cs typeface="Open Sans"/>
                <a:sym typeface="Open Sans"/>
              </a:rPr>
              <a:t>現價判斷進退場</a:t>
            </a:r>
            <a:endParaRPr b="1" sz="1800">
              <a:solidFill>
                <a:schemeClr val="lt1"/>
              </a:solidFill>
              <a:highlight>
                <a:schemeClr val="accent4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6057825" y="2245975"/>
            <a:ext cx="2472000" cy="1192200"/>
          </a:xfrm>
          <a:prstGeom prst="homePlate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lt1"/>
                </a:solidFill>
                <a:highlight>
                  <a:schemeClr val="accent4"/>
                </a:highlight>
                <a:latin typeface="Open Sans"/>
                <a:ea typeface="Open Sans"/>
                <a:cs typeface="Open Sans"/>
                <a:sym typeface="Open Sans"/>
              </a:rPr>
              <a:t>15%移動停損</a:t>
            </a:r>
            <a:endParaRPr b="1" sz="1800">
              <a:solidFill>
                <a:schemeClr val="lt1"/>
              </a:solidFill>
              <a:highlight>
                <a:schemeClr val="accent4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BTC / USDT  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	</a:t>
            </a:r>
            <a:endParaRPr/>
          </a:p>
        </p:txBody>
      </p:sp>
      <p:grpSp>
        <p:nvGrpSpPr>
          <p:cNvPr id="90" name="Google Shape;90;p16"/>
          <p:cNvGrpSpPr/>
          <p:nvPr/>
        </p:nvGrpSpPr>
        <p:grpSpPr>
          <a:xfrm>
            <a:off x="1455443" y="1266318"/>
            <a:ext cx="6581170" cy="3539955"/>
            <a:chOff x="3977422" y="1037328"/>
            <a:chExt cx="4549406" cy="2102985"/>
          </a:xfrm>
        </p:grpSpPr>
        <p:grpSp>
          <p:nvGrpSpPr>
            <p:cNvPr id="91" name="Google Shape;91;p16"/>
            <p:cNvGrpSpPr/>
            <p:nvPr/>
          </p:nvGrpSpPr>
          <p:grpSpPr>
            <a:xfrm>
              <a:off x="3977422" y="1037328"/>
              <a:ext cx="4549406" cy="1102235"/>
              <a:chOff x="3977400" y="1037348"/>
              <a:chExt cx="4549406" cy="1102235"/>
            </a:xfrm>
          </p:grpSpPr>
          <p:grpSp>
            <p:nvGrpSpPr>
              <p:cNvPr id="92" name="Google Shape;92;p16"/>
              <p:cNvGrpSpPr/>
              <p:nvPr/>
            </p:nvGrpSpPr>
            <p:grpSpPr>
              <a:xfrm>
                <a:off x="4732925" y="1140987"/>
                <a:ext cx="529800" cy="998596"/>
                <a:chOff x="4318975" y="1083450"/>
                <a:chExt cx="529800" cy="591305"/>
              </a:xfrm>
            </p:grpSpPr>
            <p:sp>
              <p:nvSpPr>
                <p:cNvPr id="93" name="Google Shape;93;p16"/>
                <p:cNvSpPr/>
                <p:nvPr/>
              </p:nvSpPr>
              <p:spPr>
                <a:xfrm>
                  <a:off x="4517129" y="1083455"/>
                  <a:ext cx="133500" cy="5913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94" name="Google Shape;94;p16"/>
                <p:cNvCxnSpPr/>
                <p:nvPr/>
              </p:nvCxnSpPr>
              <p:spPr>
                <a:xfrm rot="10800000">
                  <a:off x="4318975" y="1083450"/>
                  <a:ext cx="529800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95" name="Google Shape;95;p16"/>
              <p:cNvSpPr txBox="1"/>
              <p:nvPr/>
            </p:nvSpPr>
            <p:spPr>
              <a:xfrm>
                <a:off x="5343500" y="1344303"/>
                <a:ext cx="2728200" cy="27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TW" sz="17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以34000買入</a:t>
                </a:r>
                <a:endParaRPr b="1" sz="17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6" name="Google Shape;96;p16"/>
              <p:cNvSpPr txBox="1"/>
              <p:nvPr/>
            </p:nvSpPr>
            <p:spPr>
              <a:xfrm>
                <a:off x="5343506" y="1620552"/>
                <a:ext cx="3183300" cy="41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zh-TW" sz="17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買入數量：12*(current_price-34000)/34000</a:t>
                </a:r>
                <a:endParaRPr sz="17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7" name="Google Shape;97;p16"/>
              <p:cNvSpPr txBox="1"/>
              <p:nvPr/>
            </p:nvSpPr>
            <p:spPr>
              <a:xfrm>
                <a:off x="3977400" y="1037348"/>
                <a:ext cx="758400" cy="346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600">
                    <a:solidFill>
                      <a:schemeClr val="accent1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35500</a:t>
                </a:r>
                <a:endParaRPr sz="1600">
                  <a:solidFill>
                    <a:schemeClr val="accen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98" name="Google Shape;98;p16"/>
            <p:cNvGrpSpPr/>
            <p:nvPr/>
          </p:nvGrpSpPr>
          <p:grpSpPr>
            <a:xfrm>
              <a:off x="3977422" y="2013680"/>
              <a:ext cx="4549406" cy="1126633"/>
              <a:chOff x="3977400" y="1012857"/>
              <a:chExt cx="4549406" cy="1126633"/>
            </a:xfrm>
          </p:grpSpPr>
          <p:grpSp>
            <p:nvGrpSpPr>
              <p:cNvPr id="99" name="Google Shape;99;p16"/>
              <p:cNvGrpSpPr/>
              <p:nvPr/>
            </p:nvGrpSpPr>
            <p:grpSpPr>
              <a:xfrm>
                <a:off x="4732925" y="1140987"/>
                <a:ext cx="529800" cy="998503"/>
                <a:chOff x="4318975" y="1083450"/>
                <a:chExt cx="529800" cy="591250"/>
              </a:xfrm>
            </p:grpSpPr>
            <p:sp>
              <p:nvSpPr>
                <p:cNvPr id="100" name="Google Shape;100;p16"/>
                <p:cNvSpPr/>
                <p:nvPr/>
              </p:nvSpPr>
              <p:spPr>
                <a:xfrm>
                  <a:off x="4517125" y="1086100"/>
                  <a:ext cx="133500" cy="5886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01" name="Google Shape;101;p16"/>
                <p:cNvCxnSpPr/>
                <p:nvPr/>
              </p:nvCxnSpPr>
              <p:spPr>
                <a:xfrm rot="10800000">
                  <a:off x="4318975" y="1083450"/>
                  <a:ext cx="529800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02" name="Google Shape;102;p16"/>
              <p:cNvSpPr txBox="1"/>
              <p:nvPr/>
            </p:nvSpPr>
            <p:spPr>
              <a:xfrm>
                <a:off x="5343500" y="1282528"/>
                <a:ext cx="2728200" cy="27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TW" sz="17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以34000買入</a:t>
                </a:r>
                <a:endParaRPr sz="17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3" name="Google Shape;103;p16"/>
              <p:cNvSpPr txBox="1"/>
              <p:nvPr/>
            </p:nvSpPr>
            <p:spPr>
              <a:xfrm>
                <a:off x="5343506" y="1558772"/>
                <a:ext cx="3183300" cy="41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7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買入數量：money/current_price</a:t>
                </a:r>
                <a:endParaRPr sz="17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r>
                  <a:t/>
                </a:r>
                <a:endParaRPr sz="800">
                  <a:solidFill>
                    <a:srgbClr val="840D3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4" name="Google Shape;104;p16"/>
              <p:cNvSpPr txBox="1"/>
              <p:nvPr/>
            </p:nvSpPr>
            <p:spPr>
              <a:xfrm>
                <a:off x="3977400" y="1012857"/>
                <a:ext cx="758400" cy="346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600">
                    <a:solidFill>
                      <a:schemeClr val="accent1"/>
                    </a:solidFill>
                    <a:latin typeface="Roboto"/>
                    <a:ea typeface="Roboto"/>
                    <a:cs typeface="Roboto"/>
                    <a:sym typeface="Roboto"/>
                  </a:rPr>
                  <a:t>34000</a:t>
                </a:r>
                <a:endParaRPr sz="16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105" name="Google Shape;105;p16"/>
          <p:cNvSpPr txBox="1"/>
          <p:nvPr/>
        </p:nvSpPr>
        <p:spPr>
          <a:xfrm>
            <a:off x="674051" y="1266325"/>
            <a:ext cx="9345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現價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BTC / USDT  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	</a:t>
            </a:r>
            <a:endParaRPr/>
          </a:p>
        </p:txBody>
      </p:sp>
      <p:grpSp>
        <p:nvGrpSpPr>
          <p:cNvPr id="112" name="Google Shape;112;p17"/>
          <p:cNvGrpSpPr/>
          <p:nvPr/>
        </p:nvGrpSpPr>
        <p:grpSpPr>
          <a:xfrm>
            <a:off x="1455443" y="1266337"/>
            <a:ext cx="6581170" cy="3733574"/>
            <a:chOff x="3977422" y="1140975"/>
            <a:chExt cx="4549406" cy="2218008"/>
          </a:xfrm>
        </p:grpSpPr>
        <p:grpSp>
          <p:nvGrpSpPr>
            <p:cNvPr id="113" name="Google Shape;113;p17"/>
            <p:cNvGrpSpPr/>
            <p:nvPr/>
          </p:nvGrpSpPr>
          <p:grpSpPr>
            <a:xfrm>
              <a:off x="3977422" y="1140975"/>
              <a:ext cx="4549406" cy="2218008"/>
              <a:chOff x="3977400" y="1140995"/>
              <a:chExt cx="4549406" cy="2218008"/>
            </a:xfrm>
          </p:grpSpPr>
          <p:grpSp>
            <p:nvGrpSpPr>
              <p:cNvPr id="114" name="Google Shape;114;p17"/>
              <p:cNvGrpSpPr/>
              <p:nvPr/>
            </p:nvGrpSpPr>
            <p:grpSpPr>
              <a:xfrm>
                <a:off x="4732925" y="1140995"/>
                <a:ext cx="529800" cy="1999338"/>
                <a:chOff x="4318975" y="1083455"/>
                <a:chExt cx="529800" cy="1183881"/>
              </a:xfrm>
            </p:grpSpPr>
            <p:sp>
              <p:nvSpPr>
                <p:cNvPr id="115" name="Google Shape;115;p17"/>
                <p:cNvSpPr/>
                <p:nvPr/>
              </p:nvSpPr>
              <p:spPr>
                <a:xfrm>
                  <a:off x="4517129" y="1083455"/>
                  <a:ext cx="133500" cy="5913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16" name="Google Shape;116;p17"/>
                <p:cNvCxnSpPr/>
                <p:nvPr/>
              </p:nvCxnSpPr>
              <p:spPr>
                <a:xfrm rot="10800000">
                  <a:off x="4318975" y="2267336"/>
                  <a:ext cx="529800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17" name="Google Shape;117;p17"/>
              <p:cNvSpPr txBox="1"/>
              <p:nvPr/>
            </p:nvSpPr>
            <p:spPr>
              <a:xfrm>
                <a:off x="5343500" y="1344303"/>
                <a:ext cx="2728200" cy="27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TW" sz="17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以</a:t>
                </a:r>
                <a:r>
                  <a:rPr b="1" lang="zh-TW" sz="17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37000賣出</a:t>
                </a:r>
                <a:endParaRPr b="1" sz="17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8" name="Google Shape;118;p17"/>
              <p:cNvSpPr txBox="1"/>
              <p:nvPr/>
            </p:nvSpPr>
            <p:spPr>
              <a:xfrm>
                <a:off x="5343506" y="1620552"/>
                <a:ext cx="3183300" cy="41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zh-TW" sz="17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賣出</a:t>
                </a:r>
                <a:r>
                  <a:rPr lang="zh-TW" sz="17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數量：</a:t>
                </a:r>
                <a:r>
                  <a:rPr lang="zh-TW" sz="17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currency_amount</a:t>
                </a:r>
                <a:endParaRPr sz="17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9" name="Google Shape;119;p17"/>
              <p:cNvSpPr txBox="1"/>
              <p:nvPr/>
            </p:nvSpPr>
            <p:spPr>
              <a:xfrm>
                <a:off x="3977400" y="3012204"/>
                <a:ext cx="758400" cy="346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600">
                    <a:solidFill>
                      <a:schemeClr val="accent1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37000</a:t>
                </a:r>
                <a:endParaRPr sz="1600">
                  <a:solidFill>
                    <a:schemeClr val="accen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20" name="Google Shape;120;p17"/>
            <p:cNvGrpSpPr/>
            <p:nvPr/>
          </p:nvGrpSpPr>
          <p:grpSpPr>
            <a:xfrm>
              <a:off x="3977422" y="2013680"/>
              <a:ext cx="4549406" cy="1126633"/>
              <a:chOff x="3977400" y="1012857"/>
              <a:chExt cx="4549406" cy="1126633"/>
            </a:xfrm>
          </p:grpSpPr>
          <p:grpSp>
            <p:nvGrpSpPr>
              <p:cNvPr id="121" name="Google Shape;121;p17"/>
              <p:cNvGrpSpPr/>
              <p:nvPr/>
            </p:nvGrpSpPr>
            <p:grpSpPr>
              <a:xfrm>
                <a:off x="4732925" y="1140987"/>
                <a:ext cx="529800" cy="998503"/>
                <a:chOff x="4318975" y="1083450"/>
                <a:chExt cx="529800" cy="591250"/>
              </a:xfrm>
            </p:grpSpPr>
            <p:sp>
              <p:nvSpPr>
                <p:cNvPr id="122" name="Google Shape;122;p17"/>
                <p:cNvSpPr/>
                <p:nvPr/>
              </p:nvSpPr>
              <p:spPr>
                <a:xfrm>
                  <a:off x="4517125" y="1086100"/>
                  <a:ext cx="133500" cy="5886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23" name="Google Shape;123;p17"/>
                <p:cNvCxnSpPr/>
                <p:nvPr/>
              </p:nvCxnSpPr>
              <p:spPr>
                <a:xfrm rot="10800000">
                  <a:off x="4318975" y="1083450"/>
                  <a:ext cx="529800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24" name="Google Shape;124;p17"/>
              <p:cNvSpPr txBox="1"/>
              <p:nvPr/>
            </p:nvSpPr>
            <p:spPr>
              <a:xfrm>
                <a:off x="5343500" y="1282528"/>
                <a:ext cx="2728200" cy="27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TW" sz="17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以37000</a:t>
                </a:r>
                <a:r>
                  <a:rPr b="1" lang="zh-TW" sz="17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賣出</a:t>
                </a:r>
                <a:endParaRPr sz="17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5" name="Google Shape;125;p17"/>
              <p:cNvSpPr txBox="1"/>
              <p:nvPr/>
            </p:nvSpPr>
            <p:spPr>
              <a:xfrm>
                <a:off x="5343506" y="1558772"/>
                <a:ext cx="3183300" cy="41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7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賣出</a:t>
                </a:r>
                <a:r>
                  <a:rPr lang="zh-TW" sz="17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數量：</a:t>
                </a:r>
                <a:r>
                  <a:rPr lang="zh-TW" sz="17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12*(current_price-37000)/37000</a:t>
                </a:r>
                <a:endParaRPr sz="17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r>
                  <a:t/>
                </a:r>
                <a:endParaRPr sz="800">
                  <a:solidFill>
                    <a:srgbClr val="840D3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6" name="Google Shape;126;p17"/>
              <p:cNvSpPr txBox="1"/>
              <p:nvPr/>
            </p:nvSpPr>
            <p:spPr>
              <a:xfrm>
                <a:off x="3977400" y="1012857"/>
                <a:ext cx="758400" cy="346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600">
                    <a:solidFill>
                      <a:schemeClr val="accent1"/>
                    </a:solidFill>
                    <a:latin typeface="Roboto"/>
                    <a:ea typeface="Roboto"/>
                    <a:cs typeface="Roboto"/>
                    <a:sym typeface="Roboto"/>
                  </a:rPr>
                  <a:t>40000</a:t>
                </a:r>
                <a:endParaRPr sz="16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127" name="Google Shape;127;p17"/>
          <p:cNvSpPr txBox="1"/>
          <p:nvPr/>
        </p:nvSpPr>
        <p:spPr>
          <a:xfrm>
            <a:off x="918976" y="1266325"/>
            <a:ext cx="9345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現價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BTC / USDT  </a:t>
            </a:r>
            <a:endParaRPr/>
          </a:p>
        </p:txBody>
      </p:sp>
      <p:sp>
        <p:nvSpPr>
          <p:cNvPr id="133" name="Google Shape;133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回測結果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競賽結果(6/20)</a:t>
            </a:r>
            <a:endParaRPr/>
          </a:p>
        </p:txBody>
      </p:sp>
      <p:pic>
        <p:nvPicPr>
          <p:cNvPr id="134" name="Google Shape;13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125" y="1657350"/>
            <a:ext cx="5483675" cy="82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113" y="3244375"/>
            <a:ext cx="7976175" cy="93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ETH / USDT</a:t>
            </a:r>
            <a:endParaRPr/>
          </a:p>
        </p:txBody>
      </p:sp>
      <p:sp>
        <p:nvSpPr>
          <p:cNvPr id="141" name="Google Shape;141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限價/乖離率混合策略 (60 min)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限價策略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	幣價介於2,200~3,100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買入：2,300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賣出：2,700</a:t>
            </a:r>
            <a:endParaRPr/>
          </a:p>
        </p:txBody>
      </p:sp>
      <p:pic>
        <p:nvPicPr>
          <p:cNvPr id="142" name="Google Shape;14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0200" y="2316112"/>
            <a:ext cx="5433799" cy="120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9"/>
          <p:cNvSpPr/>
          <p:nvPr/>
        </p:nvSpPr>
        <p:spPr>
          <a:xfrm>
            <a:off x="7959025" y="2498625"/>
            <a:ext cx="1185000" cy="658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9"/>
          <p:cNvSpPr/>
          <p:nvPr/>
        </p:nvSpPr>
        <p:spPr>
          <a:xfrm>
            <a:off x="5454350" y="2588563"/>
            <a:ext cx="1185000" cy="658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ETH / USDT</a:t>
            </a:r>
            <a:endParaRPr/>
          </a:p>
        </p:txBody>
      </p:sp>
      <p:sp>
        <p:nvSpPr>
          <p:cNvPr id="150" name="Google Shape;150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限價/乖離率混合策略 (60 min)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 startAt="2"/>
            </a:pPr>
            <a:r>
              <a:rPr lang="zh-TW"/>
              <a:t>乖離率逆勢</a:t>
            </a:r>
            <a:r>
              <a:rPr lang="zh-TW"/>
              <a:t>策略 </a:t>
            </a:r>
            <a:r>
              <a:rPr lang="zh-TW"/>
              <a:t>（金字塔交易法）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	幣價 &lt; 2,200 或 &gt; 3,100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買入：5 MA，threshold = 0.006，volume = 80 * </a:t>
            </a:r>
            <a:r>
              <a:rPr lang="zh-TW"/>
              <a:t>乖離率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賣出：15 MA，threshold = 0.01，volume = 80 * </a:t>
            </a:r>
            <a:r>
              <a:rPr lang="zh-TW"/>
              <a:t>乖離率 + 0.25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 startAt="2"/>
            </a:pPr>
            <a:r>
              <a:rPr lang="zh-TW"/>
              <a:t>15 % 移動停損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ETH / USDT</a:t>
            </a:r>
            <a:endParaRPr/>
          </a:p>
        </p:txBody>
      </p:sp>
      <p:sp>
        <p:nvSpPr>
          <p:cNvPr id="156" name="Google Shape;156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回測結果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競賽結果（6/20)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Future Work: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嘗試以多種策略voting決定是否進行交易</a:t>
            </a:r>
            <a:endParaRPr/>
          </a:p>
        </p:txBody>
      </p:sp>
      <p:pic>
        <p:nvPicPr>
          <p:cNvPr id="157" name="Google Shape;15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075" y="1679075"/>
            <a:ext cx="4321949" cy="54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8649" y="395221"/>
            <a:ext cx="2222749" cy="4263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9075" y="2677675"/>
            <a:ext cx="6034451" cy="63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1"/>
          <p:cNvSpPr/>
          <p:nvPr/>
        </p:nvSpPr>
        <p:spPr>
          <a:xfrm>
            <a:off x="8026500" y="2620793"/>
            <a:ext cx="805800" cy="278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1"/>
          <p:cNvSpPr/>
          <p:nvPr/>
        </p:nvSpPr>
        <p:spPr>
          <a:xfrm>
            <a:off x="8055600" y="4018793"/>
            <a:ext cx="805800" cy="278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