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83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0428B-102E-4AB2-A4AC-710984085959}" v="1201" dt="2024-01-08T15:06:08.461"/>
    <p1510:client id="{A3E3191A-6909-4562-B93C-94F429C018AA}" v="6311" dt="2024-01-09T18:23:40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6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0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5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60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7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4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3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32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74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7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3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8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1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1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4AA-E7DD-25D8-871E-5847FB522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fundamentals</a:t>
            </a:r>
            <a:endParaRPr lang="en-IN" b="1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6EEAD-25E9-8A90-D75C-6EC5187F2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solidFill>
                  <a:srgbClr val="92D050"/>
                </a:solidFill>
              </a:rPr>
              <a:t>- Project by Nouman and Krishiv</a:t>
            </a:r>
            <a:endParaRPr lang="en-IN" b="1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8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A4DD-6B6A-820B-4A29-20B8BFB8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9" y="826396"/>
            <a:ext cx="5784112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RULES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C76C-20E7-6EFE-2B01-8D90E06A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represent a statement in python , newline(statement) is used.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Use of semicolon at the end of statement is optional.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Indentations (four spaces) are used to represent block of codes.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31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A6B0-2FC7-B754-D2D2-CDBEA9CC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647" y="782094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TOKENS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4A6C-D75F-4067-7EEB-841C4310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A token is the smallest individual unit in a python program. All statements and instructions in a program are built with tokens. The various tokens in python are :</a:t>
            </a:r>
          </a:p>
          <a:p>
            <a:pPr marL="914400" lvl="1" indent="-457200">
              <a:buAutoNum type="arabicParenR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Keywords</a:t>
            </a:r>
          </a:p>
          <a:p>
            <a:pPr marL="914400" lvl="1" indent="-457200">
              <a:buAutoNum type="arabicParenR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Identifiers</a:t>
            </a:r>
          </a:p>
          <a:p>
            <a:pPr marL="914400" lvl="1" indent="-457200">
              <a:buAutoNum type="arabicParenR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Literals</a:t>
            </a:r>
          </a:p>
          <a:p>
            <a:pPr marL="914400" lvl="1" indent="-457200">
              <a:buAutoNum type="arabicParenR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Operators</a:t>
            </a:r>
          </a:p>
          <a:p>
            <a:pPr marL="914400" lvl="1" indent="-457200">
              <a:buAutoNum type="arabicParenR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Punctuators</a:t>
            </a:r>
          </a:p>
        </p:txBody>
      </p:sp>
    </p:spTree>
    <p:extLst>
      <p:ext uri="{BB962C8B-B14F-4D97-AF65-F5344CB8AC3E}">
        <p14:creationId xmlns:p14="http://schemas.microsoft.com/office/powerpoint/2010/main" val="322172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2F12-D175-8F2B-4AE5-96606843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437" y="826396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B27C-215C-F97D-5F20-5CF2C868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Keywords are the reserved words that cannot be used as a identifier in python.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Keywords are case – sensitive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DE7EFB-15F6-4CFD-A39D-057939E31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84102"/>
              </p:ext>
            </p:extLst>
          </p:nvPr>
        </p:nvGraphicFramePr>
        <p:xfrm>
          <a:off x="832928" y="3644021"/>
          <a:ext cx="8128001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529873"/>
                    </a:ext>
                  </a:extLst>
                </a:gridCol>
                <a:gridCol w="1283967">
                  <a:extLst>
                    <a:ext uri="{9D8B030D-6E8A-4147-A177-3AD203B41FA5}">
                      <a16:colId xmlns:a16="http://schemas.microsoft.com/office/drawing/2014/main" val="3028383871"/>
                    </a:ext>
                  </a:extLst>
                </a:gridCol>
                <a:gridCol w="1038319">
                  <a:extLst>
                    <a:ext uri="{9D8B030D-6E8A-4147-A177-3AD203B41FA5}">
                      <a16:colId xmlns:a16="http://schemas.microsoft.com/office/drawing/2014/main" val="2312340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160272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399146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00245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38512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False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Assert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While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Break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elif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from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With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global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lambda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raise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Yield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36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continue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except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if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nonlocal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Return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2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def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finally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import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3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6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C2AE-CCE8-FEB0-B312-FCDB1A4C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84" y="782094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IDENTIFIERS</a:t>
            </a:r>
            <a:endParaRPr 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91F2-74E2-F295-5264-1683BEA5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Identifiers are names given to class , functions , variables etc. in python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following are the rules for writing identifiers :</a:t>
            </a:r>
          </a:p>
          <a:p>
            <a:pPr lvl="1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Can be a combination of letters of lowercase (a to z) to upper (A to  Z)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   or digits (0 to 9) or an underscore(_) . </a:t>
            </a:r>
          </a:p>
          <a:p>
            <a:pPr lvl="1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An Identifier cannot start with a digit . </a:t>
            </a:r>
          </a:p>
          <a:p>
            <a:pPr lvl="1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Keywords cannot be used as Identifiers .</a:t>
            </a:r>
          </a:p>
          <a:p>
            <a:pPr lvl="1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Cannot use special symbols like ! , @ , # , $ , % etc. In our Identifier</a:t>
            </a:r>
          </a:p>
          <a:p>
            <a:pPr lvl="1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Can be of any length</a:t>
            </a:r>
          </a:p>
        </p:txBody>
      </p:sp>
    </p:spTree>
    <p:extLst>
      <p:ext uri="{BB962C8B-B14F-4D97-AF65-F5344CB8AC3E}">
        <p14:creationId xmlns:p14="http://schemas.microsoft.com/office/powerpoint/2010/main" val="110653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05AE-E6EB-857B-45F4-C6A84B6B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251" y="897280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7C95-97F9-6862-F414-4CA340DB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Literals or constant values are the raw data given to a variable or constant which has a fixed value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 Python there are various types of Literals :</a:t>
            </a:r>
          </a:p>
          <a:p>
            <a:pPr marL="914400" lvl="1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Numeric Literals</a:t>
            </a:r>
          </a:p>
          <a:p>
            <a:pPr marL="914400" lvl="1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String Literals</a:t>
            </a:r>
          </a:p>
          <a:p>
            <a:pPr marL="914400" lvl="1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Boolean Literals</a:t>
            </a:r>
          </a:p>
          <a:p>
            <a:pPr marL="914400" lvl="1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Special Literals (None)</a:t>
            </a:r>
          </a:p>
          <a:p>
            <a:pPr marL="914400" lvl="1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Literal Collections</a:t>
            </a:r>
          </a:p>
          <a:p>
            <a:pPr marL="914400" lvl="1" indent="-457200">
              <a:buAutoNum type="romanLcPeriod"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4827-B036-5A56-60FD-9DE44208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460" y="764373"/>
            <a:ext cx="8610600" cy="1293028"/>
          </a:xfrm>
        </p:spPr>
        <p:txBody>
          <a:bodyPr/>
          <a:lstStyle/>
          <a:p>
            <a:pPr algn="l"/>
            <a:r>
              <a:rPr lang="en-US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Numeric literals</a:t>
            </a:r>
            <a:endParaRPr lang="en-US" u="sng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EF5A-0EC7-73C5-7A70-FFDCB9DB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614" y="1902164"/>
            <a:ext cx="10820400" cy="40241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AutoNum type="arabi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There are 3 types of Numeric Literals in Python :</a:t>
            </a:r>
          </a:p>
          <a:p>
            <a:pPr marL="914400" lvl="1" indent="-457200">
              <a:buAutoNum type="alpha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Integer Literals</a:t>
            </a: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Binary Literals</a:t>
            </a:r>
          </a:p>
          <a:p>
            <a:pPr marL="1828800" lvl="3" indent="-457200">
              <a:buAutoNum type="arabi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  (Ex: a = 01010)</a:t>
            </a: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Decimal literals 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828800" lvl="3" indent="-457200">
              <a:buAutoNum type="arabicPeriod"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(Ex: b = 102)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Octal literals</a:t>
            </a:r>
          </a:p>
          <a:p>
            <a:pPr marL="1828800" lvl="3" indent="-457200">
              <a:buAutoNum type="arabi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(Ex: c = 0o310)</a:t>
            </a: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Hexadecimal literals </a:t>
            </a:r>
          </a:p>
          <a:p>
            <a:pPr marL="1828800" lvl="3" indent="-457200">
              <a:buAutoNum type="arabicPeriod"/>
            </a:pPr>
            <a:r>
              <a:rPr lang="en-US" sz="1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(Ex: d = 0e12c)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pPr marL="914400" lvl="1" indent="-457200">
              <a:buAutoNum type="alpha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Float Literals</a:t>
            </a: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(Ex: Float1=1.5)</a:t>
            </a:r>
          </a:p>
          <a:p>
            <a:pPr marL="914400" lvl="1" indent="-457200">
              <a:buAutoNum type="alpha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Complex Literals</a:t>
            </a:r>
          </a:p>
          <a:p>
            <a:pPr marL="1371600" lvl="2" indent="-457200">
              <a:buAutoNum type="romanLcPeriod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(Ex: C=3.14j)</a:t>
            </a:r>
          </a:p>
          <a:p>
            <a:pPr marL="1371600" lvl="2" indent="-457200">
              <a:buAutoNum type="romanLcPeriod"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371600" lvl="2" indent="-457200">
              <a:buAutoNum type="romanLcPeriod"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68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D5D2-B18B-61A9-460E-785564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344" y="844117"/>
            <a:ext cx="8610600" cy="1293028"/>
          </a:xfrm>
        </p:spPr>
        <p:txBody>
          <a:bodyPr/>
          <a:lstStyle/>
          <a:p>
            <a:pPr algn="l"/>
            <a:r>
              <a:rPr lang="en-US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CF1F-DE18-82EA-373A-195D1D35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text enclosed in single/double quotes forms a string literal in Python . 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There are two string types in python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Single-line Strings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 which is enclosed in single/double quotes and terminates in one line</a:t>
            </a:r>
          </a:p>
          <a:p>
            <a:pPr lvl="3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 :  Text1 = 'hello'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Multi-line Strings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 of Strings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 determines the size of a string as count of the characters in it 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But if your string literal has escape sequence count it as one character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4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B595-9D61-A883-2989-E10ECE4C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786" y="808675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BOOLEAN LITERALS</a:t>
            </a:r>
            <a:endParaRPr lang="en-US" u="sng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3FC7-7CC3-1D30-B88D-BC28B1EF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 Boolean literal is used to represent one of the two Boolean values which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  Is True or False .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 Boolean literal can be either True or False 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following is an example of using Boolean literal : 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X=(1==True)                                            </a:t>
            </a:r>
            <a:r>
              <a:rPr lang="en-US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SAMPLE OUTPUT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Y=(1==False)                                           X is : True   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A=True + 4                                               Y is : False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B=False+10                                              5</a:t>
            </a: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Print(a , b)                                               10</a:t>
            </a:r>
          </a:p>
        </p:txBody>
      </p:sp>
    </p:spTree>
    <p:extLst>
      <p:ext uri="{BB962C8B-B14F-4D97-AF65-F5344CB8AC3E}">
        <p14:creationId xmlns:p14="http://schemas.microsoft.com/office/powerpoint/2010/main" val="191368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CF52-79D4-9D54-3D50-09125241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81" y="844117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Special literal (NONE)</a:t>
            </a:r>
            <a:endParaRPr lang="en-US" b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7E27-65B2-6902-05EE-3ABB3D74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None literal is used to indicate the absence of value 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is also used to indicate the end of lists in Python.</a:t>
            </a:r>
          </a:p>
          <a:p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8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199F-BB21-FF47-C270-5424AD32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2" y="86183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LITERAL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61D3-EE19-4202-6475-7CA024960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There are 4 types of Literal Collections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Lists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Tuples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Dictionaries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7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8778-9BD8-04D0-D618-CEB0C6F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u="sng" dirty="0">
                <a:solidFill>
                  <a:srgbClr val="92D050"/>
                </a:solidFill>
              </a:rPr>
              <a:t>INDEX</a:t>
            </a:r>
            <a:endParaRPr lang="en-IN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4BC2-D527-2AEC-731B-2C4BD3F1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INTRODUCTION TO PYTHON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What is Python ?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Why Python?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Uses of python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Scope of Python</a:t>
            </a:r>
          </a:p>
          <a:p>
            <a:r>
              <a:rPr lang="en-US" b="1" dirty="0">
                <a:solidFill>
                  <a:srgbClr val="FF0000"/>
                </a:solidFill>
              </a:rPr>
              <a:t>Installing Python IDE</a:t>
            </a:r>
          </a:p>
          <a:p>
            <a:r>
              <a:rPr lang="en-US" b="1" dirty="0">
                <a:solidFill>
                  <a:srgbClr val="FF0000"/>
                </a:solidFill>
              </a:rPr>
              <a:t>Character Set</a:t>
            </a:r>
          </a:p>
          <a:p>
            <a:r>
              <a:rPr lang="en-US" b="1" dirty="0">
                <a:solidFill>
                  <a:srgbClr val="FF0000"/>
                </a:solidFill>
              </a:rPr>
              <a:t>Tokens</a:t>
            </a:r>
          </a:p>
          <a:p>
            <a:r>
              <a:rPr lang="en-US" b="1" dirty="0">
                <a:solidFill>
                  <a:srgbClr val="FF0000"/>
                </a:solidFill>
              </a:rPr>
              <a:t>Python Variables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0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E5F4-80A2-A3DF-CAF4-FAEAEBE6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2" y="826396"/>
            <a:ext cx="4375298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795E-BF95-02E8-CB22-EA2B344A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Operators are special symbols in Python that carry out arithmetic or logical computation 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value that operator operates on is called "Operand" 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There are 8 types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Arithmetic Operators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Comparision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Logical Operators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Bitwise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Assignment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Special Operators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Identity Operators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Membership Operators</a:t>
            </a:r>
          </a:p>
        </p:txBody>
      </p:sp>
    </p:spTree>
    <p:extLst>
      <p:ext uri="{BB962C8B-B14F-4D97-AF65-F5344CB8AC3E}">
        <p14:creationId xmlns:p14="http://schemas.microsoft.com/office/powerpoint/2010/main" val="101898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7777-B093-84E1-26AB-0901FF7A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81" y="808675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EF4904-E92A-C2B3-00DF-54B71F6B8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816893"/>
              </p:ext>
            </p:extLst>
          </p:nvPr>
        </p:nvGraphicFramePr>
        <p:xfrm>
          <a:off x="685800" y="2193925"/>
          <a:ext cx="1082039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651">
                  <a:extLst>
                    <a:ext uri="{9D8B030D-6E8A-4147-A177-3AD203B41FA5}">
                      <a16:colId xmlns:a16="http://schemas.microsoft.com/office/drawing/2014/main" val="3604617802"/>
                    </a:ext>
                  </a:extLst>
                </a:gridCol>
                <a:gridCol w="6849139">
                  <a:extLst>
                    <a:ext uri="{9D8B030D-6E8A-4147-A177-3AD203B41FA5}">
                      <a16:colId xmlns:a16="http://schemas.microsoft.com/office/drawing/2014/main" val="573975132"/>
                    </a:ext>
                  </a:extLst>
                </a:gridCol>
                <a:gridCol w="2234604">
                  <a:extLst>
                    <a:ext uri="{9D8B030D-6E8A-4147-A177-3AD203B41FA5}">
                      <a16:colId xmlns:a16="http://schemas.microsoft.com/office/drawing/2014/main" val="112381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6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two operands or unary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right operand from the left or unary 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5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4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left operand by the right one (results in 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 – Remainder of the division from left operand by right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4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 – Results in whole no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 – left operant raised to power right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7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211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87AD-95FF-F8FF-3964-FD35743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4656" y="86183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Comparision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8DF4853-5840-25E3-DDFC-90646C6A2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55881"/>
              </p:ext>
            </p:extLst>
          </p:nvPr>
        </p:nvGraphicFramePr>
        <p:xfrm>
          <a:off x="685800" y="2193925"/>
          <a:ext cx="1082039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697">
                  <a:extLst>
                    <a:ext uri="{9D8B030D-6E8A-4147-A177-3AD203B41FA5}">
                      <a16:colId xmlns:a16="http://schemas.microsoft.com/office/drawing/2014/main" val="2093821882"/>
                    </a:ext>
                  </a:extLst>
                </a:gridCol>
                <a:gridCol w="6689650">
                  <a:extLst>
                    <a:ext uri="{9D8B030D-6E8A-4147-A177-3AD203B41FA5}">
                      <a16:colId xmlns:a16="http://schemas.microsoft.com/office/drawing/2014/main" val="3813404"/>
                    </a:ext>
                  </a:extLst>
                </a:gridCol>
                <a:gridCol w="2270048">
                  <a:extLst>
                    <a:ext uri="{9D8B030D-6E8A-4147-A177-3AD203B41FA5}">
                      <a16:colId xmlns:a16="http://schemas.microsoft.com/office/drawing/2014/main" val="303054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– True if left operand greater than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3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– True if left operand less than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– True if both operands are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6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 – True if operands are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equal to – True if left operand is greater than equal to right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9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equal to – True if left operand is less than equal to right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2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6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555E-95D1-AB16-A92D-DE181DF5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01702" y="897280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468250-A7BA-226E-F8C9-EC0D2A427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90150"/>
              </p:ext>
            </p:extLst>
          </p:nvPr>
        </p:nvGraphicFramePr>
        <p:xfrm>
          <a:off x="685800" y="2193925"/>
          <a:ext cx="10820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046">
                  <a:extLst>
                    <a:ext uri="{9D8B030D-6E8A-4147-A177-3AD203B41FA5}">
                      <a16:colId xmlns:a16="http://schemas.microsoft.com/office/drawing/2014/main" val="1960985851"/>
                    </a:ext>
                  </a:extLst>
                </a:gridCol>
                <a:gridCol w="5565553">
                  <a:extLst>
                    <a:ext uri="{9D8B030D-6E8A-4147-A177-3AD203B41FA5}">
                      <a16:colId xmlns:a16="http://schemas.microsoft.com/office/drawing/2014/main" val="1747455667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424301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8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both the operands are 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6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either of the operands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1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operand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6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64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A54B-9169-D956-47DE-3FF4932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3" y="897280"/>
            <a:ext cx="6005624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3A17-1A06-FEBA-268D-07AED604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Bitwise operators act on operands as if they were string of binary digits 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It operates bit by bit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Following are the bitwise operators 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FF9D07-17AC-9DA4-C385-E0FB44E1C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27623"/>
              </p:ext>
            </p:extLst>
          </p:nvPr>
        </p:nvGraphicFramePr>
        <p:xfrm>
          <a:off x="770860" y="3544186"/>
          <a:ext cx="8476036" cy="269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574567296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2492828019"/>
                    </a:ext>
                  </a:extLst>
                </a:gridCol>
                <a:gridCol w="3030278">
                  <a:extLst>
                    <a:ext uri="{9D8B030D-6E8A-4147-A177-3AD203B41FA5}">
                      <a16:colId xmlns:a16="http://schemas.microsoft.com/office/drawing/2014/main" val="1683817193"/>
                    </a:ext>
                  </a:extLst>
                </a:gridCol>
              </a:tblGrid>
              <a:tr h="469604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55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&amp; Y = 0 (0000 0000)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5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| Y = 14 (0000 1110)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~X = -11 (1111 0101)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7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X^Y = 14 (0000 1110)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X&gt;&gt;2 = 2 (0000 0010)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6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left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X&lt;&lt;2 = 40 (0010 1000)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72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9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5D02-3B7B-E81F-FE32-43C6A254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4260" y="86183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C9D2-16CC-EA33-92FA-409E0164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Assignment operators are used in python to assign values to variables.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following are the types of Assignment Operators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9CC9A0-D03A-0647-B6B9-11F8A5A9A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37280"/>
              </p:ext>
            </p:extLst>
          </p:nvPr>
        </p:nvGraphicFramePr>
        <p:xfrm>
          <a:off x="416796" y="3026097"/>
          <a:ext cx="8168637" cy="2595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1000071085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202531795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61257999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414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970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64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031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81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8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5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810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9E41-80EC-80BE-98F1-F0A551FB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1191" y="85297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SPECIAL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C0CD-3A86-34EC-5C86-514F5779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Identity Operators</a:t>
            </a:r>
          </a:p>
          <a:p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Membership Operators</a:t>
            </a:r>
          </a:p>
          <a:p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1947C4-807E-6BF7-5CD3-36A4B88ED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28520"/>
              </p:ext>
            </p:extLst>
          </p:nvPr>
        </p:nvGraphicFramePr>
        <p:xfrm>
          <a:off x="744633" y="2742562"/>
          <a:ext cx="95515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31">
                  <a:extLst>
                    <a:ext uri="{9D8B030D-6E8A-4147-A177-3AD203B41FA5}">
                      <a16:colId xmlns:a16="http://schemas.microsoft.com/office/drawing/2014/main" val="2185279397"/>
                    </a:ext>
                  </a:extLst>
                </a:gridCol>
                <a:gridCol w="4970721">
                  <a:extLst>
                    <a:ext uri="{9D8B030D-6E8A-4147-A177-3AD203B41FA5}">
                      <a16:colId xmlns:a16="http://schemas.microsoft.com/office/drawing/2014/main" val="3226205651"/>
                    </a:ext>
                  </a:extLst>
                </a:gridCol>
                <a:gridCol w="2817627">
                  <a:extLst>
                    <a:ext uri="{9D8B030D-6E8A-4147-A177-3AD203B41FA5}">
                      <a16:colId xmlns:a16="http://schemas.microsoft.com/office/drawing/2014/main" val="149558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4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operands are identical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2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operands are not identical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656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A3655C-C40A-D531-F51E-BA0071EE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20284"/>
              </p:ext>
            </p:extLst>
          </p:nvPr>
        </p:nvGraphicFramePr>
        <p:xfrm>
          <a:off x="744633" y="5001980"/>
          <a:ext cx="102426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31">
                  <a:extLst>
                    <a:ext uri="{9D8B030D-6E8A-4147-A177-3AD203B41FA5}">
                      <a16:colId xmlns:a16="http://schemas.microsoft.com/office/drawing/2014/main" val="2185279397"/>
                    </a:ext>
                  </a:extLst>
                </a:gridCol>
                <a:gridCol w="6033976">
                  <a:extLst>
                    <a:ext uri="{9D8B030D-6E8A-4147-A177-3AD203B41FA5}">
                      <a16:colId xmlns:a16="http://schemas.microsoft.com/office/drawing/2014/main" val="3226205651"/>
                    </a:ext>
                  </a:extLst>
                </a:gridCol>
                <a:gridCol w="2445486">
                  <a:extLst>
                    <a:ext uri="{9D8B030D-6E8A-4147-A177-3AD203B41FA5}">
                      <a16:colId xmlns:a16="http://schemas.microsoft.com/office/drawing/2014/main" val="149558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4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value/variable found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2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value/variable not found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6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7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CE53-E906-4FAC-1B0C-C1CD5C09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Punctuators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E53F-FAF1-3099-BF57-6EFCE5BC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035"/>
            <a:ext cx="10820400" cy="4024125"/>
          </a:xfrm>
        </p:spPr>
        <p:txBody>
          <a:bodyPr/>
          <a:lstStyle/>
          <a:p>
            <a:r>
              <a:rPr lang="en-US" dirty="0"/>
              <a:t>Punctuators are the symbols used in python to organize the structures  , statements and expressions</a:t>
            </a:r>
          </a:p>
          <a:p>
            <a:r>
              <a:rPr lang="en-US" dirty="0"/>
              <a:t>The following are the punctuators used in python 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B15CE-6916-FA38-BB6C-0547611E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07240"/>
              </p:ext>
            </p:extLst>
          </p:nvPr>
        </p:nvGraphicFramePr>
        <p:xfrm>
          <a:off x="807049" y="2971800"/>
          <a:ext cx="81279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158608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47858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9389910"/>
                    </a:ext>
                  </a:extLst>
                </a:gridCol>
              </a:tblGrid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PUNCTUATOR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30807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73195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73837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21614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47005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0532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90181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7800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//=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3255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**==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34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087E-83F2-EE58-FF5D-D928D24A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EC0-6017-A765-02BB-8676E5B4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54325-778E-CE01-3E55-3445A039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65F387-0961-4F5B-AA83-965DF3B38D0C}"/>
              </a:ext>
            </a:extLst>
          </p:cNvPr>
          <p:cNvSpPr txBox="1"/>
          <p:nvPr/>
        </p:nvSpPr>
        <p:spPr>
          <a:xfrm>
            <a:off x="6952891" y="5167223"/>
            <a:ext cx="35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Bahnschrift SemiBold" panose="020B0502040204020203" pitchFamily="34" charset="0"/>
              </a:rPr>
              <a:t>- From Krishiv and Nouman</a:t>
            </a:r>
            <a:endParaRPr lang="en-IN" u="sng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B98F-1B12-031B-0E41-9C07E8F2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" y="1233977"/>
            <a:ext cx="12193772" cy="133272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                 </a:t>
            </a:r>
            <a:r>
              <a:rPr lang="en-US" b="1" i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 to python</a:t>
            </a:r>
            <a:br>
              <a:rPr lang="en-US" u="sng" dirty="0"/>
            </a:br>
            <a:br>
              <a:rPr lang="en-US" dirty="0"/>
            </a:br>
            <a:r>
              <a:rPr lang="en-US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is python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D54F-40D7-4B90-CA25-EFCB56FB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23" y="3027442"/>
            <a:ext cx="10811540" cy="1964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General Purpose Programming Language</a:t>
            </a:r>
          </a:p>
          <a:p>
            <a:r>
              <a:rPr lang="en-US" b="1" dirty="0">
                <a:solidFill>
                  <a:srgbClr val="00B050"/>
                </a:solidFill>
                <a:ea typeface="+mn-lt"/>
                <a:cs typeface="+mn-lt"/>
              </a:rPr>
              <a:t>High-Level Interpreted Programming Language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Created by Guido Van Rossum in 1991 in Netherlands</a:t>
            </a:r>
          </a:p>
          <a:p>
            <a:r>
              <a:rPr lang="en-US" b="1" dirty="0">
                <a:solidFill>
                  <a:srgbClr val="00B050"/>
                </a:solidFill>
              </a:rPr>
              <a:t>Object-Oriented Language</a:t>
            </a:r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1007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6B1D-7897-22D1-4892-CF86283C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8" y="764373"/>
            <a:ext cx="10815536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DO PEOPLE USE PYTHON</a:t>
            </a:r>
            <a:endParaRPr lang="en-US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0DB7-3ED3-79BB-669D-A4970E3C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It's Free(open-source)</a:t>
            </a:r>
          </a:p>
          <a:p>
            <a:pPr lvl="1"/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Downloading and installing Python is free and easy.</a:t>
            </a:r>
          </a:p>
          <a:p>
            <a:pPr lvl="1"/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Source code is easily accessible.</a:t>
            </a:r>
            <a:endParaRPr lang="en-US" b="1" i="1" dirty="0">
              <a:solidFill>
                <a:schemeClr val="accent6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  <a:p>
            <a:r>
              <a:rPr lang="en-US" b="1" dirty="0">
                <a:solidFill>
                  <a:schemeClr val="accent4"/>
                </a:solidFill>
              </a:rPr>
              <a:t>It's Easy to Use and Learn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Structure and Syntax of Python Is pretty easy to grasp.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It is simple , readable and adaptable which allows programmers to create code quickly and effectively.</a:t>
            </a:r>
          </a:p>
          <a:p>
            <a:r>
              <a:rPr lang="en-US" b="1" dirty="0">
                <a:solidFill>
                  <a:schemeClr val="accent4"/>
                </a:solidFill>
              </a:rPr>
              <a:t>It's Portable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runs virtually in every major used today.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Python programs will run in exactly the same manner irrespective of the platform.</a:t>
            </a:r>
          </a:p>
          <a:p>
            <a:pPr lvl="1"/>
            <a:endParaRPr lang="en-US" b="1" dirty="0">
              <a:solidFill>
                <a:srgbClr val="81BB42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8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43E6-E3BB-5243-5746-B8419B41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877" y="845437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D8C1-7B4F-8713-C41B-DF09646C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 Programming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GUI Programming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Internet Scripting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Component Integration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Programming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Gaming , Images , Robotics and more...</a:t>
            </a:r>
          </a:p>
        </p:txBody>
      </p:sp>
    </p:spTree>
    <p:extLst>
      <p:ext uri="{BB962C8B-B14F-4D97-AF65-F5344CB8AC3E}">
        <p14:creationId xmlns:p14="http://schemas.microsoft.com/office/powerpoint/2010/main" val="134882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7EAA-D84D-DB67-62A7-2F9CFA20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845437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SCOPE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5EEE-2B2A-D3B3-5A1F-F4B01DFE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Science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Bioinformatics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 Administration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Unix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logic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Sphere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Web Application development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CGI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Testing scripts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3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071B-6BA1-E72D-308C-B889C1A3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7" y="772479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7C48-666B-1206-82C3-3A15DB45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Python is pre-installed in most UNIX systems , including Linux and Mac OS X</a:t>
            </a: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But for in Windows OS users can download python from the below link :          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   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From the above link download the latest version of python which is version 3.12.1</a:t>
            </a:r>
          </a:p>
          <a:p>
            <a:pPr marL="342900" indent="-342900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After installing python go to start menu and search for python 3.12 or python IDLE and open the application.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342900" indent="-342900"/>
            <a:endParaRPr lang="en-US" dirty="0"/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1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4A62-FF7D-148B-B4A6-885EC885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5" y="764373"/>
            <a:ext cx="4756297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CHARACTER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3496-C6AA-121C-CFC3-E6A92077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1281"/>
            <a:ext cx="10820400" cy="43874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400" b="1" dirty="0"/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 character set is a set of valid characters acceptable by a programming language in scripting. In this case, we are talking about the Python programming language. So, the Python character set is a valid set of characters recognized by the Python language. These are the characters we can use during writing a script in Python. Python supports all ASCII / Unicode characters that include: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Alphabets: All capital (A-Z) and small (a-z) alphabets.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Digits: All digits 0-9.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Special Symbols: Python supports all kind of special symbols like, ” ‘ l ; : ! ~ @ # $ % ^ ` &amp; * ( ) _ + – = { } [ ] \ .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White Spaces: White spaces like tab space, blank space, newline, and carriage return.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Other: All ASCII and UNICODE characters are supported by Python that constitutes the Python character set.</a:t>
            </a:r>
            <a:endParaRPr lang="en-US" sz="18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7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8BAC-6656-D4EE-8CBA-ED3E7D5A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9864" y="833384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PYTHON VARIABLES</a:t>
            </a:r>
            <a:endParaRPr lang="en-IN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0AB4-21EE-4D5A-4A26-6AD667980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 variable in python is a named location that refers to a value which can be used and processed during a program run .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When you assign a value to a variable it will be created as a label pointing to memory location where value is stored .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dataspace of a variable has defined memory locations and each memory location has it’s owns memory address.</a:t>
            </a:r>
          </a:p>
          <a:p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777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101</TotalTime>
  <Words>1561</Words>
  <Application>Microsoft Office PowerPoint</Application>
  <PresentationFormat>Widescreen</PresentationFormat>
  <Paragraphs>333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Bahnschrift SemiBold</vt:lpstr>
      <vt:lpstr>Century Gothic</vt:lpstr>
      <vt:lpstr>Courier New</vt:lpstr>
      <vt:lpstr>Wingdings</vt:lpstr>
      <vt:lpstr>Vapor Trail</vt:lpstr>
      <vt:lpstr>Python fundamentals</vt:lpstr>
      <vt:lpstr>INDEX</vt:lpstr>
      <vt:lpstr>                  Introduction to python  What is python ?</vt:lpstr>
      <vt:lpstr>WHY DO PEOPLE USE PYTHON</vt:lpstr>
      <vt:lpstr>USES OF PYTHON</vt:lpstr>
      <vt:lpstr>SCOPE OF PYTHON</vt:lpstr>
      <vt:lpstr>INSTALLING PYTHON</vt:lpstr>
      <vt:lpstr>CHARACTER SET</vt:lpstr>
      <vt:lpstr>PYTHON VARIABLES</vt:lpstr>
      <vt:lpstr>RULES OF PYTHON</vt:lpstr>
      <vt:lpstr>TOKENS IN PYTHON</vt:lpstr>
      <vt:lpstr>KEYWORDS</vt:lpstr>
      <vt:lpstr>IDENTIFIERS</vt:lpstr>
      <vt:lpstr>Literals</vt:lpstr>
      <vt:lpstr>Numeric literals</vt:lpstr>
      <vt:lpstr>String literals</vt:lpstr>
      <vt:lpstr>BOOLEAN LITERALS</vt:lpstr>
      <vt:lpstr>Special literal (NONE)</vt:lpstr>
      <vt:lpstr>LITERAL COLLECTIONS</vt:lpstr>
      <vt:lpstr>OPERATORS</vt:lpstr>
      <vt:lpstr>Arithmetic operators</vt:lpstr>
      <vt:lpstr>Comparision operators</vt:lpstr>
      <vt:lpstr>LOGICAL OPERATORS</vt:lpstr>
      <vt:lpstr>BITWISE OPERATORS</vt:lpstr>
      <vt:lpstr>ASSIGNMENT Operators</vt:lpstr>
      <vt:lpstr>SPECIAL OPERATORS</vt:lpstr>
      <vt:lpstr>Punctuators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Sid_an vi</dc:creator>
  <cp:lastModifiedBy>VSE IT</cp:lastModifiedBy>
  <cp:revision>904</cp:revision>
  <dcterms:created xsi:type="dcterms:W3CDTF">2024-01-08T02:43:19Z</dcterms:created>
  <dcterms:modified xsi:type="dcterms:W3CDTF">2024-01-10T03:32:41Z</dcterms:modified>
</cp:coreProperties>
</file>